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slides/slide33.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8.xml" ContentType="application/vnd.openxmlformats-officedocument.presentationml.slide+xml"/>
  <Override PartName="/ppt/slides/slide34.xml" ContentType="application/vnd.openxmlformats-officedocument.presentationml.slide+xml"/>
  <Override PartName="/ppt/presentation.xml" ContentType="application/vnd.openxmlformats-officedocument.presentationml.presentation.main+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45.xml" ContentType="application/vnd.openxmlformats-officedocument.presentationml.slideMaster+xml"/>
  <Override PartName="/ppt/slideMasters/slideMaster44.xml" ContentType="application/vnd.openxmlformats-officedocument.presentationml.slideMaster+xml"/>
  <Override PartName="/ppt/slideMasters/slideMaster43.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0.xml" ContentType="application/vnd.openxmlformats-officedocument.presentationml.slideMaster+xml"/>
  <Override PartName="/ppt/slideMasters/slideMaster59.xml" ContentType="application/vnd.openxmlformats-officedocument.presentationml.slideMaster+xml"/>
  <Override PartName="/ppt/slideMasters/slideMaster58.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Layouts/slideLayout303.xml" ContentType="application/vnd.openxmlformats-officedocument.presentationml.slideLayout+xml"/>
  <Override PartName="/ppt/slideLayouts/slideLayout302.xml" ContentType="application/vnd.openxmlformats-officedocument.presentationml.slideLayout+xml"/>
  <Override PartName="/ppt/slideLayouts/slideLayout301.xml" ContentType="application/vnd.openxmlformats-officedocument.presentationml.slideLayout+xml"/>
  <Override PartName="/ppt/slideLayouts/slideLayout300.xml" ContentType="application/vnd.openxmlformats-officedocument.presentationml.slideLayout+xml"/>
  <Override PartName="/ppt/slideLayouts/slideLayout299.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10.xml" ContentType="application/vnd.openxmlformats-officedocument.presentationml.slideLayout+xml"/>
  <Override PartName="/ppt/slideLayouts/slideLayout309.xml" ContentType="application/vnd.openxmlformats-officedocument.presentationml.slideLayout+xml"/>
  <Override PartName="/ppt/slideLayouts/slideLayout308.xml" ContentType="application/vnd.openxmlformats-officedocument.presentationml.slideLayout+xml"/>
  <Override PartName="/ppt/slideLayouts/slideLayout307.xml" ContentType="application/vnd.openxmlformats-officedocument.presentationml.slideLayout+xml"/>
  <Override PartName="/ppt/slideLayouts/slideLayout298.xml" ContentType="application/vnd.openxmlformats-officedocument.presentationml.slideLayout+xml"/>
  <Override PartName="/ppt/slideLayouts/slideLayout297.xml" ContentType="application/vnd.openxmlformats-officedocument.presentationml.slideLayout+xml"/>
  <Override PartName="/ppt/slideLayouts/slideLayout296.xml" ContentType="application/vnd.openxmlformats-officedocument.presentationml.slideLayout+xml"/>
  <Override PartName="/ppt/slideLayouts/slideLayout288.xml" ContentType="application/vnd.openxmlformats-officedocument.presentationml.slideLayout+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85.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5.xml" ContentType="application/vnd.openxmlformats-officedocument.presentationml.slideLayout+xml"/>
  <Override PartName="/ppt/slideLayouts/slideLayout294.xml" ContentType="application/vnd.openxmlformats-officedocument.presentationml.slideLayout+xml"/>
  <Override PartName="/ppt/slideLayouts/slideLayout293.xml" ContentType="application/vnd.openxmlformats-officedocument.presentationml.slideLayout+xml"/>
  <Override PartName="/ppt/slideLayouts/slideLayout292.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31.xml" ContentType="application/vnd.openxmlformats-officedocument.presentationml.slideLayout+xml"/>
  <Override PartName="/ppt/slideLayouts/slideLayout330.xml" ContentType="application/vnd.openxmlformats-officedocument.presentationml.slideLayout+xml"/>
  <Override PartName="/ppt/slideLayouts/slideLayout329.xml" ContentType="application/vnd.openxmlformats-officedocument.presentationml.slideLayout+xml"/>
  <Override PartName="/ppt/slideLayouts/slideLayout328.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8.xml" ContentType="application/vnd.openxmlformats-officedocument.presentationml.slideLayout+xml"/>
  <Override PartName="/ppt/slideLayouts/slideLayout337.xml" ContentType="application/vnd.openxmlformats-officedocument.presentationml.slideLayout+xml"/>
  <Override PartName="/ppt/slideLayouts/slideLayout336.xml" ContentType="application/vnd.openxmlformats-officedocument.presentationml.slideLayout+xml"/>
  <Override PartName="/ppt/slideLayouts/slideLayout335.xml" ContentType="application/vnd.openxmlformats-officedocument.presentationml.slideLayout+xml"/>
  <Override PartName="/ppt/slideLayouts/slideLayout327.xml" ContentType="application/vnd.openxmlformats-officedocument.presentationml.slideLayout+xml"/>
  <Override PartName="/ppt/slideLayouts/slideLayout326.xml" ContentType="application/vnd.openxmlformats-officedocument.presentationml.slideLayout+xml"/>
  <Override PartName="/ppt/slideLayouts/slideLayout325.xml" ContentType="application/vnd.openxmlformats-officedocument.presentationml.slideLayout+xml"/>
  <Override PartName="/ppt/slideLayouts/slideLayout317.xml" ContentType="application/vnd.openxmlformats-officedocument.presentationml.slideLayout+xml"/>
  <Override PartName="/ppt/slideLayouts/slideLayout316.xml" ContentType="application/vnd.openxmlformats-officedocument.presentationml.slideLayout+xml"/>
  <Override PartName="/ppt/slideLayouts/slideLayout315.xml" ContentType="application/vnd.openxmlformats-officedocument.presentationml.slideLayout+xml"/>
  <Override PartName="/ppt/slideLayouts/slideLayout314.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4.xml" ContentType="application/vnd.openxmlformats-officedocument.presentationml.slideLayout+xml"/>
  <Override PartName="/ppt/slideLayouts/slideLayout323.xml" ContentType="application/vnd.openxmlformats-officedocument.presentationml.slideLayout+xml"/>
  <Override PartName="/ppt/slideLayouts/slideLayout322.xml" ContentType="application/vnd.openxmlformats-officedocument.presentationml.slideLayout+xml"/>
  <Override PartName="/ppt/slideLayouts/slideLayout321.xml" ContentType="application/vnd.openxmlformats-officedocument.presentationml.slideLayout+xml"/>
  <Override PartName="/ppt/slideLayouts/slideLayout284.xml" ContentType="application/vnd.openxmlformats-officedocument.presentationml.slideLayout+xml"/>
  <Override PartName="/ppt/slideLayouts/slideLayout283.xml" ContentType="application/vnd.openxmlformats-officedocument.presentationml.slideLayout+xml"/>
  <Override PartName="/ppt/slideLayouts/slideLayout282.xml" ContentType="application/vnd.openxmlformats-officedocument.presentationml.slideLayout+xml"/>
  <Override PartName="/ppt/slideLayouts/slideLayout246.xml" ContentType="application/vnd.openxmlformats-officedocument.presentationml.slideLayout+xml"/>
  <Override PartName="/ppt/slideLayouts/slideLayout245.xml" ContentType="application/vnd.openxmlformats-officedocument.presentationml.slideLayout+xml"/>
  <Override PartName="/ppt/slideLayouts/slideLayout244.xml" ContentType="application/vnd.openxmlformats-officedocument.presentationml.slideLayout+xml"/>
  <Override PartName="/ppt/slideLayouts/slideLayout243.xml" ContentType="application/vnd.openxmlformats-officedocument.presentationml.slideLayout+xml"/>
  <Override PartName="/ppt/slideLayouts/slideLayout242.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3.xml" ContentType="application/vnd.openxmlformats-officedocument.presentationml.slideLayout+xml"/>
  <Override PartName="/ppt/slideLayouts/slideLayout252.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1.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8.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35.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74.xml" ContentType="application/vnd.openxmlformats-officedocument.presentationml.slideLayout+xml"/>
  <Override PartName="/ppt/slideLayouts/slideLayout273.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9.xml" ContentType="application/vnd.openxmlformats-officedocument.presentationml.slideLayout+xml"/>
  <Override PartName="/ppt/slideLayouts/slideLayout278.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68.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58.xml" ContentType="application/vnd.openxmlformats-officedocument.presentationml.slideLayout+xml"/>
  <Override PartName="/ppt/slideLayouts/slideLayout257.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7.xml" ContentType="application/vnd.openxmlformats-officedocument.presentationml.slideLayout+xml"/>
  <Override PartName="/ppt/slideLayouts/slideLayout266.xml" ContentType="application/vnd.openxmlformats-officedocument.presentationml.slideLayout+xml"/>
  <Override PartName="/ppt/slideLayouts/slideLayout265.xml" ContentType="application/vnd.openxmlformats-officedocument.presentationml.slideLayout+xml"/>
  <Override PartName="/ppt/slideLayouts/slideLayout264.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417.xml" ContentType="application/vnd.openxmlformats-officedocument.presentationml.slideLayout+xml"/>
  <Override PartName="/ppt/slideLayouts/slideLayout416.xml" ContentType="application/vnd.openxmlformats-officedocument.presentationml.slideLayout+xml"/>
  <Override PartName="/ppt/slideLayouts/slideLayout415.xml" ContentType="application/vnd.openxmlformats-officedocument.presentationml.slideLayout+xml"/>
  <Override PartName="/ppt/slideLayouts/slideLayout414.xml" ContentType="application/vnd.openxmlformats-officedocument.presentationml.slideLayout+xml"/>
  <Override PartName="/ppt/slideLayouts/slideLayout413.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4.xml" ContentType="application/vnd.openxmlformats-officedocument.presentationml.slideLayout+xml"/>
  <Override PartName="/ppt/slideLayouts/slideLayout423.xml" ContentType="application/vnd.openxmlformats-officedocument.presentationml.slideLayout+xml"/>
  <Override PartName="/ppt/slideLayouts/slideLayout422.xml" ContentType="application/vnd.openxmlformats-officedocument.presentationml.slideLayout+xml"/>
  <Override PartName="/ppt/slideLayouts/slideLayout421.xml" ContentType="application/vnd.openxmlformats-officedocument.presentationml.slideLayout+xml"/>
  <Override PartName="/ppt/slideLayouts/slideLayout412.xml" ContentType="application/vnd.openxmlformats-officedocument.presentationml.slideLayout+xml"/>
  <Override PartName="/ppt/slideLayouts/slideLayout411.xml" ContentType="application/vnd.openxmlformats-officedocument.presentationml.slideLayout+xml"/>
  <Override PartName="/ppt/slideLayouts/slideLayout410.xml" ContentType="application/vnd.openxmlformats-officedocument.presentationml.slideLayout+xml"/>
  <Override PartName="/ppt/slideLayouts/slideLayout402.xml" ContentType="application/vnd.openxmlformats-officedocument.presentationml.slideLayout+xml"/>
  <Override PartName="/ppt/slideLayouts/slideLayout401.xml" ContentType="application/vnd.openxmlformats-officedocument.presentationml.slideLayout+xml"/>
  <Override PartName="/ppt/slideLayouts/slideLayout400.xml" ContentType="application/vnd.openxmlformats-officedocument.presentationml.slideLayout+xml"/>
  <Override PartName="/ppt/slideLayouts/slideLayout399.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9.xml" ContentType="application/vnd.openxmlformats-officedocument.presentationml.slideLayout+xml"/>
  <Override PartName="/ppt/slideLayouts/slideLayout408.xml" ContentType="application/vnd.openxmlformats-officedocument.presentationml.slideLayout+xml"/>
  <Override PartName="/ppt/slideLayouts/slideLayout407.xml" ContentType="application/vnd.openxmlformats-officedocument.presentationml.slideLayout+xml"/>
  <Override PartName="/ppt/slideLayouts/slideLayout406.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45.xml" ContentType="application/vnd.openxmlformats-officedocument.presentationml.slideLayout+xml"/>
  <Override PartName="/ppt/slideLayouts/slideLayout444.xml" ContentType="application/vnd.openxmlformats-officedocument.presentationml.slideLayout+xml"/>
  <Override PartName="/ppt/slideLayouts/slideLayout443.xml" ContentType="application/vnd.openxmlformats-officedocument.presentationml.slideLayout+xml"/>
  <Override PartName="/ppt/slideLayouts/slideLayout442.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52.xml" ContentType="application/vnd.openxmlformats-officedocument.presentationml.slideLayout+xml"/>
  <Override PartName="/ppt/slideLayouts/slideLayout451.xml" ContentType="application/vnd.openxmlformats-officedocument.presentationml.slideLayout+xml"/>
  <Override PartName="/ppt/slideLayouts/slideLayout450.xml" ContentType="application/vnd.openxmlformats-officedocument.presentationml.slideLayout+xml"/>
  <Override PartName="/ppt/slideLayouts/slideLayout449.xml" ContentType="application/vnd.openxmlformats-officedocument.presentationml.slideLayout+xml"/>
  <Override PartName="/ppt/slideLayouts/slideLayout441.xml" ContentType="application/vnd.openxmlformats-officedocument.presentationml.slideLayout+xml"/>
  <Override PartName="/ppt/slideLayouts/slideLayout440.xml" ContentType="application/vnd.openxmlformats-officedocument.presentationml.slideLayout+xml"/>
  <Override PartName="/ppt/slideLayouts/slideLayout439.xml" ContentType="application/vnd.openxmlformats-officedocument.presentationml.slideLayout+xml"/>
  <Override PartName="/ppt/slideLayouts/slideLayout431.xml" ContentType="application/vnd.openxmlformats-officedocument.presentationml.slideLayout+xml"/>
  <Override PartName="/ppt/slideLayouts/slideLayout430.xml" ContentType="application/vnd.openxmlformats-officedocument.presentationml.slideLayout+xml"/>
  <Override PartName="/ppt/slideLayouts/slideLayout429.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8.xml" ContentType="application/vnd.openxmlformats-officedocument.presentationml.slideLayout+xml"/>
  <Override PartName="/ppt/slideLayouts/slideLayout437.xml" ContentType="application/vnd.openxmlformats-officedocument.presentationml.slideLayout+xml"/>
  <Override PartName="/ppt/slideLayouts/slideLayout436.xml" ContentType="application/vnd.openxmlformats-officedocument.presentationml.slideLayout+xml"/>
  <Override PartName="/ppt/slideLayouts/slideLayout435.xml" ContentType="application/vnd.openxmlformats-officedocument.presentationml.slideLayout+xml"/>
  <Override PartName="/ppt/slideLayouts/slideLayout398.xml" ContentType="application/vnd.openxmlformats-officedocument.presentationml.slideLayout+xml"/>
  <Override PartName="/ppt/slideLayouts/slideLayout397.xml" ContentType="application/vnd.openxmlformats-officedocument.presentationml.slideLayout+xml"/>
  <Override PartName="/ppt/slideLayouts/slideLayout396.xml" ContentType="application/vnd.openxmlformats-officedocument.presentationml.slideLayout+xml"/>
  <Override PartName="/ppt/slideLayouts/slideLayout360.xml" ContentType="application/vnd.openxmlformats-officedocument.presentationml.slideLayout+xml"/>
  <Override PartName="/ppt/slideLayouts/slideLayout359.xml" ContentType="application/vnd.openxmlformats-officedocument.presentationml.slideLayout+xml"/>
  <Override PartName="/ppt/slideLayouts/slideLayout358.xml" ContentType="application/vnd.openxmlformats-officedocument.presentationml.slideLayout+xml"/>
  <Override PartName="/ppt/slideLayouts/slideLayout357.xml" ContentType="application/vnd.openxmlformats-officedocument.presentationml.slideLayout+xml"/>
  <Override PartName="/ppt/slideLayouts/slideLayout356.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7.xml" ContentType="application/vnd.openxmlformats-officedocument.presentationml.slideLayout+xml"/>
  <Override PartName="/ppt/slideLayouts/slideLayout366.xml" ContentType="application/vnd.openxmlformats-officedocument.presentationml.slideLayout+xml"/>
  <Override PartName="/ppt/slideLayouts/slideLayout365.xml" ContentType="application/vnd.openxmlformats-officedocument.presentationml.slideLayout+xml"/>
  <Override PartName="/ppt/slideLayouts/slideLayout364.xml" ContentType="application/vnd.openxmlformats-officedocument.presentationml.slideLayout+xml"/>
  <Override PartName="/ppt/slideLayouts/slideLayout355.xml" ContentType="application/vnd.openxmlformats-officedocument.presentationml.slideLayout+xml"/>
  <Override PartName="/ppt/slideLayouts/slideLayout354.xml" ContentType="application/vnd.openxmlformats-officedocument.presentationml.slideLayout+xml"/>
  <Override PartName="/ppt/slideLayouts/slideLayout353.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342.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52.xml" ContentType="application/vnd.openxmlformats-officedocument.presentationml.slideLayout+xml"/>
  <Override PartName="/ppt/slideLayouts/slideLayout351.xml" ContentType="application/vnd.openxmlformats-officedocument.presentationml.slideLayout+xml"/>
  <Override PartName="/ppt/slideLayouts/slideLayout350.xml" ContentType="application/vnd.openxmlformats-officedocument.presentationml.slideLayout+xml"/>
  <Override PartName="/ppt/slideLayouts/slideLayout349.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88.xml" ContentType="application/vnd.openxmlformats-officedocument.presentationml.slideLayout+xml"/>
  <Override PartName="/ppt/slideLayouts/slideLayout387.xml" ContentType="application/vnd.openxmlformats-officedocument.presentationml.slideLayout+xml"/>
  <Override PartName="/ppt/slideLayouts/slideLayout386.xml" ContentType="application/vnd.openxmlformats-officedocument.presentationml.slideLayout+xml"/>
  <Override PartName="/ppt/slideLayouts/slideLayout385.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5.xml" ContentType="application/vnd.openxmlformats-officedocument.presentationml.slideLayout+xml"/>
  <Override PartName="/ppt/slideLayouts/slideLayout394.xml" ContentType="application/vnd.openxmlformats-officedocument.presentationml.slideLayout+xml"/>
  <Override PartName="/ppt/slideLayouts/slideLayout393.xml" ContentType="application/vnd.openxmlformats-officedocument.presentationml.slideLayout+xml"/>
  <Override PartName="/ppt/slideLayouts/slideLayout392.xml" ContentType="application/vnd.openxmlformats-officedocument.presentationml.slideLayout+xml"/>
  <Override PartName="/ppt/slideLayouts/slideLayout384.xml" ContentType="application/vnd.openxmlformats-officedocument.presentationml.slideLayout+xml"/>
  <Override PartName="/ppt/slideLayouts/slideLayout383.xml" ContentType="application/vnd.openxmlformats-officedocument.presentationml.slideLayout+xml"/>
  <Override PartName="/ppt/slideLayouts/slideLayout382.xml" ContentType="application/vnd.openxmlformats-officedocument.presentationml.slideLayout+xml"/>
  <Override PartName="/ppt/slideLayouts/slideLayout374.xml" ContentType="application/vnd.openxmlformats-officedocument.presentationml.slideLayout+xml"/>
  <Override PartName="/ppt/slideLayouts/slideLayout373.xml" ContentType="application/vnd.openxmlformats-officedocument.presentationml.slideLayout+xml"/>
  <Override PartName="/ppt/slideLayouts/slideLayout372.xml" ContentType="application/vnd.openxmlformats-officedocument.presentationml.slideLayout+xml"/>
  <Override PartName="/ppt/slideLayouts/slideLayout371.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81.xml" ContentType="application/vnd.openxmlformats-officedocument.presentationml.slideLayout+xml"/>
  <Override PartName="/ppt/slideLayouts/slideLayout380.xml" ContentType="application/vnd.openxmlformats-officedocument.presentationml.slideLayout+xml"/>
  <Override PartName="/ppt/slideLayouts/slideLayout379.xml" ContentType="application/vnd.openxmlformats-officedocument.presentationml.slideLayout+xml"/>
  <Override PartName="/ppt/slideLayouts/slideLayout378.xml" ContentType="application/vnd.openxmlformats-officedocument.presentationml.slideLayout+xml"/>
  <Override PartName="/ppt/slideLayouts/slideLayout227.xml" ContentType="application/vnd.openxmlformats-officedocument.presentationml.slideLayout+xml"/>
  <Override PartName="/ppt/slideLayouts/slideLayout226.xml" ContentType="application/vnd.openxmlformats-officedocument.presentationml.slideLayout+xml"/>
  <Override PartName="/ppt/slideLayouts/slideLayout225.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17.xml" ContentType="application/vnd.openxmlformats-officedocument.presentationml.slideLayout+xml"/>
  <Override PartName="/ppt/slideLayouts/slideLayout216.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4.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453.xml" ContentType="application/vnd.openxmlformats-officedocument.presentationml.slideLayout+xml"/>
  <Override PartName="/ppt/slideLayouts/slideLayout428.xml" ContentType="application/vnd.openxmlformats-officedocument.presentationml.slideLayout+xml"/>
  <Override PartName="/ppt/slideLayouts/slideLayout455.xml" ContentType="application/vnd.openxmlformats-officedocument.presentationml.slideLayout+xml"/>
  <Override PartName="/ppt/slideLayouts/slideLayout725.xml" ContentType="application/vnd.openxmlformats-officedocument.presentationml.slideLayout+xml"/>
  <Override PartName="/ppt/slideLayouts/slideLayout724.xml" ContentType="application/vnd.openxmlformats-officedocument.presentationml.slideLayout+xml"/>
  <Override PartName="/ppt/slideLayouts/slideLayout723.xml" ContentType="application/vnd.openxmlformats-officedocument.presentationml.slideLayout+xml"/>
  <Override PartName="/ppt/slideLayouts/slideLayout722.xml" ContentType="application/vnd.openxmlformats-officedocument.presentationml.slideLayout+xml"/>
  <Override PartName="/ppt/slideLayouts/slideLayout721.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32.xml" ContentType="application/vnd.openxmlformats-officedocument.presentationml.slideLayout+xml"/>
  <Override PartName="/ppt/slideLayouts/slideLayout731.xml" ContentType="application/vnd.openxmlformats-officedocument.presentationml.slideLayout+xml"/>
  <Override PartName="/ppt/slideLayouts/slideLayout730.xml" ContentType="application/vnd.openxmlformats-officedocument.presentationml.slideLayout+xml"/>
  <Override PartName="/ppt/slideLayouts/slideLayout729.xml" ContentType="application/vnd.openxmlformats-officedocument.presentationml.slideLayout+xml"/>
  <Override PartName="/ppt/slideLayouts/slideLayout720.xml" ContentType="application/vnd.openxmlformats-officedocument.presentationml.slideLayout+xml"/>
  <Override PartName="/ppt/slideLayouts/slideLayout719.xml" ContentType="application/vnd.openxmlformats-officedocument.presentationml.slideLayout+xml"/>
  <Override PartName="/ppt/slideLayouts/slideLayout718.xml" ContentType="application/vnd.openxmlformats-officedocument.presentationml.slideLayout+xml"/>
  <Override PartName="/ppt/slideLayouts/slideLayout710.xml" ContentType="application/vnd.openxmlformats-officedocument.presentationml.slideLayout+xml"/>
  <Override PartName="/ppt/slideLayouts/slideLayout709.xml" ContentType="application/vnd.openxmlformats-officedocument.presentationml.slideLayout+xml"/>
  <Override PartName="/ppt/slideLayouts/slideLayout708.xml" ContentType="application/vnd.openxmlformats-officedocument.presentationml.slideLayout+xml"/>
  <Override PartName="/ppt/slideLayouts/slideLayout707.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7.xml" ContentType="application/vnd.openxmlformats-officedocument.presentationml.slideLayout+xml"/>
  <Override PartName="/ppt/slideLayouts/slideLayout716.xml" ContentType="application/vnd.openxmlformats-officedocument.presentationml.slideLayout+xml"/>
  <Override PartName="/ppt/slideLayouts/slideLayout715.xml" ContentType="application/vnd.openxmlformats-officedocument.presentationml.slideLayout+xml"/>
  <Override PartName="/ppt/slideLayouts/slideLayout714.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53.xml" ContentType="application/vnd.openxmlformats-officedocument.presentationml.slideLayout+xml"/>
  <Override PartName="/ppt/slideLayouts/slideLayout752.xml" ContentType="application/vnd.openxmlformats-officedocument.presentationml.slideLayout+xml"/>
  <Override PartName="/ppt/slideLayouts/slideLayout751.xml" ContentType="application/vnd.openxmlformats-officedocument.presentationml.slideLayout+xml"/>
  <Override PartName="/ppt/slideLayouts/slideLayout750.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60.xml" ContentType="application/vnd.openxmlformats-officedocument.presentationml.slideLayout+xml"/>
  <Override PartName="/ppt/slideLayouts/slideLayout759.xml" ContentType="application/vnd.openxmlformats-officedocument.presentationml.slideLayout+xml"/>
  <Override PartName="/ppt/slideLayouts/slideLayout758.xml" ContentType="application/vnd.openxmlformats-officedocument.presentationml.slideLayout+xml"/>
  <Override PartName="/ppt/slideLayouts/slideLayout757.xml" ContentType="application/vnd.openxmlformats-officedocument.presentationml.slideLayout+xml"/>
  <Override PartName="/ppt/slideLayouts/slideLayout749.xml" ContentType="application/vnd.openxmlformats-officedocument.presentationml.slideLayout+xml"/>
  <Override PartName="/ppt/slideLayouts/slideLayout748.xml" ContentType="application/vnd.openxmlformats-officedocument.presentationml.slideLayout+xml"/>
  <Override PartName="/ppt/slideLayouts/slideLayout747.xml" ContentType="application/vnd.openxmlformats-officedocument.presentationml.slideLayout+xml"/>
  <Override PartName="/ppt/slideLayouts/slideLayout739.xml" ContentType="application/vnd.openxmlformats-officedocument.presentationml.slideLayout+xml"/>
  <Override PartName="/ppt/slideLayouts/slideLayout738.xml" ContentType="application/vnd.openxmlformats-officedocument.presentationml.slideLayout+xml"/>
  <Override PartName="/ppt/slideLayouts/slideLayout737.xml" ContentType="application/vnd.openxmlformats-officedocument.presentationml.slideLayout+xml"/>
  <Override PartName="/ppt/slideLayouts/slideLayout736.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6.xml" ContentType="application/vnd.openxmlformats-officedocument.presentationml.slideLayout+xml"/>
  <Override PartName="/ppt/slideLayouts/slideLayout745.xml" ContentType="application/vnd.openxmlformats-officedocument.presentationml.slideLayout+xml"/>
  <Override PartName="/ppt/slideLayouts/slideLayout744.xml" ContentType="application/vnd.openxmlformats-officedocument.presentationml.slideLayout+xml"/>
  <Override PartName="/ppt/slideLayouts/slideLayout743.xml" ContentType="application/vnd.openxmlformats-officedocument.presentationml.slideLayout+xml"/>
  <Override PartName="/ppt/slideLayouts/slideLayout706.xml" ContentType="application/vnd.openxmlformats-officedocument.presentationml.slideLayout+xml"/>
  <Override PartName="/ppt/slideLayouts/slideLayout705.xml" ContentType="application/vnd.openxmlformats-officedocument.presentationml.slideLayout+xml"/>
  <Override PartName="/ppt/slideLayouts/slideLayout704.xml" ContentType="application/vnd.openxmlformats-officedocument.presentationml.slideLayout+xml"/>
  <Override PartName="/ppt/slideLayouts/slideLayout668.xml" ContentType="application/vnd.openxmlformats-officedocument.presentationml.slideLayout+xml"/>
  <Override PartName="/ppt/slideLayouts/slideLayout667.xml" ContentType="application/vnd.openxmlformats-officedocument.presentationml.slideLayout+xml"/>
  <Override PartName="/ppt/slideLayouts/slideLayout666.xml" ContentType="application/vnd.openxmlformats-officedocument.presentationml.slideLayout+xml"/>
  <Override PartName="/ppt/slideLayouts/slideLayout665.xml" ContentType="application/vnd.openxmlformats-officedocument.presentationml.slideLayout+xml"/>
  <Override PartName="/ppt/slideLayouts/slideLayout664.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5.xml" ContentType="application/vnd.openxmlformats-officedocument.presentationml.slideLayout+xml"/>
  <Override PartName="/ppt/slideLayouts/slideLayout674.xml" ContentType="application/vnd.openxmlformats-officedocument.presentationml.slideLayout+xml"/>
  <Override PartName="/ppt/slideLayouts/slideLayout673.xml" ContentType="application/vnd.openxmlformats-officedocument.presentationml.slideLayout+xml"/>
  <Override PartName="/ppt/slideLayouts/slideLayout672.xml" ContentType="application/vnd.openxmlformats-officedocument.presentationml.slideLayout+xml"/>
  <Override PartName="/ppt/slideLayouts/slideLayout663.xml" ContentType="application/vnd.openxmlformats-officedocument.presentationml.slideLayout+xml"/>
  <Override PartName="/ppt/slideLayouts/slideLayout662.xml" ContentType="application/vnd.openxmlformats-officedocument.presentationml.slideLayout+xml"/>
  <Override PartName="/ppt/slideLayouts/slideLayout661.xml" ContentType="application/vnd.openxmlformats-officedocument.presentationml.slideLayout+xml"/>
  <Override PartName="/ppt/slideLayouts/slideLayout653.xml" ContentType="application/vnd.openxmlformats-officedocument.presentationml.slideLayout+xml"/>
  <Override PartName="/ppt/slideLayouts/slideLayout652.xml" ContentType="application/vnd.openxmlformats-officedocument.presentationml.slideLayout+xml"/>
  <Override PartName="/ppt/slideLayouts/slideLayout651.xml" ContentType="application/vnd.openxmlformats-officedocument.presentationml.slideLayout+xml"/>
  <Override PartName="/ppt/slideLayouts/slideLayout650.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60.xml" ContentType="application/vnd.openxmlformats-officedocument.presentationml.slideLayout+xml"/>
  <Override PartName="/ppt/slideLayouts/slideLayout659.xml" ContentType="application/vnd.openxmlformats-officedocument.presentationml.slideLayout+xml"/>
  <Override PartName="/ppt/slideLayouts/slideLayout658.xml" ContentType="application/vnd.openxmlformats-officedocument.presentationml.slideLayout+xml"/>
  <Override PartName="/ppt/slideLayouts/slideLayout657.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96.xml" ContentType="application/vnd.openxmlformats-officedocument.presentationml.slideLayout+xml"/>
  <Override PartName="/ppt/slideLayouts/slideLayout695.xml" ContentType="application/vnd.openxmlformats-officedocument.presentationml.slideLayout+xml"/>
  <Override PartName="/ppt/slideLayouts/slideLayout694.xml" ContentType="application/vnd.openxmlformats-officedocument.presentationml.slideLayout+xml"/>
  <Override PartName="/ppt/slideLayouts/slideLayout693.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3.xml" ContentType="application/vnd.openxmlformats-officedocument.presentationml.slideLayout+xml"/>
  <Override PartName="/ppt/slideLayouts/slideLayout702.xml" ContentType="application/vnd.openxmlformats-officedocument.presentationml.slideLayout+xml"/>
  <Override PartName="/ppt/slideLayouts/slideLayout701.xml" ContentType="application/vnd.openxmlformats-officedocument.presentationml.slideLayout+xml"/>
  <Override PartName="/ppt/slideLayouts/slideLayout700.xml" ContentType="application/vnd.openxmlformats-officedocument.presentationml.slideLayout+xml"/>
  <Override PartName="/ppt/slideLayouts/slideLayout692.xml" ContentType="application/vnd.openxmlformats-officedocument.presentationml.slideLayout+xml"/>
  <Override PartName="/ppt/slideLayouts/slideLayout691.xml" ContentType="application/vnd.openxmlformats-officedocument.presentationml.slideLayout+xml"/>
  <Override PartName="/ppt/slideLayouts/slideLayout690.xml" ContentType="application/vnd.openxmlformats-officedocument.presentationml.slideLayout+xml"/>
  <Override PartName="/ppt/slideLayouts/slideLayout682.xml" ContentType="application/vnd.openxmlformats-officedocument.presentationml.slideLayout+xml"/>
  <Override PartName="/ppt/slideLayouts/slideLayout681.xml" ContentType="application/vnd.openxmlformats-officedocument.presentationml.slideLayout+xml"/>
  <Override PartName="/ppt/slideLayouts/slideLayout680.xml" ContentType="application/vnd.openxmlformats-officedocument.presentationml.slideLayout+xml"/>
  <Override PartName="/ppt/slideLayouts/slideLayout679.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9.xml" ContentType="application/vnd.openxmlformats-officedocument.presentationml.slideLayout+xml"/>
  <Override PartName="/ppt/slideLayouts/slideLayout688.xml" ContentType="application/vnd.openxmlformats-officedocument.presentationml.slideLayout+xml"/>
  <Override PartName="/ppt/slideLayouts/slideLayout687.xml" ContentType="application/vnd.openxmlformats-officedocument.presentationml.slideLayout+xml"/>
  <Override PartName="/ppt/slideLayouts/slideLayout686.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slideMasters/slideMaster1.xml" ContentType="application/vnd.openxmlformats-officedocument.presentationml.slideMaster+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slideMasters/slideMaster66.xml" ContentType="application/vnd.openxmlformats-officedocument.presentationml.slideMaster+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781.xml" ContentType="application/vnd.openxmlformats-officedocument.presentationml.slideLayout+xml"/>
  <Override PartName="/ppt/slideLayouts/slideLayout780.xml" ContentType="application/vnd.openxmlformats-officedocument.presentationml.slideLayout+xml"/>
  <Override PartName="/ppt/slideLayouts/slideLayout779.xml" ContentType="application/vnd.openxmlformats-officedocument.presentationml.slideLayout+xml"/>
  <Override PartName="/ppt/slideLayouts/slideLayout778.xml" ContentType="application/vnd.openxmlformats-officedocument.presentationml.slideLayout+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8.xml" ContentType="application/vnd.openxmlformats-officedocument.presentationml.slideLayout+xml"/>
  <Override PartName="/ppt/slideLayouts/slideLayout787.xml" ContentType="application/vnd.openxmlformats-officedocument.presentationml.slideLayout+xml"/>
  <Override PartName="/ppt/slideLayouts/slideLayout786.xml" ContentType="application/vnd.openxmlformats-officedocument.presentationml.slideLayout+xml"/>
  <Override PartName="/ppt/slideLayouts/slideLayout785.xml" ContentType="application/vnd.openxmlformats-officedocument.presentationml.slideLayout+xml"/>
  <Override PartName="/ppt/slideLayouts/slideLayout777.xml" ContentType="application/vnd.openxmlformats-officedocument.presentationml.slideLayout+xml"/>
  <Override PartName="/ppt/slideLayouts/slideLayout776.xml" ContentType="application/vnd.openxmlformats-officedocument.presentationml.slideLayout+xml"/>
  <Override PartName="/ppt/slideLayouts/slideLayout775.xml" ContentType="application/vnd.openxmlformats-officedocument.presentationml.slideLayout+xml"/>
  <Override PartName="/ppt/slideLayouts/slideLayout767.xml" ContentType="application/vnd.openxmlformats-officedocument.presentationml.slideLayout+xml"/>
  <Override PartName="/ppt/slideLayouts/slideLayout766.xml" ContentType="application/vnd.openxmlformats-officedocument.presentationml.slideLayout+xml"/>
  <Override PartName="/ppt/slideLayouts/slideLayout765.xml" ContentType="application/vnd.openxmlformats-officedocument.presentationml.slideLayout+xml"/>
  <Override PartName="/ppt/slideLayouts/slideLayout764.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4.xml" ContentType="application/vnd.openxmlformats-officedocument.presentationml.slideLayout+xml"/>
  <Override PartName="/ppt/slideLayouts/slideLayout773.xml" ContentType="application/vnd.openxmlformats-officedocument.presentationml.slideLayout+xml"/>
  <Override PartName="/ppt/slideLayouts/slideLayout772.xml" ContentType="application/vnd.openxmlformats-officedocument.presentationml.slideLayout+xml"/>
  <Override PartName="/ppt/slideLayouts/slideLayout771.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649.xml" ContentType="application/vnd.openxmlformats-officedocument.presentationml.slideLayout+xml"/>
  <Override PartName="/ppt/slideLayouts/slideLayout454.xml" ContentType="application/vnd.openxmlformats-officedocument.presentationml.slideLayout+xml"/>
  <Override PartName="/ppt/slideLayouts/slideLayout456.xml" ContentType="application/vnd.openxmlformats-officedocument.presentationml.slideLayout+xml"/>
  <Override PartName="/ppt/slideLayouts/slideLayout530.xml" ContentType="application/vnd.openxmlformats-officedocument.presentationml.slideLayout+xml"/>
  <Override PartName="/ppt/slideLayouts/slideLayout529.xml" ContentType="application/vnd.openxmlformats-officedocument.presentationml.slideLayout+xml"/>
  <Override PartName="/ppt/slideLayouts/slideLayout528.xml" ContentType="application/vnd.openxmlformats-officedocument.presentationml.slideLayout+xml"/>
  <Override PartName="/ppt/slideLayouts/slideLayout527.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7.xml" ContentType="application/vnd.openxmlformats-officedocument.presentationml.slideLayout+xml"/>
  <Override PartName="/ppt/slideLayouts/slideLayout536.xml" ContentType="application/vnd.openxmlformats-officedocument.presentationml.slideLayout+xml"/>
  <Override PartName="/ppt/slideLayouts/slideLayout535.xml" ContentType="application/vnd.openxmlformats-officedocument.presentationml.slideLayout+xml"/>
  <Override PartName="/ppt/slideLayouts/slideLayout534.xml" ContentType="application/vnd.openxmlformats-officedocument.presentationml.slideLayout+xml"/>
  <Override PartName="/ppt/slideLayouts/slideLayout526.xml" ContentType="application/vnd.openxmlformats-officedocument.presentationml.slideLayout+xml"/>
  <Override PartName="/ppt/slideLayouts/slideLayout525.xml" ContentType="application/vnd.openxmlformats-officedocument.presentationml.slideLayout+xml"/>
  <Override PartName="/ppt/slideLayouts/slideLayout524.xml" ContentType="application/vnd.openxmlformats-officedocument.presentationml.slideLayout+xml"/>
  <Override PartName="/ppt/slideLayouts/slideLayout516.xml" ContentType="application/vnd.openxmlformats-officedocument.presentationml.slideLayout+xml"/>
  <Override PartName="/ppt/slideLayouts/slideLayout515.xml" ContentType="application/vnd.openxmlformats-officedocument.presentationml.slideLayout+xml"/>
  <Override PartName="/ppt/slideLayouts/slideLayout514.xml" ContentType="application/vnd.openxmlformats-officedocument.presentationml.slideLayout+xml"/>
  <Override PartName="/ppt/slideLayouts/slideLayout513.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3.xml" ContentType="application/vnd.openxmlformats-officedocument.presentationml.slideLayout+xml"/>
  <Override PartName="/ppt/slideLayouts/slideLayout522.xml" ContentType="application/vnd.openxmlformats-officedocument.presentationml.slideLayout+xml"/>
  <Override PartName="/ppt/slideLayouts/slideLayout521.xml" ContentType="application/vnd.openxmlformats-officedocument.presentationml.slideLayout+xml"/>
  <Override PartName="/ppt/slideLayouts/slideLayout520.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58.xml" ContentType="application/vnd.openxmlformats-officedocument.presentationml.slideLayout+xml"/>
  <Override PartName="/ppt/slideLayouts/slideLayout557.xml" ContentType="application/vnd.openxmlformats-officedocument.presentationml.slideLayout+xml"/>
  <Override PartName="/ppt/slideLayouts/slideLayout556.xml" ContentType="application/vnd.openxmlformats-officedocument.presentationml.slideLayout+xml"/>
  <Override PartName="/ppt/slideLayouts/slideLayout555.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5.xml" ContentType="application/vnd.openxmlformats-officedocument.presentationml.slideLayout+xml"/>
  <Override PartName="/ppt/slideLayouts/slideLayout564.xml" ContentType="application/vnd.openxmlformats-officedocument.presentationml.slideLayout+xml"/>
  <Override PartName="/ppt/slideLayouts/slideLayout563.xml" ContentType="application/vnd.openxmlformats-officedocument.presentationml.slideLayout+xml"/>
  <Override PartName="/ppt/slideLayouts/slideLayout562.xml" ContentType="application/vnd.openxmlformats-officedocument.presentationml.slideLayout+xml"/>
  <Override PartName="/ppt/slideLayouts/slideLayout554.xml" ContentType="application/vnd.openxmlformats-officedocument.presentationml.slideLayout+xml"/>
  <Override PartName="/ppt/slideLayouts/slideLayout553.xml" ContentType="application/vnd.openxmlformats-officedocument.presentationml.slideLayout+xml"/>
  <Override PartName="/ppt/slideLayouts/slideLayout552.xml" ContentType="application/vnd.openxmlformats-officedocument.presentationml.slideLayout+xml"/>
  <Override PartName="/ppt/slideLayouts/slideLayout544.xml" ContentType="application/vnd.openxmlformats-officedocument.presentationml.slideLayout+xml"/>
  <Override PartName="/ppt/slideLayouts/slideLayout543.xml" ContentType="application/vnd.openxmlformats-officedocument.presentationml.slideLayout+xml"/>
  <Override PartName="/ppt/slideLayouts/slideLayout542.xml" ContentType="application/vnd.openxmlformats-officedocument.presentationml.slideLayout+xml"/>
  <Override PartName="/ppt/slideLayouts/slideLayout541.xml" ContentType="application/vnd.openxmlformats-officedocument.presentationml.slideLayout+xml"/>
  <Override PartName="/ppt/slideLayouts/slideLayout648.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51.xml" ContentType="application/vnd.openxmlformats-officedocument.presentationml.slideLayout+xml"/>
  <Override PartName="/ppt/slideLayouts/slideLayout550.xml" ContentType="application/vnd.openxmlformats-officedocument.presentationml.slideLayout+xml"/>
  <Override PartName="/ppt/slideLayouts/slideLayout549.xml" ContentType="application/vnd.openxmlformats-officedocument.presentationml.slideLayout+xml"/>
  <Override PartName="/ppt/slideLayouts/slideLayout548.xml" ContentType="application/vnd.openxmlformats-officedocument.presentationml.slideLayout+xml"/>
  <Override PartName="/ppt/slideLayouts/slideLayout512.xml" ContentType="application/vnd.openxmlformats-officedocument.presentationml.slideLayout+xml"/>
  <Override PartName="/ppt/slideLayouts/slideLayout511.xml" ContentType="application/vnd.openxmlformats-officedocument.presentationml.slideLayout+xml"/>
  <Override PartName="/ppt/slideLayouts/slideLayout510.xml" ContentType="application/vnd.openxmlformats-officedocument.presentationml.slideLayout+xml"/>
  <Override PartName="/ppt/slideLayouts/slideLayout474.xml" ContentType="application/vnd.openxmlformats-officedocument.presentationml.slideLayout+xml"/>
  <Override PartName="/ppt/slideLayouts/slideLayout473.xml" ContentType="application/vnd.openxmlformats-officedocument.presentationml.slideLayout+xml"/>
  <Override PartName="/ppt/slideLayouts/slideLayout472.xml" ContentType="application/vnd.openxmlformats-officedocument.presentationml.slideLayout+xml"/>
  <Override PartName="/ppt/slideLayouts/slideLayout471.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81.xml" ContentType="application/vnd.openxmlformats-officedocument.presentationml.slideLayout+xml"/>
  <Override PartName="/ppt/slideLayouts/slideLayout480.xml" ContentType="application/vnd.openxmlformats-officedocument.presentationml.slideLayout+xml"/>
  <Override PartName="/ppt/slideLayouts/slideLayout479.xml" ContentType="application/vnd.openxmlformats-officedocument.presentationml.slideLayout+xml"/>
  <Override PartName="/ppt/slideLayouts/slideLayout478.xml" ContentType="application/vnd.openxmlformats-officedocument.presentationml.slideLayout+xml"/>
  <Override PartName="/ppt/slideLayouts/slideLayout470.xml" ContentType="application/vnd.openxmlformats-officedocument.presentationml.slideLayout+xml"/>
  <Override PartName="/ppt/slideLayouts/slideLayout469.xml" ContentType="application/vnd.openxmlformats-officedocument.presentationml.slideLayout+xml"/>
  <Override PartName="/ppt/slideLayouts/slideLayout468.xml" ContentType="application/vnd.openxmlformats-officedocument.presentationml.slideLayout+xml"/>
  <Override PartName="/ppt/slideLayouts/slideLayout460.xml" ContentType="application/vnd.openxmlformats-officedocument.presentationml.slideLayout+xml"/>
  <Override PartName="/ppt/slideLayouts/slideLayout459.xml" ContentType="application/vnd.openxmlformats-officedocument.presentationml.slideLayout+xml"/>
  <Override PartName="/ppt/slideLayouts/slideLayout458.xml" ContentType="application/vnd.openxmlformats-officedocument.presentationml.slideLayout+xml"/>
  <Override PartName="/ppt/slideLayouts/slideLayout457.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7.xml" ContentType="application/vnd.openxmlformats-officedocument.presentationml.slideLayout+xml"/>
  <Override PartName="/ppt/slideLayouts/slideLayout466.xml" ContentType="application/vnd.openxmlformats-officedocument.presentationml.slideLayout+xml"/>
  <Override PartName="/ppt/slideLayouts/slideLayout465.xml" ContentType="application/vnd.openxmlformats-officedocument.presentationml.slideLayout+xml"/>
  <Override PartName="/ppt/slideLayouts/slideLayout464.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502.xml" ContentType="application/vnd.openxmlformats-officedocument.presentationml.slideLayout+xml"/>
  <Override PartName="/ppt/slideLayouts/slideLayout501.xml" ContentType="application/vnd.openxmlformats-officedocument.presentationml.slideLayout+xml"/>
  <Override PartName="/ppt/slideLayouts/slideLayout500.xml" ContentType="application/vnd.openxmlformats-officedocument.presentationml.slideLayout+xml"/>
  <Override PartName="/ppt/slideLayouts/slideLayout499.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9.xml" ContentType="application/vnd.openxmlformats-officedocument.presentationml.slideLayout+xml"/>
  <Override PartName="/ppt/slideLayouts/slideLayout508.xml" ContentType="application/vnd.openxmlformats-officedocument.presentationml.slideLayout+xml"/>
  <Override PartName="/ppt/slideLayouts/slideLayout507.xml" ContentType="application/vnd.openxmlformats-officedocument.presentationml.slideLayout+xml"/>
  <Override PartName="/ppt/slideLayouts/slideLayout506.xml" ContentType="application/vnd.openxmlformats-officedocument.presentationml.slideLayout+xml"/>
  <Override PartName="/ppt/slideLayouts/slideLayout498.xml" ContentType="application/vnd.openxmlformats-officedocument.presentationml.slideLayout+xml"/>
  <Override PartName="/ppt/slideLayouts/slideLayout497.xml" ContentType="application/vnd.openxmlformats-officedocument.presentationml.slideLayout+xml"/>
  <Override PartName="/ppt/slideLayouts/slideLayout496.xml" ContentType="application/vnd.openxmlformats-officedocument.presentationml.slideLayout+xml"/>
  <Override PartName="/ppt/slideLayouts/slideLayout488.xml" ContentType="application/vnd.openxmlformats-officedocument.presentationml.slideLayout+xml"/>
  <Override PartName="/ppt/slideLayouts/slideLayout487.xml" ContentType="application/vnd.openxmlformats-officedocument.presentationml.slideLayout+xml"/>
  <Override PartName="/ppt/slideLayouts/slideLayout486.xml" ContentType="application/vnd.openxmlformats-officedocument.presentationml.slideLayout+xml"/>
  <Override PartName="/ppt/slideLayouts/slideLayout485.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5.xml" ContentType="application/vnd.openxmlformats-officedocument.presentationml.slideLayout+xml"/>
  <Override PartName="/ppt/slideLayouts/slideLayout494.xml" ContentType="application/vnd.openxmlformats-officedocument.presentationml.slideLayout+xml"/>
  <Override PartName="/ppt/slideLayouts/slideLayout493.xml" ContentType="application/vnd.openxmlformats-officedocument.presentationml.slideLayout+xml"/>
  <Override PartName="/ppt/slideLayouts/slideLayout492.xml" ContentType="application/vnd.openxmlformats-officedocument.presentationml.slideLayout+xml"/>
  <Override PartName="/ppt/slideLayouts/slideLayout566.xml" ContentType="application/vnd.openxmlformats-officedocument.presentationml.slideLayout+xml"/>
  <Override PartName="/ppt/slideLayouts/slideLayout545.xml" ContentType="application/vnd.openxmlformats-officedocument.presentationml.slideLayout+xml"/>
  <Override PartName="/ppt/slideLayouts/slideLayout568.xml" ContentType="application/vnd.openxmlformats-officedocument.presentationml.slideLayout+xml"/>
  <Override PartName="/ppt/slideLayouts/slideLayout613.xml" ContentType="application/vnd.openxmlformats-officedocument.presentationml.slideLayout+xml"/>
  <Override PartName="/ppt/slideLayouts/slideLayout612.xml" ContentType="application/vnd.openxmlformats-officedocument.presentationml.slideLayout+xml"/>
  <Override PartName="/ppt/slideLayouts/slideLayout611.xml" ContentType="application/vnd.openxmlformats-officedocument.presentationml.slideLayout+xml"/>
  <Override PartName="/ppt/slideLayouts/slideLayout610.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20.xml" ContentType="application/vnd.openxmlformats-officedocument.presentationml.slideLayout+xml"/>
  <Override PartName="/ppt/slideLayouts/slideLayout619.xml" ContentType="application/vnd.openxmlformats-officedocument.presentationml.slideLayout+xml"/>
  <Override PartName="/ppt/slideLayouts/slideLayout618.xml" ContentType="application/vnd.openxmlformats-officedocument.presentationml.slideLayout+xml"/>
  <Override PartName="/ppt/slideLayouts/slideLayout617.xml" ContentType="application/vnd.openxmlformats-officedocument.presentationml.slideLayout+xml"/>
  <Override PartName="/ppt/slideLayouts/slideLayout609.xml" ContentType="application/vnd.openxmlformats-officedocument.presentationml.slideLayout+xml"/>
  <Override PartName="/ppt/slideLayouts/slideLayout608.xml" ContentType="application/vnd.openxmlformats-officedocument.presentationml.slideLayout+xml"/>
  <Override PartName="/ppt/slideLayouts/slideLayout607.xml" ContentType="application/vnd.openxmlformats-officedocument.presentationml.slideLayout+xml"/>
  <Override PartName="/ppt/slideLayouts/slideLayout600.xml" ContentType="application/vnd.openxmlformats-officedocument.presentationml.slideLayout+xml"/>
  <Override PartName="/ppt/slideLayouts/slideLayout599.xml" ContentType="application/vnd.openxmlformats-officedocument.presentationml.slideLayout+xml"/>
  <Override PartName="/ppt/slideLayouts/slideLayout598.xml" ContentType="application/vnd.openxmlformats-officedocument.presentationml.slideLayout+xml"/>
  <Override PartName="/ppt/slideLayouts/slideLayout597.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40.xml" ContentType="application/vnd.openxmlformats-officedocument.presentationml.slideLayout+xml"/>
  <Override PartName="/ppt/slideLayouts/slideLayout639.xml" ContentType="application/vnd.openxmlformats-officedocument.presentationml.slideLayout+xml"/>
  <Override PartName="/ppt/slideLayouts/slideLayout638.xml" ContentType="application/vnd.openxmlformats-officedocument.presentationml.slideLayout+xml"/>
  <Override PartName="/ppt/slideLayouts/slideLayout637.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7.xml" ContentType="application/vnd.openxmlformats-officedocument.presentationml.slideLayout+xml"/>
  <Override PartName="/ppt/slideLayouts/slideLayout646.xml" ContentType="application/vnd.openxmlformats-officedocument.presentationml.slideLayout+xml"/>
  <Override PartName="/ppt/slideLayouts/slideLayout645.xml" ContentType="application/vnd.openxmlformats-officedocument.presentationml.slideLayout+xml"/>
  <Override PartName="/ppt/slideLayouts/slideLayout644.xml" ContentType="application/vnd.openxmlformats-officedocument.presentationml.slideLayout+xml"/>
  <Override PartName="/ppt/slideLayouts/slideLayout636.xml" ContentType="application/vnd.openxmlformats-officedocument.presentationml.slideLayout+xml"/>
  <Override PartName="/ppt/slideLayouts/slideLayout635.xml" ContentType="application/vnd.openxmlformats-officedocument.presentationml.slideLayout+xml"/>
  <Override PartName="/ppt/slideLayouts/slideLayout634.xml" ContentType="application/vnd.openxmlformats-officedocument.presentationml.slideLayout+xml"/>
  <Override PartName="/ppt/slideLayouts/slideLayout627.xml" ContentType="application/vnd.openxmlformats-officedocument.presentationml.slideLayout+xml"/>
  <Override PartName="/ppt/slideLayouts/slideLayout626.xml" ContentType="application/vnd.openxmlformats-officedocument.presentationml.slideLayout+xml"/>
  <Override PartName="/ppt/slideLayouts/slideLayout625.xml" ContentType="application/vnd.openxmlformats-officedocument.presentationml.slideLayout+xml"/>
  <Override PartName="/ppt/slideLayouts/slideLayout624.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596.xml" ContentType="application/vnd.openxmlformats-officedocument.presentationml.slideLayout+xml"/>
  <Override PartName="/ppt/slideLayouts/slideLayout567.xml" ContentType="application/vnd.openxmlformats-officedocument.presentationml.slideLayout+xml"/>
  <Override PartName="/ppt/slideLayouts/slideLayout572.xml" ContentType="application/vnd.openxmlformats-officedocument.presentationml.slideLayout+xml"/>
  <Override PartName="/ppt/slideLayouts/slideLayout583.xml" ContentType="application/vnd.openxmlformats-officedocument.presentationml.slideLayout+xml"/>
  <Override PartName="/ppt/slideLayouts/slideLayout570.xml" ContentType="application/vnd.openxmlformats-officedocument.presentationml.slideLayout+xml"/>
  <Override PartName="/ppt/slideLayouts/slideLayout578.xml" ContentType="application/vnd.openxmlformats-officedocument.presentationml.slideLayout+xml"/>
  <Override PartName="/ppt/slideLayouts/slideLayout589.xml" ContentType="application/vnd.openxmlformats-officedocument.presentationml.slideLayout+xml"/>
  <Override PartName="/ppt/slideLayouts/slideLayout576.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2.xml" ContentType="application/vnd.openxmlformats-officedocument.presentationml.slideLayout+xml"/>
  <Override PartName="/ppt/slideLayouts/slideLayout590.xml" ContentType="application/vnd.openxmlformats-officedocument.presentationml.slideLayout+xml"/>
  <Override PartName="/ppt/slideLayouts/slideLayout584.xml" ContentType="application/vnd.openxmlformats-officedocument.presentationml.slideLayout+xml"/>
  <Override PartName="/ppt/slideLayouts/slideLayout591.xml" ContentType="application/vnd.openxmlformats-officedocument.presentationml.slideLayout+xml"/>
  <Override PartName="/ppt/slideLayouts/slideLayout595.xml" ContentType="application/vnd.openxmlformats-officedocument.presentationml.slideLayout+xml"/>
  <Override PartName="/ppt/slideLayouts/slideLayout575.xml" ContentType="application/vnd.openxmlformats-officedocument.presentationml.slideLayout+xml"/>
  <Override PartName="/ppt/slideLayouts/slideLayout577.xml" ContentType="application/vnd.openxmlformats-officedocument.presentationml.slideLayout+xml"/>
  <Override PartName="/ppt/slideLayouts/slideLayout571.xml" ContentType="application/vnd.openxmlformats-officedocument.presentationml.slideLayout+xml"/>
  <Override PartName="/ppt/slideLayouts/slideLayout573.xml" ContentType="application/vnd.openxmlformats-officedocument.presentationml.slideLayout+xml"/>
  <Override PartName="/ppt/slideLayouts/slideLayout585.xml" ContentType="application/vnd.openxmlformats-officedocument.presentationml.slideLayout+xml"/>
  <Override PartName="/ppt/slideLayouts/slideLayout594.xml" ContentType="application/vnd.openxmlformats-officedocument.presentationml.slideLayout+xml"/>
  <Override PartName="/ppt/slideLayouts/slideLayout574.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69.xml" ContentType="application/vnd.openxmlformats-officedocument.presentationml.slideLayout+xml"/>
  <Override PartName="/ppt/theme/theme25.xml" ContentType="application/vnd.openxmlformats-officedocument.theme+xml"/>
  <Override PartName="/ppt/theme/theme11.xml" ContentType="application/vnd.openxmlformats-officedocument.theme+xml"/>
  <Override PartName="/ppt/theme/theme21.xml" ContentType="application/vnd.openxmlformats-officedocument.theme+xml"/>
  <Override PartName="/ppt/theme/theme55.xml" ContentType="application/vnd.openxmlformats-officedocument.theme+xml"/>
  <Override PartName="/ppt/theme/theme27.xml" ContentType="application/vnd.openxmlformats-officedocument.theme+xml"/>
  <Override PartName="/ppt/theme/theme63.xml" ContentType="application/vnd.openxmlformats-officedocument.theme+xml"/>
  <Override PartName="/ppt/theme/theme61.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19.xml" ContentType="application/vnd.openxmlformats-officedocument.theme+xml"/>
  <Override PartName="/ppt/theme/theme53.xml" ContentType="application/vnd.openxmlformats-officedocument.theme+xml"/>
  <Override PartName="/ppt/theme/theme39.xml" ContentType="application/vnd.openxmlformats-officedocument.theme+xml"/>
  <Override PartName="/ppt/theme/theme47.xml" ContentType="application/vnd.openxmlformats-officedocument.theme+xml"/>
  <Override PartName="/ppt/theme/theme28.xml" ContentType="application/vnd.openxmlformats-officedocument.theme+xml"/>
  <Override PartName="/ppt/notesMasters/notesMaster1.xml" ContentType="application/vnd.openxmlformats-officedocument.presentationml.notesMaster+xml"/>
  <Override PartName="/ppt/theme/theme38.xml" ContentType="application/vnd.openxmlformats-officedocument.theme+xml"/>
  <Override PartName="/ppt/theme/theme62.xml" ContentType="application/vnd.openxmlformats-officedocument.theme+xml"/>
  <Override PartName="/ppt/theme/theme20.xml" ContentType="application/vnd.openxmlformats-officedocument.theme+xml"/>
  <Override PartName="/ppt/theme/theme12.xml" ContentType="application/vnd.openxmlformats-officedocument.theme+xml"/>
  <Override PartName="/ppt/theme/theme54.xml" ContentType="application/vnd.openxmlformats-officedocument.theme+xml"/>
  <Override PartName="/ppt/theme/theme1.xml" ContentType="application/vnd.openxmlformats-officedocument.theme+xml"/>
  <Override PartName="/ppt/theme/theme37.xml" ContentType="application/vnd.openxmlformats-officedocument.theme+xml"/>
  <Override PartName="/ppt/theme/theme3.xml" ContentType="application/vnd.openxmlformats-officedocument.theme+xml"/>
  <Override PartName="/ppt/theme/theme46.xml" ContentType="application/vnd.openxmlformats-officedocument.theme+xml"/>
  <Override PartName="/ppt/theme/theme16.xml" ContentType="application/vnd.openxmlformats-officedocument.theme+xml"/>
  <Override PartName="/ppt/theme/theme24.xml" ContentType="application/vnd.openxmlformats-officedocument.theme+xml"/>
  <Override PartName="/ppt/theme/theme58.xml" ContentType="application/vnd.openxmlformats-officedocument.theme+xml"/>
  <Override PartName="/ppt/theme/theme65.xml" ContentType="application/vnd.openxmlformats-officedocument.theme+xml"/>
  <Override PartName="/ppt/theme/theme14.xml" ContentType="application/vnd.openxmlformats-officedocument.theme+xml"/>
  <Override PartName="/ppt/theme/theme33.xml" ContentType="application/vnd.openxmlformats-officedocument.theme+xml"/>
  <Override PartName="/ppt/theme/theme30.xml" ContentType="application/vnd.openxmlformats-officedocument.theme+xml"/>
  <Override PartName="/ppt/theme/theme45.xml" ContentType="application/vnd.openxmlformats-officedocument.theme+xml"/>
  <Override PartName="/ppt/theme/theme42.xml" ContentType="application/vnd.openxmlformats-officedocument.theme+xml"/>
  <Override PartName="/ppt/theme/theme48.xml" ContentType="application/vnd.openxmlformats-officedocument.theme+xml"/>
  <Override PartName="/ppt/theme/theme6.xml" ContentType="application/vnd.openxmlformats-officedocument.theme+xml"/>
  <Override PartName="/ppt/theme/theme49.xml" ContentType="application/vnd.openxmlformats-officedocument.theme+xml"/>
  <Override PartName="/ppt/theme/theme43.xml" ContentType="application/vnd.openxmlformats-officedocument.theme+xml"/>
  <Override PartName="/ppt/theme/theme59.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31.xml" ContentType="application/vnd.openxmlformats-officedocument.theme+xml"/>
  <Override PartName="/ppt/theme/theme7.xml" ContentType="application/vnd.openxmlformats-officedocument.theme+xml"/>
  <Override PartName="/ppt/theme/theme15.xml" ContentType="application/vnd.openxmlformats-officedocument.theme+xml"/>
  <Override PartName="/ppt/theme/theme50.xml" ContentType="application/vnd.openxmlformats-officedocument.theme+xml"/>
  <Override PartName="/ppt/theme/theme8.xml" ContentType="application/vnd.openxmlformats-officedocument.theme+xml"/>
  <Override PartName="/ppt/theme/theme32.xml" ContentType="application/vnd.openxmlformats-officedocument.theme+xml"/>
  <Override PartName="/ppt/theme/theme51.xml" ContentType="application/vnd.openxmlformats-officedocument.theme+xml"/>
  <Override PartName="/ppt/theme/theme5.xml" ContentType="application/vnd.openxmlformats-officedocument.theme+xml"/>
  <Override PartName="/ppt/theme/theme9.xml" ContentType="application/vnd.openxmlformats-officedocument.theme+xml"/>
  <Override PartName="/ppt/theme/theme35.xml" ContentType="application/vnd.openxmlformats-officedocument.theme+xml"/>
  <Override PartName="/ppt/theme/theme18.xml" ContentType="application/vnd.openxmlformats-officedocument.theme+xml"/>
  <Override PartName="/ppt/theme/theme13.xml" ContentType="application/vnd.openxmlformats-officedocument.theme+xml"/>
  <Override PartName="/ppt/theme/theme52.xml" ContentType="application/vnd.openxmlformats-officedocument.theme+xml"/>
  <Override PartName="/ppt/theme/theme56.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29.xml" ContentType="application/vnd.openxmlformats-officedocument.theme+xml"/>
  <Override PartName="/ppt/theme/theme22.xml" ContentType="application/vnd.openxmlformats-officedocument.theme+xml"/>
  <Override PartName="/ppt/theme/theme40.xml" ContentType="application/vnd.openxmlformats-officedocument.theme+xml"/>
  <Override PartName="/ppt/theme/theme60.xml" ContentType="application/vnd.openxmlformats-officedocument.theme+xml"/>
  <Override PartName="/ppt/theme/theme41.xml" ContentType="application/vnd.openxmlformats-officedocument.theme+xml"/>
  <Override PartName="/ppt/theme/theme4.xml" ContentType="application/vnd.openxmlformats-officedocument.theme+xml"/>
  <Override PartName="/ppt/theme/theme57.xml" ContentType="application/vnd.openxmlformats-officedocument.theme+xml"/>
  <Override PartName="/ppt/theme/theme17.xml" ContentType="application/vnd.openxmlformats-officedocument.theme+xml"/>
  <Override PartName="/ppt/theme/theme26.xml" ContentType="application/vnd.openxmlformats-officedocument.theme+xml"/>
  <Override PartName="/ppt/theme/theme64.xml" ContentType="application/vnd.openxmlformats-officedocument.theme+xml"/>
  <Override PartName="/ppt/theme/theme34.xml" ContentType="application/vnd.openxmlformats-officedocument.theme+xml"/>
  <Override PartName="/ppt/theme/theme2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 id="2147484336" r:id="rId53"/>
    <p:sldMasterId id="2147484349" r:id="rId54"/>
    <p:sldMasterId id="2147484362" r:id="rId55"/>
    <p:sldMasterId id="2147484375" r:id="rId56"/>
    <p:sldMasterId id="2147484388" r:id="rId57"/>
    <p:sldMasterId id="2147484401" r:id="rId58"/>
    <p:sldMasterId id="2147484414" r:id="rId59"/>
    <p:sldMasterId id="2147484427" r:id="rId60"/>
    <p:sldMasterId id="2147484440" r:id="rId61"/>
    <p:sldMasterId id="2147484453" r:id="rId62"/>
    <p:sldMasterId id="2147484466" r:id="rId63"/>
    <p:sldMasterId id="2147484479" r:id="rId64"/>
    <p:sldMasterId id="2147484492" r:id="rId65"/>
    <p:sldMasterId id="2147484505" r:id="rId66"/>
  </p:sldMasterIdLst>
  <p:notesMasterIdLst>
    <p:notesMasterId r:id="rId131"/>
  </p:notesMasterIdLst>
  <p:sldIdLst>
    <p:sldId id="256" r:id="rId67"/>
    <p:sldId id="257" r:id="rId68"/>
    <p:sldId id="258" r:id="rId69"/>
    <p:sldId id="259" r:id="rId70"/>
    <p:sldId id="260" r:id="rId71"/>
    <p:sldId id="261" r:id="rId72"/>
    <p:sldId id="262" r:id="rId73"/>
    <p:sldId id="263" r:id="rId74"/>
    <p:sldId id="264" r:id="rId75"/>
    <p:sldId id="265" r:id="rId76"/>
    <p:sldId id="266" r:id="rId77"/>
    <p:sldId id="267" r:id="rId78"/>
    <p:sldId id="268" r:id="rId79"/>
    <p:sldId id="269" r:id="rId80"/>
    <p:sldId id="270" r:id="rId81"/>
    <p:sldId id="271" r:id="rId82"/>
    <p:sldId id="272" r:id="rId83"/>
    <p:sldId id="273" r:id="rId84"/>
    <p:sldId id="274" r:id="rId85"/>
    <p:sldId id="275" r:id="rId86"/>
    <p:sldId id="276" r:id="rId87"/>
    <p:sldId id="277" r:id="rId88"/>
    <p:sldId id="278" r:id="rId89"/>
    <p:sldId id="279" r:id="rId90"/>
    <p:sldId id="280" r:id="rId91"/>
    <p:sldId id="281" r:id="rId92"/>
    <p:sldId id="282" r:id="rId93"/>
    <p:sldId id="283" r:id="rId94"/>
    <p:sldId id="284" r:id="rId95"/>
    <p:sldId id="285" r:id="rId96"/>
    <p:sldId id="286" r:id="rId97"/>
    <p:sldId id="287" r:id="rId98"/>
    <p:sldId id="288" r:id="rId99"/>
    <p:sldId id="289" r:id="rId100"/>
    <p:sldId id="290" r:id="rId101"/>
    <p:sldId id="291" r:id="rId102"/>
    <p:sldId id="292" r:id="rId103"/>
    <p:sldId id="293" r:id="rId104"/>
    <p:sldId id="294" r:id="rId105"/>
    <p:sldId id="295" r:id="rId106"/>
    <p:sldId id="296" r:id="rId107"/>
    <p:sldId id="297" r:id="rId108"/>
    <p:sldId id="298" r:id="rId109"/>
    <p:sldId id="299" r:id="rId110"/>
    <p:sldId id="300" r:id="rId111"/>
    <p:sldId id="301" r:id="rId112"/>
    <p:sldId id="302" r:id="rId113"/>
    <p:sldId id="303" r:id="rId114"/>
    <p:sldId id="304" r:id="rId115"/>
    <p:sldId id="305" r:id="rId116"/>
    <p:sldId id="306" r:id="rId117"/>
    <p:sldId id="307" r:id="rId118"/>
    <p:sldId id="308" r:id="rId119"/>
    <p:sldId id="309" r:id="rId120"/>
    <p:sldId id="310" r:id="rId121"/>
    <p:sldId id="311" r:id="rId122"/>
    <p:sldId id="312" r:id="rId123"/>
    <p:sldId id="313" r:id="rId124"/>
    <p:sldId id="314" r:id="rId125"/>
    <p:sldId id="315" r:id="rId126"/>
    <p:sldId id="316" r:id="rId127"/>
    <p:sldId id="317" r:id="rId128"/>
    <p:sldId id="318" r:id="rId129"/>
    <p:sldId id="321" r:id="rId130"/>
  </p:sldIdLst>
  <p:sldSz cx="9144000" cy="6858000" type="screen4x3"/>
  <p:notesSz cx="6858000" cy="9144000"/>
  <p:embeddedFontLst>
    <p:embeddedFont>
      <p:font typeface="Calibri" panose="020F0502020204030204" pitchFamily="34" charset="0"/>
      <p:regular r:id="rId132"/>
      <p:bold r:id="rId133"/>
      <p:italic r:id="rId134"/>
      <p:boldItalic r:id="rId135"/>
    </p:embeddedFont>
    <p:embeddedFont>
      <p:font typeface="Consolas" panose="020B0609020204030204" pitchFamily="49" charset="0"/>
      <p:regular r:id="rId136"/>
      <p:bold r:id="rId137"/>
      <p:italic r:id="rId138"/>
      <p:boldItalic r:id="rId139"/>
    </p:embeddedFont>
    <p:embeddedFont>
      <p:font typeface="Segoe UI" panose="020B0502040204020203" pitchFamily="34" charset="0"/>
      <p:regular r:id="rId140"/>
      <p:bold r:id="rId141"/>
      <p:italic r:id="rId142"/>
      <p:boldItalic r:id="rId143"/>
    </p:embeddedFont>
    <p:embeddedFont>
      <p:font typeface="Verdana" panose="020B0604030504040204" pitchFamily="34" charset="0"/>
      <p:regular r:id="rId144"/>
      <p:bold r:id="rId145"/>
      <p:italic r:id="rId146"/>
      <p:boldItalic r:id="rId1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51.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Master" Target="slideMasters/slideMaster63.xml"/><Relationship Id="rId84" Type="http://schemas.openxmlformats.org/officeDocument/2006/relationships/slide" Target="slides/slide18.xml"/><Relationship Id="rId138" Type="http://schemas.openxmlformats.org/officeDocument/2006/relationships/font" Target="fonts/font7.fntdata"/><Relationship Id="rId107" Type="http://schemas.openxmlformats.org/officeDocument/2006/relationships/slide" Target="slides/slide41.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Master" Target="slideMasters/slideMaster53.xml"/><Relationship Id="rId74" Type="http://schemas.openxmlformats.org/officeDocument/2006/relationships/slide" Target="slides/slide8.xml"/><Relationship Id="rId128" Type="http://schemas.openxmlformats.org/officeDocument/2006/relationships/slide" Target="slides/slide62.xml"/><Relationship Id="rId149" Type="http://schemas.openxmlformats.org/officeDocument/2006/relationships/viewProps" Target="viewProps.xml"/><Relationship Id="rId5" Type="http://schemas.openxmlformats.org/officeDocument/2006/relationships/slideMaster" Target="slideMasters/slideMaster5.xml"/><Relationship Id="rId95" Type="http://schemas.openxmlformats.org/officeDocument/2006/relationships/slide" Target="slides/slide29.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Master" Target="slideMasters/slideMaster64.xml"/><Relationship Id="rId69" Type="http://schemas.openxmlformats.org/officeDocument/2006/relationships/slide" Target="slides/slide3.xml"/><Relationship Id="rId113" Type="http://schemas.openxmlformats.org/officeDocument/2006/relationships/slide" Target="slides/slide47.xml"/><Relationship Id="rId118" Type="http://schemas.openxmlformats.org/officeDocument/2006/relationships/slide" Target="slides/slide52.xml"/><Relationship Id="rId134" Type="http://schemas.openxmlformats.org/officeDocument/2006/relationships/font" Target="fonts/font3.fntdata"/><Relationship Id="rId139" Type="http://schemas.openxmlformats.org/officeDocument/2006/relationships/font" Target="fonts/font8.fntdata"/><Relationship Id="rId80" Type="http://schemas.openxmlformats.org/officeDocument/2006/relationships/slide" Target="slides/slide14.xml"/><Relationship Id="rId85" Type="http://schemas.openxmlformats.org/officeDocument/2006/relationships/slide" Target="slides/slide19.xml"/><Relationship Id="rId150" Type="http://schemas.openxmlformats.org/officeDocument/2006/relationships/theme" Target="theme/theme1.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37.xml"/><Relationship Id="rId108" Type="http://schemas.openxmlformats.org/officeDocument/2006/relationships/slide" Target="slides/slide42.xml"/><Relationship Id="rId124" Type="http://schemas.openxmlformats.org/officeDocument/2006/relationships/slide" Target="slides/slide58.xml"/><Relationship Id="rId129" Type="http://schemas.openxmlformats.org/officeDocument/2006/relationships/slide" Target="slides/slide63.xml"/><Relationship Id="rId54" Type="http://schemas.openxmlformats.org/officeDocument/2006/relationships/slideMaster" Target="slideMasters/slideMaster54.xml"/><Relationship Id="rId70" Type="http://schemas.openxmlformats.org/officeDocument/2006/relationships/slide" Target="slides/slide4.xml"/><Relationship Id="rId75" Type="http://schemas.openxmlformats.org/officeDocument/2006/relationships/slide" Target="slides/slide9.xml"/><Relationship Id="rId91" Type="http://schemas.openxmlformats.org/officeDocument/2006/relationships/slide" Target="slides/slide25.xml"/><Relationship Id="rId96" Type="http://schemas.openxmlformats.org/officeDocument/2006/relationships/slide" Target="slides/slide30.xml"/><Relationship Id="rId140" Type="http://schemas.openxmlformats.org/officeDocument/2006/relationships/font" Target="fonts/font9.fntdata"/><Relationship Id="rId14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48.xml"/><Relationship Id="rId119" Type="http://schemas.openxmlformats.org/officeDocument/2006/relationships/slide" Target="slides/slide53.xml"/><Relationship Id="rId44" Type="http://schemas.openxmlformats.org/officeDocument/2006/relationships/slideMaster" Target="slideMasters/slideMaster44.xml"/><Relationship Id="rId60" Type="http://schemas.openxmlformats.org/officeDocument/2006/relationships/slideMaster" Target="slideMasters/slideMaster60.xml"/><Relationship Id="rId65" Type="http://schemas.openxmlformats.org/officeDocument/2006/relationships/slideMaster" Target="slideMasters/slideMaster65.xml"/><Relationship Id="rId81" Type="http://schemas.openxmlformats.org/officeDocument/2006/relationships/slide" Target="slides/slide15.xml"/><Relationship Id="rId86" Type="http://schemas.openxmlformats.org/officeDocument/2006/relationships/slide" Target="slides/slide20.xml"/><Relationship Id="rId130" Type="http://schemas.openxmlformats.org/officeDocument/2006/relationships/slide" Target="slides/slide64.xml"/><Relationship Id="rId135" Type="http://schemas.openxmlformats.org/officeDocument/2006/relationships/font" Target="fonts/font4.fntdata"/><Relationship Id="rId151" Type="http://schemas.openxmlformats.org/officeDocument/2006/relationships/tableStyles" Target="tableStyles.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3.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0.xml"/><Relationship Id="rId97" Type="http://schemas.openxmlformats.org/officeDocument/2006/relationships/slide" Target="slides/slide31.xml"/><Relationship Id="rId104" Type="http://schemas.openxmlformats.org/officeDocument/2006/relationships/slide" Target="slides/slide38.xml"/><Relationship Id="rId120" Type="http://schemas.openxmlformats.org/officeDocument/2006/relationships/slide" Target="slides/slide54.xml"/><Relationship Id="rId125" Type="http://schemas.openxmlformats.org/officeDocument/2006/relationships/slide" Target="slides/slide59.xml"/><Relationship Id="rId141" Type="http://schemas.openxmlformats.org/officeDocument/2006/relationships/font" Target="fonts/font10.fntdata"/><Relationship Id="rId146" Type="http://schemas.openxmlformats.org/officeDocument/2006/relationships/font" Target="fonts/font15.fntdata"/><Relationship Id="rId7" Type="http://schemas.openxmlformats.org/officeDocument/2006/relationships/slideMaster" Target="slideMasters/slideMaster7.xml"/><Relationship Id="rId71" Type="http://schemas.openxmlformats.org/officeDocument/2006/relationships/slide" Target="slides/slide5.xml"/><Relationship Id="rId92" Type="http://schemas.openxmlformats.org/officeDocument/2006/relationships/slide" Target="slides/slide26.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Master" Target="slideMasters/slideMaster66.xml"/><Relationship Id="rId87" Type="http://schemas.openxmlformats.org/officeDocument/2006/relationships/slide" Target="slides/slide21.xml"/><Relationship Id="rId110" Type="http://schemas.openxmlformats.org/officeDocument/2006/relationships/slide" Target="slides/slide44.xml"/><Relationship Id="rId115" Type="http://schemas.openxmlformats.org/officeDocument/2006/relationships/slide" Target="slides/slide49.xml"/><Relationship Id="rId131" Type="http://schemas.openxmlformats.org/officeDocument/2006/relationships/notesMaster" Target="notesMasters/notesMaster1.xml"/><Relationship Id="rId136" Type="http://schemas.openxmlformats.org/officeDocument/2006/relationships/font" Target="fonts/font5.fntdata"/><Relationship Id="rId61" Type="http://schemas.openxmlformats.org/officeDocument/2006/relationships/slideMaster" Target="slideMasters/slideMaster61.xml"/><Relationship Id="rId82" Type="http://schemas.openxmlformats.org/officeDocument/2006/relationships/slide" Target="slides/slide16.xml"/><Relationship Id="rId152" Type="http://schemas.openxmlformats.org/officeDocument/2006/relationships/customXml" Target="../customXml/item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1.xml"/><Relationship Id="rId100" Type="http://schemas.openxmlformats.org/officeDocument/2006/relationships/slide" Target="slides/slide34.xml"/><Relationship Id="rId105" Type="http://schemas.openxmlformats.org/officeDocument/2006/relationships/slide" Target="slides/slide39.xml"/><Relationship Id="rId126" Type="http://schemas.openxmlformats.org/officeDocument/2006/relationships/slide" Target="slides/slide60.xml"/><Relationship Id="rId147" Type="http://schemas.openxmlformats.org/officeDocument/2006/relationships/font" Target="fonts/font16.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6.xml"/><Relationship Id="rId93" Type="http://schemas.openxmlformats.org/officeDocument/2006/relationships/slide" Target="slides/slide27.xml"/><Relationship Id="rId98" Type="http://schemas.openxmlformats.org/officeDocument/2006/relationships/slide" Target="slides/slide32.xml"/><Relationship Id="rId121" Type="http://schemas.openxmlformats.org/officeDocument/2006/relationships/slide" Target="slides/slide55.xml"/><Relationship Id="rId142" Type="http://schemas.openxmlformats.org/officeDocument/2006/relationships/font" Target="fonts/font11.fntdata"/><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xml"/><Relationship Id="rId116" Type="http://schemas.openxmlformats.org/officeDocument/2006/relationships/slide" Target="slides/slide50.xml"/><Relationship Id="rId13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Master" Target="slideMasters/slideMaster62.xml"/><Relationship Id="rId83" Type="http://schemas.openxmlformats.org/officeDocument/2006/relationships/slide" Target="slides/slide17.xml"/><Relationship Id="rId88" Type="http://schemas.openxmlformats.org/officeDocument/2006/relationships/slide" Target="slides/slide22.xml"/><Relationship Id="rId111" Type="http://schemas.openxmlformats.org/officeDocument/2006/relationships/slide" Target="slides/slide45.xml"/><Relationship Id="rId132" Type="http://schemas.openxmlformats.org/officeDocument/2006/relationships/font" Target="fonts/font1.fntdata"/><Relationship Id="rId153" Type="http://schemas.openxmlformats.org/officeDocument/2006/relationships/customXml" Target="../customXml/item2.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0.xml"/><Relationship Id="rId127" Type="http://schemas.openxmlformats.org/officeDocument/2006/relationships/slide" Target="slides/slide6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7.xml"/><Relationship Id="rId78" Type="http://schemas.openxmlformats.org/officeDocument/2006/relationships/slide" Target="slides/slide12.xml"/><Relationship Id="rId94" Type="http://schemas.openxmlformats.org/officeDocument/2006/relationships/slide" Target="slides/slide28.xml"/><Relationship Id="rId99" Type="http://schemas.openxmlformats.org/officeDocument/2006/relationships/slide" Target="slides/slide33.xml"/><Relationship Id="rId101" Type="http://schemas.openxmlformats.org/officeDocument/2006/relationships/slide" Target="slides/slide35.xml"/><Relationship Id="rId122" Type="http://schemas.openxmlformats.org/officeDocument/2006/relationships/slide" Target="slides/slide56.xml"/><Relationship Id="rId143" Type="http://schemas.openxmlformats.org/officeDocument/2006/relationships/font" Target="fonts/font12.fntdata"/><Relationship Id="rId148"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2.xml"/><Relationship Id="rId89" Type="http://schemas.openxmlformats.org/officeDocument/2006/relationships/slide" Target="slides/slide23.xml"/><Relationship Id="rId112" Type="http://schemas.openxmlformats.org/officeDocument/2006/relationships/slide" Target="slides/slide46.xml"/><Relationship Id="rId133" Type="http://schemas.openxmlformats.org/officeDocument/2006/relationships/font" Target="fonts/font2.fntdata"/><Relationship Id="rId154" Type="http://schemas.openxmlformats.org/officeDocument/2006/relationships/customXml" Target="../customXml/item3.xml"/><Relationship Id="rId16" Type="http://schemas.openxmlformats.org/officeDocument/2006/relationships/slideMaster" Target="slideMasters/slideMaster16.xml"/><Relationship Id="rId37" Type="http://schemas.openxmlformats.org/officeDocument/2006/relationships/slideMaster" Target="slideMasters/slideMaster37.xml"/><Relationship Id="rId58" Type="http://schemas.openxmlformats.org/officeDocument/2006/relationships/slideMaster" Target="slideMasters/slideMaster58.xml"/><Relationship Id="rId79" Type="http://schemas.openxmlformats.org/officeDocument/2006/relationships/slide" Target="slides/slide13.xml"/><Relationship Id="rId102" Type="http://schemas.openxmlformats.org/officeDocument/2006/relationships/slide" Target="slides/slide36.xml"/><Relationship Id="rId123" Type="http://schemas.openxmlformats.org/officeDocument/2006/relationships/slide" Target="slides/slide57.xml"/><Relationship Id="rId144" Type="http://schemas.openxmlformats.org/officeDocument/2006/relationships/font" Target="fonts/font13.fntdata"/><Relationship Id="rId9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D0FC1-BCB1-4D2A-BED8-A2C262E37FA0}"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75129-BA41-4CEA-BD9F-503E161C8FE1}" type="slidenum">
              <a:rPr lang="en-US" smtClean="0"/>
              <a:t>‹#›</a:t>
            </a:fld>
            <a:endParaRPr lang="en-US"/>
          </a:p>
        </p:txBody>
      </p:sp>
    </p:spTree>
    <p:extLst>
      <p:ext uri="{BB962C8B-B14F-4D97-AF65-F5344CB8AC3E}">
        <p14:creationId xmlns:p14="http://schemas.microsoft.com/office/powerpoint/2010/main" val="220427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120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10961B_02pptx.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3938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Whenever you perform demonstrations, focus on how to use the full command syntax. Spell out command names, spell out parameter names, and take a moment to highlight these items to your students. Your students will eventually have to become accustomed to shortened command syntax, but that can come after they have mastered the full command syntax.</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have additional time, ask students to shorten some demonstration commands by using aliases, positional parameters, and truncated parameter names. You can also provide shortened commands and ask students to interpret those into the full command syntax.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Why might you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–first</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parameter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When you do not need the entire output of a command, selecting only the first rows can sometimes improve performance.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able to tell previous commands that no more data is required. Some commands are then able to stop processing, reducing the total amount of time it takes Windows PowerShell to complete the task.</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4290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73578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62966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 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E:\Mod02\Democode\SortingObjects.ps1.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a:t>
            </a:r>
            <a:r>
              <a:rPr lang="ga-IE"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Sort-Object –Property ID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Sort-Object –Property Status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Stopped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appears before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Running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because the property is stored as a number internally, with zero (stopped) coming before 1 (running).</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10 | Sort-Object –Property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TimeWritten</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Sort-Object –Property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Name,Status</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6605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79333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output of this command is the total and average amount of paged memory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PM</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use by processes.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81274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E:\Mod02\Democode\MeasuringObjects.ps1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Measure-Object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Measure-Object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Measure-Object –Property VM –Sum –Average</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9226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will cover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the next lesson of this module, and students frequently become confused between that command and this capability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main reason for the confusion is that students have so many new commands shown to them in a short period of time. Emphasize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 </a:t>
            </a:r>
            <a:r>
              <a:rPr lang="en-US" sz="1000" smtClean="0">
                <a:effectLst/>
                <a:latin typeface="Arial" panose="020B0604020202020204" pitchFamily="34" charset="0"/>
                <a:ea typeface="Calibri" panose="020F0502020204030204" pitchFamily="34" charset="0"/>
                <a:cs typeface="Times New Roman" panose="02020603050405020304" pitchFamily="18" charset="0"/>
              </a:rPr>
              <a:t>has no intelligence—it is just blindly picking the first or last rows.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8870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10454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7790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module introduces several concepts that can be confusing, and even intimidating, for students without prior programming or scripting experience. Pay extra attention to students during lab time so that you can monitor their progress and identify any problems they may have. The labs in this module deliberately direct students through a process of discovery to reinforce key skills. Students who have problems with these labs, or who cannot complete them, will have problems throughout the rest of this course.</a:t>
            </a:r>
          </a:p>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10961B-LON-DC1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10961B-LON-CL1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a:t>
            </a:r>
            <a:r>
              <a:rPr lang="en-US" sz="1000" smtClean="0">
                <a:effectLst/>
                <a:latin typeface="Arial" panose="020B0604020202020204" pitchFamily="34" charset="0"/>
                <a:ea typeface="Times New Roman" panose="02020603050405020304" pitchFamily="18" charset="0"/>
                <a:cs typeface="Segoe UI" panose="020B0502040204020203" pitchFamily="34" charset="0"/>
              </a:rPr>
              <a:t>virtual machine </a:t>
            </a:r>
            <a:r>
              <a:rPr lang="ga-IE" sz="1000" smtClean="0">
                <a:effectLst/>
                <a:latin typeface="Arial" panose="020B0604020202020204" pitchFamily="34" charset="0"/>
                <a:ea typeface="Times New Roman" panose="02020603050405020304" pitchFamily="18" charset="0"/>
                <a:cs typeface="Segoe UI" panose="020B0502040204020203" pitchFamily="34" charset="0"/>
              </a:rPr>
              <a:t>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Perform the demonstrations</a:t>
            </a:r>
            <a:r>
              <a:rPr lang="ga-IE" sz="1000" smtClean="0">
                <a:effectLst/>
                <a:latin typeface="Arial" panose="020B0604020202020204" pitchFamily="34" charset="0"/>
                <a:ea typeface="Calibri" panose="020F0502020204030204" pitchFamily="34" charset="0"/>
                <a:cs typeface="Times New Roman" panose="02020603050405020304" pitchFamily="18" charset="0"/>
              </a:rPr>
              <a:t>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a:t>
            </a:r>
            <a:r>
              <a:rPr lang="en-US" sz="1000" smtClean="0">
                <a:effectLst/>
                <a:latin typeface="Arial" panose="020B0604020202020204" pitchFamily="34" charset="0"/>
                <a:ea typeface="Calibri" panose="020F0502020204030204" pitchFamily="34" charset="0"/>
                <a:cs typeface="Times New Roman" panose="02020603050405020304" pitchFamily="18" charset="0"/>
              </a:rPr>
              <a:t>might specify</a:t>
            </a:r>
            <a:r>
              <a:rPr lang="ga-IE" sz="1000" smtClean="0">
                <a:effectLst/>
                <a:latin typeface="Arial" panose="020B0604020202020204" pitchFamily="34" charset="0"/>
                <a:ea typeface="Calibri" panose="020F0502020204030204" pitchFamily="34" charset="0"/>
                <a:cs typeface="Times New Roman" panose="02020603050405020304" pitchFamily="18" charset="0"/>
              </a:rPr>
              <a:t> which one to use.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.ps1 files </a:t>
            </a:r>
            <a:r>
              <a:rPr lang="en-US" sz="1000" smtClean="0">
                <a:effectLst/>
                <a:latin typeface="Arial" panose="020B0604020202020204" pitchFamily="34" charset="0"/>
                <a:ea typeface="Calibri" panose="020F0502020204030204" pitchFamily="34" charset="0"/>
                <a:cs typeface="Times New Roman" panose="02020603050405020304" pitchFamily="18" charset="0"/>
              </a:rPr>
              <a:t>have been </a:t>
            </a:r>
            <a:r>
              <a:rPr lang="ga-IE" sz="1000" smtClean="0">
                <a:effectLst/>
                <a:latin typeface="Arial" panose="020B0604020202020204" pitchFamily="34" charset="0"/>
                <a:ea typeface="Calibri" panose="020F0502020204030204" pitchFamily="34" charset="0"/>
                <a:cs typeface="Times New Roman" panose="02020603050405020304" pitchFamily="18" charset="0"/>
              </a:rPr>
              <a:t>provided </a:t>
            </a:r>
            <a:r>
              <a:rPr lang="en-US" sz="1000" smtClean="0">
                <a:effectLst/>
                <a:latin typeface="Arial" panose="020B0604020202020204" pitchFamily="34" charset="0"/>
                <a:ea typeface="Calibri" panose="020F0502020204030204" pitchFamily="34" charset="0"/>
                <a:cs typeface="Times New Roman" panose="02020603050405020304" pitchFamily="18" charset="0"/>
              </a:rPr>
              <a:t>for demonstration purposes. You can </a:t>
            </a:r>
            <a:r>
              <a:rPr lang="ga-IE" sz="1000" smtClean="0">
                <a:effectLst/>
                <a:latin typeface="Arial" panose="020B0604020202020204" pitchFamily="34" charset="0"/>
                <a:ea typeface="Calibri" panose="020F0502020204030204" pitchFamily="34" charset="0"/>
                <a:cs typeface="Times New Roman" panose="02020603050405020304" pitchFamily="18" charset="0"/>
              </a:rPr>
              <a:t>open and use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the .ps1 files </a:t>
            </a:r>
            <a:r>
              <a:rPr lang="ga-IE" sz="1000" smtClean="0">
                <a:effectLst/>
                <a:latin typeface="Arial" panose="020B0604020202020204" pitchFamily="34" charset="0"/>
                <a:ea typeface="Calibri" panose="020F0502020204030204" pitchFamily="34" charset="0"/>
                <a:cs typeface="Times New Roman" panose="02020603050405020304" pitchFamily="18" charset="0"/>
              </a:rPr>
              <a:t>in the ISE.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If .ps1 files have been provided for a demonstration, this will be specified in the instructor notes for the demonstration. All .ps1 files </a:t>
            </a:r>
            <a:r>
              <a:rPr lang="ga-IE" sz="1000" smtClean="0">
                <a:effectLst/>
                <a:latin typeface="Arial" panose="020B0604020202020204" pitchFamily="34" charset="0"/>
                <a:ea typeface="Calibri" panose="020F0502020204030204" pitchFamily="34" charset="0"/>
                <a:cs typeface="Times New Roman" panose="02020603050405020304" pitchFamily="18" charset="0"/>
              </a:rPr>
              <a:t>are available on the 10961B-LON-CL1 </a:t>
            </a:r>
            <a:r>
              <a:rPr lang="en-US" sz="1000" smtClean="0">
                <a:effectLst/>
                <a:latin typeface="Arial" panose="020B0604020202020204" pitchFamily="34" charset="0"/>
                <a:ea typeface="Calibri" panose="020F0502020204030204" pitchFamily="34" charset="0"/>
                <a:cs typeface="Times New Roman" panose="02020603050405020304" pitchFamily="18" charset="0"/>
              </a:rPr>
              <a:t>virtual machine, in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E:\Mod02\Democode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 directory.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56181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4262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on the 10961B- 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E:\Mod02\Democode\SelectingObjects.ps1.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Sort-Object –Property VM –Descending | Select-Object –First 10</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Get-Date | Select-Object –Property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DayOfWeek</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–Newest 10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 Select-Object –Property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EventID,TimeWritten,Message</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88430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 is a lot to cover, but please make sure that you cover everything in the manual on this topic. Some of this might be easier to explain as part of your demonstration, when you are actually typing the syntax on screen.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43520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a difficult syntax for any beginner. Repetition is the key. In the lab especially, make students type this repeatedly. As you do the demonstration, ask students what you should type.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39560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54620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32571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E:\Mod02\Democode\CreatingCalculatedProperties.ps1.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Get-History</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Get-History | Get-Member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Locate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StartExecutionTime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EndExecutionTime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properties.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Get-History | Select-Object -Property *,@{n='</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PSItem.EndExecutionTime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PSItem.StartExecutionTime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Get-History | Select-Object -Property *,@{n='</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PSItem.EndExecutionTime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PSItem.StartExecutionTime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Sort-Object –Property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ExecutionTime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–Descending</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45985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Throughout this lab, students will benefit primarily from figuring out how to run commands. Students who are using the lab answer key will gain almost no benefit from this lab. The lab answer key is not intended to teach students why they are running the commands, because the commands are not actually the most important part of the lab. The important part of the lab is the act of discovering the commands and learning how to run them. The lab answer key cannot provide that discovery experience.</a:t>
            </a:r>
          </a:p>
          <a:p>
            <a:pPr>
              <a:lnSpc>
                <a:spcPct val="107000"/>
              </a:lnSpc>
              <a:spcAft>
                <a:spcPts val="800"/>
              </a:spcAft>
            </a:pPr>
            <a:r>
              <a:rPr lang="en-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Selecting and Sorting Data</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produce lists of management information from the computers in your environment. For each task, you will discover the necessary commands, and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Sort-Object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customize the final output of each command as specified.</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Task 2, which deals with hotfixes, is more complex than it looks. The members of the object include properties like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InstallDate</a:t>
            </a:r>
            <a:r>
              <a:rPr lang="en-US" sz="1000" smtClean="0">
                <a:effectLst/>
                <a:latin typeface="Arial" panose="020B0604020202020204" pitchFamily="34" charset="0"/>
                <a:ea typeface="Calibri" panose="020F0502020204030204" pitchFamily="34" charset="0"/>
                <a:cs typeface="Times New Roman" panose="02020603050405020304" pitchFamily="18" charset="0"/>
              </a:rPr>
              <a:t>, which is usually blank. If students think to run only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Get-Hotfix</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default output includes everything they should have to know.</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 careful when you monitor students during this lab. Students who are unable to complete the majority of this lab without using the lab answer key will have significant trouble during the remainder of the course.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0078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CF75129-BA41-4CEA-BD9F-503E161C8FE1}"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4670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Suppose that you wanted to produce output that included all </a:t>
            </a:r>
            <a:r>
              <a:rPr lang="ga-IE" sz="1000" smtClean="0">
                <a:effectLst/>
                <a:latin typeface="Arial" panose="020B0604020202020204" pitchFamily="34" charset="0"/>
                <a:ea typeface="Calibri" panose="020F0502020204030204" pitchFamily="34" charset="0"/>
                <a:cs typeface="Times New Roman" panose="02020603050405020304" pitchFamily="18" charset="0"/>
              </a:rPr>
              <a:t>of </a:t>
            </a:r>
            <a:r>
              <a:rPr lang="en-US" sz="1000" smtClean="0">
                <a:effectLst/>
                <a:latin typeface="Arial" panose="020B0604020202020204" pitchFamily="34" charset="0"/>
                <a:ea typeface="Calibri" panose="020F0502020204030204" pitchFamily="34" charset="0"/>
                <a:cs typeface="Times New Roman" panose="02020603050405020304" pitchFamily="18" charset="0"/>
              </a:rPr>
              <a:t>an object’s properties except one. What would be the most efficient way to do that?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has an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–ExcludeProperty</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You would use it to list the one property that you do not want included, and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–Property *</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include the remaining properties.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0255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Where could you find additional documentation about an object’s members?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It depends on who wrote the command that produced the object. For most commands written by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output objects are documented in the Microsoft Developer Network (MSDN) Library. Using the object’s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TypeName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an Internet search is frequently the fastest way to find the object’s documentation, if documentation exists.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63123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other data forms might you want to convert data to or from?</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 are many different forms. The .xls or .xlsx format is a common request, although Windows PowerShell does not contain a native command for reading or writing those formats.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95783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54842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95451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Use the bullet list from the course manual to explain that each of these commands produces a specific kind of object as output. The pipeline contents can therefore change after each command, meaning that the command that follows a particular command may be dealing with something different. Keeping track of what the pipeline contains at each step is a necessary skill and can help prevent many common mistakes.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90575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E:\Mod02\Democode\ConvertingAndExporting.ps1.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ConvertTo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-HTML</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Because you used the verb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ConvertTo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 data remains in the shell and displays on the screen.</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ConvertTo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-HTML | Out-File Procs.html</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must use this two-step approach because Windows PowerShell does not provide an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Export-HTML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command.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ConvertTo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-CSV</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ConvertTo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-CSV | Out-File Serv.csv </a:t>
            </a:r>
          </a:p>
          <a:p>
            <a:pPr marL="346075" marR="0">
              <a:lnSpc>
                <a:spcPct val="115000"/>
              </a:lnSpc>
              <a:spcBef>
                <a:spcPts val="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Or, run:</a:t>
            </a:r>
          </a:p>
          <a:p>
            <a:pPr>
              <a:lnSpc>
                <a:spcPct val="115000"/>
              </a:lnSpc>
              <a:spcBef>
                <a:spcPts val="600"/>
              </a:spcBef>
              <a:spcAft>
                <a:spcPts val="995"/>
              </a:spcAft>
              <a:tabLst>
                <a:tab pos="346075" algn="l"/>
              </a:tabLs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Get-Service | Export-CSV Serv.csv</a:t>
            </a:r>
          </a:p>
          <a:p>
            <a:pPr marL="346075" indent="-346075">
              <a:lnSpc>
                <a:spcPct val="115000"/>
              </a:lnSpc>
              <a:spcBef>
                <a:spcPts val="600"/>
              </a:spcBef>
              <a:spcAft>
                <a:spcPts val="995"/>
              </a:spcAft>
              <a:buFont typeface="+mj-lt"/>
              <a:buAutoNum type="arabicPeriod" startAt="7"/>
              <a:tabLst>
                <a:tab pos="346075"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Both commands will have the same result.</a:t>
            </a:r>
          </a:p>
          <a:p>
            <a:pPr marL="342900" lvl="0" indent="-342900">
              <a:lnSpc>
                <a:spcPct val="115000"/>
              </a:lnSpc>
              <a:spcAft>
                <a:spcPts val="995"/>
              </a:spcAft>
              <a:buFont typeface="+mj-lt"/>
              <a:buAutoNum type="arabicPeriod" startAt="7"/>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Notepad Serv.csv</a:t>
            </a:r>
          </a:p>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how some data, such as dependent services, is missing. That is because a comma-separated value (CSV) file cannot show hierarchical data or nested objects appropriately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30757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43577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48867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E:\Mod02\Democode\ImportingObjects.ps1.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should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You should also have completed the previous demonstration “Converting and Exploring Objects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If you did not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you need to run the following command on the 10961B-LON-CL1 virtual machine before starting this demonstration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Export-CSV Serv.csv</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You are now ready to start the demonstration steps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that follow. </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Get-Content Serv.csv</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Serv.csv</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Contrast this output with the output of the previous command.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Serv.csv | Sort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Status,Name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–Descending | Select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Name,Status</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67593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Converting Objects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convert objects to different forms of data. In some cases, you will write the converted data out to a text file.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The first task is very complex. Students will have to read the Help on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ConvertTo</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-HTML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to find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PreContent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PostContent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parameters, and will have to remember from prior demonstrations that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Get-Date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command has to go in parentheses in order to run correctly. Students will typically try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–Title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–Head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parameters first,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–Head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seems to accomplish the task, but using it is incorrect. Encourage students to read the Help file’s examples and the detailed parameter descriptions. Using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ShowWindow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parameter of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can help students remember to examine that information.</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readability, the lab answer key may list commands on multiple lines. Doing so helps prevent an unintended line break in the middle of a command. In the Console application, students can type commands exactly as shown, pressing Enter after the vertical pipe (|) character. If they do so, they will need to press Enter on a blank line to execute the command. The lab answer key suggests that students type each command as a single line, pressing Enter only after typing the entire command. Either technique will work in the Console application. Only the latter technique will work in the Console pane of the ISE.</a:t>
            </a:r>
          </a:p>
          <a:p>
            <a:pPr>
              <a:lnSpc>
                <a:spcPct val="107000"/>
              </a:lnSpc>
              <a:spcAft>
                <a:spcPts val="800"/>
              </a:spcAft>
            </a:pPr>
            <a:r>
              <a:rPr lang="en-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Importing and Exporting Objects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import objects from and export objects to files.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42576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CF75129-BA41-4CEA-BD9F-503E161C8FE1}"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5900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51326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Could you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ConvertTo-CSV</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Export-CSV</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create a file that was delimited by using a character other than a comma? For example, could you create a tab-delimited file?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Both commands have a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–Delimiter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that changes the delimiter used for the file. To specify a tab character,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double quotation marks are required).</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HTML produced by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ConvertTo-HTML</a:t>
            </a:r>
            <a:r>
              <a:rPr lang="en-US" sz="1000" smtClean="0">
                <a:effectLst/>
                <a:latin typeface="Arial" panose="020B0604020202020204" pitchFamily="34" charset="0"/>
                <a:ea typeface="Calibri" panose="020F0502020204030204" pitchFamily="34" charset="0"/>
                <a:cs typeface="Times New Roman" panose="02020603050405020304" pitchFamily="18" charset="0"/>
              </a:rPr>
              <a:t> looks very plain. The HTML standard offers a way to specify visual styles for an HTML document. This is known as a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cascading style sheet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(CSS). Does the command offer a way to attach a CSS?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You can either embed a style sheet by providing the appropriate HTML and CSS code to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–Head</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or attach an external style sheet by using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–CssUri</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35677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you find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$_</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smtClean="0">
                <a:effectLst/>
                <a:latin typeface="Arial" panose="020B0604020202020204" pitchFamily="34" charset="0"/>
                <a:ea typeface="Calibri" panose="020F0502020204030204" pitchFamily="34" charset="0"/>
                <a:cs typeface="Times New Roman" panose="02020603050405020304" pitchFamily="18" charset="0"/>
              </a:rPr>
              <a:t> easier to remember and use?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obviously a personal opinion.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smtClean="0">
                <a:effectLst/>
                <a:latin typeface="Arial" panose="020B0604020202020204" pitchFamily="34" charset="0"/>
                <a:ea typeface="Calibri" panose="020F0502020204030204" pitchFamily="34" charset="0"/>
                <a:cs typeface="Times New Roman" panose="02020603050405020304" pitchFamily="18" charset="0"/>
              </a:rPr>
              <a:t> was new in Windows PowerShell 3.0, and so experienced users frequently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$_</a:t>
            </a:r>
            <a:r>
              <a:rPr lang="en-US" sz="1000" smtClean="0">
                <a:effectLst/>
                <a:latin typeface="Arial" panose="020B0604020202020204" pitchFamily="34" charset="0"/>
                <a:ea typeface="Calibri" panose="020F0502020204030204" pitchFamily="34" charset="0"/>
                <a:cs typeface="Times New Roman" panose="02020603050405020304" pitchFamily="18" charset="0"/>
              </a:rPr>
              <a:t> out of habit.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$_</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obviously shorter and easier to type, but for many beginning users it is more visually confusing than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smtClean="0">
                <a:effectLst/>
                <a:latin typeface="Arial" panose="020B0604020202020204" pitchFamily="34" charset="0"/>
                <a:ea typeface="Calibri" panose="020F0502020204030204" pitchFamily="34" charset="0"/>
                <a:cs typeface="Times New Roman" panose="02020603050405020304" pitchFamily="18" charset="0"/>
              </a:rPr>
              <a:t>. Both work the same way, and you will probably see both in various online examples, books, and other resources. Many of the examples in Windows PowerShell’s own Help files still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$_</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31696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If your students have prior programing experience, remind them that traditional operators such as &lt;, &gt;, =, ==, !=, &lt;&gt;, are not valid in Windows PowerShell.</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85889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Students do not have to know why the basic syntax works. But if they are curious or you want to explain it, you can. When you run something like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Get-Service | Where Status –eq Running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you are technically using positional parameters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you are technically using three parameters total. The full syntax would be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Get-Service | Where –Property Status –eq –Value Running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which definitely does not look simpler! Students do have to know the basic syntax because they will experience it. However, they need to know the advanced syntax. They may decide to use only the advanced syntax (and many experienced Windows PowerShell users also make that choice), but they have to at least be able to recognize the basic syntax when they see it.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15312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68446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09546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41666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Notice that this command cannot be typed exactly as it is shown and still work, because of the line breaks. The command should be typed on a single line to work correctly, if you want to demonstrate it.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81715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E:\Mod02\Democode\Filtering.ps1.</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fourth step in this demonstration is somewhat artificial. It is meant to remind students of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alternative, because they will be seeing that in examples online and elsewhere. The fourth step also sets up a discussion for the next topic.</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SMBShare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Where Name –like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PhysicalDisk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Where-Object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FilterScript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PSItem.HealthStatus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'Healthy'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Get-Volume | Where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PSItem.DriveType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'Fixed' –and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PSItem.FileSystem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'NTFS'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Get-Verb | Where { $_.Verb –like 'c*' }</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53585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may want to do an informal demonstration by using the example commands shown in the text. Type the commands, but discuss them with your class before you run them. Ask students to think about what each command is doing, and ask them to offer suggestions for improving the performance.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6017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105963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Filtering Objects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use filtering to produce lists of management information that include only specified data and elements.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Some tasks in this exercise will require you to filter based on date and time information. You should already know a command that can retrieve the current date and time. That command will usually have to be executed enclosed in parentheses so that you can use its result, instead of the command itself, as a comparison value. When you compare dates, any date in the future is considered greater than today’s date. Any date in the past is considered less than today’s date.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also have to calculate free space percentages in this exercise. The mathematical formula to calculate free space percentage is </a:t>
            </a:r>
            <a:r>
              <a:rPr lang="en-US" sz="1000" i="1" dirty="0" smtClean="0">
                <a:effectLst/>
                <a:latin typeface="Arial" panose="020B0604020202020204" pitchFamily="34" charset="0"/>
                <a:ea typeface="Calibri" panose="020F0502020204030204" pitchFamily="34" charset="0"/>
                <a:cs typeface="Times New Roman" panose="02020603050405020304" pitchFamily="18" charset="0"/>
              </a:rPr>
              <a:t>(Free Space / Size)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Monitor students carefully during the first task in this exercise. Make sure that they do not use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their final solution. After the lab, review the first task carefully and make sure all students understand that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was not needed.</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Most of the tasks in this lab are complex, and will require students to use skills from the previous module and also from previous lessons in this module. Remind them to use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Get-Member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to write command lines one command at a time.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It is not important that students complete all tasks in this lab. Some students will need all the lab time to complete just one or two tasks, and that is acceptable. More advanced students may complete all the tasks with time to spare, and this is also acceptable.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996082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CF75129-BA41-4CEA-BD9F-503E161C8FE1}" type="slidenum">
              <a:rPr lang="en-US" smtClean="0"/>
              <a:t>51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753871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you prefer the basic or advanced syntax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obviously a personal opinion. However, remember that you will probably encounter both forms of syntax as you discover examples written by other Windows PowerShell users, such as in books or on blogs. </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difference between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Select-Object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They seem to offer similar functionality. However,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chooses the properties that you want to include in your output, and can choose objects from the beginning or the end of the collection.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also choose objects. However, it does so based on criteria that you provide.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are familiar with any version of the Structured Query Language (SQL), remember that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SELECT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keyword chooses columns and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a:t>
            </a:r>
            <a:r>
              <a:rPr lang="en-US" sz="1000" smtClean="0">
                <a:effectLst/>
                <a:latin typeface="Arial" panose="020B0604020202020204" pitchFamily="34" charset="0"/>
                <a:ea typeface="Calibri" panose="020F0502020204030204" pitchFamily="34" charset="0"/>
                <a:cs typeface="Times New Roman" panose="02020603050405020304" pitchFamily="18" charset="0"/>
              </a:rPr>
              <a:t> keyword chooses rows. These Windows PowerShell commands are named similarly because they have similar purposes.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first task of this lab, were you able to achieve the goal without using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have been able to.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Get-ADUser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has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–Filter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–SearchBase</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parameters that provide the filtering functionality that you needed. Using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Where-Object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would be inefficient and incorrect in this scenario.</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629624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Enumeration is where Windows PowerShell can start to look somewhat like programming. For some students, that is not a problem. Other students will have problems with the overall concept. Try to identify students who have problems as you move through the material and as they work on the lab. These students may need additional assistance as you move through more of the upcoming material.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have programming or scripting experience, does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look familiar to you?</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command is functionally similar to enumeration programming constructs present in many programming and scripting languages. For example, in Microsoft Visual Basic</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construct provides a similar purpose. Windows PowerShell does have a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a:t>
            </a:r>
            <a:r>
              <a:rPr lang="en-US" sz="1000" smtClean="0">
                <a:effectLst/>
                <a:latin typeface="Arial" panose="020B0604020202020204" pitchFamily="34" charset="0"/>
                <a:ea typeface="Calibri" panose="020F0502020204030204" pitchFamily="34" charset="0"/>
                <a:cs typeface="Times New Roman" panose="02020603050405020304" pitchFamily="18" charset="0"/>
              </a:rPr>
              <a:t> scripting construct, although its syntax differs from that of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ForEach-Object </a:t>
            </a:r>
            <a:r>
              <a:rPr lang="en-US" sz="1000" smtClean="0">
                <a:effectLst/>
                <a:latin typeface="Arial" panose="020B0604020202020204" pitchFamily="34" charset="0"/>
                <a:ea typeface="Calibri" panose="020F0502020204030204" pitchFamily="34" charset="0"/>
                <a:cs typeface="Times New Roman" panose="02020603050405020304" pitchFamily="18" charset="0"/>
              </a:rPr>
              <a:t>command.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85749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070738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13920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496242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E:\Mod02\Democode\BasicEnumeration.ps1.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Be aware that the second example is somewhat artificial. This task could be performed by running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Clear-</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EventLog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instead. After you run the demonstration, ask your students to try to find a command that could perform this task without enumeration. Part of the lesson is that students will see enumeration used in other people’s examples. But those examples do not always represent the best or easiest approach.</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–List | Where Log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'System'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Clear</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703511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643000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E:\Mod02\Democode\AdvancedEnumeration.ps1.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is the last demonstration in the module, so these commands are complex. It is worth taking additional time to describe each element of the command. Ask students to predict what each part will do before running the command.</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p>
          <a:p>
            <a:pPr marL="346075">
              <a:lnSpc>
                <a:spcPct val="115000"/>
              </a:lnSpc>
              <a:spcBef>
                <a:spcPts val="600"/>
              </a:spcBef>
              <a:spcAft>
                <a:spcPts val="995"/>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latin typeface="Arial" panose="020B0604020202020204" pitchFamily="34" charset="0"/>
                <a:ea typeface="Times New Roman" panose="02020603050405020304" pitchFamily="18" charset="0"/>
                <a:cs typeface="Times New Roman" panose="02020603050405020304" pitchFamily="18" charset="0"/>
              </a:rPr>
              <a:t>ItemProperty</a:t>
            </a:r>
            <a:r>
              <a:rPr lang="en-US" sz="1000" b="1" dirty="0">
                <a:latin typeface="Arial" panose="020B0604020202020204" pitchFamily="34" charset="0"/>
                <a:ea typeface="Times New Roman" panose="02020603050405020304" pitchFamily="18" charset="0"/>
                <a:cs typeface="Times New Roman" panose="02020603050405020304" pitchFamily="18" charset="0"/>
              </a:rPr>
              <a:t> –Path HKCU:\Network\* |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a:latin typeface="Arial" panose="020B0604020202020204" pitchFamily="34" charset="0"/>
                <a:ea typeface="Times New Roman" panose="02020603050405020304" pitchFamily="18" charset="0"/>
                <a:cs typeface="Times New Roman" panose="02020603050405020304" pitchFamily="18" charset="0"/>
              </a:rPr>
              <a:t>-Object –Process { Set-</a:t>
            </a:r>
            <a:r>
              <a:rPr lang="en-US" sz="1000" b="1" dirty="0" err="1">
                <a:latin typeface="Arial" panose="020B0604020202020204" pitchFamily="34" charset="0"/>
                <a:ea typeface="Times New Roman" panose="02020603050405020304" pitchFamily="18" charset="0"/>
                <a:cs typeface="Times New Roman" panose="02020603050405020304" pitchFamily="18" charset="0"/>
              </a:rPr>
              <a:t>ItemProperty</a:t>
            </a:r>
            <a:r>
              <a:rPr lang="en-US" sz="1000" b="1" dirty="0">
                <a:latin typeface="Arial" panose="020B0604020202020204" pitchFamily="34" charset="0"/>
                <a:ea typeface="Times New Roman" panose="02020603050405020304" pitchFamily="18" charset="0"/>
                <a:cs typeface="Times New Roman" panose="02020603050405020304" pitchFamily="18" charset="0"/>
              </a:rPr>
              <a:t> –Path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PSItem.PSPath</a:t>
            </a:r>
            <a:r>
              <a:rPr lang="en-US" sz="1000" b="1" dirty="0">
                <a:latin typeface="Arial" panose="020B0604020202020204" pitchFamily="34" charset="0"/>
                <a:ea typeface="Times New Roman" panose="02020603050405020304" pitchFamily="18" charset="0"/>
                <a:cs typeface="Times New Roman" panose="02020603050405020304" pitchFamily="18" charset="0"/>
              </a:rPr>
              <a:t> –Name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RemotePath</a:t>
            </a:r>
            <a:r>
              <a:rPr lang="en-US" sz="1000" b="1" dirty="0">
                <a:latin typeface="Arial" panose="020B0604020202020204" pitchFamily="34" charset="0"/>
                <a:ea typeface="Times New Roman" panose="02020603050405020304" pitchFamily="18" charset="0"/>
                <a:cs typeface="Times New Roman" panose="02020603050405020304" pitchFamily="18" charset="0"/>
              </a:rPr>
              <a:t> –Value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PSItem.RemotePath.ToUpper</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290513" marR="73025">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–Begin { Get-Date | Out-File Procs.txt } –Process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Out-File Procs.txt –Append }</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59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3392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Some students understand the concept of objects immediately, or already know it from experience. Other students struggle with it. For those who struggle, focus on the terminology paired with a concrete example. A car, for example, is an object. A car dealer has collections of objects. Each object has properties, such as the car color, make, and model.</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248650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E"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Enumerating Objects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write commands that manipulate multiple objects in the pipeline. In some tasks, you have to use enumeration. In other tasks, you will not have to use enumeration. Decide the best approach for each task.</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Many people use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ForEach</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when they do not have to. Some tasks in this lab can be more easily performed without using the command, and you should review each task with your students to make sure that they arrived at the correct answer.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60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809414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CF75129-BA41-4CEA-BD9F-503E161C8FE1}" type="slidenum">
              <a:rPr lang="en-US" smtClean="0"/>
              <a:t>61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91295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you prefer the basic or advanced syntax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obviously a personal opinion. However, remember that you will probably encounter both forms of syntax as you discover examples written by other Windows PowerShell users, such as in books or on blogs.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62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39177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were used several times in this module. Why might you decide to use one over the other?</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Both are functionally the same.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was introduced in Windows PowerShell 3.0 as an easier-to-read alternative to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but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is not available in earlier versions of Windows PowerShell. Therefore, scripts that have to maintain backward compatibility must continue to use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You are likely to see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examples written by other people (such as in online articles or blogs) for earlier versions, so you should remember both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One aspect of Windows PowerShell that can be challenging is that frequently, you can achieve the same result several different ways. Different people may select various techniques based on their experience, but that does not necessarily make one technique better or worse than the others. Consider the following:</a:t>
            </a:r>
          </a:p>
          <a:p>
            <a:pPr>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Get-Service | Select-Object -Property Name</a:t>
            </a:r>
          </a:p>
          <a:p>
            <a:pPr>
              <a:lnSpc>
                <a:spcPts val="1000"/>
              </a:lnSpc>
              <a:spcBef>
                <a:spcPts val="600"/>
              </a:spcBef>
              <a:spcAft>
                <a:spcPts val="600"/>
              </a:spcAft>
            </a:pP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Gsv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 Select Name</a:t>
            </a:r>
          </a:p>
          <a:p>
            <a:pPr>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Get-Service |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Name</a:t>
            </a:r>
          </a:p>
          <a:p>
            <a:pPr>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Get-Service | % { $_.Name }</a:t>
            </a:r>
          </a:p>
          <a:p>
            <a:pPr>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Get-Service |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ft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name</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Windows PowerShell 3.0 or later, these five commands produce the same result: a list of service names. As you explore Windows PowerShell, and especially as you read examples written by other people or provided by your instructor, you should be aware that there is not only one correct way to use Windows PowerShell. Part of using the shell is being able to understand many approaches, arrangements of syntax, and techniques.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best performance, remember to move filtering actions as close to the beginning of the command-line as possible. Sometimes that may mean using a filtering capability of a regular command, instead of using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Where-Object.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63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2638215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Issue: $_</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does not work.</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$_</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a special placeholder and works only in positions where the shell is programmed to look for it. Examples include the script block used in a calculated property expression, the filter script for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Where-Object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 script block used for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ForEach</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-Object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$_</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confusing to read.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PSItem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variable instead. This variable was introduced in Windows PowerShell 3.0.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PSItem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can be used in the same positions as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$_</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1CF75129-BA41-4CEA-BD9F-503E161C8FE1}" type="slidenum">
              <a:rPr lang="en-US" smtClean="0"/>
              <a:t>64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64581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0183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 \Mod02\</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\PipelineBasics.ps1.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Out-File ServiceList.txt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discover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Out-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GridView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*grid*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5 | Out-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GridView</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discover the type 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System.Diagnostics.Process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run :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Get-Process | Get-Member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discover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MaxSpeed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NetAdapter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Get-Member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5241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CF75129-BA41-4CEA-BD9F-503E161C8FE1}"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02: Working with the Pipeline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2581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424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56834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8571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31357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20898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5841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00861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91195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449353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232949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89935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068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47376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5974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50392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34224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296548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12141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66855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28739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18860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1604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95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90137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8346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399440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14951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2498462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31848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26966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55749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14116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60020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4549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8120535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307822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17665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59137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249445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25774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390600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9622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76093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80154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79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1169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786625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077429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9531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07013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63923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049624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224732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182140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47694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4399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625774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53104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12130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126228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852235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2481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53595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4043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8573026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4582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745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455817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77048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024813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14593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98874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039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93243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794084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124686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193153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9509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14757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75063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205033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8363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91210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341219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07703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72909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606873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795585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0071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154682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735445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491415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213319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580511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147828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0931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999341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59380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329670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4822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80781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229603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050024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898493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204385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838619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36023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917924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833876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951575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71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221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742981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501382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121819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787960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95283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985784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0490034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552479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805483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96570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6221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686464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104003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780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381029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167277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65989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834265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49980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074783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510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369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536980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64608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6755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182061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025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166426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755470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542109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085999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820950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71569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24958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673315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168650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67792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21197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826179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16397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449001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572148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193934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590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450672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077726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147524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8197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714872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272939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410697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518362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76560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99814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92193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907203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808973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793760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990877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950118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32246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812630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96467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798406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374393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7387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41403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911400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895252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31251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17733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936863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41536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96411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181239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3846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5519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628600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42881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23799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032556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645395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32455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939701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571383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5898767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724804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9654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241927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868709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77851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885485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09591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137982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313198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282511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45541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876131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4291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73799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789891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8167422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0274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714402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436823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80705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369403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818582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677812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479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1579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23912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289992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414691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12239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895050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064823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177139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436819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01048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195668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6213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8560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50312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14789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962560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6502070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2197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338774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6291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24889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82029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9445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400588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126451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908423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462762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464706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972589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595172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241963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8680110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03016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5864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785814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267072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71270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850805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207050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483815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9915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263737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798274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244501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6133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79179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15516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18069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594657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70260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2075958"/>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41408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108911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771002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031614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4572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55325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95613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679357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43185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10569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686673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43154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98619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902441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156632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3046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57545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810042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952332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860203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0984326"/>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6846325"/>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1582192"/>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1415169"/>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749590"/>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7915527"/>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429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661919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788250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483756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71883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8156551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709190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193271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5696092"/>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141076"/>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4009422"/>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19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1702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769664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12372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8829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49422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5979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6214291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820110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5146042"/>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9852644"/>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5819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9459238"/>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163991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29439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459534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3324372"/>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239949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953300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07194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8228596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801643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132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2903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496738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553331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792661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104908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5543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9479297"/>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783030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724574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16275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26098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572106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237637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536148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497039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962717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8890584"/>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649496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970692"/>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538205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55100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469697"/>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87070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120426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7382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55208517"/>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85788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703834"/>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299676"/>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783632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2644369"/>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00858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7671936"/>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6607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801674"/>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952044"/>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5161862"/>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44350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50569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787927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506900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4569733"/>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10978"/>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319039"/>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701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0855439"/>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100470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8088774"/>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547173"/>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53629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439366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8471098"/>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235022"/>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29669271"/>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762782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739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2728216"/>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956426"/>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092826"/>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4322852"/>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167043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9790616"/>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219175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9262254"/>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8618266"/>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097409"/>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116249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553360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335171"/>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9615586"/>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2783912"/>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19233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9637369"/>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520132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4588223"/>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935674"/>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389658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72623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4747441"/>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147509"/>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6429677"/>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814745"/>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66287"/>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3115264"/>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054125"/>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8762312"/>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79692"/>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937349"/>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2355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90824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6295572"/>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1087013"/>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0408516"/>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1004604"/>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1663316"/>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819872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5465399"/>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308659"/>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416101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38629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6235076"/>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3905066"/>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7773897"/>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39004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5200543"/>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7583899"/>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6492169"/>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8732790"/>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365348"/>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9500304"/>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36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5282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34870"/>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8380148"/>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5402746"/>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951321"/>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193900"/>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70416"/>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0730316"/>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39122"/>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8922638"/>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4815022"/>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8310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2753094"/>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0554015"/>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165040"/>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4856884"/>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9028312"/>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355458"/>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305130"/>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644983"/>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4108021"/>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1100938"/>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67553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463429"/>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258415"/>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1140452"/>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261822"/>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158791"/>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3779712"/>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2671779"/>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7942866"/>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1276137"/>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156349"/>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034527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094155"/>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2119455"/>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1545965"/>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3935284"/>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7341892"/>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3285253"/>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376463"/>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3357693"/>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7835649"/>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355686"/>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4469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7014772"/>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6001084"/>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988874"/>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9441622"/>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0974131"/>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2861799"/>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7953331"/>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4263103"/>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218248"/>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6001198"/>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2353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747"/>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6978176"/>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223995"/>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089769"/>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2641097"/>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223693"/>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7672323"/>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312759"/>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3409075"/>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7859010"/>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8645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1838482"/>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7670246"/>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6430496"/>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4308575"/>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684481"/>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089093"/>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59086428"/>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5955159"/>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8487258"/>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4306660"/>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81758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1173198"/>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2060664"/>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673025"/>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206262"/>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2938435"/>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621111"/>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3002095"/>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868710"/>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7463750"/>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4125470"/>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92347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20213"/>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3019614"/>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919486"/>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8927147"/>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877753"/>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269977"/>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3497862"/>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793718"/>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1621383"/>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7616627"/>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80955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963998"/>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7899425"/>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9773259"/>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97415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6549215"/>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2355599"/>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09488"/>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2875549"/>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4584791"/>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7247585"/>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98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40764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325672"/>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5781942"/>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8402066"/>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9427742"/>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5688768"/>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7287682"/>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6866564"/>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7527853"/>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735448"/>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6047745"/>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49122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2325890"/>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879104"/>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1468736"/>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9763827"/>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5080341"/>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3753404"/>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8108378"/>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4548800"/>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3053270"/>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4222781"/>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3065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7393656"/>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8282596"/>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1737117"/>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6304366"/>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21701"/>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0810231"/>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6082918"/>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6749138"/>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333132"/>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988365"/>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8749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806470"/>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6547625"/>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903633"/>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1444842"/>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6785804"/>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611284"/>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5607"/>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771222"/>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88302882"/>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5454875"/>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901404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9367080"/>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1095861"/>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052826"/>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207694"/>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27237"/>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5443840"/>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5148823"/>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767938"/>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9034783"/>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137678"/>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62289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3804"/>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6242162"/>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5572742"/>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846330"/>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522856"/>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586753"/>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825918"/>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4010557"/>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8906542"/>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4731882"/>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54022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15236"/>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1686285"/>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3547293"/>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060899"/>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3614018"/>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1893975"/>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635855"/>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5271689"/>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822292"/>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75321"/>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27777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773161"/>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161773"/>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348560"/>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4008369"/>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1782388"/>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4358326"/>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1531323"/>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750463"/>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272062"/>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8279243"/>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5624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023931"/>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565198"/>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6883402"/>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0599472"/>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4901081"/>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4871610"/>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6980786"/>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1871036"/>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7174062"/>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639530"/>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7947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24821"/>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1291848"/>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823551"/>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8192789"/>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1738724"/>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2099503"/>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3916818"/>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387579"/>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7919917"/>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572821"/>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877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125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2646953"/>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356756"/>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922468"/>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189117"/>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362701"/>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0573313"/>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257727"/>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3667063"/>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9240906"/>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5975697"/>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43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6769393"/>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2850797"/>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9224521"/>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2910851"/>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822577"/>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3748227"/>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94567"/>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4071860"/>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5260896"/>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5926174"/>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32350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2981848"/>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8623164"/>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81680247"/>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5180622"/>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5026803"/>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9446956"/>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822765"/>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7500040"/>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752943"/>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0829319"/>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17323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85068233"/>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7948302"/>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442583"/>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2541192"/>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98430575"/>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0555325"/>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13726690"/>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0081492"/>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5893329"/>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43273"/>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5437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190465"/>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0890854"/>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88464"/>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6707559"/>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084488"/>
      </p:ext>
    </p:extLst>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9291749"/>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98985388"/>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171238"/>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2415331"/>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876732"/>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02073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2170434"/>
      </p:ext>
    </p:extLst>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2425932"/>
      </p:ext>
    </p:extLst>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00851"/>
      </p:ext>
    </p:extLst>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5018557"/>
      </p:ext>
    </p:extLst>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738477"/>
      </p:ext>
    </p:extLst>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0072312"/>
      </p:ext>
    </p:extLst>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4792009"/>
      </p:ext>
    </p:extLst>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6150492"/>
      </p:ext>
    </p:extLst>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93171282"/>
      </p:ext>
    </p:extLst>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0395321"/>
      </p:ext>
    </p:extLst>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99714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710625"/>
      </p:ext>
    </p:extLst>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8639203"/>
      </p:ext>
    </p:extLst>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5206451"/>
      </p:ext>
    </p:extLst>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913077"/>
      </p:ext>
    </p:extLst>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013999"/>
      </p:ext>
    </p:extLst>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7140923"/>
      </p:ext>
    </p:extLst>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1896040"/>
      </p:ext>
    </p:extLst>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2577286"/>
      </p:ext>
    </p:extLst>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0922140"/>
      </p:ext>
    </p:extLst>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2940698"/>
      </p:ext>
    </p:extLst>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4560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1980816"/>
      </p:ext>
    </p:extLst>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5365128"/>
      </p:ext>
    </p:extLst>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441148"/>
      </p:ext>
    </p:extLst>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955545"/>
      </p:ext>
    </p:extLst>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033650"/>
      </p:ext>
    </p:extLst>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282388"/>
      </p:ext>
    </p:extLst>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5385026"/>
      </p:ext>
    </p:extLst>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2411616"/>
      </p:ext>
    </p:extLst>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244807"/>
      </p:ext>
    </p:extLst>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0495197"/>
      </p:ext>
    </p:extLst>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994471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77415"/>
      </p:ext>
    </p:extLst>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7067475"/>
      </p:ext>
    </p:extLst>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6993373"/>
      </p:ext>
    </p:extLst>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2327654"/>
      </p:ext>
    </p:extLst>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4208920"/>
      </p:ext>
    </p:extLst>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4357605"/>
      </p:ext>
    </p:extLst>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217700"/>
      </p:ext>
    </p:extLst>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9584194"/>
      </p:ext>
    </p:extLst>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0602078"/>
      </p:ext>
    </p:extLst>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3797"/>
      </p:ext>
    </p:extLst>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7701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893539"/>
      </p:ext>
    </p:extLst>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370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31861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02427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93937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5050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24303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89042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40530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10589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92581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5962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932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15807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42744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5741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99982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9612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08834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26817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14823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07988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7112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121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8.xml"/><Relationship Id="rId13" Type="http://schemas.openxmlformats.org/officeDocument/2006/relationships/theme" Target="../theme/theme51.xml"/><Relationship Id="rId3" Type="http://schemas.openxmlformats.org/officeDocument/2006/relationships/slideLayout" Target="../slideLayouts/slideLayout603.xml"/><Relationship Id="rId7" Type="http://schemas.openxmlformats.org/officeDocument/2006/relationships/slideLayout" Target="../slideLayouts/slideLayout607.xml"/><Relationship Id="rId12" Type="http://schemas.openxmlformats.org/officeDocument/2006/relationships/slideLayout" Target="../slideLayouts/slideLayout612.xml"/><Relationship Id="rId2" Type="http://schemas.openxmlformats.org/officeDocument/2006/relationships/slideLayout" Target="../slideLayouts/slideLayout602.xml"/><Relationship Id="rId1" Type="http://schemas.openxmlformats.org/officeDocument/2006/relationships/slideLayout" Target="../slideLayouts/slideLayout601.xml"/><Relationship Id="rId6" Type="http://schemas.openxmlformats.org/officeDocument/2006/relationships/slideLayout" Target="../slideLayouts/slideLayout606.xml"/><Relationship Id="rId11" Type="http://schemas.openxmlformats.org/officeDocument/2006/relationships/slideLayout" Target="../slideLayouts/slideLayout611.xml"/><Relationship Id="rId5" Type="http://schemas.openxmlformats.org/officeDocument/2006/relationships/slideLayout" Target="../slideLayouts/slideLayout605.xml"/><Relationship Id="rId10" Type="http://schemas.openxmlformats.org/officeDocument/2006/relationships/slideLayout" Target="../slideLayouts/slideLayout610.xml"/><Relationship Id="rId4" Type="http://schemas.openxmlformats.org/officeDocument/2006/relationships/slideLayout" Target="../slideLayouts/slideLayout604.xml"/><Relationship Id="rId9" Type="http://schemas.openxmlformats.org/officeDocument/2006/relationships/slideLayout" Target="../slideLayouts/slideLayout60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20.xml"/><Relationship Id="rId13" Type="http://schemas.openxmlformats.org/officeDocument/2006/relationships/theme" Target="../theme/theme52.xml"/><Relationship Id="rId3" Type="http://schemas.openxmlformats.org/officeDocument/2006/relationships/slideLayout" Target="../slideLayouts/slideLayout615.xml"/><Relationship Id="rId7" Type="http://schemas.openxmlformats.org/officeDocument/2006/relationships/slideLayout" Target="../slideLayouts/slideLayout619.xml"/><Relationship Id="rId12" Type="http://schemas.openxmlformats.org/officeDocument/2006/relationships/slideLayout" Target="../slideLayouts/slideLayout624.xml"/><Relationship Id="rId2" Type="http://schemas.openxmlformats.org/officeDocument/2006/relationships/slideLayout" Target="../slideLayouts/slideLayout614.xml"/><Relationship Id="rId1" Type="http://schemas.openxmlformats.org/officeDocument/2006/relationships/slideLayout" Target="../slideLayouts/slideLayout613.xml"/><Relationship Id="rId6" Type="http://schemas.openxmlformats.org/officeDocument/2006/relationships/slideLayout" Target="../slideLayouts/slideLayout618.xml"/><Relationship Id="rId11" Type="http://schemas.openxmlformats.org/officeDocument/2006/relationships/slideLayout" Target="../slideLayouts/slideLayout623.xml"/><Relationship Id="rId5" Type="http://schemas.openxmlformats.org/officeDocument/2006/relationships/slideLayout" Target="../slideLayouts/slideLayout617.xml"/><Relationship Id="rId10" Type="http://schemas.openxmlformats.org/officeDocument/2006/relationships/slideLayout" Target="../slideLayouts/slideLayout622.xml"/><Relationship Id="rId4" Type="http://schemas.openxmlformats.org/officeDocument/2006/relationships/slideLayout" Target="../slideLayouts/slideLayout616.xml"/><Relationship Id="rId9" Type="http://schemas.openxmlformats.org/officeDocument/2006/relationships/slideLayout" Target="../slideLayouts/slideLayout621.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32.xml"/><Relationship Id="rId13" Type="http://schemas.openxmlformats.org/officeDocument/2006/relationships/theme" Target="../theme/theme53.xml"/><Relationship Id="rId3" Type="http://schemas.openxmlformats.org/officeDocument/2006/relationships/slideLayout" Target="../slideLayouts/slideLayout627.xml"/><Relationship Id="rId7" Type="http://schemas.openxmlformats.org/officeDocument/2006/relationships/slideLayout" Target="../slideLayouts/slideLayout631.xml"/><Relationship Id="rId12" Type="http://schemas.openxmlformats.org/officeDocument/2006/relationships/slideLayout" Target="../slideLayouts/slideLayout636.xml"/><Relationship Id="rId2" Type="http://schemas.openxmlformats.org/officeDocument/2006/relationships/slideLayout" Target="../slideLayouts/slideLayout626.xml"/><Relationship Id="rId1" Type="http://schemas.openxmlformats.org/officeDocument/2006/relationships/slideLayout" Target="../slideLayouts/slideLayout625.xml"/><Relationship Id="rId6" Type="http://schemas.openxmlformats.org/officeDocument/2006/relationships/slideLayout" Target="../slideLayouts/slideLayout630.xml"/><Relationship Id="rId11" Type="http://schemas.openxmlformats.org/officeDocument/2006/relationships/slideLayout" Target="../slideLayouts/slideLayout635.xml"/><Relationship Id="rId5" Type="http://schemas.openxmlformats.org/officeDocument/2006/relationships/slideLayout" Target="../slideLayouts/slideLayout629.xml"/><Relationship Id="rId10" Type="http://schemas.openxmlformats.org/officeDocument/2006/relationships/slideLayout" Target="../slideLayouts/slideLayout634.xml"/><Relationship Id="rId4" Type="http://schemas.openxmlformats.org/officeDocument/2006/relationships/slideLayout" Target="../slideLayouts/slideLayout628.xml"/><Relationship Id="rId9" Type="http://schemas.openxmlformats.org/officeDocument/2006/relationships/slideLayout" Target="../slideLayouts/slideLayout633.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44.xml"/><Relationship Id="rId13" Type="http://schemas.openxmlformats.org/officeDocument/2006/relationships/theme" Target="../theme/theme54.xml"/><Relationship Id="rId3" Type="http://schemas.openxmlformats.org/officeDocument/2006/relationships/slideLayout" Target="../slideLayouts/slideLayout639.xml"/><Relationship Id="rId7" Type="http://schemas.openxmlformats.org/officeDocument/2006/relationships/slideLayout" Target="../slideLayouts/slideLayout643.xml"/><Relationship Id="rId12" Type="http://schemas.openxmlformats.org/officeDocument/2006/relationships/slideLayout" Target="../slideLayouts/slideLayout648.xml"/><Relationship Id="rId2" Type="http://schemas.openxmlformats.org/officeDocument/2006/relationships/slideLayout" Target="../slideLayouts/slideLayout638.xml"/><Relationship Id="rId1" Type="http://schemas.openxmlformats.org/officeDocument/2006/relationships/slideLayout" Target="../slideLayouts/slideLayout637.xml"/><Relationship Id="rId6" Type="http://schemas.openxmlformats.org/officeDocument/2006/relationships/slideLayout" Target="../slideLayouts/slideLayout642.xml"/><Relationship Id="rId11" Type="http://schemas.openxmlformats.org/officeDocument/2006/relationships/slideLayout" Target="../slideLayouts/slideLayout647.xml"/><Relationship Id="rId5" Type="http://schemas.openxmlformats.org/officeDocument/2006/relationships/slideLayout" Target="../slideLayouts/slideLayout641.xml"/><Relationship Id="rId10" Type="http://schemas.openxmlformats.org/officeDocument/2006/relationships/slideLayout" Target="../slideLayouts/slideLayout646.xml"/><Relationship Id="rId4" Type="http://schemas.openxmlformats.org/officeDocument/2006/relationships/slideLayout" Target="../slideLayouts/slideLayout640.xml"/><Relationship Id="rId9" Type="http://schemas.openxmlformats.org/officeDocument/2006/relationships/slideLayout" Target="../slideLayouts/slideLayout645.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56.xml"/><Relationship Id="rId13" Type="http://schemas.openxmlformats.org/officeDocument/2006/relationships/theme" Target="../theme/theme55.xml"/><Relationship Id="rId3" Type="http://schemas.openxmlformats.org/officeDocument/2006/relationships/slideLayout" Target="../slideLayouts/slideLayout651.xml"/><Relationship Id="rId7" Type="http://schemas.openxmlformats.org/officeDocument/2006/relationships/slideLayout" Target="../slideLayouts/slideLayout655.xml"/><Relationship Id="rId12" Type="http://schemas.openxmlformats.org/officeDocument/2006/relationships/slideLayout" Target="../slideLayouts/slideLayout660.xml"/><Relationship Id="rId2" Type="http://schemas.openxmlformats.org/officeDocument/2006/relationships/slideLayout" Target="../slideLayouts/slideLayout650.xml"/><Relationship Id="rId1" Type="http://schemas.openxmlformats.org/officeDocument/2006/relationships/slideLayout" Target="../slideLayouts/slideLayout649.xml"/><Relationship Id="rId6" Type="http://schemas.openxmlformats.org/officeDocument/2006/relationships/slideLayout" Target="../slideLayouts/slideLayout654.xml"/><Relationship Id="rId11" Type="http://schemas.openxmlformats.org/officeDocument/2006/relationships/slideLayout" Target="../slideLayouts/slideLayout659.xml"/><Relationship Id="rId5" Type="http://schemas.openxmlformats.org/officeDocument/2006/relationships/slideLayout" Target="../slideLayouts/slideLayout653.xml"/><Relationship Id="rId10" Type="http://schemas.openxmlformats.org/officeDocument/2006/relationships/slideLayout" Target="../slideLayouts/slideLayout658.xml"/><Relationship Id="rId4" Type="http://schemas.openxmlformats.org/officeDocument/2006/relationships/slideLayout" Target="../slideLayouts/slideLayout652.xml"/><Relationship Id="rId9" Type="http://schemas.openxmlformats.org/officeDocument/2006/relationships/slideLayout" Target="../slideLayouts/slideLayout657.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theme" Target="../theme/theme56.xml"/><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slideLayout" Target="../slideLayouts/slideLayout672.xml"/><Relationship Id="rId2" Type="http://schemas.openxmlformats.org/officeDocument/2006/relationships/slideLayout" Target="../slideLayouts/slideLayout662.xml"/><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80.xml"/><Relationship Id="rId13" Type="http://schemas.openxmlformats.org/officeDocument/2006/relationships/theme" Target="../theme/theme57.xml"/><Relationship Id="rId3" Type="http://schemas.openxmlformats.org/officeDocument/2006/relationships/slideLayout" Target="../slideLayouts/slideLayout675.xml"/><Relationship Id="rId7" Type="http://schemas.openxmlformats.org/officeDocument/2006/relationships/slideLayout" Target="../slideLayouts/slideLayout679.xml"/><Relationship Id="rId12" Type="http://schemas.openxmlformats.org/officeDocument/2006/relationships/slideLayout" Target="../slideLayouts/slideLayout684.xml"/><Relationship Id="rId2" Type="http://schemas.openxmlformats.org/officeDocument/2006/relationships/slideLayout" Target="../slideLayouts/slideLayout674.xml"/><Relationship Id="rId1" Type="http://schemas.openxmlformats.org/officeDocument/2006/relationships/slideLayout" Target="../slideLayouts/slideLayout673.xml"/><Relationship Id="rId6" Type="http://schemas.openxmlformats.org/officeDocument/2006/relationships/slideLayout" Target="../slideLayouts/slideLayout678.xml"/><Relationship Id="rId11" Type="http://schemas.openxmlformats.org/officeDocument/2006/relationships/slideLayout" Target="../slideLayouts/slideLayout683.xml"/><Relationship Id="rId5" Type="http://schemas.openxmlformats.org/officeDocument/2006/relationships/slideLayout" Target="../slideLayouts/slideLayout677.xml"/><Relationship Id="rId10" Type="http://schemas.openxmlformats.org/officeDocument/2006/relationships/slideLayout" Target="../slideLayouts/slideLayout682.xml"/><Relationship Id="rId4" Type="http://schemas.openxmlformats.org/officeDocument/2006/relationships/slideLayout" Target="../slideLayouts/slideLayout676.xml"/><Relationship Id="rId9" Type="http://schemas.openxmlformats.org/officeDocument/2006/relationships/slideLayout" Target="../slideLayouts/slideLayout681.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92.xml"/><Relationship Id="rId13" Type="http://schemas.openxmlformats.org/officeDocument/2006/relationships/theme" Target="../theme/theme58.xml"/><Relationship Id="rId3" Type="http://schemas.openxmlformats.org/officeDocument/2006/relationships/slideLayout" Target="../slideLayouts/slideLayout687.xml"/><Relationship Id="rId7" Type="http://schemas.openxmlformats.org/officeDocument/2006/relationships/slideLayout" Target="../slideLayouts/slideLayout691.xml"/><Relationship Id="rId12" Type="http://schemas.openxmlformats.org/officeDocument/2006/relationships/slideLayout" Target="../slideLayouts/slideLayout696.xml"/><Relationship Id="rId2" Type="http://schemas.openxmlformats.org/officeDocument/2006/relationships/slideLayout" Target="../slideLayouts/slideLayout686.xml"/><Relationship Id="rId1" Type="http://schemas.openxmlformats.org/officeDocument/2006/relationships/slideLayout" Target="../slideLayouts/slideLayout685.xml"/><Relationship Id="rId6" Type="http://schemas.openxmlformats.org/officeDocument/2006/relationships/slideLayout" Target="../slideLayouts/slideLayout690.xml"/><Relationship Id="rId11" Type="http://schemas.openxmlformats.org/officeDocument/2006/relationships/slideLayout" Target="../slideLayouts/slideLayout695.xml"/><Relationship Id="rId5" Type="http://schemas.openxmlformats.org/officeDocument/2006/relationships/slideLayout" Target="../slideLayouts/slideLayout689.xml"/><Relationship Id="rId10" Type="http://schemas.openxmlformats.org/officeDocument/2006/relationships/slideLayout" Target="../slideLayouts/slideLayout694.xml"/><Relationship Id="rId4" Type="http://schemas.openxmlformats.org/officeDocument/2006/relationships/slideLayout" Target="../slideLayouts/slideLayout688.xml"/><Relationship Id="rId9" Type="http://schemas.openxmlformats.org/officeDocument/2006/relationships/slideLayout" Target="../slideLayouts/slideLayout693.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04.xml"/><Relationship Id="rId13" Type="http://schemas.openxmlformats.org/officeDocument/2006/relationships/theme" Target="../theme/theme59.xml"/><Relationship Id="rId3" Type="http://schemas.openxmlformats.org/officeDocument/2006/relationships/slideLayout" Target="../slideLayouts/slideLayout699.xml"/><Relationship Id="rId7" Type="http://schemas.openxmlformats.org/officeDocument/2006/relationships/slideLayout" Target="../slideLayouts/slideLayout703.xml"/><Relationship Id="rId12" Type="http://schemas.openxmlformats.org/officeDocument/2006/relationships/slideLayout" Target="../slideLayouts/slideLayout708.xml"/><Relationship Id="rId2" Type="http://schemas.openxmlformats.org/officeDocument/2006/relationships/slideLayout" Target="../slideLayouts/slideLayout698.xml"/><Relationship Id="rId1" Type="http://schemas.openxmlformats.org/officeDocument/2006/relationships/slideLayout" Target="../slideLayouts/slideLayout697.xml"/><Relationship Id="rId6" Type="http://schemas.openxmlformats.org/officeDocument/2006/relationships/slideLayout" Target="../slideLayouts/slideLayout702.xml"/><Relationship Id="rId11" Type="http://schemas.openxmlformats.org/officeDocument/2006/relationships/slideLayout" Target="../slideLayouts/slideLayout707.xml"/><Relationship Id="rId5" Type="http://schemas.openxmlformats.org/officeDocument/2006/relationships/slideLayout" Target="../slideLayouts/slideLayout701.xml"/><Relationship Id="rId10" Type="http://schemas.openxmlformats.org/officeDocument/2006/relationships/slideLayout" Target="../slideLayouts/slideLayout706.xml"/><Relationship Id="rId4" Type="http://schemas.openxmlformats.org/officeDocument/2006/relationships/slideLayout" Target="../slideLayouts/slideLayout700.xml"/><Relationship Id="rId9" Type="http://schemas.openxmlformats.org/officeDocument/2006/relationships/slideLayout" Target="../slideLayouts/slideLayout70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16.xml"/><Relationship Id="rId13" Type="http://schemas.openxmlformats.org/officeDocument/2006/relationships/theme" Target="../theme/theme60.xml"/><Relationship Id="rId3" Type="http://schemas.openxmlformats.org/officeDocument/2006/relationships/slideLayout" Target="../slideLayouts/slideLayout711.xml"/><Relationship Id="rId7" Type="http://schemas.openxmlformats.org/officeDocument/2006/relationships/slideLayout" Target="../slideLayouts/slideLayout715.xml"/><Relationship Id="rId12" Type="http://schemas.openxmlformats.org/officeDocument/2006/relationships/slideLayout" Target="../slideLayouts/slideLayout720.xml"/><Relationship Id="rId2" Type="http://schemas.openxmlformats.org/officeDocument/2006/relationships/slideLayout" Target="../slideLayouts/slideLayout710.xml"/><Relationship Id="rId1" Type="http://schemas.openxmlformats.org/officeDocument/2006/relationships/slideLayout" Target="../slideLayouts/slideLayout709.xml"/><Relationship Id="rId6" Type="http://schemas.openxmlformats.org/officeDocument/2006/relationships/slideLayout" Target="../slideLayouts/slideLayout714.xml"/><Relationship Id="rId11" Type="http://schemas.openxmlformats.org/officeDocument/2006/relationships/slideLayout" Target="../slideLayouts/slideLayout719.xml"/><Relationship Id="rId5" Type="http://schemas.openxmlformats.org/officeDocument/2006/relationships/slideLayout" Target="../slideLayouts/slideLayout713.xml"/><Relationship Id="rId10" Type="http://schemas.openxmlformats.org/officeDocument/2006/relationships/slideLayout" Target="../slideLayouts/slideLayout718.xml"/><Relationship Id="rId4" Type="http://schemas.openxmlformats.org/officeDocument/2006/relationships/slideLayout" Target="../slideLayouts/slideLayout712.xml"/><Relationship Id="rId9" Type="http://schemas.openxmlformats.org/officeDocument/2006/relationships/slideLayout" Target="../slideLayouts/slideLayout717.xml"/></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28.xml"/><Relationship Id="rId13" Type="http://schemas.openxmlformats.org/officeDocument/2006/relationships/theme" Target="../theme/theme61.xml"/><Relationship Id="rId3" Type="http://schemas.openxmlformats.org/officeDocument/2006/relationships/slideLayout" Target="../slideLayouts/slideLayout723.xml"/><Relationship Id="rId7" Type="http://schemas.openxmlformats.org/officeDocument/2006/relationships/slideLayout" Target="../slideLayouts/slideLayout727.xml"/><Relationship Id="rId12" Type="http://schemas.openxmlformats.org/officeDocument/2006/relationships/slideLayout" Target="../slideLayouts/slideLayout732.xml"/><Relationship Id="rId2" Type="http://schemas.openxmlformats.org/officeDocument/2006/relationships/slideLayout" Target="../slideLayouts/slideLayout722.xml"/><Relationship Id="rId1" Type="http://schemas.openxmlformats.org/officeDocument/2006/relationships/slideLayout" Target="../slideLayouts/slideLayout721.xml"/><Relationship Id="rId6" Type="http://schemas.openxmlformats.org/officeDocument/2006/relationships/slideLayout" Target="../slideLayouts/slideLayout726.xml"/><Relationship Id="rId11" Type="http://schemas.openxmlformats.org/officeDocument/2006/relationships/slideLayout" Target="../slideLayouts/slideLayout731.xml"/><Relationship Id="rId5" Type="http://schemas.openxmlformats.org/officeDocument/2006/relationships/slideLayout" Target="../slideLayouts/slideLayout725.xml"/><Relationship Id="rId10" Type="http://schemas.openxmlformats.org/officeDocument/2006/relationships/slideLayout" Target="../slideLayouts/slideLayout730.xml"/><Relationship Id="rId4" Type="http://schemas.openxmlformats.org/officeDocument/2006/relationships/slideLayout" Target="../slideLayouts/slideLayout724.xml"/><Relationship Id="rId9" Type="http://schemas.openxmlformats.org/officeDocument/2006/relationships/slideLayout" Target="../slideLayouts/slideLayout729.xml"/></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40.xml"/><Relationship Id="rId13" Type="http://schemas.openxmlformats.org/officeDocument/2006/relationships/theme" Target="../theme/theme62.xml"/><Relationship Id="rId3" Type="http://schemas.openxmlformats.org/officeDocument/2006/relationships/slideLayout" Target="../slideLayouts/slideLayout735.xml"/><Relationship Id="rId7" Type="http://schemas.openxmlformats.org/officeDocument/2006/relationships/slideLayout" Target="../slideLayouts/slideLayout739.xml"/><Relationship Id="rId12" Type="http://schemas.openxmlformats.org/officeDocument/2006/relationships/slideLayout" Target="../slideLayouts/slideLayout744.xml"/><Relationship Id="rId2" Type="http://schemas.openxmlformats.org/officeDocument/2006/relationships/slideLayout" Target="../slideLayouts/slideLayout734.xml"/><Relationship Id="rId1" Type="http://schemas.openxmlformats.org/officeDocument/2006/relationships/slideLayout" Target="../slideLayouts/slideLayout733.xml"/><Relationship Id="rId6" Type="http://schemas.openxmlformats.org/officeDocument/2006/relationships/slideLayout" Target="../slideLayouts/slideLayout738.xml"/><Relationship Id="rId11" Type="http://schemas.openxmlformats.org/officeDocument/2006/relationships/slideLayout" Target="../slideLayouts/slideLayout743.xml"/><Relationship Id="rId5" Type="http://schemas.openxmlformats.org/officeDocument/2006/relationships/slideLayout" Target="../slideLayouts/slideLayout737.xml"/><Relationship Id="rId10" Type="http://schemas.openxmlformats.org/officeDocument/2006/relationships/slideLayout" Target="../slideLayouts/slideLayout742.xml"/><Relationship Id="rId4" Type="http://schemas.openxmlformats.org/officeDocument/2006/relationships/slideLayout" Target="../slideLayouts/slideLayout736.xml"/><Relationship Id="rId9" Type="http://schemas.openxmlformats.org/officeDocument/2006/relationships/slideLayout" Target="../slideLayouts/slideLayout741.xml"/></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52.xml"/><Relationship Id="rId13" Type="http://schemas.openxmlformats.org/officeDocument/2006/relationships/theme" Target="../theme/theme63.xml"/><Relationship Id="rId3" Type="http://schemas.openxmlformats.org/officeDocument/2006/relationships/slideLayout" Target="../slideLayouts/slideLayout747.xml"/><Relationship Id="rId7" Type="http://schemas.openxmlformats.org/officeDocument/2006/relationships/slideLayout" Target="../slideLayouts/slideLayout751.xml"/><Relationship Id="rId12" Type="http://schemas.openxmlformats.org/officeDocument/2006/relationships/slideLayout" Target="../slideLayouts/slideLayout756.xml"/><Relationship Id="rId2" Type="http://schemas.openxmlformats.org/officeDocument/2006/relationships/slideLayout" Target="../slideLayouts/slideLayout746.xml"/><Relationship Id="rId1" Type="http://schemas.openxmlformats.org/officeDocument/2006/relationships/slideLayout" Target="../slideLayouts/slideLayout745.xml"/><Relationship Id="rId6" Type="http://schemas.openxmlformats.org/officeDocument/2006/relationships/slideLayout" Target="../slideLayouts/slideLayout750.xml"/><Relationship Id="rId11" Type="http://schemas.openxmlformats.org/officeDocument/2006/relationships/slideLayout" Target="../slideLayouts/slideLayout755.xml"/><Relationship Id="rId5" Type="http://schemas.openxmlformats.org/officeDocument/2006/relationships/slideLayout" Target="../slideLayouts/slideLayout749.xml"/><Relationship Id="rId10" Type="http://schemas.openxmlformats.org/officeDocument/2006/relationships/slideLayout" Target="../slideLayouts/slideLayout754.xml"/><Relationship Id="rId4" Type="http://schemas.openxmlformats.org/officeDocument/2006/relationships/slideLayout" Target="../slideLayouts/slideLayout748.xml"/><Relationship Id="rId9" Type="http://schemas.openxmlformats.org/officeDocument/2006/relationships/slideLayout" Target="../slideLayouts/slideLayout753.xml"/></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64.xml"/><Relationship Id="rId3" Type="http://schemas.openxmlformats.org/officeDocument/2006/relationships/slideLayout" Target="../slideLayouts/slideLayout759.xml"/><Relationship Id="rId7" Type="http://schemas.openxmlformats.org/officeDocument/2006/relationships/slideLayout" Target="../slideLayouts/slideLayout763.xml"/><Relationship Id="rId12" Type="http://schemas.openxmlformats.org/officeDocument/2006/relationships/theme" Target="../theme/theme64.xml"/><Relationship Id="rId2" Type="http://schemas.openxmlformats.org/officeDocument/2006/relationships/slideLayout" Target="../slideLayouts/slideLayout758.xml"/><Relationship Id="rId1" Type="http://schemas.openxmlformats.org/officeDocument/2006/relationships/slideLayout" Target="../slideLayouts/slideLayout757.xml"/><Relationship Id="rId6" Type="http://schemas.openxmlformats.org/officeDocument/2006/relationships/slideLayout" Target="../slideLayouts/slideLayout762.xml"/><Relationship Id="rId11" Type="http://schemas.openxmlformats.org/officeDocument/2006/relationships/slideLayout" Target="../slideLayouts/slideLayout767.xml"/><Relationship Id="rId5" Type="http://schemas.openxmlformats.org/officeDocument/2006/relationships/slideLayout" Target="../slideLayouts/slideLayout761.xml"/><Relationship Id="rId10" Type="http://schemas.openxmlformats.org/officeDocument/2006/relationships/slideLayout" Target="../slideLayouts/slideLayout766.xml"/><Relationship Id="rId4" Type="http://schemas.openxmlformats.org/officeDocument/2006/relationships/slideLayout" Target="../slideLayouts/slideLayout760.xml"/><Relationship Id="rId9" Type="http://schemas.openxmlformats.org/officeDocument/2006/relationships/slideLayout" Target="../slideLayouts/slideLayout765.xml"/></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75.xml"/><Relationship Id="rId3" Type="http://schemas.openxmlformats.org/officeDocument/2006/relationships/slideLayout" Target="../slideLayouts/slideLayout770.xml"/><Relationship Id="rId7" Type="http://schemas.openxmlformats.org/officeDocument/2006/relationships/slideLayout" Target="../slideLayouts/slideLayout774.xml"/><Relationship Id="rId12" Type="http://schemas.openxmlformats.org/officeDocument/2006/relationships/theme" Target="../theme/theme65.xml"/><Relationship Id="rId2" Type="http://schemas.openxmlformats.org/officeDocument/2006/relationships/slideLayout" Target="../slideLayouts/slideLayout769.xml"/><Relationship Id="rId1" Type="http://schemas.openxmlformats.org/officeDocument/2006/relationships/slideLayout" Target="../slideLayouts/slideLayout768.xml"/><Relationship Id="rId6" Type="http://schemas.openxmlformats.org/officeDocument/2006/relationships/slideLayout" Target="../slideLayouts/slideLayout773.xml"/><Relationship Id="rId11" Type="http://schemas.openxmlformats.org/officeDocument/2006/relationships/slideLayout" Target="../slideLayouts/slideLayout778.xml"/><Relationship Id="rId5" Type="http://schemas.openxmlformats.org/officeDocument/2006/relationships/slideLayout" Target="../slideLayouts/slideLayout772.xml"/><Relationship Id="rId10" Type="http://schemas.openxmlformats.org/officeDocument/2006/relationships/slideLayout" Target="../slideLayouts/slideLayout777.xml"/><Relationship Id="rId4" Type="http://schemas.openxmlformats.org/officeDocument/2006/relationships/slideLayout" Target="../slideLayouts/slideLayout771.xml"/><Relationship Id="rId9" Type="http://schemas.openxmlformats.org/officeDocument/2006/relationships/slideLayout" Target="../slideLayouts/slideLayout776.xml"/></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86.xml"/><Relationship Id="rId13" Type="http://schemas.openxmlformats.org/officeDocument/2006/relationships/theme" Target="../theme/theme66.xml"/><Relationship Id="rId3" Type="http://schemas.openxmlformats.org/officeDocument/2006/relationships/slideLayout" Target="../slideLayouts/slideLayout781.xml"/><Relationship Id="rId7" Type="http://schemas.openxmlformats.org/officeDocument/2006/relationships/slideLayout" Target="../slideLayouts/slideLayout785.xml"/><Relationship Id="rId12" Type="http://schemas.openxmlformats.org/officeDocument/2006/relationships/slideLayout" Target="../slideLayouts/slideLayout790.xml"/><Relationship Id="rId2" Type="http://schemas.openxmlformats.org/officeDocument/2006/relationships/slideLayout" Target="../slideLayouts/slideLayout780.xml"/><Relationship Id="rId1" Type="http://schemas.openxmlformats.org/officeDocument/2006/relationships/slideLayout" Target="../slideLayouts/slideLayout779.xml"/><Relationship Id="rId6" Type="http://schemas.openxmlformats.org/officeDocument/2006/relationships/slideLayout" Target="../slideLayouts/slideLayout784.xml"/><Relationship Id="rId11" Type="http://schemas.openxmlformats.org/officeDocument/2006/relationships/slideLayout" Target="../slideLayouts/slideLayout789.xml"/><Relationship Id="rId5" Type="http://schemas.openxmlformats.org/officeDocument/2006/relationships/slideLayout" Target="../slideLayouts/slideLayout783.xml"/><Relationship Id="rId10" Type="http://schemas.openxmlformats.org/officeDocument/2006/relationships/slideLayout" Target="../slideLayouts/slideLayout788.xml"/><Relationship Id="rId4" Type="http://schemas.openxmlformats.org/officeDocument/2006/relationships/slideLayout" Target="../slideLayouts/slideLayout782.xml"/><Relationship Id="rId9" Type="http://schemas.openxmlformats.org/officeDocument/2006/relationships/slideLayout" Target="../slideLayouts/slideLayout7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59174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2564952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138398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12685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188121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255741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974178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0744790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228002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00644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0209075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108781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457811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2001512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6399457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961299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204558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316062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4647155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182119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710948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0230989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852080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400506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7617973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97213725"/>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5539471"/>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211623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869539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243943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6324403"/>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33717807"/>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2082897"/>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03501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8949802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39542540"/>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46743972"/>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64387860"/>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6725083"/>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5992085"/>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83581063"/>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4460751"/>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2513292"/>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3435527"/>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1892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697884"/>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92523911"/>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29750466"/>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07359363"/>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4746262"/>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98327648"/>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0642434"/>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7704773"/>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4173149"/>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6231785"/>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1712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1485543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95838741"/>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42076423"/>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40933397"/>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 id="214748447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70632954"/>
      </p:ext>
    </p:extLst>
  </p:cSld>
  <p:clrMap bg1="lt1" tx1="dk1" bg2="lt2" tx2="dk2" accent1="accent1" accent2="accent2" accent3="accent3" accent4="accent4" accent5="accent5" accent6="accent6" hlink="hlink" folHlink="folHlink"/>
  <p:sldLayoutIdLst>
    <p:sldLayoutId id="2147484480" r:id="rId1"/>
    <p:sldLayoutId id="2147484481"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5551898"/>
      </p:ext>
    </p:extLst>
  </p:cSld>
  <p:clrMap bg1="lt1" tx1="dk1" bg2="lt2" tx2="dk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1045044"/>
      </p:ext>
    </p:extLst>
  </p:cSld>
  <p:clrMap bg1="lt1" tx1="dk1" bg2="lt2" tx2="dk2" accent1="accent1" accent2="accent2" accent3="accent3" accent4="accent4" accent5="accent5" accent6="accent6" hlink="hlink" folHlink="folHlink"/>
  <p:sldLayoutIdLst>
    <p:sldLayoutId id="2147484506" r:id="rId1"/>
    <p:sldLayoutId id="2147484507" r:id="rId2"/>
    <p:sldLayoutId id="2147484508" r:id="rId3"/>
    <p:sldLayoutId id="2147484509" r:id="rId4"/>
    <p:sldLayoutId id="2147484510" r:id="rId5"/>
    <p:sldLayoutId id="2147484511" r:id="rId6"/>
    <p:sldLayoutId id="2147484512" r:id="rId7"/>
    <p:sldLayoutId id="2147484513" r:id="rId8"/>
    <p:sldLayoutId id="2147484514" r:id="rId9"/>
    <p:sldLayoutId id="2147484515" r:id="rId10"/>
    <p:sldLayoutId id="2147484516" r:id="rId11"/>
    <p:sldLayoutId id="214748451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7094535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935698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183068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5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7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0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3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4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5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6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7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9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3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4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5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2</a:t>
            </a:r>
            <a:endParaRPr lang="en-US"/>
          </a:p>
        </p:txBody>
      </p:sp>
      <p:sp>
        <p:nvSpPr>
          <p:cNvPr id="3" name="Subtitle 2"/>
          <p:cNvSpPr>
            <a:spLocks noGrp="1"/>
          </p:cNvSpPr>
          <p:nvPr>
            <p:ph type="subTitle" sz="quarter" idx="1"/>
          </p:nvPr>
        </p:nvSpPr>
        <p:spPr/>
        <p:txBody>
          <a:bodyPr/>
          <a:lstStyle/>
          <a:p>
            <a:r>
              <a:rPr lang="en-US" smtClean="0"/>
              <a:t>Working with the Pipeline
</a:t>
            </a:r>
            <a:endParaRPr lang="en-US"/>
          </a:p>
        </p:txBody>
      </p:sp>
    </p:spTree>
    <p:extLst>
      <p:ext uri="{BB962C8B-B14F-4D97-AF65-F5344CB8AC3E}">
        <p14:creationId xmlns:p14="http://schemas.microsoft.com/office/powerpoint/2010/main" val="73025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Selecting, Sorting, and Measuring Objects</a:t>
            </a:r>
            <a:endParaRPr lang="en-US"/>
          </a:p>
        </p:txBody>
      </p:sp>
      <p:sp>
        <p:nvSpPr>
          <p:cNvPr id="3" name="Text Placeholder 2"/>
          <p:cNvSpPr>
            <a:spLocks noGrp="1"/>
          </p:cNvSpPr>
          <p:nvPr>
            <p:ph type="body" idx="1"/>
          </p:nvPr>
        </p:nvSpPr>
        <p:spPr/>
        <p:txBody>
          <a:bodyPr/>
          <a:lstStyle/>
          <a:p>
            <a:r>
              <a:rPr lang="en-US" smtClean="0"/>
              <a:t>Sorting Objects on a Property
Demonstration: Sorting Objects
Measuring Objects
Demonstration: Measuring Objects
Selecting a Subset of Objects
Selecting Properties of Objects
Demonstration: Selecting Objects
Creating Calculated Properties
Demonstration: Creating Calculated Properties</a:t>
            </a:r>
            <a:endParaRPr lang="en-US"/>
          </a:p>
        </p:txBody>
      </p:sp>
    </p:spTree>
    <p:extLst>
      <p:ext uri="{BB962C8B-B14F-4D97-AF65-F5344CB8AC3E}">
        <p14:creationId xmlns:p14="http://schemas.microsoft.com/office/powerpoint/2010/main" val="114442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 Objects on a Property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Commands determine their own default sort order</a:t>
            </a:r>
          </a:p>
          <a:p>
            <a:pPr lvl="0"/>
            <a:r>
              <a:rPr lang="en-US" b="1" kern="0">
                <a:solidFill>
                  <a:srgbClr val="000000"/>
                </a:solidFill>
              </a:rPr>
              <a:t>Sort-Object</a:t>
            </a:r>
            <a:r>
              <a:rPr lang="en-US" kern="0">
                <a:solidFill>
                  <a:srgbClr val="000000"/>
                </a:solidFill>
              </a:rPr>
              <a:t> can re-sort objects in the pipeline</a:t>
            </a:r>
          </a:p>
          <a:p>
            <a:pPr lvl="0"/>
            <a:endParaRPr lang="en-US" b="1" kern="0">
              <a:solidFill>
                <a:srgbClr val="000000"/>
              </a:solidFill>
            </a:endParaRPr>
          </a:p>
          <a:p>
            <a:pPr lvl="0"/>
            <a:r>
              <a:rPr lang="ga-IE" kern="0">
                <a:solidFill>
                  <a:srgbClr val="000000"/>
                </a:solidFill>
              </a:rPr>
              <a:t>Example of </a:t>
            </a:r>
            <a:r>
              <a:rPr lang="en-US" kern="0">
                <a:solidFill>
                  <a:srgbClr val="000000"/>
                </a:solidFill>
              </a:rPr>
              <a:t>u</a:t>
            </a:r>
            <a:r>
              <a:rPr lang="ga-IE" kern="0">
                <a:solidFill>
                  <a:srgbClr val="000000"/>
                </a:solidFill>
              </a:rPr>
              <a:t>se:</a:t>
            </a:r>
          </a:p>
          <a:p>
            <a:pPr lvl="1"/>
            <a:r>
              <a:rPr lang="en-US" b="1" kern="0">
                <a:solidFill>
                  <a:srgbClr val="000000"/>
                </a:solidFill>
              </a:rPr>
              <a:t>Get-Service | Sort-Object Name -Descending</a:t>
            </a:r>
            <a:endParaRPr lang="en-US" b="1" kern="0" dirty="0">
              <a:solidFill>
                <a:srgbClr val="000000"/>
              </a:solidFill>
            </a:endParaRPr>
          </a:p>
        </p:txBody>
      </p:sp>
    </p:spTree>
    <p:extLst>
      <p:ext uri="{BB962C8B-B14F-4D97-AF65-F5344CB8AC3E}">
        <p14:creationId xmlns:p14="http://schemas.microsoft.com/office/powerpoint/2010/main" val="321463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f2467c01-10b8-49b4-9a30-9d3dbe73f4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Sort-Object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Sort-Object –Property Name</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Sort Name,ID</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Sort VM -Descending</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87945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709f7ac3-21cf-4be2-8191-dd729ae18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Sorting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run commands in the pipeline and how to use </a:t>
            </a:r>
            <a:r>
              <a:rPr lang="en-US" b="1" kern="0">
                <a:solidFill>
                  <a:srgbClr val="000000"/>
                </a:solidFill>
              </a:rPr>
              <a:t>Get-Member</a:t>
            </a:r>
            <a:endParaRPr lang="en-US" kern="0">
              <a:solidFill>
                <a:srgbClr val="000000"/>
              </a:solidFill>
            </a:endParaRPr>
          </a:p>
          <a:p>
            <a:pPr lvl="1"/>
            <a:r>
              <a:rPr lang="en-US" kern="0">
                <a:solidFill>
                  <a:srgbClr val="000000"/>
                </a:solidFill>
              </a:rPr>
              <a:t>Sort objects on a property</a:t>
            </a:r>
          </a:p>
          <a:p>
            <a:pPr lvl="1"/>
            <a:r>
              <a:rPr lang="en-US" kern="0">
                <a:solidFill>
                  <a:srgbClr val="000000"/>
                </a:solidFill>
              </a:rPr>
              <a:t>Sort on multiple properties</a:t>
            </a:r>
          </a:p>
          <a:p>
            <a:pPr lvl="1"/>
            <a:r>
              <a:rPr lang="en-US" kern="0">
                <a:solidFill>
                  <a:srgbClr val="000000"/>
                </a:solidFill>
              </a:rPr>
              <a:t>Specify sort options</a:t>
            </a:r>
            <a:endParaRPr lang="en-US" kern="0" dirty="0">
              <a:solidFill>
                <a:srgbClr val="000000"/>
              </a:solidFill>
            </a:endParaRPr>
          </a:p>
        </p:txBody>
      </p:sp>
    </p:spTree>
    <p:extLst>
      <p:ext uri="{BB962C8B-B14F-4D97-AF65-F5344CB8AC3E}">
        <p14:creationId xmlns:p14="http://schemas.microsoft.com/office/powerpoint/2010/main" val="244287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Measuring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1" kern="0">
                <a:solidFill>
                  <a:srgbClr val="000000"/>
                </a:solidFill>
              </a:rPr>
              <a:t>Measure-Object</a:t>
            </a:r>
            <a:r>
              <a:rPr lang="en-US" sz="2400" kern="0">
                <a:solidFill>
                  <a:srgbClr val="000000"/>
                </a:solidFill>
              </a:rPr>
              <a:t> accepts a collection of objects and counts them</a:t>
            </a:r>
          </a:p>
          <a:p>
            <a:pPr lvl="0"/>
            <a:endParaRPr lang="en-US" sz="2400" b="1" kern="0">
              <a:solidFill>
                <a:srgbClr val="000000"/>
              </a:solidFill>
            </a:endParaRPr>
          </a:p>
          <a:p>
            <a:pPr lvl="0"/>
            <a:r>
              <a:rPr lang="en-US" sz="2400" kern="0">
                <a:solidFill>
                  <a:srgbClr val="000000"/>
                </a:solidFill>
              </a:rPr>
              <a:t>Add </a:t>
            </a:r>
            <a:r>
              <a:rPr lang="en-US" sz="2400" b="1" kern="0">
                <a:solidFill>
                  <a:srgbClr val="000000"/>
                </a:solidFill>
              </a:rPr>
              <a:t>–Property</a:t>
            </a:r>
            <a:r>
              <a:rPr lang="en-US" sz="2400" kern="0">
                <a:solidFill>
                  <a:srgbClr val="000000"/>
                </a:solidFill>
              </a:rPr>
              <a:t> to specify a single numeric property, and then add:</a:t>
            </a:r>
          </a:p>
          <a:p>
            <a:pPr lvl="1"/>
            <a:r>
              <a:rPr lang="en-US" sz="2000" b="1" kern="0">
                <a:solidFill>
                  <a:srgbClr val="000000"/>
                </a:solidFill>
              </a:rPr>
              <a:t>-Average </a:t>
            </a:r>
            <a:r>
              <a:rPr lang="en-US" sz="2000" kern="0">
                <a:solidFill>
                  <a:srgbClr val="000000"/>
                </a:solidFill>
              </a:rPr>
              <a:t>to calculate an average</a:t>
            </a:r>
          </a:p>
          <a:p>
            <a:pPr lvl="1"/>
            <a:r>
              <a:rPr lang="en-US" sz="2000" b="1" kern="0">
                <a:solidFill>
                  <a:srgbClr val="000000"/>
                </a:solidFill>
              </a:rPr>
              <a:t>-Minimum</a:t>
            </a:r>
            <a:r>
              <a:rPr lang="en-US" sz="2000" kern="0">
                <a:solidFill>
                  <a:srgbClr val="000000"/>
                </a:solidFill>
              </a:rPr>
              <a:t> to display the smallest value</a:t>
            </a:r>
          </a:p>
          <a:p>
            <a:pPr lvl="1"/>
            <a:r>
              <a:rPr lang="en-US" sz="2000" b="1" kern="0">
                <a:solidFill>
                  <a:srgbClr val="000000"/>
                </a:solidFill>
              </a:rPr>
              <a:t>-Maximum</a:t>
            </a:r>
            <a:r>
              <a:rPr lang="en-US" sz="2000" kern="0">
                <a:solidFill>
                  <a:srgbClr val="000000"/>
                </a:solidFill>
              </a:rPr>
              <a:t> to display the largest value</a:t>
            </a:r>
          </a:p>
          <a:p>
            <a:pPr lvl="1"/>
            <a:r>
              <a:rPr lang="en-US" sz="2000" b="1" kern="0">
                <a:solidFill>
                  <a:srgbClr val="000000"/>
                </a:solidFill>
              </a:rPr>
              <a:t>-Sum</a:t>
            </a:r>
            <a:r>
              <a:rPr lang="en-US" sz="2000" kern="0">
                <a:solidFill>
                  <a:srgbClr val="000000"/>
                </a:solidFill>
              </a:rPr>
              <a:t> to display the sum</a:t>
            </a:r>
          </a:p>
          <a:p>
            <a:pPr lvl="1"/>
            <a:endParaRPr lang="en-US" sz="2000" b="1" kern="0">
              <a:solidFill>
                <a:srgbClr val="000000"/>
              </a:solidFill>
            </a:endParaRPr>
          </a:p>
          <a:p>
            <a:pPr lvl="0"/>
            <a:r>
              <a:rPr lang="en-US" sz="2400" kern="0">
                <a:solidFill>
                  <a:srgbClr val="000000"/>
                </a:solidFill>
              </a:rPr>
              <a:t>Output is a measurement object, not whatever you piped in</a:t>
            </a:r>
            <a:endParaRPr lang="en-US" sz="2400" kern="0" dirty="0">
              <a:solidFill>
                <a:srgbClr val="000000"/>
              </a:solidFill>
            </a:endParaRPr>
          </a:p>
        </p:txBody>
      </p:sp>
    </p:spTree>
    <p:extLst>
      <p:ext uri="{BB962C8B-B14F-4D97-AF65-F5344CB8AC3E}">
        <p14:creationId xmlns:p14="http://schemas.microsoft.com/office/powerpoint/2010/main" val="672562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62b674a1-6ef3-4995-9819-ea0236680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Measure-Object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Measure-Object</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a:t>
            </a:r>
          </a:p>
          <a:p>
            <a:pPr marL="0" lvl="0" indent="0">
              <a:buNone/>
            </a:pPr>
            <a:r>
              <a:rPr lang="en-US" kern="0">
                <a:solidFill>
                  <a:srgbClr val="000000"/>
                </a:solidFill>
                <a:latin typeface="Consolas" pitchFamily="49" charset="0"/>
                <a:cs typeface="Consolas" pitchFamily="49" charset="0"/>
              </a:rPr>
              <a:t>Measure-Object –Prop PM –Sum -Average</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539385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f902a0c-ba07-4049-8333-06a0ea270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Measuring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a:t>
            </a:r>
            <a:r>
              <a:rPr lang="en-US" b="1" kern="0">
                <a:solidFill>
                  <a:srgbClr val="000000"/>
                </a:solidFill>
              </a:rPr>
              <a:t>Measure-Object</a:t>
            </a:r>
            <a:endParaRPr lang="en-US" kern="0">
              <a:solidFill>
                <a:srgbClr val="000000"/>
              </a:solidFill>
            </a:endParaRPr>
          </a:p>
          <a:p>
            <a:pPr lvl="1"/>
            <a:r>
              <a:rPr lang="en-US" kern="0">
                <a:solidFill>
                  <a:srgbClr val="000000"/>
                </a:solidFill>
              </a:rPr>
              <a:t>Count objects</a:t>
            </a:r>
          </a:p>
          <a:p>
            <a:pPr lvl="1"/>
            <a:r>
              <a:rPr lang="en-US" kern="0">
                <a:solidFill>
                  <a:srgbClr val="000000"/>
                </a:solidFill>
              </a:rPr>
              <a:t>Calculate aggregate values</a:t>
            </a:r>
            <a:endParaRPr lang="en-US" kern="0" dirty="0">
              <a:solidFill>
                <a:srgbClr val="000000"/>
              </a:solidFill>
            </a:endParaRPr>
          </a:p>
        </p:txBody>
      </p:sp>
    </p:spTree>
    <p:extLst>
      <p:ext uri="{BB962C8B-B14F-4D97-AF65-F5344CB8AC3E}">
        <p14:creationId xmlns:p14="http://schemas.microsoft.com/office/powerpoint/2010/main" val="3354422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Selecting a Subset of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This is one of two uses for </a:t>
            </a:r>
            <a:r>
              <a:rPr lang="en-US" b="1" kern="0">
                <a:solidFill>
                  <a:srgbClr val="000000"/>
                </a:solidFill>
              </a:rPr>
              <a:t>Select-Object</a:t>
            </a:r>
          </a:p>
          <a:p>
            <a:pPr lvl="0"/>
            <a:endParaRPr lang="en-US" b="1" kern="0">
              <a:solidFill>
                <a:srgbClr val="000000"/>
              </a:solidFill>
            </a:endParaRPr>
          </a:p>
          <a:p>
            <a:pPr lvl="0"/>
            <a:r>
              <a:rPr lang="en-US" kern="0">
                <a:solidFill>
                  <a:srgbClr val="000000"/>
                </a:solidFill>
              </a:rPr>
              <a:t>Use parameters to select the specified number of rows from the beginning or end of the piped-in collection:</a:t>
            </a:r>
          </a:p>
          <a:p>
            <a:pPr lvl="1"/>
            <a:r>
              <a:rPr lang="en-US" b="1" kern="0">
                <a:solidFill>
                  <a:srgbClr val="000000"/>
                </a:solidFill>
              </a:rPr>
              <a:t>-First</a:t>
            </a:r>
            <a:r>
              <a:rPr lang="en-US" kern="0">
                <a:solidFill>
                  <a:srgbClr val="000000"/>
                </a:solidFill>
              </a:rPr>
              <a:t> for the beginning</a:t>
            </a:r>
          </a:p>
          <a:p>
            <a:pPr lvl="1"/>
            <a:r>
              <a:rPr lang="en-US" b="1" kern="0">
                <a:solidFill>
                  <a:srgbClr val="000000"/>
                </a:solidFill>
              </a:rPr>
              <a:t>-Last</a:t>
            </a:r>
            <a:r>
              <a:rPr lang="en-US" kern="0">
                <a:solidFill>
                  <a:srgbClr val="000000"/>
                </a:solidFill>
              </a:rPr>
              <a:t> for the end</a:t>
            </a:r>
          </a:p>
          <a:p>
            <a:pPr lvl="1"/>
            <a:r>
              <a:rPr lang="en-US" b="1" kern="0">
                <a:solidFill>
                  <a:srgbClr val="000000"/>
                </a:solidFill>
              </a:rPr>
              <a:t>-Skip</a:t>
            </a:r>
            <a:r>
              <a:rPr lang="en-US" kern="0">
                <a:solidFill>
                  <a:srgbClr val="000000"/>
                </a:solidFill>
              </a:rPr>
              <a:t> to skip a number of rows before selecting</a:t>
            </a:r>
          </a:p>
          <a:p>
            <a:pPr lvl="1"/>
            <a:endParaRPr lang="en-US" b="1" kern="0">
              <a:solidFill>
                <a:srgbClr val="000000"/>
              </a:solidFill>
            </a:endParaRPr>
          </a:p>
          <a:p>
            <a:pPr lvl="0"/>
            <a:r>
              <a:rPr lang="en-US" kern="0">
                <a:solidFill>
                  <a:srgbClr val="000000"/>
                </a:solidFill>
              </a:rPr>
              <a:t>You cannot specify any criteria for choosing specific rows</a:t>
            </a:r>
            <a:endParaRPr lang="en-US" kern="0" dirty="0">
              <a:solidFill>
                <a:srgbClr val="000000"/>
              </a:solidFill>
            </a:endParaRPr>
          </a:p>
        </p:txBody>
      </p:sp>
    </p:spTree>
    <p:extLst>
      <p:ext uri="{BB962C8B-B14F-4D97-AF65-F5344CB8AC3E}">
        <p14:creationId xmlns:p14="http://schemas.microsoft.com/office/powerpoint/2010/main" val="1938198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d070e513-3c76-40ae-ba6b-0fbf64a3bc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Select-Object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a:t>
            </a:r>
          </a:p>
          <a:p>
            <a:pPr marL="0" lvl="0" indent="0">
              <a:buNone/>
            </a:pPr>
            <a:r>
              <a:rPr lang="en-US" kern="0">
                <a:solidFill>
                  <a:srgbClr val="000000"/>
                </a:solidFill>
                <a:latin typeface="Consolas" pitchFamily="49" charset="0"/>
                <a:cs typeface="Consolas" pitchFamily="49" charset="0"/>
              </a:rPr>
              <a:t>Sort-Object -Property Status | </a:t>
            </a:r>
          </a:p>
          <a:p>
            <a:pPr marL="0" lvl="0" indent="0">
              <a:buNone/>
            </a:pPr>
            <a:r>
              <a:rPr lang="en-US" kern="0">
                <a:solidFill>
                  <a:srgbClr val="000000"/>
                </a:solidFill>
                <a:latin typeface="Consolas" pitchFamily="49" charset="0"/>
                <a:cs typeface="Consolas" pitchFamily="49" charset="0"/>
              </a:rPr>
              <a:t>Select-Object –First 10</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a:t>
            </a:r>
          </a:p>
          <a:p>
            <a:pPr marL="0" lvl="0" indent="0">
              <a:buNone/>
            </a:pPr>
            <a:r>
              <a:rPr lang="en-US" kern="0">
                <a:solidFill>
                  <a:srgbClr val="000000"/>
                </a:solidFill>
                <a:latin typeface="Consolas" pitchFamily="49" charset="0"/>
                <a:cs typeface="Consolas" pitchFamily="49" charset="0"/>
              </a:rPr>
              <a:t>Sort VM –Descending |</a:t>
            </a:r>
          </a:p>
          <a:p>
            <a:pPr marL="0" lvl="0" indent="0">
              <a:buNone/>
            </a:pPr>
            <a:r>
              <a:rPr lang="en-US" kern="0">
                <a:solidFill>
                  <a:srgbClr val="000000"/>
                </a:solidFill>
                <a:latin typeface="Consolas" pitchFamily="49" charset="0"/>
                <a:cs typeface="Consolas" pitchFamily="49" charset="0"/>
              </a:rPr>
              <a:t>Select –First 10</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864184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45697e0c-3290-4f4f-b17c-bd2b530087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Selecting Properties of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This is the second use of </a:t>
            </a:r>
            <a:r>
              <a:rPr lang="en-US" b="1" kern="0">
                <a:solidFill>
                  <a:srgbClr val="000000"/>
                </a:solidFill>
              </a:rPr>
              <a:t>Select-Object</a:t>
            </a:r>
            <a:endParaRPr lang="en-US" kern="0">
              <a:solidFill>
                <a:srgbClr val="000000"/>
              </a:solidFill>
            </a:endParaRPr>
          </a:p>
          <a:p>
            <a:pPr lvl="0"/>
            <a:endParaRPr lang="en-US" kern="0">
              <a:solidFill>
                <a:srgbClr val="000000"/>
              </a:solidFill>
            </a:endParaRPr>
          </a:p>
          <a:p>
            <a:pPr lvl="0"/>
            <a:r>
              <a:rPr lang="en-US" kern="0">
                <a:solidFill>
                  <a:srgbClr val="000000"/>
                </a:solidFill>
              </a:rPr>
              <a:t>Use the </a:t>
            </a:r>
            <a:r>
              <a:rPr lang="en-US" b="1" kern="0">
                <a:solidFill>
                  <a:srgbClr val="000000"/>
                </a:solidFill>
              </a:rPr>
              <a:t>–Property</a:t>
            </a:r>
            <a:r>
              <a:rPr lang="en-US" kern="0">
                <a:solidFill>
                  <a:srgbClr val="000000"/>
                </a:solidFill>
              </a:rPr>
              <a:t> parameter to specify a comma-separated list of properties (wildcards are accepted) to include</a:t>
            </a:r>
          </a:p>
          <a:p>
            <a:pPr lvl="0"/>
            <a:r>
              <a:rPr lang="en-US" kern="0">
                <a:solidFill>
                  <a:srgbClr val="000000"/>
                </a:solidFill>
              </a:rPr>
              <a:t>Can be combined with </a:t>
            </a:r>
            <a:r>
              <a:rPr lang="en-US" b="1" kern="0">
                <a:solidFill>
                  <a:srgbClr val="000000"/>
                </a:solidFill>
              </a:rPr>
              <a:t>–First, -Last, </a:t>
            </a:r>
            <a:r>
              <a:rPr lang="en-US" kern="0">
                <a:solidFill>
                  <a:srgbClr val="000000"/>
                </a:solidFill>
              </a:rPr>
              <a:t>and </a:t>
            </a:r>
            <a:r>
              <a:rPr lang="en-US" b="1" kern="0">
                <a:solidFill>
                  <a:srgbClr val="000000"/>
                </a:solidFill>
              </a:rPr>
              <a:t>–Skip</a:t>
            </a:r>
            <a:r>
              <a:rPr lang="en-US" kern="0">
                <a:solidFill>
                  <a:srgbClr val="000000"/>
                </a:solidFill>
              </a:rPr>
              <a:t> to select a subset of rows</a:t>
            </a:r>
            <a:endParaRPr lang="en-US" kern="0" dirty="0">
              <a:solidFill>
                <a:srgbClr val="000000"/>
              </a:solidFill>
            </a:endParaRPr>
          </a:p>
        </p:txBody>
      </p:sp>
    </p:spTree>
    <p:extLst>
      <p:ext uri="{BB962C8B-B14F-4D97-AF65-F5344CB8AC3E}">
        <p14:creationId xmlns:p14="http://schemas.microsoft.com/office/powerpoint/2010/main" val="137380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Understanding the Pipeline
Selecting, Sorting, and Measuring Objects
Converting, Exporting, and Importing Objects
Filtering Objects Out of the Pipeline
Enumerating Objects in the Pipeline</a:t>
            </a:r>
            <a:endParaRPr lang="en-US"/>
          </a:p>
        </p:txBody>
      </p:sp>
    </p:spTree>
    <p:extLst>
      <p:ext uri="{BB962C8B-B14F-4D97-AF65-F5344CB8AC3E}">
        <p14:creationId xmlns:p14="http://schemas.microsoft.com/office/powerpoint/2010/main" val="3814281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d41251e-4d83-4602-b2b6-7404508ecf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Select-Object (2)</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a:t>
            </a:r>
          </a:p>
          <a:p>
            <a:pPr marL="0" lvl="0" indent="0">
              <a:buNone/>
            </a:pPr>
            <a:r>
              <a:rPr lang="en-US" kern="0">
                <a:solidFill>
                  <a:srgbClr val="000000"/>
                </a:solidFill>
                <a:latin typeface="Consolas" pitchFamily="49" charset="0"/>
                <a:cs typeface="Consolas" pitchFamily="49" charset="0"/>
              </a:rPr>
              <a:t>Select-Object –Property Name,Status</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a:t>
            </a:r>
          </a:p>
          <a:p>
            <a:pPr marL="0" lvl="0" indent="0">
              <a:buNone/>
            </a:pPr>
            <a:r>
              <a:rPr lang="en-US" kern="0">
                <a:solidFill>
                  <a:srgbClr val="000000"/>
                </a:solidFill>
                <a:latin typeface="Consolas" pitchFamily="49" charset="0"/>
                <a:cs typeface="Consolas" pitchFamily="49" charset="0"/>
              </a:rPr>
              <a:t>Sort PM –Descending |</a:t>
            </a:r>
          </a:p>
          <a:p>
            <a:pPr marL="0" lvl="0" indent="0">
              <a:buNone/>
            </a:pPr>
            <a:r>
              <a:rPr lang="en-US" kern="0">
                <a:solidFill>
                  <a:srgbClr val="000000"/>
                </a:solidFill>
                <a:latin typeface="Consolas" pitchFamily="49" charset="0"/>
                <a:cs typeface="Consolas" pitchFamily="49" charset="0"/>
              </a:rPr>
              <a:t>Select –Property Name,ID,PM,VM –First 10</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63936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fbd834b4-1579-4c1d-b580-b7415f1713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Selecting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various ways to use </a:t>
            </a:r>
            <a:r>
              <a:rPr lang="en-US" b="1" kern="0">
                <a:solidFill>
                  <a:srgbClr val="000000"/>
                </a:solidFill>
              </a:rPr>
              <a:t>Select-Object</a:t>
            </a:r>
            <a:endParaRPr lang="en-US" kern="0">
              <a:solidFill>
                <a:srgbClr val="000000"/>
              </a:solidFill>
            </a:endParaRPr>
          </a:p>
          <a:p>
            <a:pPr lvl="1"/>
            <a:r>
              <a:rPr lang="en-US" kern="0">
                <a:solidFill>
                  <a:srgbClr val="000000"/>
                </a:solidFill>
              </a:rPr>
              <a:t>Selecting subsets of a collection</a:t>
            </a:r>
          </a:p>
          <a:p>
            <a:pPr lvl="1"/>
            <a:r>
              <a:rPr lang="en-US" kern="0">
                <a:solidFill>
                  <a:srgbClr val="000000"/>
                </a:solidFill>
              </a:rPr>
              <a:t>Selecting specific properties</a:t>
            </a:r>
            <a:endParaRPr lang="en-US" kern="0" dirty="0">
              <a:solidFill>
                <a:srgbClr val="000000"/>
              </a:solidFill>
            </a:endParaRPr>
          </a:p>
        </p:txBody>
      </p:sp>
    </p:spTree>
    <p:extLst>
      <p:ext uri="{BB962C8B-B14F-4D97-AF65-F5344CB8AC3E}">
        <p14:creationId xmlns:p14="http://schemas.microsoft.com/office/powerpoint/2010/main" val="1881480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d769a7d7-fbf3-42d9-acf2-3b20e2717d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Calculated Properties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Calculated (custom) properties let you choose the output label and contents</a:t>
            </a:r>
          </a:p>
          <a:p>
            <a:pPr lvl="0"/>
            <a:r>
              <a:rPr lang="en-US" kern="0">
                <a:solidFill>
                  <a:srgbClr val="000000"/>
                </a:solidFill>
              </a:rPr>
              <a:t>Each calculated property works like a single regular property in the property list accepted by </a:t>
            </a:r>
            <a:r>
              <a:rPr lang="en-US" b="1" kern="0">
                <a:solidFill>
                  <a:srgbClr val="000000"/>
                </a:solidFill>
              </a:rPr>
              <a:t>Select-Object</a:t>
            </a:r>
            <a:endParaRPr lang="en-US" kern="0">
              <a:solidFill>
                <a:srgbClr val="000000"/>
              </a:solidFill>
            </a:endParaRPr>
          </a:p>
          <a:p>
            <a:pPr lvl="0"/>
            <a:r>
              <a:rPr lang="en-US" kern="0">
                <a:solidFill>
                  <a:srgbClr val="000000"/>
                </a:solidFill>
              </a:rPr>
              <a:t>Calculated properties are created by using a specific syntax</a:t>
            </a:r>
          </a:p>
          <a:p>
            <a:pPr lvl="1"/>
            <a:r>
              <a:rPr lang="en-US" b="1" kern="0">
                <a:solidFill>
                  <a:srgbClr val="000000"/>
                </a:solidFill>
              </a:rPr>
              <a:t>Label</a:t>
            </a:r>
            <a:r>
              <a:rPr lang="en-US" kern="0">
                <a:solidFill>
                  <a:srgbClr val="000000"/>
                </a:solidFill>
              </a:rPr>
              <a:t> defines the property name</a:t>
            </a:r>
          </a:p>
          <a:p>
            <a:pPr lvl="1"/>
            <a:r>
              <a:rPr lang="en-US" b="1" kern="0">
                <a:solidFill>
                  <a:srgbClr val="000000"/>
                </a:solidFill>
              </a:rPr>
              <a:t>Expression</a:t>
            </a:r>
            <a:r>
              <a:rPr lang="en-US" kern="0">
                <a:solidFill>
                  <a:srgbClr val="000000"/>
                </a:solidFill>
              </a:rPr>
              <a:t> defines the property contents</a:t>
            </a:r>
          </a:p>
          <a:p>
            <a:pPr lvl="1"/>
            <a:r>
              <a:rPr lang="en-US" kern="0">
                <a:solidFill>
                  <a:srgbClr val="000000"/>
                </a:solidFill>
              </a:rPr>
              <a:t>Within the expression, use </a:t>
            </a:r>
            <a:r>
              <a:rPr lang="en-US" b="1" kern="0">
                <a:solidFill>
                  <a:srgbClr val="000000"/>
                </a:solidFill>
              </a:rPr>
              <a:t>$PSItem (or $_)</a:t>
            </a:r>
            <a:r>
              <a:rPr lang="en-US" kern="0">
                <a:solidFill>
                  <a:srgbClr val="000000"/>
                </a:solidFill>
              </a:rPr>
              <a:t> to refer to the piped-in object</a:t>
            </a:r>
            <a:endParaRPr lang="en-US" kern="0" dirty="0">
              <a:solidFill>
                <a:srgbClr val="000000"/>
              </a:solidFill>
            </a:endParaRPr>
          </a:p>
        </p:txBody>
      </p:sp>
    </p:spTree>
    <p:extLst>
      <p:ext uri="{BB962C8B-B14F-4D97-AF65-F5344CB8AC3E}">
        <p14:creationId xmlns:p14="http://schemas.microsoft.com/office/powerpoint/2010/main" val="621443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cdb31c5f-d05e-4c4c-98f1-567e647803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Calculated Property Hash Table</a:t>
            </a:r>
            <a:endParaRPr lang="en-US"/>
          </a:p>
        </p:txBody>
      </p:sp>
      <p:sp>
        <p:nvSpPr>
          <p:cNvPr id="4" name="Content Placeholder 2"/>
          <p:cNvSpPr txBox="1">
            <a:spLocks/>
          </p:cNvSpPr>
          <p:nvPr/>
        </p:nvSpPr>
        <p:spPr>
          <a:xfrm>
            <a:off x="2054124" y="2421998"/>
            <a:ext cx="5222165" cy="265584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600" kern="0">
                <a:solidFill>
                  <a:srgbClr val="000000"/>
                </a:solidFill>
                <a:latin typeface="Consolas" pitchFamily="49" charset="0"/>
                <a:cs typeface="Consolas" pitchFamily="49" charset="0"/>
              </a:rPr>
              <a:t>@{</a:t>
            </a:r>
          </a:p>
          <a:p>
            <a:pPr marL="0" lvl="0" indent="0">
              <a:buNone/>
            </a:pPr>
            <a:r>
              <a:rPr lang="en-US" sz="3600" kern="0">
                <a:solidFill>
                  <a:srgbClr val="000000"/>
                </a:solidFill>
                <a:latin typeface="Consolas" pitchFamily="49" charset="0"/>
                <a:cs typeface="Consolas" pitchFamily="49" charset="0"/>
              </a:rPr>
              <a:t>  n='VirtualMemory';</a:t>
            </a:r>
          </a:p>
          <a:p>
            <a:pPr marL="0" lvl="0" indent="0">
              <a:buNone/>
            </a:pPr>
            <a:r>
              <a:rPr lang="en-US" sz="3600" kern="0">
                <a:solidFill>
                  <a:srgbClr val="000000"/>
                </a:solidFill>
                <a:latin typeface="Consolas" pitchFamily="49" charset="0"/>
                <a:cs typeface="Consolas" pitchFamily="49" charset="0"/>
              </a:rPr>
              <a:t>  e={ $PSItem.VM }</a:t>
            </a:r>
          </a:p>
          <a:p>
            <a:pPr marL="0" lvl="0" indent="0">
              <a:buNone/>
            </a:pPr>
            <a:r>
              <a:rPr lang="en-US" sz="3600" kern="0">
                <a:solidFill>
                  <a:srgbClr val="000000"/>
                </a:solidFill>
                <a:latin typeface="Consolas" pitchFamily="49" charset="0"/>
                <a:cs typeface="Consolas" pitchFamily="49" charset="0"/>
              </a:rPr>
              <a:t>}</a:t>
            </a:r>
            <a:endParaRPr lang="en-US" sz="3600" kern="0" dirty="0">
              <a:solidFill>
                <a:srgbClr val="000000"/>
              </a:solidFill>
              <a:latin typeface="Consolas" pitchFamily="49" charset="0"/>
              <a:cs typeface="Consolas" pitchFamily="49" charset="0"/>
            </a:endParaRPr>
          </a:p>
        </p:txBody>
      </p:sp>
      <p:cxnSp>
        <p:nvCxnSpPr>
          <p:cNvPr id="5" name="Straight Arrow Connector 4"/>
          <p:cNvCxnSpPr/>
          <p:nvPr/>
        </p:nvCxnSpPr>
        <p:spPr bwMode="auto">
          <a:xfrm>
            <a:off x="1614791" y="1673157"/>
            <a:ext cx="544749"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6" name="TextBox 5"/>
          <p:cNvSpPr txBox="1"/>
          <p:nvPr/>
        </p:nvSpPr>
        <p:spPr>
          <a:xfrm>
            <a:off x="778213" y="1264596"/>
            <a:ext cx="1906621" cy="369332"/>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Hash table</a:t>
            </a:r>
            <a:endParaRPr lang="en-US" b="1" dirty="0">
              <a:solidFill>
                <a:srgbClr val="FF0000"/>
              </a:solidFill>
              <a:latin typeface="Verdana" pitchFamily="34" charset="0"/>
              <a:cs typeface="Arial" charset="0"/>
            </a:endParaRPr>
          </a:p>
        </p:txBody>
      </p:sp>
      <p:sp>
        <p:nvSpPr>
          <p:cNvPr id="7" name="TextBox 6"/>
          <p:cNvSpPr txBox="1"/>
          <p:nvPr/>
        </p:nvSpPr>
        <p:spPr>
          <a:xfrm>
            <a:off x="2684834" y="1867870"/>
            <a:ext cx="1906621" cy="369332"/>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Label key</a:t>
            </a:r>
            <a:endParaRPr lang="en-US" b="1" dirty="0">
              <a:solidFill>
                <a:srgbClr val="FF0000"/>
              </a:solidFill>
              <a:latin typeface="Verdana" pitchFamily="34" charset="0"/>
              <a:cs typeface="Arial" charset="0"/>
            </a:endParaRPr>
          </a:p>
        </p:txBody>
      </p:sp>
      <p:sp>
        <p:nvSpPr>
          <p:cNvPr id="8" name="TextBox 7"/>
          <p:cNvSpPr txBox="1"/>
          <p:nvPr/>
        </p:nvSpPr>
        <p:spPr>
          <a:xfrm>
            <a:off x="4938409" y="1867870"/>
            <a:ext cx="1906621"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Label string value</a:t>
            </a:r>
            <a:endParaRPr lang="en-US" b="1" dirty="0">
              <a:solidFill>
                <a:srgbClr val="FF0000"/>
              </a:solidFill>
              <a:latin typeface="Verdana" pitchFamily="34" charset="0"/>
              <a:cs typeface="Arial" charset="0"/>
            </a:endParaRPr>
          </a:p>
        </p:txBody>
      </p:sp>
      <p:sp>
        <p:nvSpPr>
          <p:cNvPr id="9" name="TextBox 8"/>
          <p:cNvSpPr txBox="1"/>
          <p:nvPr/>
        </p:nvSpPr>
        <p:spPr>
          <a:xfrm>
            <a:off x="2684833" y="5171873"/>
            <a:ext cx="1906621"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Expression key</a:t>
            </a:r>
            <a:endParaRPr lang="en-US" b="1" dirty="0">
              <a:solidFill>
                <a:srgbClr val="FF0000"/>
              </a:solidFill>
              <a:latin typeface="Verdana" pitchFamily="34" charset="0"/>
              <a:cs typeface="Arial" charset="0"/>
            </a:endParaRPr>
          </a:p>
        </p:txBody>
      </p:sp>
      <p:sp>
        <p:nvSpPr>
          <p:cNvPr id="10" name="TextBox 9"/>
          <p:cNvSpPr txBox="1"/>
          <p:nvPr/>
        </p:nvSpPr>
        <p:spPr>
          <a:xfrm>
            <a:off x="4938409" y="5171873"/>
            <a:ext cx="1906621"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Expression script block</a:t>
            </a:r>
            <a:endParaRPr lang="en-US" b="1" dirty="0">
              <a:solidFill>
                <a:srgbClr val="FF0000"/>
              </a:solidFill>
              <a:latin typeface="Verdana" pitchFamily="34" charset="0"/>
              <a:cs typeface="Arial" charset="0"/>
            </a:endParaRPr>
          </a:p>
        </p:txBody>
      </p:sp>
      <p:cxnSp>
        <p:nvCxnSpPr>
          <p:cNvPr id="11" name="Straight Arrow Connector 10"/>
          <p:cNvCxnSpPr/>
          <p:nvPr/>
        </p:nvCxnSpPr>
        <p:spPr bwMode="auto">
          <a:xfrm flipH="1">
            <a:off x="2821021" y="2276113"/>
            <a:ext cx="817123"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2" name="Straight Arrow Connector 11"/>
          <p:cNvCxnSpPr/>
          <p:nvPr/>
        </p:nvCxnSpPr>
        <p:spPr bwMode="auto">
          <a:xfrm flipH="1">
            <a:off x="5620965" y="2509736"/>
            <a:ext cx="251298" cy="52513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H="1" flipV="1">
            <a:off x="2821021" y="4299626"/>
            <a:ext cx="817122"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H="1" flipV="1">
            <a:off x="5369668" y="4299626"/>
            <a:ext cx="502594"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5" name="TextBox 14"/>
          <p:cNvSpPr txBox="1"/>
          <p:nvPr/>
        </p:nvSpPr>
        <p:spPr>
          <a:xfrm>
            <a:off x="6845030" y="4373978"/>
            <a:ext cx="1906621" cy="369332"/>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Semicolon</a:t>
            </a:r>
            <a:endParaRPr lang="en-US" b="1" dirty="0">
              <a:solidFill>
                <a:srgbClr val="FF0000"/>
              </a:solidFill>
              <a:latin typeface="Verdana" pitchFamily="34" charset="0"/>
              <a:cs typeface="Arial" charset="0"/>
            </a:endParaRPr>
          </a:p>
        </p:txBody>
      </p:sp>
      <p:cxnSp>
        <p:nvCxnSpPr>
          <p:cNvPr id="16" name="Straight Arrow Connector 15"/>
          <p:cNvCxnSpPr/>
          <p:nvPr/>
        </p:nvCxnSpPr>
        <p:spPr bwMode="auto">
          <a:xfrm flipH="1" flipV="1">
            <a:off x="7120647" y="3599234"/>
            <a:ext cx="677693" cy="70039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55322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502fad7f-5147-4c25-a3fb-726a3cc0bf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Formatting Tips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shortcuts for specific memory amounts:</a:t>
            </a:r>
          </a:p>
          <a:p>
            <a:pPr lvl="1"/>
            <a:r>
              <a:rPr lang="en-US" b="1" kern="0">
                <a:solidFill>
                  <a:srgbClr val="000000"/>
                </a:solidFill>
              </a:rPr>
              <a:t>KB</a:t>
            </a:r>
            <a:r>
              <a:rPr lang="en-US" kern="0">
                <a:solidFill>
                  <a:srgbClr val="000000"/>
                </a:solidFill>
              </a:rPr>
              <a:t> kilobyte</a:t>
            </a:r>
          </a:p>
          <a:p>
            <a:pPr lvl="1"/>
            <a:r>
              <a:rPr lang="en-US" b="1" kern="0">
                <a:solidFill>
                  <a:srgbClr val="000000"/>
                </a:solidFill>
              </a:rPr>
              <a:t>MB</a:t>
            </a:r>
            <a:r>
              <a:rPr lang="en-US" kern="0">
                <a:solidFill>
                  <a:srgbClr val="000000"/>
                </a:solidFill>
              </a:rPr>
              <a:t> megabyte</a:t>
            </a:r>
          </a:p>
          <a:p>
            <a:pPr lvl="1"/>
            <a:r>
              <a:rPr lang="en-US" b="1" kern="0">
                <a:solidFill>
                  <a:srgbClr val="000000"/>
                </a:solidFill>
              </a:rPr>
              <a:t>GB </a:t>
            </a:r>
            <a:r>
              <a:rPr lang="en-US" kern="0">
                <a:solidFill>
                  <a:srgbClr val="000000"/>
                </a:solidFill>
              </a:rPr>
              <a:t>gigabyte</a:t>
            </a:r>
          </a:p>
          <a:p>
            <a:pPr lvl="1"/>
            <a:r>
              <a:rPr lang="en-US" b="1" kern="0">
                <a:solidFill>
                  <a:srgbClr val="000000"/>
                </a:solidFill>
              </a:rPr>
              <a:t>TB </a:t>
            </a:r>
            <a:r>
              <a:rPr lang="en-US" kern="0">
                <a:solidFill>
                  <a:srgbClr val="000000"/>
                </a:solidFill>
              </a:rPr>
              <a:t>terabyte</a:t>
            </a:r>
          </a:p>
          <a:p>
            <a:pPr lvl="1"/>
            <a:r>
              <a:rPr lang="en-US" b="1" kern="0">
                <a:solidFill>
                  <a:srgbClr val="000000"/>
                </a:solidFill>
              </a:rPr>
              <a:t>PB</a:t>
            </a:r>
            <a:r>
              <a:rPr lang="en-US" kern="0">
                <a:solidFill>
                  <a:srgbClr val="000000"/>
                </a:solidFill>
              </a:rPr>
              <a:t> petabyte</a:t>
            </a:r>
          </a:p>
          <a:p>
            <a:pPr lvl="1"/>
            <a:endParaRPr lang="en-US" b="1" kern="0">
              <a:solidFill>
                <a:srgbClr val="000000"/>
              </a:solidFill>
            </a:endParaRPr>
          </a:p>
          <a:p>
            <a:pPr lvl="0"/>
            <a:r>
              <a:rPr lang="en-US" kern="0">
                <a:solidFill>
                  <a:srgbClr val="000000"/>
                </a:solidFill>
              </a:rPr>
              <a:t>Use the </a:t>
            </a:r>
            <a:r>
              <a:rPr lang="en-US" b="1" kern="0">
                <a:solidFill>
                  <a:srgbClr val="000000"/>
                </a:solidFill>
              </a:rPr>
              <a:t>–f</a:t>
            </a:r>
            <a:r>
              <a:rPr lang="en-US" kern="0">
                <a:solidFill>
                  <a:srgbClr val="000000"/>
                </a:solidFill>
              </a:rPr>
              <a:t> format operator to format numbers with a specified number of decimal places</a:t>
            </a:r>
            <a:endParaRPr lang="en-US" kern="0" dirty="0">
              <a:solidFill>
                <a:srgbClr val="000000"/>
              </a:solidFill>
            </a:endParaRPr>
          </a:p>
        </p:txBody>
      </p:sp>
    </p:spTree>
    <p:extLst>
      <p:ext uri="{BB962C8B-B14F-4D97-AF65-F5344CB8AC3E}">
        <p14:creationId xmlns:p14="http://schemas.microsoft.com/office/powerpoint/2010/main" val="504544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7c3f2068-e45f-40cd-a08f-019f4095f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Calculated Properties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a:solidFill>
                  <a:srgbClr val="000000"/>
                </a:solidFill>
                <a:latin typeface="Consolas" pitchFamily="49" charset="0"/>
                <a:cs typeface="Consolas" pitchFamily="49" charset="0"/>
              </a:rPr>
              <a:t>Get-Volume | </a:t>
            </a:r>
          </a:p>
          <a:p>
            <a:pPr marL="0" lvl="0" indent="0">
              <a:buNone/>
            </a:pPr>
            <a:r>
              <a:rPr lang="en-US" sz="2000" kern="0">
                <a:solidFill>
                  <a:srgbClr val="000000"/>
                </a:solidFill>
                <a:latin typeface="Consolas" pitchFamily="49" charset="0"/>
                <a:cs typeface="Consolas" pitchFamily="49" charset="0"/>
              </a:rPr>
              <a:t>Select-Object –Property DriveLetter,</a:t>
            </a:r>
          </a:p>
          <a:p>
            <a:pPr marL="0" lvl="0" indent="0">
              <a:buNone/>
            </a:pPr>
            <a:r>
              <a:rPr lang="en-US" sz="2000" kern="0">
                <a:solidFill>
                  <a:srgbClr val="000000"/>
                </a:solidFill>
                <a:latin typeface="Consolas" pitchFamily="49" charset="0"/>
                <a:cs typeface="Consolas" pitchFamily="49" charset="0"/>
              </a:rPr>
              <a:t>  @{</a:t>
            </a:r>
          </a:p>
          <a:p>
            <a:pPr marL="0" lvl="0" indent="0">
              <a:buNone/>
            </a:pPr>
            <a:r>
              <a:rPr lang="en-US" sz="2000" kern="0">
                <a:solidFill>
                  <a:srgbClr val="000000"/>
                </a:solidFill>
                <a:latin typeface="Consolas" pitchFamily="49" charset="0"/>
                <a:cs typeface="Consolas" pitchFamily="49" charset="0"/>
              </a:rPr>
              <a:t>    n='Size(GB)';</a:t>
            </a:r>
          </a:p>
          <a:p>
            <a:pPr marL="0" lvl="0" indent="0">
              <a:buNone/>
            </a:pPr>
            <a:r>
              <a:rPr lang="en-US" sz="2000" kern="0">
                <a:solidFill>
                  <a:srgbClr val="000000"/>
                </a:solidFill>
                <a:latin typeface="Consolas" pitchFamily="49" charset="0"/>
                <a:cs typeface="Consolas" pitchFamily="49" charset="0"/>
              </a:rPr>
              <a:t>    e={'{0:N2}' -f ($PSItem.Size / 1GB)}</a:t>
            </a:r>
          </a:p>
          <a:p>
            <a:pPr marL="0" lvl="0" indent="0">
              <a:buNone/>
            </a:pPr>
            <a:r>
              <a:rPr lang="en-US" sz="2000" kern="0">
                <a:solidFill>
                  <a:srgbClr val="000000"/>
                </a:solidFill>
                <a:latin typeface="Consolas" pitchFamily="49" charset="0"/>
                <a:cs typeface="Consolas" pitchFamily="49" charset="0"/>
              </a:rPr>
              <a:t>  },</a:t>
            </a:r>
          </a:p>
          <a:p>
            <a:pPr marL="0" lvl="0" indent="0">
              <a:buNone/>
            </a:pPr>
            <a:r>
              <a:rPr lang="en-US" sz="2000" kern="0">
                <a:solidFill>
                  <a:srgbClr val="000000"/>
                </a:solidFill>
                <a:latin typeface="Consolas" pitchFamily="49" charset="0"/>
                <a:cs typeface="Consolas" pitchFamily="49" charset="0"/>
              </a:rPr>
              <a:t>  @{</a:t>
            </a:r>
          </a:p>
          <a:p>
            <a:pPr marL="0" lvl="0" indent="0">
              <a:buNone/>
            </a:pPr>
            <a:r>
              <a:rPr lang="en-US" sz="2000" kern="0">
                <a:solidFill>
                  <a:srgbClr val="000000"/>
                </a:solidFill>
                <a:latin typeface="Consolas" pitchFamily="49" charset="0"/>
                <a:cs typeface="Consolas" pitchFamily="49" charset="0"/>
              </a:rPr>
              <a:t>    n='FreeSpace(GB)';</a:t>
            </a:r>
          </a:p>
          <a:p>
            <a:pPr marL="0" lvl="0" indent="0">
              <a:buNone/>
            </a:pPr>
            <a:r>
              <a:rPr lang="en-US" sz="2000" kern="0">
                <a:solidFill>
                  <a:srgbClr val="000000"/>
                </a:solidFill>
                <a:latin typeface="Consolas" pitchFamily="49" charset="0"/>
                <a:cs typeface="Consolas" pitchFamily="49" charset="0"/>
              </a:rPr>
              <a:t>    e={'{0:N2}' -f ($PSItem.SizeRemaining / 1GB)}</a:t>
            </a:r>
          </a:p>
          <a:p>
            <a:pPr marL="0" lvl="0" indent="0">
              <a:buNone/>
            </a:pPr>
            <a:r>
              <a:rPr lang="en-US" sz="2000" kern="0">
                <a:solidFill>
                  <a:srgbClr val="000000"/>
                </a:solidFill>
                <a:latin typeface="Consolas" pitchFamily="49" charset="0"/>
                <a:cs typeface="Consolas" pitchFamily="49" charset="0"/>
              </a:rPr>
              <a:t>  }</a:t>
            </a:r>
            <a:endParaRPr lang="en-US" sz="20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18095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5f79eac2-6462-4c56-9727-dfa77ba6a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Calculated Properties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a:t>
            </a:r>
            <a:r>
              <a:rPr lang="en-US" b="1" kern="0">
                <a:solidFill>
                  <a:srgbClr val="000000"/>
                </a:solidFill>
              </a:rPr>
              <a:t>Select-Object</a:t>
            </a:r>
            <a:r>
              <a:rPr lang="en-US" kern="0">
                <a:solidFill>
                  <a:srgbClr val="000000"/>
                </a:solidFill>
              </a:rPr>
              <a:t> to create calculated properties</a:t>
            </a:r>
          </a:p>
          <a:p>
            <a:pPr lvl="1"/>
            <a:r>
              <a:rPr lang="en-US" kern="0">
                <a:solidFill>
                  <a:srgbClr val="000000"/>
                </a:solidFill>
              </a:rPr>
              <a:t>Create output that has calculated properties</a:t>
            </a:r>
            <a:endParaRPr lang="en-US" kern="0" dirty="0">
              <a:solidFill>
                <a:srgbClr val="000000"/>
              </a:solidFill>
            </a:endParaRPr>
          </a:p>
        </p:txBody>
      </p:sp>
    </p:spTree>
    <p:extLst>
      <p:ext uri="{BB962C8B-B14F-4D97-AF65-F5344CB8AC3E}">
        <p14:creationId xmlns:p14="http://schemas.microsoft.com/office/powerpoint/2010/main" val="1823882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the Pipeline</a:t>
            </a:r>
            <a:endParaRPr lang="en-US"/>
          </a:p>
        </p:txBody>
      </p:sp>
      <p:sp>
        <p:nvSpPr>
          <p:cNvPr id="3" name="Text Placeholder 2"/>
          <p:cNvSpPr>
            <a:spLocks noGrp="1"/>
          </p:cNvSpPr>
          <p:nvPr>
            <p:ph type="body" idx="1"/>
          </p:nvPr>
        </p:nvSpPr>
        <p:spPr/>
        <p:txBody>
          <a:bodyPr/>
          <a:lstStyle/>
          <a:p>
            <a:r>
              <a:rPr lang="en-US" smtClean="0"/>
              <a:t>Exercise 1: Selecting and Sorting Data</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fr-CA" sz="2800" b="0" i="0" u="none" strike="noStrike" baseline="0" smtClean="0">
                <a:latin typeface="Segoe UI" panose="020B0502040204020203" pitchFamily="34" charset="0"/>
              </a:rPr>
              <a:t>User Name : </a:t>
            </a:r>
            <a:r>
              <a:rPr lang="en-US" sz="2800" b="0" i="0" u="none" strike="noStrike" baseline="0" smtClean="0">
                <a:latin typeface="Segoe UI" panose="020B0502040204020203" pitchFamily="34" charset="0"/>
              </a:rPr>
              <a:t>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4174943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Lab Scenario3690325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must produce several basic management reports that include specified information about the computers in your environment.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3663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Suppose that you wanted to produce output that included all of an object’s properties except one. What would be the most efficient way to do that?</a:t>
            </a:r>
            <a:endParaRPr lang="en-US"/>
          </a:p>
        </p:txBody>
      </p:sp>
    </p:spTree>
    <p:extLst>
      <p:ext uri="{BB962C8B-B14F-4D97-AF65-F5344CB8AC3E}">
        <p14:creationId xmlns:p14="http://schemas.microsoft.com/office/powerpoint/2010/main" val="2038614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Understanding the Pipeline</a:t>
            </a:r>
            <a:endParaRPr lang="en-US"/>
          </a:p>
        </p:txBody>
      </p:sp>
      <p:sp>
        <p:nvSpPr>
          <p:cNvPr id="3" name="Text Placeholder 2"/>
          <p:cNvSpPr>
            <a:spLocks noGrp="1"/>
          </p:cNvSpPr>
          <p:nvPr>
            <p:ph type="body" idx="1"/>
          </p:nvPr>
        </p:nvSpPr>
        <p:spPr/>
        <p:txBody>
          <a:bodyPr/>
          <a:lstStyle/>
          <a:p>
            <a:r>
              <a:rPr lang="en-US" smtClean="0"/>
              <a:t>What Is the Pipeline?
Running Commands in the Pipeline
Pipeline Output
Discovering Object Members
Demonstration: Pipeline Basics
When the Pipeline Contains Mixed Output</a:t>
            </a:r>
            <a:endParaRPr lang="en-US"/>
          </a:p>
        </p:txBody>
      </p:sp>
    </p:spTree>
    <p:extLst>
      <p:ext uri="{BB962C8B-B14F-4D97-AF65-F5344CB8AC3E}">
        <p14:creationId xmlns:p14="http://schemas.microsoft.com/office/powerpoint/2010/main" val="3525565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Converting, Exporting, and Importing Objects</a:t>
            </a:r>
            <a:endParaRPr lang="en-US"/>
          </a:p>
        </p:txBody>
      </p:sp>
      <p:sp>
        <p:nvSpPr>
          <p:cNvPr id="3" name="Text Placeholder 2"/>
          <p:cNvSpPr>
            <a:spLocks noGrp="1"/>
          </p:cNvSpPr>
          <p:nvPr>
            <p:ph type="body" idx="1"/>
          </p:nvPr>
        </p:nvSpPr>
        <p:spPr/>
        <p:txBody>
          <a:bodyPr/>
          <a:lstStyle/>
          <a:p>
            <a:r>
              <a:rPr lang="en-US" smtClean="0"/>
              <a:t>Converting Objects to Another Form
Piping Output to a File
Demonstration: Converting and Exporting Objects
Importing Data
Demonstration: Importing Objects</a:t>
            </a:r>
            <a:endParaRPr lang="en-US"/>
          </a:p>
        </p:txBody>
      </p:sp>
    </p:spTree>
    <p:extLst>
      <p:ext uri="{BB962C8B-B14F-4D97-AF65-F5344CB8AC3E}">
        <p14:creationId xmlns:p14="http://schemas.microsoft.com/office/powerpoint/2010/main" val="3604680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Converting Objects to Another Form</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Conversion changes the form of data and renders it more difficult to manipulate</a:t>
            </a:r>
          </a:p>
          <a:p>
            <a:pPr lvl="0"/>
            <a:r>
              <a:rPr lang="en-US" kern="0">
                <a:solidFill>
                  <a:srgbClr val="000000"/>
                </a:solidFill>
              </a:rPr>
              <a:t>Supported formats include CSV, HTML, and XML</a:t>
            </a:r>
          </a:p>
          <a:p>
            <a:pPr lvl="0"/>
            <a:endParaRPr lang="en-US" kern="0">
              <a:solidFill>
                <a:srgbClr val="000000"/>
              </a:solidFill>
            </a:endParaRPr>
          </a:p>
          <a:p>
            <a:pPr lvl="0"/>
            <a:r>
              <a:rPr lang="en-US" kern="0">
                <a:solidFill>
                  <a:srgbClr val="000000"/>
                </a:solidFill>
              </a:rPr>
              <a:t>Two verbs:</a:t>
            </a:r>
          </a:p>
          <a:p>
            <a:pPr lvl="1"/>
            <a:r>
              <a:rPr lang="en-US" b="1" kern="0">
                <a:solidFill>
                  <a:srgbClr val="000000"/>
                </a:solidFill>
              </a:rPr>
              <a:t>ConvertTo</a:t>
            </a:r>
            <a:r>
              <a:rPr lang="ga-IE" b="1" kern="0">
                <a:solidFill>
                  <a:srgbClr val="000000"/>
                </a:solidFill>
              </a:rPr>
              <a:t> </a:t>
            </a:r>
            <a:r>
              <a:rPr lang="en-US" kern="0">
                <a:solidFill>
                  <a:srgbClr val="000000"/>
                </a:solidFill>
              </a:rPr>
              <a:t>changes the form of the data</a:t>
            </a:r>
          </a:p>
          <a:p>
            <a:pPr lvl="1"/>
            <a:r>
              <a:rPr lang="en-US" b="1" kern="0">
                <a:solidFill>
                  <a:srgbClr val="000000"/>
                </a:solidFill>
              </a:rPr>
              <a:t>Export</a:t>
            </a:r>
            <a:r>
              <a:rPr lang="en-US" kern="0">
                <a:solidFill>
                  <a:srgbClr val="000000"/>
                </a:solidFill>
              </a:rPr>
              <a:t> changes the form of the data and writes it to external storage</a:t>
            </a:r>
          </a:p>
          <a:p>
            <a:pPr lvl="1"/>
            <a:endParaRPr lang="en-US" kern="0">
              <a:solidFill>
                <a:srgbClr val="000000"/>
              </a:solidFill>
            </a:endParaRPr>
          </a:p>
          <a:p>
            <a:pPr lvl="0"/>
            <a:r>
              <a:rPr lang="en-US" b="1" kern="0">
                <a:solidFill>
                  <a:srgbClr val="000000"/>
                </a:solidFill>
              </a:rPr>
              <a:t>Get-Command –Verb ConvertTo,Export</a:t>
            </a:r>
            <a:endParaRPr lang="en-US" b="1" kern="0" dirty="0">
              <a:solidFill>
                <a:srgbClr val="000000"/>
              </a:solidFill>
            </a:endParaRPr>
          </a:p>
        </p:txBody>
      </p:sp>
    </p:spTree>
    <p:extLst>
      <p:ext uri="{BB962C8B-B14F-4D97-AF65-F5344CB8AC3E}">
        <p14:creationId xmlns:p14="http://schemas.microsoft.com/office/powerpoint/2010/main" val="619766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Piping Output to a File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1" kern="0">
                <a:solidFill>
                  <a:srgbClr val="000000"/>
                </a:solidFill>
              </a:rPr>
              <a:t>Out-File</a:t>
            </a:r>
            <a:r>
              <a:rPr lang="en-US" sz="2400" kern="0">
                <a:solidFill>
                  <a:srgbClr val="000000"/>
                </a:solidFill>
              </a:rPr>
              <a:t> writes whatever is in the pipeline to a text file</a:t>
            </a:r>
          </a:p>
          <a:p>
            <a:pPr lvl="0"/>
            <a:r>
              <a:rPr lang="en-US" sz="2400" kern="0">
                <a:solidFill>
                  <a:srgbClr val="000000"/>
                </a:solidFill>
              </a:rPr>
              <a:t>The text file will be formatted exactly as the same data would have appeared on the screen―there is no conversion to another form</a:t>
            </a:r>
          </a:p>
          <a:p>
            <a:pPr lvl="0"/>
            <a:r>
              <a:rPr lang="en-US" sz="2400" kern="0">
                <a:solidFill>
                  <a:srgbClr val="000000"/>
                </a:solidFill>
              </a:rPr>
              <a:t>Unless the data has been converted to another form, the resulting text file will usually be suitable only for viewing by a person</a:t>
            </a:r>
          </a:p>
          <a:p>
            <a:pPr lvl="0"/>
            <a:endParaRPr lang="en-US" sz="2400" kern="0">
              <a:solidFill>
                <a:srgbClr val="000000"/>
              </a:solidFill>
            </a:endParaRPr>
          </a:p>
          <a:p>
            <a:pPr lvl="0"/>
            <a:r>
              <a:rPr lang="en-US" sz="2400" kern="0">
                <a:solidFill>
                  <a:srgbClr val="000000"/>
                </a:solidFill>
              </a:rPr>
              <a:t>As you start to build more complex commands, you will need to keep track of what the pipeline contains at each step</a:t>
            </a:r>
            <a:endParaRPr lang="en-US" sz="2400" kern="0" dirty="0">
              <a:solidFill>
                <a:srgbClr val="000000"/>
              </a:solidFill>
            </a:endParaRPr>
          </a:p>
        </p:txBody>
      </p:sp>
    </p:spTree>
    <p:extLst>
      <p:ext uri="{BB962C8B-B14F-4D97-AF65-F5344CB8AC3E}">
        <p14:creationId xmlns:p14="http://schemas.microsoft.com/office/powerpoint/2010/main" val="146610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4d9e2cd6-5042-4f3d-a78a-9da9009692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Pipeline's Contents Can Change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a:t>
            </a:r>
          </a:p>
          <a:p>
            <a:pPr marL="0" lvl="0" indent="0">
              <a:buNone/>
            </a:pPr>
            <a:r>
              <a:rPr lang="en-US" kern="0">
                <a:solidFill>
                  <a:srgbClr val="000000"/>
                </a:solidFill>
                <a:latin typeface="Consolas" pitchFamily="49" charset="0"/>
                <a:cs typeface="Consolas" pitchFamily="49" charset="0"/>
              </a:rPr>
              <a:t>Sort-Object –Property Status |</a:t>
            </a:r>
          </a:p>
          <a:p>
            <a:pPr marL="0" lvl="0" indent="0">
              <a:buNone/>
            </a:pPr>
            <a:r>
              <a:rPr lang="en-US" kern="0">
                <a:solidFill>
                  <a:srgbClr val="000000"/>
                </a:solidFill>
                <a:latin typeface="Consolas" pitchFamily="49" charset="0"/>
                <a:cs typeface="Consolas" pitchFamily="49" charset="0"/>
              </a:rPr>
              <a:t>Select-Object –Property Name,Status |</a:t>
            </a:r>
          </a:p>
          <a:p>
            <a:pPr marL="0" lvl="0" indent="0">
              <a:buNone/>
            </a:pPr>
            <a:r>
              <a:rPr lang="en-US" kern="0">
                <a:solidFill>
                  <a:srgbClr val="000000"/>
                </a:solidFill>
                <a:latin typeface="Consolas" pitchFamily="49" charset="0"/>
                <a:cs typeface="Consolas" pitchFamily="49" charset="0"/>
              </a:rPr>
              <a:t>ConvertTo-CSV |</a:t>
            </a:r>
          </a:p>
          <a:p>
            <a:pPr marL="0" lvl="0" indent="0">
              <a:buNone/>
            </a:pPr>
            <a:r>
              <a:rPr lang="en-US" kern="0">
                <a:solidFill>
                  <a:srgbClr val="000000"/>
                </a:solidFill>
                <a:latin typeface="Consolas" pitchFamily="49" charset="0"/>
                <a:cs typeface="Consolas" pitchFamily="49" charset="0"/>
              </a:rPr>
              <a:t>Out-File –FilePath ServiceList.csv</a:t>
            </a:r>
          </a:p>
          <a:p>
            <a:pPr marL="0" lvl="0" indent="0">
              <a:buNone/>
            </a:pP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624477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2698a7b9-639a-44f4-88ff-f6298ebcd0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Converting and Exporting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different ways to convert and export data</a:t>
            </a:r>
          </a:p>
          <a:p>
            <a:pPr lvl="1"/>
            <a:r>
              <a:rPr lang="en-US" kern="0">
                <a:solidFill>
                  <a:srgbClr val="000000"/>
                </a:solidFill>
              </a:rPr>
              <a:t>Convert data to different forms</a:t>
            </a:r>
          </a:p>
          <a:p>
            <a:pPr lvl="1"/>
            <a:r>
              <a:rPr lang="en-US" kern="0">
                <a:solidFill>
                  <a:srgbClr val="000000"/>
                </a:solidFill>
              </a:rPr>
              <a:t>Export the data to external storage</a:t>
            </a:r>
            <a:endParaRPr lang="en-US" kern="0" dirty="0">
              <a:solidFill>
                <a:srgbClr val="000000"/>
              </a:solidFill>
            </a:endParaRPr>
          </a:p>
        </p:txBody>
      </p:sp>
    </p:spTree>
    <p:extLst>
      <p:ext uri="{BB962C8B-B14F-4D97-AF65-F5344CB8AC3E}">
        <p14:creationId xmlns:p14="http://schemas.microsoft.com/office/powerpoint/2010/main" val="2462606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bf6e49e7-3720-4a13-a9db-e241b8a2f5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Importing Data</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Import</a:t>
            </a:r>
            <a:r>
              <a:rPr lang="en-US" kern="0">
                <a:solidFill>
                  <a:srgbClr val="000000"/>
                </a:solidFill>
              </a:rPr>
              <a:t> commands are the opposite of </a:t>
            </a:r>
            <a:r>
              <a:rPr lang="en-US" b="1" kern="0">
                <a:solidFill>
                  <a:srgbClr val="000000"/>
                </a:solidFill>
              </a:rPr>
              <a:t>Export</a:t>
            </a:r>
            <a:r>
              <a:rPr lang="en-US" kern="0">
                <a:solidFill>
                  <a:srgbClr val="000000"/>
                </a:solidFill>
              </a:rPr>
              <a:t> commands</a:t>
            </a:r>
          </a:p>
          <a:p>
            <a:pPr lvl="0"/>
            <a:r>
              <a:rPr lang="en-US" kern="0">
                <a:solidFill>
                  <a:srgbClr val="000000"/>
                </a:solidFill>
              </a:rPr>
              <a:t>Two-step process to both read the raw data and convert it into usable objects</a:t>
            </a:r>
          </a:p>
          <a:p>
            <a:pPr lvl="0"/>
            <a:endParaRPr lang="en-US" kern="0">
              <a:solidFill>
                <a:srgbClr val="000000"/>
              </a:solidFill>
            </a:endParaRPr>
          </a:p>
          <a:p>
            <a:pPr lvl="0"/>
            <a:r>
              <a:rPr lang="en-US" b="1" kern="0">
                <a:solidFill>
                  <a:srgbClr val="000000"/>
                </a:solidFill>
              </a:rPr>
              <a:t>Import-CSV</a:t>
            </a:r>
            <a:r>
              <a:rPr lang="en-US" kern="0">
                <a:solidFill>
                  <a:srgbClr val="000000"/>
                </a:solidFill>
              </a:rPr>
              <a:t>, </a:t>
            </a:r>
            <a:r>
              <a:rPr lang="en-US" b="1" kern="0">
                <a:solidFill>
                  <a:srgbClr val="000000"/>
                </a:solidFill>
              </a:rPr>
              <a:t>Import-CliXML</a:t>
            </a:r>
            <a:r>
              <a:rPr lang="en-US" kern="0">
                <a:solidFill>
                  <a:srgbClr val="000000"/>
                </a:solidFill>
              </a:rPr>
              <a:t>, and so on</a:t>
            </a:r>
          </a:p>
          <a:p>
            <a:pPr lvl="0"/>
            <a:endParaRPr lang="en-US" kern="0">
              <a:solidFill>
                <a:srgbClr val="000000"/>
              </a:solidFill>
            </a:endParaRPr>
          </a:p>
          <a:p>
            <a:pPr lvl="0"/>
            <a:r>
              <a:rPr lang="en-US" kern="0">
                <a:solidFill>
                  <a:srgbClr val="000000"/>
                </a:solidFill>
              </a:rPr>
              <a:t>The reconstructed objects may lack some of the members of the original objects, depending on the capabilities of the data format used</a:t>
            </a:r>
            <a:endParaRPr lang="en-US" kern="0" dirty="0">
              <a:solidFill>
                <a:srgbClr val="000000"/>
              </a:solidFill>
            </a:endParaRPr>
          </a:p>
        </p:txBody>
      </p:sp>
    </p:spTree>
    <p:extLst>
      <p:ext uri="{BB962C8B-B14F-4D97-AF65-F5344CB8AC3E}">
        <p14:creationId xmlns:p14="http://schemas.microsoft.com/office/powerpoint/2010/main" val="2362412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d0a485bd-da25-484d-ae1c-a1a7a2db84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Importing vs. Reading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Get-Content</a:t>
            </a:r>
            <a:r>
              <a:rPr lang="en-US" kern="0">
                <a:solidFill>
                  <a:srgbClr val="000000"/>
                </a:solidFill>
              </a:rPr>
              <a:t> just reads the raw content of a file― it does not interpret the data and construct objects like an </a:t>
            </a:r>
            <a:r>
              <a:rPr lang="en-US" b="1" kern="0">
                <a:solidFill>
                  <a:srgbClr val="000000"/>
                </a:solidFill>
              </a:rPr>
              <a:t>Import</a:t>
            </a:r>
            <a:r>
              <a:rPr lang="en-US" kern="0">
                <a:solidFill>
                  <a:srgbClr val="000000"/>
                </a:solidFill>
              </a:rPr>
              <a:t> command would do</a:t>
            </a:r>
          </a:p>
          <a:p>
            <a:pPr lvl="0"/>
            <a:endParaRPr lang="en-US" b="1" kern="0">
              <a:solidFill>
                <a:srgbClr val="000000"/>
              </a:solidFill>
            </a:endParaRPr>
          </a:p>
          <a:p>
            <a:pPr lvl="0"/>
            <a:r>
              <a:rPr lang="en-US" b="1" kern="0">
                <a:solidFill>
                  <a:srgbClr val="000000"/>
                </a:solidFill>
              </a:rPr>
              <a:t>ConvertFrom</a:t>
            </a:r>
            <a:r>
              <a:rPr lang="en-US" kern="0">
                <a:solidFill>
                  <a:srgbClr val="000000"/>
                </a:solidFill>
              </a:rPr>
              <a:t> commands can accept raw data and interpret them, constructing usable objects</a:t>
            </a:r>
          </a:p>
          <a:p>
            <a:pPr lvl="0"/>
            <a:endParaRPr lang="en-US" kern="0">
              <a:solidFill>
                <a:srgbClr val="000000"/>
              </a:solidFill>
            </a:endParaRPr>
          </a:p>
          <a:p>
            <a:pPr lvl="0"/>
            <a:r>
              <a:rPr lang="en-US" b="1" kern="0">
                <a:solidFill>
                  <a:srgbClr val="000000"/>
                </a:solidFill>
              </a:rPr>
              <a:t>Import</a:t>
            </a:r>
            <a:r>
              <a:rPr lang="en-US" kern="0">
                <a:solidFill>
                  <a:srgbClr val="000000"/>
                </a:solidFill>
              </a:rPr>
              <a:t> commands are basically a combination of </a:t>
            </a:r>
            <a:r>
              <a:rPr lang="en-US" b="1" kern="0">
                <a:solidFill>
                  <a:srgbClr val="000000"/>
                </a:solidFill>
              </a:rPr>
              <a:t>Get-Content</a:t>
            </a:r>
            <a:r>
              <a:rPr lang="en-US" kern="0">
                <a:solidFill>
                  <a:srgbClr val="000000"/>
                </a:solidFill>
              </a:rPr>
              <a:t> and the appropriate </a:t>
            </a:r>
            <a:r>
              <a:rPr lang="en-US" b="1" kern="0">
                <a:solidFill>
                  <a:srgbClr val="000000"/>
                </a:solidFill>
              </a:rPr>
              <a:t>ConvertFrom</a:t>
            </a:r>
            <a:r>
              <a:rPr lang="en-US" kern="0">
                <a:solidFill>
                  <a:srgbClr val="000000"/>
                </a:solidFill>
              </a:rPr>
              <a:t> command</a:t>
            </a:r>
            <a:endParaRPr lang="en-US" kern="0" dirty="0">
              <a:solidFill>
                <a:srgbClr val="000000"/>
              </a:solidFill>
            </a:endParaRPr>
          </a:p>
        </p:txBody>
      </p:sp>
    </p:spTree>
    <p:extLst>
      <p:ext uri="{BB962C8B-B14F-4D97-AF65-F5344CB8AC3E}">
        <p14:creationId xmlns:p14="http://schemas.microsoft.com/office/powerpoint/2010/main" val="199572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f55b90be-38fc-40c0-9987-372a17ab02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Importing Objects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different ways to read and import data</a:t>
            </a:r>
          </a:p>
          <a:p>
            <a:pPr lvl="1"/>
            <a:r>
              <a:rPr lang="en-US" kern="0">
                <a:solidFill>
                  <a:srgbClr val="000000"/>
                </a:solidFill>
              </a:rPr>
              <a:t>Export and import some data</a:t>
            </a:r>
          </a:p>
          <a:p>
            <a:pPr lvl="1"/>
            <a:r>
              <a:rPr lang="en-US" kern="0">
                <a:solidFill>
                  <a:srgbClr val="000000"/>
                </a:solidFill>
              </a:rPr>
              <a:t>Compare to reading the raw data</a:t>
            </a:r>
            <a:endParaRPr lang="en-US" kern="0" dirty="0">
              <a:solidFill>
                <a:srgbClr val="000000"/>
              </a:solidFill>
            </a:endParaRPr>
          </a:p>
        </p:txBody>
      </p:sp>
    </p:spTree>
    <p:extLst>
      <p:ext uri="{BB962C8B-B14F-4D97-AF65-F5344CB8AC3E}">
        <p14:creationId xmlns:p14="http://schemas.microsoft.com/office/powerpoint/2010/main" val="2297075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b4db1757-65d2-49df-af18-43da35c77d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Converting, Exporting, and Importing Objects</a:t>
            </a:r>
            <a:endParaRPr lang="en-US"/>
          </a:p>
        </p:txBody>
      </p:sp>
      <p:sp>
        <p:nvSpPr>
          <p:cNvPr id="3" name="Text Placeholder 2"/>
          <p:cNvSpPr>
            <a:spLocks noGrp="1"/>
          </p:cNvSpPr>
          <p:nvPr>
            <p:ph type="body" idx="1"/>
          </p:nvPr>
        </p:nvSpPr>
        <p:spPr/>
        <p:txBody>
          <a:bodyPr/>
          <a:lstStyle/>
          <a:p>
            <a:r>
              <a:rPr lang="en-US" smtClean="0"/>
              <a:t>Exercise 1: Converting Objects
Exercise 2: Importing and Exporting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a:p>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2929982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Lab Scenario12433726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must convert management information into different formats for use by other people and processes in your environment.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473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Pipeline?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Windows PowerShell runs commands in a </a:t>
            </a:r>
            <a:r>
              <a:rPr lang="en-US" i="1" kern="0">
                <a:solidFill>
                  <a:srgbClr val="000000"/>
                </a:solidFill>
              </a:rPr>
              <a:t>pipeline</a:t>
            </a:r>
          </a:p>
          <a:p>
            <a:pPr lvl="0"/>
            <a:r>
              <a:rPr lang="en-US" kern="0">
                <a:solidFill>
                  <a:srgbClr val="000000"/>
                </a:solidFill>
              </a:rPr>
              <a:t>In the console, each complete command line is a pipeline</a:t>
            </a:r>
          </a:p>
          <a:p>
            <a:pPr lvl="0"/>
            <a:r>
              <a:rPr lang="en-US" kern="0">
                <a:solidFill>
                  <a:srgbClr val="000000"/>
                </a:solidFill>
              </a:rPr>
              <a:t>Pipelines can contain one or more commands, with multiple commands separated by a vertical pipe character (|) </a:t>
            </a:r>
          </a:p>
          <a:p>
            <a:pPr lvl="0"/>
            <a:r>
              <a:rPr lang="en-US" kern="0">
                <a:solidFill>
                  <a:srgbClr val="000000"/>
                </a:solidFill>
              </a:rPr>
              <a:t>Commands execute from left to right, with the output of each command being </a:t>
            </a:r>
            <a:r>
              <a:rPr lang="en-US" i="1" kern="0">
                <a:solidFill>
                  <a:srgbClr val="000000"/>
                </a:solidFill>
              </a:rPr>
              <a:t>piped</a:t>
            </a:r>
            <a:r>
              <a:rPr lang="en-US" kern="0">
                <a:solidFill>
                  <a:srgbClr val="000000"/>
                </a:solidFill>
              </a:rPr>
              <a:t> (passed) to the command after it</a:t>
            </a:r>
          </a:p>
          <a:p>
            <a:pPr lvl="0"/>
            <a:r>
              <a:rPr lang="en-US" kern="0">
                <a:solidFill>
                  <a:srgbClr val="000000"/>
                </a:solidFill>
              </a:rPr>
              <a:t>The output of the last command in the pipeline is what appears on your screen</a:t>
            </a:r>
            <a:endParaRPr lang="en-US" kern="0" dirty="0">
              <a:solidFill>
                <a:srgbClr val="000000"/>
              </a:solidFill>
            </a:endParaRPr>
          </a:p>
        </p:txBody>
      </p:sp>
    </p:spTree>
    <p:extLst>
      <p:ext uri="{BB962C8B-B14F-4D97-AF65-F5344CB8AC3E}">
        <p14:creationId xmlns:p14="http://schemas.microsoft.com/office/powerpoint/2010/main" val="2256302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a7378589-b12a-43b1-a3a7-549691e704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Could you use ConvertTo-CSV or Export-CSV to create a file that was delimited by using a character other than a comma? For example, could you create a tab-delimited file?
The HTML produced by ConvertTo-HTML looks very plain. The HTML standard offers a way to specify visual styles for an HTML document. This is known as a cascading style sheet (CSS). Does the command offer a way to attach a CSS?</a:t>
            </a:r>
            <a:endParaRPr lang="en-US"/>
          </a:p>
        </p:txBody>
      </p:sp>
    </p:spTree>
    <p:extLst>
      <p:ext uri="{BB962C8B-B14F-4D97-AF65-F5344CB8AC3E}">
        <p14:creationId xmlns:p14="http://schemas.microsoft.com/office/powerpoint/2010/main" val="3557715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91921296-e82a-43f3-954e-a6a1f35165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Filtering Objects Out of the Pipeline</a:t>
            </a:r>
            <a:endParaRPr lang="en-US"/>
          </a:p>
        </p:txBody>
      </p:sp>
      <p:sp>
        <p:nvSpPr>
          <p:cNvPr id="3" name="Text Placeholder 2"/>
          <p:cNvSpPr>
            <a:spLocks noGrp="1"/>
          </p:cNvSpPr>
          <p:nvPr>
            <p:ph type="body" idx="1"/>
          </p:nvPr>
        </p:nvSpPr>
        <p:spPr/>
        <p:txBody>
          <a:bodyPr/>
          <a:lstStyle/>
          <a:p>
            <a:r>
              <a:rPr lang="en-US" smtClean="0"/>
              <a:t>Comparison Operators
Basic Filtering Syntax
Advanced Filtering Syntax
Demonstration: Filtering
Optimizing Filtering Performance</a:t>
            </a:r>
            <a:endParaRPr lang="en-US"/>
          </a:p>
        </p:txBody>
      </p:sp>
    </p:spTree>
    <p:extLst>
      <p:ext uri="{BB962C8B-B14F-4D97-AF65-F5344CB8AC3E}">
        <p14:creationId xmlns:p14="http://schemas.microsoft.com/office/powerpoint/2010/main" val="835059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3b33ba10-0eae-4420-8369-4e9ef4171a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 Operators</a:t>
            </a:r>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444249971"/>
              </p:ext>
            </p:extLst>
          </p:nvPr>
        </p:nvGraphicFramePr>
        <p:xfrm>
          <a:off x="458788" y="1020763"/>
          <a:ext cx="8118474" cy="3235960"/>
        </p:xfrm>
        <a:graphic>
          <a:graphicData uri="http://schemas.openxmlformats.org/drawingml/2006/table">
            <a:tbl>
              <a:tblPr firstRow="1" bandRow="1">
                <a:tableStyleId>{5C22544A-7EE6-4342-B048-85BDC9FD1C3A}</a:tableStyleId>
              </a:tblPr>
              <a:tblGrid>
                <a:gridCol w="2706158"/>
                <a:gridCol w="2706158"/>
                <a:gridCol w="2706158"/>
              </a:tblGrid>
              <a:tr h="370840">
                <a:tc>
                  <a:txBody>
                    <a:bodyPr/>
                    <a:lstStyle/>
                    <a:p>
                      <a:r>
                        <a:rPr lang="en-US" dirty="0" smtClean="0">
                          <a:solidFill>
                            <a:schemeClr val="tx1"/>
                          </a:solidFill>
                        </a:rPr>
                        <a:t>Comparison</a:t>
                      </a:r>
                      <a:endParaRPr lang="en-US" dirty="0">
                        <a:solidFill>
                          <a:schemeClr val="tx1"/>
                        </a:solidFill>
                      </a:endParaRPr>
                    </a:p>
                  </a:txBody>
                  <a:tcPr/>
                </a:tc>
                <a:tc>
                  <a:txBody>
                    <a:bodyPr/>
                    <a:lstStyle/>
                    <a:p>
                      <a:r>
                        <a:rPr lang="en-US" dirty="0" smtClean="0">
                          <a:solidFill>
                            <a:schemeClr val="tx1"/>
                          </a:solidFill>
                        </a:rPr>
                        <a:t>Case-</a:t>
                      </a:r>
                      <a:r>
                        <a:rPr lang="ga-IE" dirty="0" smtClean="0">
                          <a:solidFill>
                            <a:schemeClr val="tx1"/>
                          </a:solidFill>
                        </a:rPr>
                        <a:t>In</a:t>
                      </a:r>
                      <a:r>
                        <a:rPr lang="en-US" dirty="0" smtClean="0">
                          <a:solidFill>
                            <a:schemeClr val="tx1"/>
                          </a:solidFill>
                        </a:rPr>
                        <a:t>Sensitive</a:t>
                      </a:r>
                      <a:endParaRPr lang="en-US" dirty="0">
                        <a:solidFill>
                          <a:schemeClr val="tx1"/>
                        </a:solidFill>
                      </a:endParaRPr>
                    </a:p>
                  </a:txBody>
                  <a:tcPr/>
                </a:tc>
                <a:tc>
                  <a:txBody>
                    <a:bodyPr/>
                    <a:lstStyle/>
                    <a:p>
                      <a:r>
                        <a:rPr lang="en-US" dirty="0" smtClean="0">
                          <a:solidFill>
                            <a:schemeClr val="tx1"/>
                          </a:solidFill>
                        </a:rPr>
                        <a:t>Case-sensitive</a:t>
                      </a:r>
                      <a:endParaRPr lang="en-US" dirty="0">
                        <a:solidFill>
                          <a:schemeClr val="tx1"/>
                        </a:solidFill>
                      </a:endParaRPr>
                    </a:p>
                  </a:txBody>
                  <a:tcPr/>
                </a:tc>
              </a:tr>
              <a:tr h="370840">
                <a:tc>
                  <a:txBody>
                    <a:bodyPr/>
                    <a:lstStyle/>
                    <a:p>
                      <a:r>
                        <a:rPr lang="en-US" dirty="0" smtClean="0">
                          <a:solidFill>
                            <a:schemeClr val="tx1"/>
                          </a:solidFill>
                        </a:rPr>
                        <a:t>Equality</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eq</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ceq</a:t>
                      </a:r>
                      <a:endParaRPr lang="en-US" dirty="0">
                        <a:solidFill>
                          <a:schemeClr val="tx1"/>
                        </a:solidFill>
                      </a:endParaRPr>
                    </a:p>
                  </a:txBody>
                  <a:tcPr/>
                </a:tc>
              </a:tr>
              <a:tr h="370840">
                <a:tc>
                  <a:txBody>
                    <a:bodyPr/>
                    <a:lstStyle/>
                    <a:p>
                      <a:r>
                        <a:rPr lang="en-US" dirty="0" smtClean="0">
                          <a:solidFill>
                            <a:schemeClr val="tx1"/>
                          </a:solidFill>
                        </a:rPr>
                        <a:t>Inequality</a:t>
                      </a:r>
                      <a:endParaRPr lang="en-US" dirty="0">
                        <a:solidFill>
                          <a:schemeClr val="tx1"/>
                        </a:solidFill>
                      </a:endParaRPr>
                    </a:p>
                  </a:txBody>
                  <a:tcPr/>
                </a:tc>
                <a:tc>
                  <a:txBody>
                    <a:bodyPr/>
                    <a:lstStyle/>
                    <a:p>
                      <a:r>
                        <a:rPr lang="en-US" dirty="0" smtClean="0">
                          <a:solidFill>
                            <a:schemeClr val="tx1"/>
                          </a:solidFill>
                        </a:rPr>
                        <a:t>-ne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cne</a:t>
                      </a:r>
                      <a:endParaRPr lang="en-US" dirty="0" smtClean="0">
                        <a:solidFill>
                          <a:schemeClr val="tx1"/>
                        </a:solidFill>
                      </a:endParaRPr>
                    </a:p>
                  </a:txBody>
                  <a:tcPr/>
                </a:tc>
              </a:tr>
              <a:tr h="370840">
                <a:tc>
                  <a:txBody>
                    <a:bodyPr/>
                    <a:lstStyle/>
                    <a:p>
                      <a:r>
                        <a:rPr lang="en-US" dirty="0" smtClean="0">
                          <a:solidFill>
                            <a:schemeClr val="tx1"/>
                          </a:solidFill>
                        </a:rPr>
                        <a:t>Greater than</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gt</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cgt</a:t>
                      </a:r>
                      <a:endParaRPr lang="en-US" dirty="0" smtClean="0">
                        <a:solidFill>
                          <a:schemeClr val="tx1"/>
                        </a:solidFill>
                      </a:endParaRPr>
                    </a:p>
                  </a:txBody>
                  <a:tcPr/>
                </a:tc>
              </a:tr>
              <a:tr h="370840">
                <a:tc>
                  <a:txBody>
                    <a:bodyPr/>
                    <a:lstStyle/>
                    <a:p>
                      <a:r>
                        <a:rPr lang="en-US" dirty="0" smtClean="0">
                          <a:solidFill>
                            <a:schemeClr val="tx1"/>
                          </a:solidFill>
                        </a:rPr>
                        <a:t>Less than</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lt</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clt</a:t>
                      </a:r>
                      <a:endParaRPr lang="en-US" dirty="0" smtClean="0">
                        <a:solidFill>
                          <a:schemeClr val="tx1"/>
                        </a:solidFill>
                      </a:endParaRPr>
                    </a:p>
                  </a:txBody>
                  <a:tcPr/>
                </a:tc>
              </a:tr>
              <a:tr h="370840">
                <a:tc>
                  <a:txBody>
                    <a:bodyPr/>
                    <a:lstStyle/>
                    <a:p>
                      <a:r>
                        <a:rPr lang="en-US" dirty="0" smtClean="0">
                          <a:solidFill>
                            <a:schemeClr val="tx1"/>
                          </a:solidFill>
                        </a:rPr>
                        <a:t>Greater</a:t>
                      </a:r>
                      <a:r>
                        <a:rPr lang="en-US" baseline="0" dirty="0" smtClean="0">
                          <a:solidFill>
                            <a:schemeClr val="tx1"/>
                          </a:solidFill>
                        </a:rPr>
                        <a:t> than or equal to</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ge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cge</a:t>
                      </a:r>
                      <a:endParaRPr lang="en-US" dirty="0" smtClean="0">
                        <a:solidFill>
                          <a:schemeClr val="tx1"/>
                        </a:solidFill>
                      </a:endParaRPr>
                    </a:p>
                  </a:txBody>
                  <a:tcPr/>
                </a:tc>
              </a:tr>
              <a:tr h="370840">
                <a:tc>
                  <a:txBody>
                    <a:bodyPr/>
                    <a:lstStyle/>
                    <a:p>
                      <a:r>
                        <a:rPr lang="en-US" dirty="0" smtClean="0">
                          <a:solidFill>
                            <a:schemeClr val="tx1"/>
                          </a:solidFill>
                        </a:rPr>
                        <a:t>Less than or equal</a:t>
                      </a:r>
                      <a:r>
                        <a:rPr lang="en-US" baseline="0" dirty="0" smtClean="0">
                          <a:solidFill>
                            <a:schemeClr val="tx1"/>
                          </a:solidFill>
                        </a:rPr>
                        <a:t> to</a:t>
                      </a:r>
                      <a:endParaRPr lang="en-US" dirty="0">
                        <a:solidFill>
                          <a:schemeClr val="tx1"/>
                        </a:solidFill>
                      </a:endParaRPr>
                    </a:p>
                  </a:txBody>
                  <a:tcPr/>
                </a:tc>
                <a:tc>
                  <a:txBody>
                    <a:bodyPr/>
                    <a:lstStyle/>
                    <a:p>
                      <a:r>
                        <a:rPr lang="en-US" dirty="0" smtClean="0">
                          <a:solidFill>
                            <a:schemeClr val="tx1"/>
                          </a:solidFill>
                        </a:rPr>
                        <a:t>-le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cle</a:t>
                      </a:r>
                      <a:endParaRPr lang="en-US" dirty="0" smtClean="0">
                        <a:solidFill>
                          <a:schemeClr val="tx1"/>
                        </a:solidFill>
                      </a:endParaRPr>
                    </a:p>
                  </a:txBody>
                  <a:tcPr/>
                </a:tc>
              </a:tr>
              <a:tr h="370840">
                <a:tc>
                  <a:txBody>
                    <a:bodyPr/>
                    <a:lstStyle/>
                    <a:p>
                      <a:r>
                        <a:rPr lang="en-US" dirty="0" smtClean="0">
                          <a:solidFill>
                            <a:schemeClr val="tx1"/>
                          </a:solidFill>
                        </a:rPr>
                        <a:t>Wildcard equality</a:t>
                      </a:r>
                      <a:endParaRPr lang="en-US" dirty="0">
                        <a:solidFill>
                          <a:schemeClr val="tx1"/>
                        </a:solidFill>
                      </a:endParaRPr>
                    </a:p>
                  </a:txBody>
                  <a:tcPr/>
                </a:tc>
                <a:tc>
                  <a:txBody>
                    <a:bodyPr/>
                    <a:lstStyle/>
                    <a:p>
                      <a:r>
                        <a:rPr lang="en-US" dirty="0" smtClean="0">
                          <a:solidFill>
                            <a:schemeClr val="tx1"/>
                          </a:solidFill>
                        </a:rPr>
                        <a:t>-like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clike</a:t>
                      </a:r>
                      <a:endParaRPr lang="en-US" dirty="0" smtClean="0">
                        <a:solidFill>
                          <a:schemeClr val="tx1"/>
                        </a:solidFill>
                      </a:endParaRPr>
                    </a:p>
                  </a:txBody>
                  <a:tcPr/>
                </a:tc>
              </a:tr>
            </a:tbl>
          </a:graphicData>
        </a:graphic>
      </p:graphicFrame>
    </p:spTree>
    <p:extLst>
      <p:ext uri="{BB962C8B-B14F-4D97-AF65-F5344CB8AC3E}">
        <p14:creationId xmlns:p14="http://schemas.microsoft.com/office/powerpoint/2010/main" val="23942141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f672e64f-aec7-496d-9408-a947b0c176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Filtering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a:t>
            </a:r>
            <a:r>
              <a:rPr lang="en-US" b="1" kern="0">
                <a:solidFill>
                  <a:srgbClr val="000000"/>
                </a:solidFill>
              </a:rPr>
              <a:t>Where-Object</a:t>
            </a:r>
            <a:r>
              <a:rPr lang="en-US" kern="0">
                <a:solidFill>
                  <a:srgbClr val="000000"/>
                </a:solidFill>
              </a:rPr>
              <a:t> command provides filtering</a:t>
            </a:r>
          </a:p>
          <a:p>
            <a:pPr lvl="0"/>
            <a:r>
              <a:rPr lang="en-US" kern="0">
                <a:solidFill>
                  <a:srgbClr val="000000"/>
                </a:solidFill>
              </a:rPr>
              <a:t>Basic syntax:</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Get-Service |</a:t>
            </a:r>
          </a:p>
          <a:p>
            <a:pPr marL="0" lvl="0" indent="0">
              <a:buNone/>
            </a:pPr>
            <a:r>
              <a:rPr lang="en-US" kern="0">
                <a:solidFill>
                  <a:srgbClr val="000000"/>
                </a:solidFill>
                <a:latin typeface="Consolas" pitchFamily="49" charset="0"/>
                <a:cs typeface="Consolas" pitchFamily="49" charset="0"/>
              </a:rPr>
              <a:t>Where Status –eq Running</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a:t>
            </a:r>
          </a:p>
          <a:p>
            <a:pPr marL="0" lvl="0" indent="0">
              <a:buNone/>
            </a:pPr>
            <a:r>
              <a:rPr lang="en-US" kern="0">
                <a:solidFill>
                  <a:srgbClr val="000000"/>
                </a:solidFill>
                <a:latin typeface="Consolas" pitchFamily="49" charset="0"/>
                <a:cs typeface="Consolas" pitchFamily="49" charset="0"/>
              </a:rPr>
              <a:t>Where CPU –gt 20</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023533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4da7f372-a09c-4c31-85d8-4a44b81697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the Basic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Supports only a single comparison―you cannot compare two things</a:t>
            </a:r>
          </a:p>
          <a:p>
            <a:pPr lvl="0"/>
            <a:r>
              <a:rPr lang="en-US" kern="0">
                <a:solidFill>
                  <a:srgbClr val="000000"/>
                </a:solidFill>
              </a:rPr>
              <a:t>Does not support property dereferencing―you can refer to only direct properties of the object piped into the command</a:t>
            </a:r>
          </a:p>
          <a:p>
            <a:pPr lvl="0"/>
            <a:endParaRPr lang="en-US" kern="0">
              <a:solidFill>
                <a:srgbClr val="000000"/>
              </a:solidFill>
            </a:endParaRPr>
          </a:p>
          <a:p>
            <a:pPr lvl="0"/>
            <a:r>
              <a:rPr lang="en-US" kern="0">
                <a:solidFill>
                  <a:srgbClr val="000000"/>
                </a:solidFill>
              </a:rPr>
              <a:t>Will not work:</a:t>
            </a:r>
          </a:p>
          <a:p>
            <a:pPr marL="0" lvl="0" indent="0">
              <a:buNone/>
            </a:pPr>
            <a:r>
              <a:rPr lang="en-US" kern="0">
                <a:solidFill>
                  <a:srgbClr val="000000"/>
                </a:solidFill>
                <a:latin typeface="Consolas" pitchFamily="49" charset="0"/>
                <a:cs typeface="Consolas" pitchFamily="49" charset="0"/>
              </a:rPr>
              <a:t>Get-Service | Where Name.Length –gt 5</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4258328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152db5c5-dff2-4534-9574-458b20824a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Filtering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Supports multiple conditions and has no restrictions on what kinds of expressions you can use.</a:t>
            </a:r>
          </a:p>
          <a:p>
            <a:pPr lvl="0"/>
            <a:r>
              <a:rPr lang="en-US" kern="0">
                <a:solidFill>
                  <a:srgbClr val="000000"/>
                </a:solidFill>
              </a:rPr>
              <a:t>Requires a filter script that contains your filtering criteria. The filter script must evaluate to either True or False.</a:t>
            </a:r>
          </a:p>
          <a:p>
            <a:pPr lvl="0"/>
            <a:r>
              <a:rPr lang="en-US" kern="0">
                <a:solidFill>
                  <a:srgbClr val="000000"/>
                </a:solidFill>
              </a:rPr>
              <a:t>Inside the filter script, use </a:t>
            </a:r>
            <a:r>
              <a:rPr lang="en-US" b="1" kern="0">
                <a:solidFill>
                  <a:srgbClr val="000000"/>
                </a:solidFill>
              </a:rPr>
              <a:t>$PSItem</a:t>
            </a:r>
            <a:r>
              <a:rPr lang="en-US" kern="0">
                <a:solidFill>
                  <a:srgbClr val="000000"/>
                </a:solidFill>
              </a:rPr>
              <a:t> or </a:t>
            </a:r>
            <a:r>
              <a:rPr lang="en-US" b="1" kern="0">
                <a:solidFill>
                  <a:srgbClr val="000000"/>
                </a:solidFill>
              </a:rPr>
              <a:t>$_</a:t>
            </a:r>
            <a:r>
              <a:rPr lang="en-US" kern="0">
                <a:solidFill>
                  <a:srgbClr val="000000"/>
                </a:solidFill>
              </a:rPr>
              <a:t> to refer to whatever object was piped into the command.</a:t>
            </a:r>
            <a:endParaRPr lang="en-US" kern="0" dirty="0">
              <a:solidFill>
                <a:srgbClr val="000000"/>
              </a:solidFill>
            </a:endParaRPr>
          </a:p>
        </p:txBody>
      </p:sp>
    </p:spTree>
    <p:extLst>
      <p:ext uri="{BB962C8B-B14F-4D97-AF65-F5344CB8AC3E}">
        <p14:creationId xmlns:p14="http://schemas.microsoft.com/office/powerpoint/2010/main" val="882271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ecff1179-874e-4659-8f99-7d0ddd197a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Advanced Filtering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a:solidFill>
                  <a:srgbClr val="000000"/>
                </a:solidFill>
                <a:latin typeface="Consolas" pitchFamily="49" charset="0"/>
                <a:cs typeface="Consolas" pitchFamily="49" charset="0"/>
              </a:rPr>
              <a:t>Get-Service |</a:t>
            </a:r>
          </a:p>
          <a:p>
            <a:pPr marL="0" lvl="0" indent="0">
              <a:buNone/>
            </a:pPr>
            <a:r>
              <a:rPr lang="en-US" sz="2000" kern="0">
                <a:solidFill>
                  <a:srgbClr val="000000"/>
                </a:solidFill>
                <a:latin typeface="Consolas" pitchFamily="49" charset="0"/>
                <a:cs typeface="Consolas" pitchFamily="49" charset="0"/>
              </a:rPr>
              <a:t>Where-Object –Filter {$PSItem.Status –eq 'Running' }</a:t>
            </a:r>
          </a:p>
          <a:p>
            <a:pPr marL="0" lvl="0" indent="0">
              <a:buNone/>
            </a:pPr>
            <a:endParaRPr lang="en-US" sz="2000" kern="0">
              <a:solidFill>
                <a:srgbClr val="000000"/>
              </a:solidFill>
              <a:latin typeface="Consolas" pitchFamily="49" charset="0"/>
              <a:cs typeface="Consolas" pitchFamily="49" charset="0"/>
            </a:endParaRPr>
          </a:p>
          <a:p>
            <a:pPr marL="0" lvl="0" indent="0">
              <a:buNone/>
            </a:pPr>
            <a:r>
              <a:rPr lang="en-US" sz="2000" kern="0">
                <a:solidFill>
                  <a:srgbClr val="000000"/>
                </a:solidFill>
                <a:latin typeface="Consolas" pitchFamily="49" charset="0"/>
                <a:cs typeface="Consolas" pitchFamily="49" charset="0"/>
              </a:rPr>
              <a:t>Get-Service | Where { $_.Status –eq 'Running' }</a:t>
            </a:r>
          </a:p>
          <a:p>
            <a:pPr marL="0" lvl="0" indent="0">
              <a:buNone/>
            </a:pPr>
            <a:endParaRPr lang="en-US" sz="2000" kern="0">
              <a:solidFill>
                <a:srgbClr val="000000"/>
              </a:solidFill>
              <a:latin typeface="Consolas" pitchFamily="49" charset="0"/>
              <a:cs typeface="Consolas" pitchFamily="49" charset="0"/>
            </a:endParaRPr>
          </a:p>
          <a:p>
            <a:pPr marL="0" lvl="0" indent="0">
              <a:buNone/>
            </a:pPr>
            <a:r>
              <a:rPr lang="en-US" sz="2000" kern="0">
                <a:solidFill>
                  <a:srgbClr val="000000"/>
                </a:solidFill>
                <a:latin typeface="Consolas" pitchFamily="49" charset="0"/>
                <a:cs typeface="Consolas" pitchFamily="49" charset="0"/>
              </a:rPr>
              <a:t>Get-Service | ? { $PSItem.Status –eq 'Running' }</a:t>
            </a:r>
            <a:endParaRPr lang="en-US" sz="20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933530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5acbf174-594c-4786-8a62-2f1e484f5b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Multiple Criteria</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Boolean operators </a:t>
            </a:r>
            <a:r>
              <a:rPr lang="en-US" b="1" kern="0">
                <a:solidFill>
                  <a:srgbClr val="000000"/>
                </a:solidFill>
              </a:rPr>
              <a:t>–and</a:t>
            </a:r>
            <a:r>
              <a:rPr lang="en-US" kern="0">
                <a:solidFill>
                  <a:srgbClr val="000000"/>
                </a:solidFill>
              </a:rPr>
              <a:t> and </a:t>
            </a:r>
            <a:r>
              <a:rPr lang="en-US" b="1" kern="0">
                <a:solidFill>
                  <a:srgbClr val="000000"/>
                </a:solidFill>
              </a:rPr>
              <a:t>–or</a:t>
            </a:r>
            <a:r>
              <a:rPr lang="en-US" kern="0">
                <a:solidFill>
                  <a:srgbClr val="000000"/>
                </a:solidFill>
              </a:rPr>
              <a:t> to combine multiple comparisons into a single expression:</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Get-Volume | Where-Object –Filter {</a:t>
            </a:r>
          </a:p>
          <a:p>
            <a:pPr marL="0" lvl="0" indent="0">
              <a:buNone/>
            </a:pPr>
            <a:r>
              <a:rPr lang="en-US" kern="0">
                <a:solidFill>
                  <a:srgbClr val="000000"/>
                </a:solidFill>
                <a:latin typeface="Consolas" pitchFamily="49" charset="0"/>
                <a:cs typeface="Consolas" pitchFamily="49" charset="0"/>
              </a:rPr>
              <a:t>  $PSItem.HealthStatus –ne 'Healthy'</a:t>
            </a:r>
          </a:p>
          <a:p>
            <a:pPr marL="0" lvl="0" indent="0">
              <a:buNone/>
            </a:pPr>
            <a:r>
              <a:rPr lang="en-US" kern="0">
                <a:solidFill>
                  <a:srgbClr val="000000"/>
                </a:solidFill>
                <a:latin typeface="Consolas" pitchFamily="49" charset="0"/>
                <a:cs typeface="Consolas" pitchFamily="49" charset="0"/>
              </a:rPr>
              <a:t>    -or</a:t>
            </a:r>
          </a:p>
          <a:p>
            <a:pPr marL="0" lvl="0" indent="0">
              <a:buNone/>
            </a:pPr>
            <a:r>
              <a:rPr lang="en-US" kern="0">
                <a:solidFill>
                  <a:srgbClr val="000000"/>
                </a:solidFill>
                <a:latin typeface="Consolas" pitchFamily="49" charset="0"/>
                <a:cs typeface="Consolas" pitchFamily="49" charset="0"/>
              </a:rPr>
              <a:t>  $PSItem.SizeRemaining –lt 100MB</a:t>
            </a:r>
          </a:p>
          <a:p>
            <a:pPr marL="0" lvl="0" indent="0">
              <a:buNone/>
            </a:pPr>
            <a:r>
              <a:rPr lang="en-US" kern="0">
                <a:solidFill>
                  <a:srgbClr val="000000"/>
                </a:solidFill>
                <a:latin typeface="Consolas" pitchFamily="49" charset="0"/>
                <a:cs typeface="Consolas" pitchFamily="49" charset="0"/>
              </a:rPr>
              <a:t>}</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399054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27b0898d-f6dc-400c-80ad-8ef1933b3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Filtering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various ways to filter objects out of the pipeline</a:t>
            </a:r>
          </a:p>
          <a:p>
            <a:pPr lvl="1"/>
            <a:r>
              <a:rPr lang="en-US" kern="0">
                <a:solidFill>
                  <a:srgbClr val="000000"/>
                </a:solidFill>
              </a:rPr>
              <a:t>Filter using the basic syntax</a:t>
            </a:r>
          </a:p>
          <a:p>
            <a:pPr lvl="1"/>
            <a:r>
              <a:rPr lang="en-US" kern="0">
                <a:solidFill>
                  <a:srgbClr val="000000"/>
                </a:solidFill>
              </a:rPr>
              <a:t>Filter using the advanced syntax</a:t>
            </a:r>
          </a:p>
          <a:p>
            <a:pPr lvl="1"/>
            <a:r>
              <a:rPr lang="en-US" kern="0">
                <a:solidFill>
                  <a:srgbClr val="000000"/>
                </a:solidFill>
              </a:rPr>
              <a:t>Filter using multiple criteria</a:t>
            </a:r>
            <a:endParaRPr lang="en-US" kern="0" dirty="0">
              <a:solidFill>
                <a:srgbClr val="000000"/>
              </a:solidFill>
            </a:endParaRPr>
          </a:p>
        </p:txBody>
      </p:sp>
    </p:spTree>
    <p:extLst>
      <p:ext uri="{BB962C8B-B14F-4D97-AF65-F5344CB8AC3E}">
        <p14:creationId xmlns:p14="http://schemas.microsoft.com/office/powerpoint/2010/main" val="2643683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01708528-9782-44f1-bd75-65c9a84a59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Optimizing Filtering Performance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Move filtering as close to the beginning of the command line as possible to improve performance.</a:t>
            </a:r>
          </a:p>
          <a:p>
            <a:pPr lvl="0"/>
            <a:r>
              <a:rPr lang="en-US" kern="0">
                <a:solidFill>
                  <a:srgbClr val="000000"/>
                </a:solidFill>
              </a:rPr>
              <a:t>Some commands have parameters that can do some filtering for you. When possible, use those parameters instead of </a:t>
            </a:r>
            <a:r>
              <a:rPr lang="en-US" b="1" kern="0">
                <a:solidFill>
                  <a:srgbClr val="000000"/>
                </a:solidFill>
              </a:rPr>
              <a:t>Where-Object</a:t>
            </a:r>
            <a:r>
              <a:rPr lang="en-US" kern="0">
                <a:solidFill>
                  <a:srgbClr val="000000"/>
                </a:solidFill>
              </a:rPr>
              <a:t>.</a:t>
            </a:r>
            <a:endParaRPr lang="en-US" kern="0" dirty="0">
              <a:solidFill>
                <a:srgbClr val="000000"/>
              </a:solidFill>
            </a:endParaRPr>
          </a:p>
        </p:txBody>
      </p:sp>
    </p:spTree>
    <p:extLst>
      <p:ext uri="{BB962C8B-B14F-4D97-AF65-F5344CB8AC3E}">
        <p14:creationId xmlns:p14="http://schemas.microsoft.com/office/powerpoint/2010/main" val="239055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Commands in the Pipeline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Get-Service</a:t>
            </a:r>
            <a:r>
              <a:rPr lang="en-US" kern="0">
                <a:solidFill>
                  <a:srgbClr val="000000"/>
                </a:solidFill>
              </a:rPr>
              <a:t> is a single-command pipeline.</a:t>
            </a:r>
          </a:p>
          <a:p>
            <a:pPr lvl="0"/>
            <a:endParaRPr lang="en-US" b="1" kern="0">
              <a:solidFill>
                <a:srgbClr val="000000"/>
              </a:solidFill>
            </a:endParaRPr>
          </a:p>
          <a:p>
            <a:pPr lvl="0"/>
            <a:r>
              <a:rPr lang="en-US" kern="0">
                <a:solidFill>
                  <a:srgbClr val="000000"/>
                </a:solidFill>
              </a:rPr>
              <a:t>Multicommand pipelines look similar:</a:t>
            </a:r>
            <a:br>
              <a:rPr lang="en-US" kern="0">
                <a:solidFill>
                  <a:srgbClr val="000000"/>
                </a:solidFill>
              </a:rPr>
            </a:br>
            <a:r>
              <a:rPr lang="en-US" b="1" kern="0">
                <a:solidFill>
                  <a:srgbClr val="000000"/>
                </a:solidFill>
              </a:rPr>
              <a:t>Get-Service | Out-File ServiceList.txt</a:t>
            </a:r>
            <a:endParaRPr lang="en-US" kern="0">
              <a:solidFill>
                <a:srgbClr val="000000"/>
              </a:solidFill>
            </a:endParaRPr>
          </a:p>
          <a:p>
            <a:pPr lvl="0"/>
            <a:endParaRPr lang="en-US" kern="0">
              <a:solidFill>
                <a:srgbClr val="000000"/>
              </a:solidFill>
            </a:endParaRPr>
          </a:p>
          <a:p>
            <a:pPr lvl="0"/>
            <a:r>
              <a:rPr lang="en-US" kern="0">
                <a:solidFill>
                  <a:srgbClr val="000000"/>
                </a:solidFill>
              </a:rPr>
              <a:t>The preceding pipeline produces no output on the screen. Why?</a:t>
            </a:r>
            <a:endParaRPr lang="en-US" kern="0" dirty="0">
              <a:solidFill>
                <a:srgbClr val="000000"/>
              </a:solidFill>
            </a:endParaRPr>
          </a:p>
        </p:txBody>
      </p:sp>
    </p:spTree>
    <p:extLst>
      <p:ext uri="{BB962C8B-B14F-4D97-AF65-F5344CB8AC3E}">
        <p14:creationId xmlns:p14="http://schemas.microsoft.com/office/powerpoint/2010/main" val="42514015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962775e5-2be9-473c-b464-a48a94acea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 Filtering Objects</a:t>
            </a:r>
            <a:endParaRPr lang="en-US"/>
          </a:p>
        </p:txBody>
      </p:sp>
      <p:sp>
        <p:nvSpPr>
          <p:cNvPr id="3" name="Text Placeholder 2"/>
          <p:cNvSpPr>
            <a:spLocks noGrp="1"/>
          </p:cNvSpPr>
          <p:nvPr>
            <p:ph type="body" idx="1"/>
          </p:nvPr>
        </p:nvSpPr>
        <p:spPr/>
        <p:txBody>
          <a:bodyPr/>
          <a:lstStyle/>
          <a:p>
            <a:r>
              <a:rPr lang="en-US" smtClean="0"/>
              <a:t>Exercise 1: Filtering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fr-CA" sz="2800" b="0" i="0" u="none" strike="noStrike" baseline="0" smtClean="0">
                <a:latin typeface="Segoe UI" panose="020B0502040204020203" pitchFamily="34" charset="0"/>
              </a:rPr>
              <a:t>User Name: </a:t>
            </a:r>
            <a:r>
              <a:rPr lang="en-US" sz="2800" b="0" i="0" u="none" strike="noStrike" baseline="0" smtClean="0">
                <a:latin typeface="Segoe UI" panose="020B0502040204020203" pitchFamily="34" charset="0"/>
              </a:rPr>
              <a:t>ADATUM\Administrator</a:t>
            </a:r>
            <a:endParaRPr lang="fr-CA"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Password: Pa$$w0rd</a:t>
            </a:r>
          </a:p>
          <a:p>
            <a:r>
              <a:rPr lang="en-US" sz="2800">
                <a:solidFill>
                  <a:srgbClr val="000000"/>
                </a:solidFill>
                <a:latin typeface="Segoe UI" panose="020B0502040204020203" pitchFamily="34" charset="0"/>
              </a:rPr>
              <a:t> </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4093370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Lab Scenario808136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to retrieve management information about the computers in your environment. You want the output of your commands to include only specified information and objects.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163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f8cd1ea8-06b2-4ed0-9d2c-fdb2c507e8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Do you prefer the basic or advanced syntax of Where-Object?
What is the difference between Select-Object and Where-Object?
In the first task of this lab, were you able to achieve the goal without using the Where-Object command?</a:t>
            </a:r>
            <a:endParaRPr lang="en-US"/>
          </a:p>
        </p:txBody>
      </p:sp>
    </p:spTree>
    <p:extLst>
      <p:ext uri="{BB962C8B-B14F-4D97-AF65-F5344CB8AC3E}">
        <p14:creationId xmlns:p14="http://schemas.microsoft.com/office/powerpoint/2010/main" val="2069797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7ecbec84-c405-4f5c-9cd9-7fb204ef2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Enumerating Objects in the Pipeline</a:t>
            </a:r>
            <a:endParaRPr lang="en-US"/>
          </a:p>
        </p:txBody>
      </p:sp>
      <p:sp>
        <p:nvSpPr>
          <p:cNvPr id="3" name="Text Placeholder 2"/>
          <p:cNvSpPr>
            <a:spLocks noGrp="1"/>
          </p:cNvSpPr>
          <p:nvPr>
            <p:ph type="body" idx="1"/>
          </p:nvPr>
        </p:nvSpPr>
        <p:spPr/>
        <p:txBody>
          <a:bodyPr/>
          <a:lstStyle/>
          <a:p>
            <a:r>
              <a:rPr lang="en-US" smtClean="0"/>
              <a:t>The Purpose of Enumeration
Basic Enumeration Syntax
Demonstration: Basic Enumeration
Advanced Enumeration Syntax
Demonstration: Advanced Enumeration</a:t>
            </a:r>
            <a:endParaRPr lang="en-US"/>
          </a:p>
        </p:txBody>
      </p:sp>
    </p:spTree>
    <p:extLst>
      <p:ext uri="{BB962C8B-B14F-4D97-AF65-F5344CB8AC3E}">
        <p14:creationId xmlns:p14="http://schemas.microsoft.com/office/powerpoint/2010/main" val="4026266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5377ae06-3be7-4195-bc3a-d1a5339fa7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Purpose of Enumeration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Take a collection of objects…</a:t>
            </a:r>
          </a:p>
          <a:p>
            <a:pPr lvl="0"/>
            <a:r>
              <a:rPr lang="en-US" sz="2400" kern="0">
                <a:solidFill>
                  <a:srgbClr val="000000"/>
                </a:solidFill>
              </a:rPr>
              <a:t>…and execute some action on each one of them, one at a time</a:t>
            </a:r>
          </a:p>
          <a:p>
            <a:pPr lvl="0"/>
            <a:endParaRPr lang="en-US" sz="2400" kern="0">
              <a:solidFill>
                <a:srgbClr val="000000"/>
              </a:solidFill>
            </a:endParaRPr>
          </a:p>
          <a:p>
            <a:pPr lvl="0"/>
            <a:r>
              <a:rPr lang="en-US" sz="2400" kern="0">
                <a:solidFill>
                  <a:srgbClr val="000000"/>
                </a:solidFill>
              </a:rPr>
              <a:t>Not necessary when the shell has a command that can perform the action you need</a:t>
            </a:r>
          </a:p>
          <a:p>
            <a:pPr lvl="0"/>
            <a:r>
              <a:rPr lang="en-US" sz="2400" kern="0">
                <a:solidFill>
                  <a:srgbClr val="000000"/>
                </a:solidFill>
              </a:rPr>
              <a:t>Useful when an object has a method that will do what you want but the shell does not offer an equivalent command</a:t>
            </a:r>
          </a:p>
          <a:p>
            <a:pPr lvl="0"/>
            <a:endParaRPr lang="en-US" sz="2400" kern="0">
              <a:solidFill>
                <a:srgbClr val="000000"/>
              </a:solidFill>
            </a:endParaRPr>
          </a:p>
          <a:p>
            <a:pPr lvl="0"/>
            <a:r>
              <a:rPr lang="en-US" sz="2400" kern="0">
                <a:solidFill>
                  <a:srgbClr val="000000"/>
                </a:solidFill>
              </a:rPr>
              <a:t>The command is </a:t>
            </a:r>
            <a:r>
              <a:rPr lang="en-US" sz="2400" b="1" kern="0">
                <a:solidFill>
                  <a:srgbClr val="000000"/>
                </a:solidFill>
              </a:rPr>
              <a:t>ForEach-Object</a:t>
            </a:r>
            <a:r>
              <a:rPr lang="en-US" sz="2400" kern="0">
                <a:solidFill>
                  <a:srgbClr val="000000"/>
                </a:solidFill>
              </a:rPr>
              <a:t> (aliases </a:t>
            </a:r>
            <a:r>
              <a:rPr lang="en-US" sz="2400" b="1" kern="0">
                <a:solidFill>
                  <a:srgbClr val="000000"/>
                </a:solidFill>
              </a:rPr>
              <a:t>ForEach</a:t>
            </a:r>
            <a:r>
              <a:rPr lang="en-US" sz="2400" kern="0">
                <a:solidFill>
                  <a:srgbClr val="000000"/>
                </a:solidFill>
              </a:rPr>
              <a:t> and </a:t>
            </a:r>
            <a:r>
              <a:rPr lang="en-US" sz="2400" b="1" kern="0">
                <a:solidFill>
                  <a:srgbClr val="000000"/>
                </a:solidFill>
              </a:rPr>
              <a:t>%</a:t>
            </a:r>
            <a:r>
              <a:rPr lang="en-US" sz="2400" kern="0">
                <a:solidFill>
                  <a:srgbClr val="000000"/>
                </a:solidFill>
              </a:rPr>
              <a:t>)</a:t>
            </a:r>
            <a:endParaRPr lang="en-US" sz="2400" kern="0" dirty="0">
              <a:solidFill>
                <a:srgbClr val="000000"/>
              </a:solidFill>
            </a:endParaRPr>
          </a:p>
        </p:txBody>
      </p:sp>
    </p:spTree>
    <p:extLst>
      <p:ext uri="{BB962C8B-B14F-4D97-AF65-F5344CB8AC3E}">
        <p14:creationId xmlns:p14="http://schemas.microsoft.com/office/powerpoint/2010/main" val="2040518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c23ebc4f-ab8d-4220-b143-a4fedb7f1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Enumeration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Get-ChildItem –Path C:\Example –File |</a:t>
            </a:r>
          </a:p>
          <a:p>
            <a:pPr marL="0" lvl="0" indent="0">
              <a:buNone/>
            </a:pPr>
            <a:r>
              <a:rPr lang="en-US" kern="0">
                <a:solidFill>
                  <a:srgbClr val="000000"/>
                </a:solidFill>
                <a:latin typeface="Consolas" pitchFamily="49" charset="0"/>
                <a:cs typeface="Consolas" pitchFamily="49" charset="0"/>
              </a:rPr>
              <a:t>ForEach-Object –MemberType Encrypt</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Get-ChildItem –Path C:\Example –File |</a:t>
            </a:r>
          </a:p>
          <a:p>
            <a:pPr marL="0" lvl="0" indent="0">
              <a:buNone/>
            </a:pPr>
            <a:r>
              <a:rPr lang="en-US" kern="0">
                <a:solidFill>
                  <a:srgbClr val="000000"/>
                </a:solidFill>
                <a:latin typeface="Consolas" pitchFamily="49" charset="0"/>
                <a:cs typeface="Consolas" pitchFamily="49" charset="0"/>
              </a:rPr>
              <a:t>ForEach Encrypt</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Get-ChildItem –Path C:\Example –File |</a:t>
            </a:r>
          </a:p>
          <a:p>
            <a:pPr marL="0" lvl="0" indent="0">
              <a:buNone/>
            </a:pPr>
            <a:r>
              <a:rPr lang="en-US" kern="0">
                <a:solidFill>
                  <a:srgbClr val="000000"/>
                </a:solidFill>
                <a:latin typeface="Consolas" pitchFamily="49" charset="0"/>
                <a:cs typeface="Consolas" pitchFamily="49" charset="0"/>
              </a:rPr>
              <a:t>% –MemberType Encrypt</a:t>
            </a:r>
          </a:p>
          <a:p>
            <a:pPr marL="0" lvl="0" indent="0">
              <a:buNone/>
            </a:pP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2808688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ed760d19-c2a6-442c-94b2-a521f0a8e3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the Basic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Accesses only a single member (method or property) of the objects that were piped into the command</a:t>
            </a:r>
          </a:p>
          <a:p>
            <a:pPr lvl="0"/>
            <a:endParaRPr lang="en-US" kern="0">
              <a:solidFill>
                <a:srgbClr val="000000"/>
              </a:solidFill>
            </a:endParaRPr>
          </a:p>
          <a:p>
            <a:pPr lvl="0"/>
            <a:r>
              <a:rPr lang="en-US" kern="0">
                <a:solidFill>
                  <a:srgbClr val="000000"/>
                </a:solidFill>
              </a:rPr>
              <a:t>Cannot:</a:t>
            </a:r>
          </a:p>
          <a:p>
            <a:pPr lvl="1"/>
            <a:r>
              <a:rPr lang="en-US" kern="0">
                <a:solidFill>
                  <a:srgbClr val="000000"/>
                </a:solidFill>
              </a:rPr>
              <a:t>Execute commands or code</a:t>
            </a:r>
          </a:p>
          <a:p>
            <a:pPr lvl="1"/>
            <a:r>
              <a:rPr lang="en-US" kern="0">
                <a:solidFill>
                  <a:srgbClr val="000000"/>
                </a:solidFill>
              </a:rPr>
              <a:t>Evaluate expressions</a:t>
            </a:r>
          </a:p>
          <a:p>
            <a:pPr lvl="1"/>
            <a:r>
              <a:rPr lang="en-US" kern="0">
                <a:solidFill>
                  <a:srgbClr val="000000"/>
                </a:solidFill>
              </a:rPr>
              <a:t>Make logical decisions</a:t>
            </a:r>
            <a:endParaRPr lang="en-US" kern="0" dirty="0">
              <a:solidFill>
                <a:srgbClr val="000000"/>
              </a:solidFill>
            </a:endParaRPr>
          </a:p>
        </p:txBody>
      </p:sp>
    </p:spTree>
    <p:extLst>
      <p:ext uri="{BB962C8B-B14F-4D97-AF65-F5344CB8AC3E}">
        <p14:creationId xmlns:p14="http://schemas.microsoft.com/office/powerpoint/2010/main" val="125708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93083474-0e07-4faf-986c-4ee45c9e71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Basic Enumeration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the basic enumeration syntax to enumerate several objects in a collection</a:t>
            </a:r>
          </a:p>
          <a:p>
            <a:pPr lvl="1"/>
            <a:r>
              <a:rPr lang="en-US" kern="0">
                <a:solidFill>
                  <a:srgbClr val="000000"/>
                </a:solidFill>
              </a:rPr>
              <a:t>Perform basic enumeration on several objects</a:t>
            </a:r>
            <a:endParaRPr lang="en-US" kern="0" dirty="0">
              <a:solidFill>
                <a:srgbClr val="000000"/>
              </a:solidFill>
            </a:endParaRPr>
          </a:p>
        </p:txBody>
      </p:sp>
    </p:spTree>
    <p:extLst>
      <p:ext uri="{BB962C8B-B14F-4D97-AF65-F5344CB8AC3E}">
        <p14:creationId xmlns:p14="http://schemas.microsoft.com/office/powerpoint/2010/main" val="3089003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ac2a1cac-651c-49ec-b88a-16bf8af7cc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Enumeration Syntax</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Allows you to perform any task by writing commands in a script block</a:t>
            </a:r>
          </a:p>
          <a:p>
            <a:pPr lvl="0"/>
            <a:r>
              <a:rPr lang="en-US" kern="0">
                <a:solidFill>
                  <a:srgbClr val="000000"/>
                </a:solidFill>
              </a:rPr>
              <a:t>Use </a:t>
            </a:r>
            <a:r>
              <a:rPr lang="en-US" b="1" kern="0">
                <a:solidFill>
                  <a:srgbClr val="000000"/>
                </a:solidFill>
              </a:rPr>
              <a:t>$PSItem</a:t>
            </a:r>
            <a:r>
              <a:rPr lang="en-US" kern="0">
                <a:solidFill>
                  <a:srgbClr val="000000"/>
                </a:solidFill>
              </a:rPr>
              <a:t> or </a:t>
            </a:r>
            <a:r>
              <a:rPr lang="en-US" b="1" kern="0">
                <a:solidFill>
                  <a:srgbClr val="000000"/>
                </a:solidFill>
              </a:rPr>
              <a:t>$_</a:t>
            </a:r>
            <a:r>
              <a:rPr lang="en-US" kern="0">
                <a:solidFill>
                  <a:srgbClr val="000000"/>
                </a:solidFill>
              </a:rPr>
              <a:t> to reference the objects that were piped into the command</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Get-ChildItem C:\Test –File |</a:t>
            </a:r>
          </a:p>
          <a:p>
            <a:pPr marL="0" lvl="0" indent="0">
              <a:buNone/>
            </a:pPr>
            <a:r>
              <a:rPr lang="en-US" kern="0">
                <a:solidFill>
                  <a:srgbClr val="000000"/>
                </a:solidFill>
                <a:latin typeface="Consolas" pitchFamily="49" charset="0"/>
                <a:cs typeface="Consolas" pitchFamily="49" charset="0"/>
              </a:rPr>
              <a:t>ForEach-Object { $PSItem.Encrypt() }</a:t>
            </a:r>
          </a:p>
          <a:p>
            <a:pPr marL="0" lvl="0" indent="0">
              <a:buNone/>
            </a:pPr>
            <a:endParaRPr lang="en-US" kern="0">
              <a:solidFill>
                <a:srgbClr val="000000"/>
              </a:solidFill>
              <a:latin typeface="Consolas" pitchFamily="49" charset="0"/>
              <a:cs typeface="Consolas" pitchFamily="49" charset="0"/>
            </a:endParaRPr>
          </a:p>
          <a:p>
            <a:pPr lvl="0"/>
            <a:r>
              <a:rPr lang="en-US" kern="0">
                <a:solidFill>
                  <a:srgbClr val="000000"/>
                </a:solidFill>
              </a:rPr>
              <a:t>Additional parameters allow you to specify actions to take before and after the collection of objects is processed</a:t>
            </a:r>
            <a:endParaRPr lang="en-US" kern="0" dirty="0">
              <a:solidFill>
                <a:srgbClr val="000000"/>
              </a:solidFill>
            </a:endParaRPr>
          </a:p>
        </p:txBody>
      </p:sp>
    </p:spTree>
    <p:extLst>
      <p:ext uri="{BB962C8B-B14F-4D97-AF65-F5344CB8AC3E}">
        <p14:creationId xmlns:p14="http://schemas.microsoft.com/office/powerpoint/2010/main" val="484985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566354c7-c0cf-4561-9478-8e1c9e8339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Advanced Enumeration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two ways to use the advanced enumeration syntax </a:t>
            </a:r>
          </a:p>
          <a:p>
            <a:pPr lvl="1"/>
            <a:r>
              <a:rPr lang="en-US" kern="0">
                <a:solidFill>
                  <a:srgbClr val="000000"/>
                </a:solidFill>
              </a:rPr>
              <a:t>Modify several registry values</a:t>
            </a:r>
          </a:p>
          <a:p>
            <a:pPr lvl="1"/>
            <a:r>
              <a:rPr lang="en-US" kern="0">
                <a:solidFill>
                  <a:srgbClr val="000000"/>
                </a:solidFill>
              </a:rPr>
              <a:t>Specify pre-processing and post-processing actions</a:t>
            </a:r>
            <a:endParaRPr lang="en-US" kern="0" dirty="0">
              <a:solidFill>
                <a:srgbClr val="000000"/>
              </a:solidFill>
            </a:endParaRPr>
          </a:p>
        </p:txBody>
      </p:sp>
    </p:spTree>
    <p:extLst>
      <p:ext uri="{BB962C8B-B14F-4D97-AF65-F5344CB8AC3E}">
        <p14:creationId xmlns:p14="http://schemas.microsoft.com/office/powerpoint/2010/main" val="88396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Pipeline Output</a:t>
            </a:r>
            <a:endParaRPr lang="en-US"/>
          </a:p>
        </p:txBody>
      </p:sp>
      <p:sp>
        <p:nvSpPr>
          <p:cNvPr id="4" name="Content Placeholder 2"/>
          <p:cNvSpPr txBox="1">
            <a:spLocks/>
          </p:cNvSpPr>
          <p:nvPr/>
        </p:nvSpPr>
        <p:spPr>
          <a:xfrm>
            <a:off x="458788" y="1021215"/>
            <a:ext cx="8119156" cy="15468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Windows PowerShell commands usually produce </a:t>
            </a:r>
            <a:r>
              <a:rPr lang="en-US" i="1" kern="0">
                <a:solidFill>
                  <a:srgbClr val="000000"/>
                </a:solidFill>
              </a:rPr>
              <a:t>objects</a:t>
            </a:r>
            <a:r>
              <a:rPr lang="en-US" kern="0">
                <a:solidFill>
                  <a:srgbClr val="000000"/>
                </a:solidFill>
              </a:rPr>
              <a:t> as their output </a:t>
            </a:r>
          </a:p>
          <a:p>
            <a:pPr lvl="0"/>
            <a:r>
              <a:rPr lang="en-US" kern="0">
                <a:solidFill>
                  <a:srgbClr val="000000"/>
                </a:solidFill>
              </a:rPr>
              <a:t>Think of these as a table of data in memory</a:t>
            </a:r>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44965356"/>
              </p:ext>
            </p:extLst>
          </p:nvPr>
        </p:nvGraphicFramePr>
        <p:xfrm>
          <a:off x="1543455" y="3883066"/>
          <a:ext cx="6096000" cy="1645920"/>
        </p:xfrm>
        <a:graphic>
          <a:graphicData uri="http://schemas.openxmlformats.org/drawingml/2006/table">
            <a:tbl>
              <a:tblPr firstRow="1" bandRow="1">
                <a:tableStyleId>{5C22544A-7EE6-4342-B048-85BDC9FD1C3A}</a:tableStyleId>
              </a:tblPr>
              <a:tblGrid>
                <a:gridCol w="2032000"/>
                <a:gridCol w="2032000"/>
                <a:gridCol w="2032000"/>
              </a:tblGrid>
              <a:tr h="356609">
                <a:tc>
                  <a:txBody>
                    <a:bodyPr/>
                    <a:lstStyle/>
                    <a:p>
                      <a:r>
                        <a:rPr lang="en-US" dirty="0" smtClean="0">
                          <a:solidFill>
                            <a:sysClr val="windowText" lastClr="000000"/>
                          </a:solidFill>
                        </a:rPr>
                        <a:t>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Status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solidFill>
                            <a:sysClr val="windowText" lastClr="000000"/>
                          </a:solidFill>
                        </a:rPr>
                        <a:t>DisplayName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609">
                <a:tc>
                  <a:txBody>
                    <a:bodyPr/>
                    <a:lstStyle/>
                    <a:p>
                      <a:r>
                        <a:rPr lang="en-US" dirty="0" smtClean="0">
                          <a:solidFill>
                            <a:sysClr val="windowText" lastClr="000000"/>
                          </a:solidFill>
                        </a:rPr>
                        <a:t>WinRM</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Running</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Windows Remote Management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609">
                <a:tc>
                  <a:txBody>
                    <a:bodyPr/>
                    <a:lstStyle/>
                    <a:p>
                      <a:r>
                        <a:rPr lang="en-US" dirty="0" smtClean="0">
                          <a:solidFill>
                            <a:sysClr val="windowText" lastClr="000000"/>
                          </a:solidFill>
                        </a:rPr>
                        <a:t>VDS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Running</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Virtual Disk</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5019472" y="2927866"/>
            <a:ext cx="148833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Property</a:t>
            </a:r>
            <a:endParaRPr lang="en-US" b="1" dirty="0">
              <a:solidFill>
                <a:srgbClr val="FF0000"/>
              </a:solidFill>
              <a:latin typeface="Verdana" pitchFamily="34" charset="0"/>
              <a:cs typeface="Arial" charset="0"/>
            </a:endParaRPr>
          </a:p>
        </p:txBody>
      </p:sp>
      <p:sp>
        <p:nvSpPr>
          <p:cNvPr id="7" name="TextBox 6"/>
          <p:cNvSpPr txBox="1"/>
          <p:nvPr/>
        </p:nvSpPr>
        <p:spPr>
          <a:xfrm>
            <a:off x="107004" y="4286496"/>
            <a:ext cx="1488332"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Object</a:t>
            </a:r>
            <a:endParaRPr lang="en-US" b="1" dirty="0">
              <a:solidFill>
                <a:srgbClr val="FF0000"/>
              </a:solidFill>
              <a:latin typeface="Verdana" pitchFamily="34" charset="0"/>
              <a:cs typeface="Arial" charset="0"/>
            </a:endParaRPr>
          </a:p>
        </p:txBody>
      </p:sp>
      <p:sp>
        <p:nvSpPr>
          <p:cNvPr id="8" name="TextBox 7"/>
          <p:cNvSpPr txBox="1"/>
          <p:nvPr/>
        </p:nvSpPr>
        <p:spPr>
          <a:xfrm>
            <a:off x="7428689" y="3228945"/>
            <a:ext cx="1488332" cy="369332"/>
          </a:xfrm>
          <a:prstGeom prst="rect">
            <a:avLst/>
          </a:prstGeom>
          <a:noFill/>
          <a:ln w="28575">
            <a:noFill/>
          </a:ln>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Collection</a:t>
            </a:r>
            <a:endParaRPr lang="en-US" b="1" dirty="0">
              <a:solidFill>
                <a:srgbClr val="FF0000"/>
              </a:solidFill>
              <a:latin typeface="Verdana" pitchFamily="34" charset="0"/>
              <a:cs typeface="Arial" charset="0"/>
            </a:endParaRPr>
          </a:p>
        </p:txBody>
      </p:sp>
      <p:cxnSp>
        <p:nvCxnSpPr>
          <p:cNvPr id="9" name="Straight Connector 8"/>
          <p:cNvCxnSpPr/>
          <p:nvPr/>
        </p:nvCxnSpPr>
        <p:spPr bwMode="auto">
          <a:xfrm>
            <a:off x="7879404" y="3891064"/>
            <a:ext cx="0" cy="161479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cxnSp>
        <p:nvCxnSpPr>
          <p:cNvPr id="10" name="Straight Connector 9"/>
          <p:cNvCxnSpPr/>
          <p:nvPr/>
        </p:nvCxnSpPr>
        <p:spPr bwMode="auto">
          <a:xfrm flipV="1">
            <a:off x="7879404" y="3598277"/>
            <a:ext cx="700392" cy="1100182"/>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cxnSp>
        <p:nvCxnSpPr>
          <p:cNvPr id="11" name="Straight Arrow Connector 10"/>
          <p:cNvCxnSpPr/>
          <p:nvPr/>
        </p:nvCxnSpPr>
        <p:spPr bwMode="auto">
          <a:xfrm>
            <a:off x="6361889" y="3112532"/>
            <a:ext cx="0" cy="77853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a:off x="447472" y="4698459"/>
            <a:ext cx="1420239"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a:outerShdw dist="35921" dir="2700000" algn="ctr" rotWithShape="0">
              <a:srgbClr val="AFAFAF"/>
            </a:outerShdw>
          </a:effectLst>
        </p:spPr>
      </p:cxnSp>
    </p:spTree>
    <p:extLst>
      <p:ext uri="{BB962C8B-B14F-4D97-AF65-F5344CB8AC3E}">
        <p14:creationId xmlns:p14="http://schemas.microsoft.com/office/powerpoint/2010/main" val="3120857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40b78c3c-807a-44bb-9de1-3b961757ba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 Enumerating Objects</a:t>
            </a:r>
            <a:endParaRPr lang="en-US"/>
          </a:p>
        </p:txBody>
      </p:sp>
      <p:sp>
        <p:nvSpPr>
          <p:cNvPr id="3" name="Text Placeholder 2"/>
          <p:cNvSpPr>
            <a:spLocks noGrp="1"/>
          </p:cNvSpPr>
          <p:nvPr>
            <p:ph type="body" idx="1"/>
          </p:nvPr>
        </p:nvSpPr>
        <p:spPr/>
        <p:txBody>
          <a:bodyPr/>
          <a:lstStyle/>
          <a:p>
            <a:r>
              <a:rPr lang="en-US" smtClean="0"/>
              <a:t>Exercise 1: Enumerating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fr-CA" sz="2800" b="0" i="0" u="none" strike="noStrike" baseline="0" smtClean="0">
                <a:latin typeface="Segoe UI" panose="020B0502040204020203" pitchFamily="34" charset="0"/>
              </a:rPr>
              <a:t>User Name : </a:t>
            </a:r>
            <a:r>
              <a:rPr lang="en-US" sz="2800" b="0" i="0" u="none" strike="noStrike" baseline="0" smtClean="0">
                <a:latin typeface="Segoe UI" panose="020B0502040204020203" pitchFamily="34" charset="0"/>
              </a:rPr>
              <a:t>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144103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Lab Scenario474958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asked to complete several management tasks by using Windows PowerShell. These tasks require you to perform actions on multiple objects.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0933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b07cb366-6328-4a4e-aebd-710ebf2b31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Do you prefer the basic or advanced syntax of ForEach-Object?</a:t>
            </a:r>
            <a:endParaRPr lang="en-US"/>
          </a:p>
        </p:txBody>
      </p:sp>
    </p:spTree>
    <p:extLst>
      <p:ext uri="{BB962C8B-B14F-4D97-AF65-F5344CB8AC3E}">
        <p14:creationId xmlns:p14="http://schemas.microsoft.com/office/powerpoint/2010/main" val="2091705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Best Practice
Common Issues and Troubleshooting Tips</a:t>
            </a:r>
            <a:endParaRPr lang="en-US"/>
          </a:p>
        </p:txBody>
      </p:sp>
    </p:spTree>
    <p:extLst>
      <p:ext uri="{BB962C8B-B14F-4D97-AF65-F5344CB8AC3E}">
        <p14:creationId xmlns:p14="http://schemas.microsoft.com/office/powerpoint/2010/main" val="239107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r>
              <a:rPr lang="en-GB" dirty="0" smtClean="0"/>
              <a:t>.</a:t>
            </a:r>
            <a:endParaRPr lang="en-US" dirty="0"/>
          </a:p>
        </p:txBody>
      </p:sp>
      <p:cxnSp>
        <p:nvCxnSpPr>
          <p:cNvPr id="4" name="Straight Connector 3"/>
          <p:cNvCxnSpPr/>
          <p:nvPr/>
        </p:nvCxnSpPr>
        <p:spPr bwMode="auto">
          <a:xfrm flipV="1">
            <a:off x="0" y="740662"/>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157784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05ac2c3e-6407-4cf9-97aa-9787c25672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Discovering Object Members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Object members include:</a:t>
            </a:r>
          </a:p>
          <a:p>
            <a:pPr lvl="1"/>
            <a:r>
              <a:rPr lang="en-US" kern="0">
                <a:solidFill>
                  <a:srgbClr val="000000"/>
                </a:solidFill>
              </a:rPr>
              <a:t>Properties </a:t>
            </a:r>
          </a:p>
          <a:p>
            <a:pPr lvl="1"/>
            <a:r>
              <a:rPr lang="en-US" kern="0">
                <a:solidFill>
                  <a:srgbClr val="000000"/>
                </a:solidFill>
              </a:rPr>
              <a:t>Methods</a:t>
            </a:r>
          </a:p>
          <a:p>
            <a:pPr lvl="1"/>
            <a:r>
              <a:rPr lang="en-US" kern="0">
                <a:solidFill>
                  <a:srgbClr val="000000"/>
                </a:solidFill>
              </a:rPr>
              <a:t>Events</a:t>
            </a:r>
          </a:p>
          <a:p>
            <a:pPr lvl="1"/>
            <a:endParaRPr lang="en-US" kern="0">
              <a:solidFill>
                <a:srgbClr val="000000"/>
              </a:solidFill>
            </a:endParaRPr>
          </a:p>
          <a:p>
            <a:pPr lvl="0"/>
            <a:r>
              <a:rPr lang="en-US" kern="0">
                <a:solidFill>
                  <a:srgbClr val="000000"/>
                </a:solidFill>
              </a:rPr>
              <a:t>Run a command that produces an object, and pipe that object to </a:t>
            </a:r>
            <a:r>
              <a:rPr lang="en-US" b="1" kern="0">
                <a:solidFill>
                  <a:srgbClr val="000000"/>
                </a:solidFill>
              </a:rPr>
              <a:t>Get-Member</a:t>
            </a:r>
            <a:r>
              <a:rPr lang="en-US" kern="0">
                <a:solidFill>
                  <a:srgbClr val="000000"/>
                </a:solidFill>
              </a:rPr>
              <a:t> to see a list of members</a:t>
            </a:r>
          </a:p>
          <a:p>
            <a:pPr lvl="0"/>
            <a:r>
              <a:rPr lang="en-US" b="1" kern="0">
                <a:solidFill>
                  <a:srgbClr val="000000"/>
                </a:solidFill>
              </a:rPr>
              <a:t>Get-Member</a:t>
            </a:r>
            <a:r>
              <a:rPr lang="en-US" kern="0">
                <a:solidFill>
                  <a:srgbClr val="000000"/>
                </a:solidFill>
              </a:rPr>
              <a:t> is a discovery tool, similar to </a:t>
            </a:r>
            <a:r>
              <a:rPr lang="en-US" b="1" kern="0">
                <a:solidFill>
                  <a:srgbClr val="000000"/>
                </a:solidFill>
              </a:rPr>
              <a:t>Help</a:t>
            </a:r>
            <a:r>
              <a:rPr lang="en-US" kern="0">
                <a:solidFill>
                  <a:srgbClr val="000000"/>
                </a:solidFill>
              </a:rPr>
              <a:t>, that can help you learn to use the shell</a:t>
            </a:r>
            <a:endParaRPr lang="en-US" b="1" kern="0" dirty="0">
              <a:solidFill>
                <a:srgbClr val="000000"/>
              </a:solidFill>
            </a:endParaRPr>
          </a:p>
        </p:txBody>
      </p:sp>
    </p:spTree>
    <p:extLst>
      <p:ext uri="{BB962C8B-B14F-4D97-AF65-F5344CB8AC3E}">
        <p14:creationId xmlns:p14="http://schemas.microsoft.com/office/powerpoint/2010/main" val="2052959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7372297-e22f-4e88-9d82-247a419c54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Pipeline Basics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run commands in the pipeline and how to use </a:t>
            </a:r>
            <a:r>
              <a:rPr lang="en-US" b="1" kern="0">
                <a:solidFill>
                  <a:srgbClr val="000000"/>
                </a:solidFill>
              </a:rPr>
              <a:t>Get-Member</a:t>
            </a:r>
            <a:endParaRPr lang="en-US" kern="0">
              <a:solidFill>
                <a:srgbClr val="000000"/>
              </a:solidFill>
            </a:endParaRPr>
          </a:p>
          <a:p>
            <a:pPr lvl="1"/>
            <a:r>
              <a:rPr lang="en-US" kern="0">
                <a:solidFill>
                  <a:srgbClr val="000000"/>
                </a:solidFill>
              </a:rPr>
              <a:t>Running multicommand pipelines</a:t>
            </a:r>
          </a:p>
          <a:p>
            <a:pPr lvl="1"/>
            <a:r>
              <a:rPr lang="en-US" kern="0">
                <a:solidFill>
                  <a:srgbClr val="000000"/>
                </a:solidFill>
              </a:rPr>
              <a:t>Using </a:t>
            </a:r>
            <a:r>
              <a:rPr lang="en-US" b="1" kern="0">
                <a:solidFill>
                  <a:srgbClr val="000000"/>
                </a:solidFill>
              </a:rPr>
              <a:t>Get-Member</a:t>
            </a:r>
            <a:endParaRPr lang="en-US" kern="0" dirty="0">
              <a:solidFill>
                <a:srgbClr val="000000"/>
              </a:solidFill>
            </a:endParaRPr>
          </a:p>
        </p:txBody>
      </p:sp>
    </p:spTree>
    <p:extLst>
      <p:ext uri="{BB962C8B-B14F-4D97-AF65-F5344CB8AC3E}">
        <p14:creationId xmlns:p14="http://schemas.microsoft.com/office/powerpoint/2010/main" val="185395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3b3701c7-ad1d-402d-8fc0-a05d5e2eb4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the Pipeline Contains Mixed Output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Most commands produce just one kind of object</a:t>
            </a:r>
          </a:p>
          <a:p>
            <a:pPr lvl="0"/>
            <a:r>
              <a:rPr lang="en-US" kern="0">
                <a:solidFill>
                  <a:srgbClr val="000000"/>
                </a:solidFill>
              </a:rPr>
              <a:t>Some commands produce more than one kind</a:t>
            </a:r>
          </a:p>
          <a:p>
            <a:pPr lvl="0"/>
            <a:r>
              <a:rPr lang="en-US" kern="0">
                <a:solidFill>
                  <a:srgbClr val="000000"/>
                </a:solidFill>
              </a:rPr>
              <a:t>When working with more than one kind of object in the pipeline, use extra caution</a:t>
            </a:r>
          </a:p>
          <a:p>
            <a:pPr lvl="1"/>
            <a:r>
              <a:rPr lang="en-US" kern="0">
                <a:solidFill>
                  <a:srgbClr val="000000"/>
                </a:solidFill>
              </a:rPr>
              <a:t>Not every kind of object has the same members</a:t>
            </a:r>
          </a:p>
          <a:p>
            <a:pPr lvl="1"/>
            <a:r>
              <a:rPr lang="en-US" kern="0">
                <a:solidFill>
                  <a:srgbClr val="000000"/>
                </a:solidFill>
              </a:rPr>
              <a:t>Output might not be what you originally expected</a:t>
            </a:r>
          </a:p>
          <a:p>
            <a:pPr lvl="1"/>
            <a:endParaRPr lang="en-US" kern="0">
              <a:solidFill>
                <a:srgbClr val="000000"/>
              </a:solidFill>
            </a:endParaRPr>
          </a:p>
          <a:p>
            <a:pPr lvl="0"/>
            <a:r>
              <a:rPr lang="en-US" b="1" kern="0">
                <a:solidFill>
                  <a:srgbClr val="000000"/>
                </a:solidFill>
              </a:rPr>
              <a:t>Get-Member</a:t>
            </a:r>
            <a:r>
              <a:rPr lang="en-US" kern="0">
                <a:solidFill>
                  <a:srgbClr val="000000"/>
                </a:solidFill>
              </a:rPr>
              <a:t> can handle multiple kinds of objects and will display each kind in a separate list</a:t>
            </a:r>
            <a:endParaRPr lang="en-US" b="1" kern="0" dirty="0">
              <a:solidFill>
                <a:srgbClr val="000000"/>
              </a:solidFill>
            </a:endParaRPr>
          </a:p>
        </p:txBody>
      </p:sp>
    </p:spTree>
    <p:extLst>
      <p:ext uri="{BB962C8B-B14F-4D97-AF65-F5344CB8AC3E}">
        <p14:creationId xmlns:p14="http://schemas.microsoft.com/office/powerpoint/2010/main" val="1704084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200791-EE01-4274-8824-1AB75F08EDCD}"/>
</file>

<file path=customXml/itemProps2.xml><?xml version="1.0" encoding="utf-8"?>
<ds:datastoreItem xmlns:ds="http://schemas.openxmlformats.org/officeDocument/2006/customXml" ds:itemID="{9BB301C9-F90C-4891-B9F9-3B9AC05E7F8A}"/>
</file>

<file path=customXml/itemProps3.xml><?xml version="1.0" encoding="utf-8"?>
<ds:datastoreItem xmlns:ds="http://schemas.openxmlformats.org/officeDocument/2006/customXml" ds:itemID="{96E06AE5-3420-4BA8-B5A1-6B49722E46F1}"/>
</file>

<file path=docProps/app.xml><?xml version="1.0" encoding="utf-8"?>
<Properties xmlns="http://schemas.openxmlformats.org/officeDocument/2006/extended-properties" xmlns:vt="http://schemas.openxmlformats.org/officeDocument/2006/docPropsVTypes">
  <Template>NG_MOC_Core_ModuleNew</Template>
  <TotalTime>20</TotalTime>
  <Words>7574</Words>
  <Application>Microsoft Office PowerPoint</Application>
  <PresentationFormat>On-screen Show (4:3)</PresentationFormat>
  <Paragraphs>812</Paragraphs>
  <Slides>64</Slides>
  <Notes>64</Notes>
  <HiddenSlides>1</HiddenSlides>
  <MMClips>0</MMClips>
  <ScaleCrop>false</ScaleCrop>
  <HeadingPairs>
    <vt:vector size="6" baseType="variant">
      <vt:variant>
        <vt:lpstr>Fonts Used</vt:lpstr>
      </vt:variant>
      <vt:variant>
        <vt:i4>8</vt:i4>
      </vt:variant>
      <vt:variant>
        <vt:lpstr>Theme</vt:lpstr>
      </vt:variant>
      <vt:variant>
        <vt:i4>66</vt:i4>
      </vt:variant>
      <vt:variant>
        <vt:lpstr>Slide Titles</vt:lpstr>
      </vt:variant>
      <vt:variant>
        <vt:i4>64</vt:i4>
      </vt:variant>
    </vt:vector>
  </HeadingPairs>
  <TitlesOfParts>
    <vt:vector size="138"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53_NG_MOC_Core_ModuleNew2</vt:lpstr>
      <vt:lpstr>54_NG_MOC_Core_ModuleNew2</vt:lpstr>
      <vt:lpstr>55_NG_MOC_Core_ModuleNew2</vt:lpstr>
      <vt:lpstr>56_NG_MOC_Core_ModuleNew2</vt:lpstr>
      <vt:lpstr>57_NG_MOC_Core_ModuleNew2</vt:lpstr>
      <vt:lpstr>58_NG_MOC_Core_ModuleNew2</vt:lpstr>
      <vt:lpstr>59_NG_MOC_Core_ModuleNew2</vt:lpstr>
      <vt:lpstr>60_NG_MOC_Core_ModuleNew2</vt:lpstr>
      <vt:lpstr>61_NG_MOC_Core_ModuleNew2</vt:lpstr>
      <vt:lpstr>62_NG_MOC_Core_ModuleNew2</vt:lpstr>
      <vt:lpstr>63_NG_MOC_Core_ModuleNew2</vt:lpstr>
      <vt:lpstr>64_NG_MOC_Core_ModuleNew2</vt:lpstr>
      <vt:lpstr>65_NG_MOC_Core_ModuleNew2</vt:lpstr>
      <vt:lpstr>Module 2</vt:lpstr>
      <vt:lpstr>Module Overview</vt:lpstr>
      <vt:lpstr>Lesson 1: Understanding the Pipeline</vt:lpstr>
      <vt:lpstr>What Is the Pipeline?</vt:lpstr>
      <vt:lpstr>Running Commands in the Pipeline</vt:lpstr>
      <vt:lpstr>Pipeline Output</vt:lpstr>
      <vt:lpstr>Discovering Object Members</vt:lpstr>
      <vt:lpstr>Demonstration: Pipeline Basics</vt:lpstr>
      <vt:lpstr>When the Pipeline Contains Mixed Output</vt:lpstr>
      <vt:lpstr>Lesson 2: Selecting, Sorting, and Measuring Objects</vt:lpstr>
      <vt:lpstr>Sorting Objects on a Property</vt:lpstr>
      <vt:lpstr>Example: Sort-Object</vt:lpstr>
      <vt:lpstr>Demonstration: Sorting Objects</vt:lpstr>
      <vt:lpstr>Measuring Objects</vt:lpstr>
      <vt:lpstr>Example: Measure-Object</vt:lpstr>
      <vt:lpstr>Demonstration: Measuring Objects</vt:lpstr>
      <vt:lpstr>Selecting a Subset of Objects</vt:lpstr>
      <vt:lpstr>Example: Select-Object</vt:lpstr>
      <vt:lpstr>Selecting Properties of Objects</vt:lpstr>
      <vt:lpstr>Example: Select-Object (2)</vt:lpstr>
      <vt:lpstr>Demonstration: Selecting Objects</vt:lpstr>
      <vt:lpstr>Creating Calculated Properties</vt:lpstr>
      <vt:lpstr>Calculated Property Hash Table</vt:lpstr>
      <vt:lpstr>Formatting Tips</vt:lpstr>
      <vt:lpstr>Example: Calculated Properties</vt:lpstr>
      <vt:lpstr>Demonstration: Creating Calculated Properties</vt:lpstr>
      <vt:lpstr>Lab A: Using the Pipeline</vt:lpstr>
      <vt:lpstr>Lab Scenario</vt:lpstr>
      <vt:lpstr>Lab Review</vt:lpstr>
      <vt:lpstr>Lesson 3: Converting, Exporting, and Importing Objects</vt:lpstr>
      <vt:lpstr>Converting Objects to Another Form</vt:lpstr>
      <vt:lpstr>Piping Output to a File</vt:lpstr>
      <vt:lpstr>The Pipeline's Contents Can Change</vt:lpstr>
      <vt:lpstr>Demonstration: Converting and Exporting Objects</vt:lpstr>
      <vt:lpstr>Importing Data</vt:lpstr>
      <vt:lpstr>Importing vs. Reading</vt:lpstr>
      <vt:lpstr>Demonstration: Importing Objects</vt:lpstr>
      <vt:lpstr>Lab B: Converting, Exporting, and Importing Objects</vt:lpstr>
      <vt:lpstr>Lab Scenario</vt:lpstr>
      <vt:lpstr>Lab Review</vt:lpstr>
      <vt:lpstr>Lesson 4: Filtering Objects Out of the Pipeline</vt:lpstr>
      <vt:lpstr>Comparison Operators</vt:lpstr>
      <vt:lpstr>Basic Filtering Syntax</vt:lpstr>
      <vt:lpstr>Limitations of the Basic Syntax</vt:lpstr>
      <vt:lpstr>Advanced Filtering Syntax</vt:lpstr>
      <vt:lpstr>Example: Advanced Filtering</vt:lpstr>
      <vt:lpstr>Adding Multiple Criteria</vt:lpstr>
      <vt:lpstr>Demonstration: Filtering</vt:lpstr>
      <vt:lpstr>Optimizing Filtering Performance</vt:lpstr>
      <vt:lpstr>Lab C: Filtering Objects</vt:lpstr>
      <vt:lpstr>Lab Scenario</vt:lpstr>
      <vt:lpstr>Lab Review</vt:lpstr>
      <vt:lpstr>Lesson 5: Enumerating Objects in the Pipeline</vt:lpstr>
      <vt:lpstr>The Purpose of Enumeration</vt:lpstr>
      <vt:lpstr>Basic Enumeration Syntax</vt:lpstr>
      <vt:lpstr>Limitations of the Basic Syntax</vt:lpstr>
      <vt:lpstr>Demonstration: Basic Enumeration</vt:lpstr>
      <vt:lpstr>Advanced Enumeration Syntax</vt:lpstr>
      <vt:lpstr>Demonstration: Advanced Enumeration</vt:lpstr>
      <vt:lpstr>Lab D: Enumerating Objects</vt:lpstr>
      <vt:lpstr>Lab Scenario</vt:lpstr>
      <vt:lpstr>Lab Review</vt:lpstr>
      <vt:lpstr>Module Review and Takeaways</vt:lpstr>
      <vt:lpstr>Notes Page Over-flow Slide. Do Not Print.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
  <cp:lastModifiedBy>Cindy Staley</cp:lastModifiedBy>
  <cp:revision>4</cp:revision>
  <dcterms:created xsi:type="dcterms:W3CDTF">2014-02-24T21:19:17Z</dcterms:created>
  <dcterms:modified xsi:type="dcterms:W3CDTF">2014-02-25T15:16:38Z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