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slides/slide1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24.xml" ContentType="application/vnd.openxmlformats-officedocument.presentationml.notesSlide+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3.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5.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56.xml" ContentType="application/vnd.openxmlformats-officedocument.presentationml.slideLayout+xml"/>
  <Override PartName="/ppt/slideLayouts/slideLayout155.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166.xml" ContentType="application/vnd.openxmlformats-officedocument.presentationml.slideLayout+xml"/>
  <Override PartName="/ppt/slideLayouts/slideLayout165.xml" ContentType="application/vnd.openxmlformats-officedocument.presentationml.slideLayout+xml"/>
  <Override PartName="/ppt/slideLayouts/slideLayout164.xml" ContentType="application/vnd.openxmlformats-officedocument.presentationml.slideLayout+xml"/>
  <Override PartName="/ppt/slideLayouts/slideLayout163.xml" ContentType="application/vnd.openxmlformats-officedocument.presentationml.slideLayout+xml"/>
  <Override PartName="/ppt/slideLayouts/slideLayout162.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38.xml" ContentType="application/vnd.openxmlformats-officedocument.presentationml.slideLayout+xml"/>
  <Override PartName="/ppt/slideLayouts/slideLayout137.xml" ContentType="application/vnd.openxmlformats-officedocument.presentationml.slideLayout+xml"/>
  <Override PartName="/ppt/slideLayouts/slideLayout136.xml" ContentType="application/vnd.openxmlformats-officedocument.presentationml.slideLayout+xml"/>
  <Override PartName="/ppt/slideLayouts/slideLayout135.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2.xml" ContentType="application/vnd.openxmlformats-officedocument.presentationml.slideLayout+xml"/>
  <Override PartName="/ppt/slideLayouts/slideLayout132.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0.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9.xml" ContentType="application/vnd.openxmlformats-officedocument.presentationml.slideLayout+xml"/>
  <Override PartName="/ppt/slideLayouts/slideLayout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1.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6.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8.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2.xml" ContentType="application/vnd.openxmlformats-officedocument.presentationml.slideLayout+xml"/>
  <Override PartName="/ppt/slideLayouts/slideLayout169.xml" ContentType="application/vnd.openxmlformats-officedocument.presentationml.slideLayout+xml"/>
  <Override PartName="/ppt/slideLayouts/slideLayout171.xml" ContentType="application/vnd.openxmlformats-officedocument.presentationml.slideLayout+xml"/>
  <Override PartName="/ppt/slideLayouts/slideLayout272.xml" ContentType="application/vnd.openxmlformats-officedocument.presentationml.slideLayout+xml"/>
  <Override PartName="/ppt/slideLayouts/slideLayout271.xml" ContentType="application/vnd.openxmlformats-officedocument.presentationml.slideLayout+xml"/>
  <Override PartName="/ppt/slideLayouts/slideLayout270.xml" ContentType="application/vnd.openxmlformats-officedocument.presentationml.slideLayout+xml"/>
  <Override PartName="/ppt/slideLayouts/slideLayout269.xml" ContentType="application/vnd.openxmlformats-officedocument.presentationml.slideLayout+xml"/>
  <Override PartName="/ppt/slideLayouts/slideLayout268.xml" ContentType="application/vnd.openxmlformats-officedocument.presentationml.slideLayout+xml"/>
  <Override PartName="/ppt/slideLayouts/slideLayout267.xml" ContentType="application/vnd.openxmlformats-officedocument.presentationml.slideLayout+xml"/>
  <Override PartName="/ppt/slideLayouts/slideLayout266.xml" ContentType="application/vnd.openxmlformats-officedocument.presentationml.slideLayout+xml"/>
  <Override PartName="/ppt/slideLayouts/slideLayout265.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82.xml" ContentType="application/vnd.openxmlformats-officedocument.presentationml.slideLayout+xml"/>
  <Override PartName="/ppt/slideLayouts/slideLayout281.xml" ContentType="application/vnd.openxmlformats-officedocument.presentationml.slideLayout+xml"/>
  <Override PartName="/ppt/slideLayouts/slideLayout280.xml" ContentType="application/vnd.openxmlformats-officedocument.presentationml.slideLayout+xml"/>
  <Override PartName="/ppt/slideLayouts/slideLayout279.xml" ContentType="application/vnd.openxmlformats-officedocument.presentationml.slideLayout+xml"/>
  <Override PartName="/ppt/slideLayouts/slideLayout278.xml" ContentType="application/vnd.openxmlformats-officedocument.presentationml.slideLayout+xml"/>
  <Override PartName="/ppt/slideLayouts/slideLayout277.xml" ContentType="application/vnd.openxmlformats-officedocument.presentationml.slideLayout+xml"/>
  <Override PartName="/ppt/slideLayouts/slideLayout276.xml" ContentType="application/vnd.openxmlformats-officedocument.presentationml.slideLayout+xml"/>
  <Override PartName="/ppt/slideLayouts/slideLayout264.xml" ContentType="application/vnd.openxmlformats-officedocument.presentationml.slideLayout+xml"/>
  <Override PartName="/ppt/slideLayouts/slideLayout263.xml" ContentType="application/vnd.openxmlformats-officedocument.presentationml.slideLayout+xml"/>
  <Override PartName="/ppt/slideLayouts/slideLayout262.xml" ContentType="application/vnd.openxmlformats-officedocument.presentationml.slideLayout+xml"/>
  <Override PartName="/ppt/slideLayouts/slideLayout251.xml" ContentType="application/vnd.openxmlformats-officedocument.presentationml.slideLayout+xml"/>
  <Override PartName="/ppt/slideLayouts/slideLayout250.xml" ContentType="application/vnd.openxmlformats-officedocument.presentationml.slideLayout+xml"/>
  <Override PartName="/ppt/slideLayouts/slideLayout249.xml" ContentType="application/vnd.openxmlformats-officedocument.presentationml.slideLayout+xml"/>
  <Override PartName="/ppt/slideLayouts/slideLayout170.xml" ContentType="application/vnd.openxmlformats-officedocument.presentationml.slideLayout+xml"/>
  <Override PartName="/ppt/slideLayouts/slideLayout247.xml" ContentType="application/vnd.openxmlformats-officedocument.presentationml.slideLayout+xml"/>
  <Override PartName="/ppt/slideLayouts/slideLayout246.xml" ContentType="application/vnd.openxmlformats-officedocument.presentationml.slideLayout+xml"/>
  <Override PartName="/ppt/slideLayouts/slideLayout245.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61.xml" ContentType="application/vnd.openxmlformats-officedocument.presentationml.slideLayout+xml"/>
  <Override PartName="/ppt/slideLayouts/slideLayout260.xml" ContentType="application/vnd.openxmlformats-officedocument.presentationml.slideLayout+xml"/>
  <Override PartName="/ppt/slideLayouts/slideLayout259.xml" ContentType="application/vnd.openxmlformats-officedocument.presentationml.slideLayout+xml"/>
  <Override PartName="/ppt/slideLayouts/slideLayout258.xml" ContentType="application/vnd.openxmlformats-officedocument.presentationml.slideLayout+xml"/>
  <Override PartName="/ppt/slideLayouts/slideLayout257.xml" ContentType="application/vnd.openxmlformats-officedocument.presentationml.slideLayout+xml"/>
  <Override PartName="/ppt/slideLayouts/slideLayout256.xml" ContentType="application/vnd.openxmlformats-officedocument.presentationml.slideLayout+xml"/>
  <Override PartName="/ppt/slideLayouts/slideLayout255.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292.xml" ContentType="application/vnd.openxmlformats-officedocument.presentationml.slideLayout+xml"/>
  <Override PartName="/ppt/slideLayouts/slideLayout291.xml" ContentType="application/vnd.openxmlformats-officedocument.presentationml.slideLayout+xml"/>
  <Override PartName="/ppt/slideLayouts/slideLayout290.xml" ContentType="application/vnd.openxmlformats-officedocument.presentationml.slideLayout+xml"/>
  <Override PartName="/ppt/slideLayouts/slideLayout289.xml" ContentType="application/vnd.openxmlformats-officedocument.presentationml.slideLayout+xml"/>
  <Override PartName="/ppt/slideLayouts/slideLayout288.xml" ContentType="application/vnd.openxmlformats-officedocument.presentationml.slideLayout+xml"/>
  <Override PartName="/ppt/slideLayouts/slideLayout287.xml" ContentType="application/vnd.openxmlformats-officedocument.presentationml.slideLayout+xml"/>
  <Override PartName="/ppt/slideLayouts/slideLayout286.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99.xml" ContentType="application/vnd.openxmlformats-officedocument.presentationml.slideLayout+xml"/>
  <Override PartName="/ppt/slideLayouts/slideLayout298.xml" ContentType="application/vnd.openxmlformats-officedocument.presentationml.slideLayout+xml"/>
  <Override PartName="/ppt/slideLayouts/slideLayout297.xml" ContentType="application/vnd.openxmlformats-officedocument.presentationml.slideLayout+xml"/>
  <Override PartName="/ppt/slideLayouts/slideLayout296.xml" ContentType="application/vnd.openxmlformats-officedocument.presentationml.slideLayout+xml"/>
  <Override PartName="/ppt/slideLayouts/slideLayout244.xml" ContentType="application/vnd.openxmlformats-officedocument.presentationml.slideLayout+xml"/>
  <Override PartName="/ppt/slideLayouts/slideLayout248.xml" ContentType="application/vnd.openxmlformats-officedocument.presentationml.slideLayout+xml"/>
  <Override PartName="/ppt/slideLayouts/slideLayout242.xml" ContentType="application/vnd.openxmlformats-officedocument.presentationml.slideLayout+xml"/>
  <Override PartName="/ppt/slideLayouts/slideLayout198.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94.xml" ContentType="application/vnd.openxmlformats-officedocument.presentationml.slideLayout+xml"/>
  <Override PartName="/ppt/slideLayouts/slideLayout193.xml" ContentType="application/vnd.openxmlformats-officedocument.presentationml.slideLayout+xml"/>
  <Override PartName="/ppt/slideLayouts/slideLayout192.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8.xml" ContentType="application/vnd.openxmlformats-officedocument.presentationml.slideLayout+xml"/>
  <Override PartName="/ppt/slideLayouts/slideLayout207.xml" ContentType="application/vnd.openxmlformats-officedocument.presentationml.slideLayout+xml"/>
  <Override PartName="/ppt/slideLayouts/slideLayout206.xml" ContentType="application/vnd.openxmlformats-officedocument.presentationml.slideLayout+xml"/>
  <Override PartName="/ppt/slideLayouts/slideLayout243.xml" ContentType="application/vnd.openxmlformats-officedocument.presentationml.slideLayout+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78.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5.xml" ContentType="application/vnd.openxmlformats-officedocument.presentationml.slideLayout+xml"/>
  <Override PartName="/ppt/slideLayouts/slideLayout184.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209.xml" ContentType="application/vnd.openxmlformats-officedocument.presentationml.slideLayout+xml"/>
  <Override PartName="/ppt/slideLayouts/slideLayout205.xml" ContentType="application/vnd.openxmlformats-officedocument.presentationml.slideLayout+xml"/>
  <Override PartName="/ppt/slideLayouts/slideLayout210.xml" ContentType="application/vnd.openxmlformats-officedocument.presentationml.slideLayout+xml"/>
  <Override PartName="/ppt/slideLayouts/slideLayout232.xml" ContentType="application/vnd.openxmlformats-officedocument.presentationml.slideLayout+xml"/>
  <Override PartName="/ppt/slideLayouts/slideLayout231.xml" ContentType="application/vnd.openxmlformats-officedocument.presentationml.slideLayout+xml"/>
  <Override PartName="/ppt/slideLayouts/slideLayout230.xml" ContentType="application/vnd.openxmlformats-officedocument.presentationml.slideLayout+xml"/>
  <Override PartName="/ppt/slideLayouts/slideLayout229.xml" ContentType="application/vnd.openxmlformats-officedocument.presentationml.slideLayout+xml"/>
  <Override PartName="/ppt/slideLayouts/slideLayout228.xml" ContentType="application/vnd.openxmlformats-officedocument.presentationml.slideLayout+xml"/>
  <Override PartName="/ppt/slideLayouts/slideLayout227.xml" ContentType="application/vnd.openxmlformats-officedocument.presentationml.slideLayout+xml"/>
  <Override PartName="/ppt/slideLayouts/slideLayout225.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41.xml" ContentType="application/vnd.openxmlformats-officedocument.presentationml.slideLayout+xml"/>
  <Override PartName="/ppt/slideLayouts/slideLayout240.xml" ContentType="application/vnd.openxmlformats-officedocument.presentationml.slideLayout+xml"/>
  <Override PartName="/ppt/slideLayouts/slideLayout239.xml" ContentType="application/vnd.openxmlformats-officedocument.presentationml.slideLayout+xml"/>
  <Override PartName="/ppt/slideLayouts/slideLayout238.xml" ContentType="application/vnd.openxmlformats-officedocument.presentationml.slideLayout+xml"/>
  <Override PartName="/ppt/slideLayouts/slideLayout237.xml" ContentType="application/vnd.openxmlformats-officedocument.presentationml.slideLayout+xml"/>
  <Override PartName="/ppt/slideLayouts/slideLayout236.xml" ContentType="application/vnd.openxmlformats-officedocument.presentationml.slideLayout+xml"/>
  <Override PartName="/ppt/slideLayouts/slideLayout224.xml" ContentType="application/vnd.openxmlformats-officedocument.presentationml.slideLayout+xml"/>
  <Override PartName="/ppt/slideLayouts/slideLayout226.xml" ContentType="application/vnd.openxmlformats-officedocument.presentationml.slideLayout+xml"/>
  <Override PartName="/ppt/slideLayouts/slideLayout211.xml" ContentType="application/vnd.openxmlformats-officedocument.presentationml.slideLayout+xml"/>
  <Override PartName="/ppt/slideLayouts/slideLayout218.xml" ContentType="application/vnd.openxmlformats-officedocument.presentationml.slideLayout+xml"/>
  <Override PartName="/ppt/slideLayouts/slideLayout217.xml" ContentType="application/vnd.openxmlformats-officedocument.presentationml.slideLayout+xml"/>
  <Override PartName="/ppt/slideLayouts/slideLayout223.xml" ContentType="application/vnd.openxmlformats-officedocument.presentationml.slideLayout+xml"/>
  <Override PartName="/ppt/slideLayouts/slideLayout215.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9.xml" ContentType="application/vnd.openxmlformats-officedocument.presentationml.slideLayout+xml"/>
  <Override PartName="/ppt/slideLayouts/slideLayout216.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xml" ContentType="application/vnd.openxmlformats-officedocument.theme+xml"/>
  <Override PartName="/ppt/theme/theme15.xml" ContentType="application/vnd.openxmlformats-officedocument.theme+xml"/>
  <Override PartName="/ppt/theme/theme4.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Lst>
  <p:notesMasterIdLst>
    <p:notesMasterId r:id="rId50"/>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8" r:id="rId42"/>
    <p:sldId id="272" r:id="rId43"/>
    <p:sldId id="273" r:id="rId44"/>
    <p:sldId id="279" r:id="rId45"/>
    <p:sldId id="274" r:id="rId46"/>
    <p:sldId id="275" r:id="rId47"/>
    <p:sldId id="276" r:id="rId48"/>
    <p:sldId id="277" r:id="rId49"/>
  </p:sldIdLst>
  <p:sldSz cx="9144000" cy="6858000" type="screen4x3"/>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xml"/><Relationship Id="rId21" Type="http://schemas.openxmlformats.org/officeDocument/2006/relationships/slideMaster" Target="slideMasters/slideMaster21.xml"/><Relationship Id="rId42" Type="http://schemas.openxmlformats.org/officeDocument/2006/relationships/slide" Target="slides/slide17.xml"/><Relationship Id="rId47" Type="http://schemas.openxmlformats.org/officeDocument/2006/relationships/slide" Target="slides/slide22.xml"/><Relationship Id="rId63" Type="http://schemas.openxmlformats.org/officeDocument/2006/relationships/font" Target="fonts/font13.fntdata"/><Relationship Id="rId6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Master" Target="slideMasters/slideMaster5.xml"/><Relationship Id="rId61" Type="http://schemas.openxmlformats.org/officeDocument/2006/relationships/font" Target="fonts/font11.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font" Target="fonts/font1.fntdata"/><Relationship Id="rId72" Type="http://schemas.openxmlformats.org/officeDocument/2006/relationships/customXml" Target="../customXml/item2.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font" Target="fonts/font9.fntdata"/><Relationship Id="rId67"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font" Target="fonts/font7.fntdata"/><Relationship Id="rId10" Type="http://schemas.openxmlformats.org/officeDocument/2006/relationships/slideMaster" Target="slideMasters/slideMaster10.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4.xml"/><Relationship Id="rId34" Type="http://schemas.openxmlformats.org/officeDocument/2006/relationships/slide" Target="slides/slide9.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Master" Target="slideMasters/slideMaster7.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B388D-5616-40AF-AAB4-1667BE7C8E7C}"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D12C2-B250-45CD-A4C4-16352844568F}" type="slidenum">
              <a:rPr lang="en-US" smtClean="0"/>
              <a:t>‹#›</a:t>
            </a:fld>
            <a:endParaRPr lang="en-US"/>
          </a:p>
        </p:txBody>
      </p:sp>
    </p:spTree>
    <p:extLst>
      <p:ext uri="{BB962C8B-B14F-4D97-AF65-F5344CB8AC3E}">
        <p14:creationId xmlns:p14="http://schemas.microsoft.com/office/powerpoint/2010/main" val="3387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45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10961B_03.pptx.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00323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purpose of the demonstration is to make students think about what they are doing. Error messages can sometimes be misleading or ambiguous. Students have to understand what the shell is trying to do so that they can avoid this kind of error.</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"BITS","</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WinRM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Get-Service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This command runs without error.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"BITS","</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WinRM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Get-Service -Name BITS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This command generates an error.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Discuss how using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parameter causes an </a:t>
            </a:r>
            <a:r>
              <a:rPr lang="en-US" sz="1000" dirty="0" err="1" smtClean="0">
                <a:effectLst/>
                <a:latin typeface="Arial" panose="020B0604020202020204" pitchFamily="34" charset="0"/>
                <a:ea typeface="Times New Roman" panose="02020603050405020304" pitchFamily="18" charset="0"/>
                <a:cs typeface="Times New Roman" panose="02020603050405020304" pitchFamily="18" charset="0"/>
              </a:rPr>
              <a:t>eor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40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04655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Students may ask whether the demonstration command can show which computer each object came from. Tell them that this command cannot. However, later in this course, they will see a better command that does.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 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localhost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Out-File C:\Computers.txt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Get-Content C:\Computers.txt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(Get-Content c:\Computers.txt)</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34884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Can correct use of pipeline parameter binding reduce the need to use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ForEach</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-Object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Yes. For example, the Active Directory</a:t>
            </a:r>
            <a:r>
              <a:rPr lang="en-US"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user account demonstration that you saw could also be accomplished by using enumeration:</a:t>
            </a:r>
          </a:p>
          <a:p>
            <a:pPr>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Import-CSV Users.csv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ForEach</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-Object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ADUser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–Name $_.Name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samAccountName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$_.</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samAccountName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But when a command supports pipeline input, you can frequently use a less complex syntax:</a:t>
            </a:r>
          </a:p>
          <a:p>
            <a:pPr>
              <a:lnSpc>
                <a:spcPts val="1000"/>
              </a:lnSpc>
              <a:spcBef>
                <a:spcPts val="600"/>
              </a:spcBef>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Import-CSV Users.csv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ADUser</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53307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example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Get-Service | Stop-Process</a:t>
            </a:r>
            <a:r>
              <a:rPr lang="en-US" sz="1000" smtClean="0">
                <a:effectLst/>
                <a:latin typeface="Arial" panose="020B0604020202020204" pitchFamily="34" charset="0"/>
                <a:ea typeface="Calibri" panose="020F0502020204030204" pitchFamily="34" charset="0"/>
                <a:cs typeface="Times New Roman" panose="02020603050405020304" pitchFamily="18" charset="0"/>
              </a:rPr>
              <a:t> does not seem to make any sense. You would not run a command like that, but it is a good example of how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ByValue</a:t>
            </a:r>
            <a:r>
              <a:rPr lang="en-US" sz="1000" smtClean="0">
                <a:effectLst/>
                <a:latin typeface="Arial" panose="020B0604020202020204" pitchFamily="34" charset="0"/>
                <a:ea typeface="Calibri" panose="020F0502020204030204" pitchFamily="34" charset="0"/>
                <a:cs typeface="Times New Roman" panose="02020603050405020304" pitchFamily="18" charset="0"/>
              </a:rPr>
              <a:t> can fail, and how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ByPropertyName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can try to make something work. You can run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Get-Service | Stop-Process –WhatIf</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demonstrate what the command would try to do. On a server, you will see several errors, but you will also see some instances where the command will worked.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49593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00508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E:\Mod03\Democode\ByPropertyName.ps1.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Import-CSV E:\Mod03\Democode\Users1.csv</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Point out that the columns of the CSV file become properties, and each row of the CSV file becomes an object.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ADUser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ShowWindow</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Point out that most parameters of this command correspond to Active Directory</a:t>
            </a:r>
            <a:r>
              <a:rPr lang="en-US" sz="1000" baseline="30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attributes. Also point out that most parameters, such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–Title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-Department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-City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so on, all accept pipeline input by using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ByPropertyName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Import-CSV E:\Mod03\Democode\Users1.csv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ADUser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WhatIf</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that this command would have created four new users having the appropriate attributes. Also explain that this is not a real-world example. In a real organization, the CSV file would originate with a Human Resources or Personnel department, which might not provide the correct format.</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Import-CSV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Mod03\Democode\Users2.csv</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this is a more realistic example. The person providing this file eliminated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samAccountName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That person might not have known what it was for, or might have thought that it contained duplicate data. However, you can no longer use the file directly because it does not provide the required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samAccountName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018218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Import-CSV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E:\Mod03\Democode\Users2.csv | Select-Object –Property *,@{n='</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samAccountName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';e={$_.Name}} |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ADUser</a:t>
            </a: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command runs correctly. Select-Object was used to add the missing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samAccountName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copying its value from the provided Name property.</a:t>
            </a:r>
          </a:p>
          <a:p>
            <a:pPr marL="342900" lvl="0" indent="-342900">
              <a:lnSpc>
                <a:spcPct val="115000"/>
              </a:lnSpc>
              <a:spcAft>
                <a:spcPts val="995"/>
              </a:spcAft>
              <a:buFont typeface="+mj-lt"/>
              <a:buAutoNum type="arabicPeriod" startAt="9"/>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ADUser</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9"/>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 that the new user accounts exist. They are disabled because they were created without a password. Y</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 can view this in the Enabled 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listed as False in the output for those newly created accounts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9"/>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9"/>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endParaRPr lang="en-US" dirty="0"/>
          </a:p>
        </p:txBody>
      </p:sp>
      <p:sp>
        <p:nvSpPr>
          <p:cNvPr id="4" name="Slide Number Placeholder 3"/>
          <p:cNvSpPr>
            <a:spLocks noGrp="1"/>
          </p:cNvSpPr>
          <p:nvPr>
            <p:ph type="sldNum" sz="quarter" idx="10"/>
          </p:nvPr>
        </p:nvSpPr>
        <p:spPr/>
        <p:txBody>
          <a:bodyPr/>
          <a:lstStyle/>
          <a:p>
            <a:fld id="{3D1D12C2-B250-45CD-A4C4-16352844568F}" type="slidenum">
              <a:rPr lang="en-US" smtClean="0"/>
              <a:t>17</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30927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topic is mainly provided as a student reference. You will cover the same example in the following demonstration, and that may be a better way to explain this concept to your students.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7102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Because this demonstration relies on you typing in both the Console pane and the Script Pane, these commands are not provided for you in a demonstration script. You will have to type the commands manually as you explain what they do.</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f the ISE is not already open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should open it now.</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Windows PowerShell Integrated Scripting Environment (ISE), press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Ctrl+I</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Console pane,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–filter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This retrieves a list of computer objects. These are full objects, with several properties each.</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Script Pane,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–filter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This will return an error. Explain that your goal is to display a list of services that are running on every computer in the domain.</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Console pane,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–Filter * | Get-Member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Explain that the command produces objects of the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ADComputer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shown by the output of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Get-Member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Console pane, 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Help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Get-Service –</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ShowWindow</a:t>
            </a:r>
            <a:endPar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Help window, explain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accepts objects of the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Go back to the Script Pane and explain that the parenthetical command is producing objects that are not of the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Therefore, the command will not work. The parenthetical command is not producing the kind of object that the parameter requires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96949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esson in this module. To prepare for them</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10961B-LON-DC1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10961B-LON-CL1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 (Start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smtClean="0">
                <a:effectLst/>
                <a:latin typeface="Arial" panose="020B0604020202020204" pitchFamily="34" charset="0"/>
                <a:ea typeface="Times New Roman" panose="02020603050405020304" pitchFamily="18" charset="0"/>
                <a:cs typeface="Segoe UI" panose="020B0502040204020203" pitchFamily="34" charset="0"/>
              </a:rPr>
              <a:t>to the 10961B-LON-DC1 before logging on 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 </a:t>
            </a:r>
            <a:r>
              <a:rPr lang="ga-IE" sz="1000" smtClean="0">
                <a:effectLst/>
                <a:latin typeface="Arial" panose="020B0604020202020204" pitchFamily="34" charset="0"/>
                <a:ea typeface="Calibri" panose="020F0502020204030204" pitchFamily="34" charset="0"/>
                <a:cs typeface="Times New Roman" panose="02020603050405020304" pitchFamily="18" charset="0"/>
              </a:rPr>
              <a:t>should be performed on the 10961B-LON-CL1 virtual machine in either the Windows PowerShell</a:t>
            </a:r>
            <a:r>
              <a:rPr lang="ga-IE"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console or in the Windows PowerShell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demonstrations may explicitly call out which one to use.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.ps1 files are provided </a:t>
            </a:r>
            <a:r>
              <a:rPr lang="en-US" sz="1000" smtClean="0">
                <a:effectLst/>
                <a:latin typeface="Arial" panose="020B0604020202020204" pitchFamily="34" charset="0"/>
                <a:ea typeface="Calibri" panose="020F0502020204030204" pitchFamily="34" charset="0"/>
                <a:cs typeface="Times New Roman" panose="02020603050405020304" pitchFamily="18" charset="0"/>
              </a:rPr>
              <a:t>for the demonstrations </a:t>
            </a:r>
            <a:r>
              <a:rPr lang="ga-IE" sz="1000" smtClean="0">
                <a:effectLst/>
                <a:latin typeface="Arial" panose="020B0604020202020204" pitchFamily="34" charset="0"/>
                <a:ea typeface="Calibri" panose="020F0502020204030204" pitchFamily="34" charset="0"/>
                <a:cs typeface="Times New Roman" panose="02020603050405020304" pitchFamily="18" charset="0"/>
              </a:rPr>
              <a:t>and can be opened and used in the ISE. </a:t>
            </a:r>
            <a:r>
              <a:rPr lang="en-US" sz="1000" smtClean="0">
                <a:effectLst/>
                <a:latin typeface="Arial" panose="020B0604020202020204" pitchFamily="34" charset="0"/>
                <a:ea typeface="Calibri" panose="020F0502020204030204" pitchFamily="34" charset="0"/>
                <a:cs typeface="Times New Roman" panose="02020603050405020304" pitchFamily="18" charset="0"/>
              </a:rPr>
              <a:t>The demonstration Instructor Notes will indicate when these files </a:t>
            </a:r>
            <a:r>
              <a:rPr lang="ga-IE" sz="1000" smtClean="0">
                <a:effectLst/>
                <a:latin typeface="Arial" panose="020B0604020202020204" pitchFamily="34" charset="0"/>
                <a:ea typeface="Calibri" panose="020F0502020204030204" pitchFamily="34" charset="0"/>
                <a:cs typeface="Times New Roman" panose="02020603050405020304" pitchFamily="18" charset="0"/>
              </a:rPr>
              <a:t>are available. They are available on the 10961B-LON-CL1 </a:t>
            </a:r>
            <a:r>
              <a:rPr lang="en-US" sz="1000" smtClean="0">
                <a:effectLst/>
                <a:latin typeface="Arial" panose="020B0604020202020204" pitchFamily="34" charset="0"/>
                <a:ea typeface="Calibri" panose="020F0502020204030204" pitchFamily="34" charset="0"/>
                <a:cs typeface="Times New Roman" panose="02020603050405020304" pitchFamily="18" charset="0"/>
              </a:rPr>
              <a:t>virtual machine </a:t>
            </a:r>
            <a:r>
              <a:rPr lang="ga-IE" sz="1000" smtClean="0">
                <a:effectLst/>
                <a:latin typeface="Arial" panose="020B0604020202020204" pitchFamily="34" charset="0"/>
                <a:ea typeface="Calibri" panose="020F0502020204030204" pitchFamily="34" charset="0"/>
                <a:cs typeface="Times New Roman" panose="02020603050405020304" pitchFamily="18" charset="0"/>
              </a:rPr>
              <a:t>at E:\Mod03\Democode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02453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Console pane, 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 * | Select-Object –Property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p>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this does select only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wants a name,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contains a name.</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Console pane, 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 * | Select-Object –Property Name |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Get-Member</a:t>
            </a:r>
          </a:p>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the output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Select-Object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this example is still an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object. It is not a string.</a:t>
            </a:r>
          </a:p>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Console pane, 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 * | Select-Object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ExpandProperty</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p>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ExpandProperty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accepts a single property name, and it extracts the contents of that property. </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Console pane,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 * | Select-Object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ExpandProperty</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Name |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Get-Member</a:t>
            </a:r>
          </a:p>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by using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ExpandProperty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output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Select-Object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now a string. That is the kind of object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expects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Script Pane, change the parenthetical command to read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–Filter * | Select-Object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ExpandProperty</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p>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this will retrieve every computer object from the domain, and extract the contents of their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properties as a string. Those strings will be given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a:t>
            </a:r>
          </a:p>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total command should look as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follows: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Get-Service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(Get-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ADComputer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–Filter * | Select-Object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ExpandProperty</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Name)</a:t>
            </a: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 to run the command. As per your original goal outlined in step 3, it should display a list of services from every computer in the domain. You may see errors if every computer is not online or available. However, the command will try to contact each one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p>
        </p:txBody>
      </p:sp>
      <p:sp>
        <p:nvSpPr>
          <p:cNvPr id="4" name="Slide Number Placeholder 3"/>
          <p:cNvSpPr>
            <a:spLocks noGrp="1"/>
          </p:cNvSpPr>
          <p:nvPr>
            <p:ph type="sldNum" sz="quarter" idx="10"/>
          </p:nvPr>
        </p:nvSpPr>
        <p:spPr/>
        <p:txBody>
          <a:bodyPr/>
          <a:lstStyle/>
          <a:p>
            <a:fld id="{3D1D12C2-B250-45CD-A4C4-16352844568F}" type="slidenum">
              <a:rPr lang="en-US" smtClean="0"/>
              <a:t>20</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75963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Predicting Pipeline Behavior</a:t>
            </a:r>
            <a:r>
              <a:rPr lang="en-US" sz="1000" smtClean="0">
                <a:effectLst/>
                <a:latin typeface="Arial" panose="020B0604020202020204" pitchFamily="34" charset="0"/>
                <a:ea typeface="Calibri" panose="020F0502020204030204" pitchFamily="34" charset="0"/>
                <a:cs typeface="Times New Roman" panose="02020603050405020304" pitchFamily="18" charset="0"/>
              </a:rPr>
              <a:t>You have to review several Windows PowerShell commands and determine whether they will work. Some commands use pipeline input, but other commands do not. Without running the commands in their entirety, you have to decide whether they will achieve the stated goal.</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also have to write several Windows PowerShell commands that will achieve stated goals. You must not run these commands in the shell. Instead, write them on paper.</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Note: Students should not run these commands to see whether they will work. Frequently, the commands will produce errors unrelated to the command syntax. For example, some commands will not work because not all computers in the lab domain are running. Students are supposed to decide whether the commands are written correctly, and if they would run correctly in a perfect environment.</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may want to instruct students to work in pairs or small groups. They can discuss the commands with one another, and come to a group decision about whether each command is written correctly.</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82195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3D1D12C2-B250-45CD-A4C4-16352844568F}"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79755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do some commands accept pipeline input for a parameter such as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–ComputerName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but other commands do not?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It depends completely on what the developer of the command decided. You cannot change pipeline acceptance except to rewrite the command. In the case of a cmdlet, that would require you to have the original source code, which may not be available for commercial cmdlets.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Do you ever have to rely on pipeline input? Could you just rely on parenthetical commands?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could just rely on parenthetical commands. However, they can become complex and difficult to read. For example, consider this command that uses pipeline input:</a:t>
            </a:r>
          </a:p>
          <a:p>
            <a:pPr>
              <a:lnSpc>
                <a:spcPts val="1000"/>
              </a:lnSpc>
              <a:spcBef>
                <a:spcPts val="600"/>
              </a:spcBef>
              <a:spcAft>
                <a:spcPts val="6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Get-Process | Sort VM –Descending | Select –First 10</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Now consider this version that uses only parenthetical commands:</a:t>
            </a:r>
          </a:p>
          <a:p>
            <a:pPr>
              <a:lnSpc>
                <a:spcPts val="1000"/>
              </a:lnSpc>
              <a:spcBef>
                <a:spcPts val="600"/>
              </a:spcBef>
              <a:spcAft>
                <a:spcPts val="6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Select –First 10 –InputObject (Sort –InputObject (Get-Process) –Property VM –Descending)</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first version is much easier to read.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50179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Because pipeline input binding is handled invisibly by the shell, it can be difficult to troubleshoot. Are there any tools that can help you troubleshoot pipeline input?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Yes. The built-in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Trace-Command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can analyze a command as it runs, and display information about how data is attached to each parameter. Read the Help file, especially the examples, for this command to learn more.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Sometimes, command authors do not realize how useful and important pipeline input can be, and they do not create their parameters to accept pipeline input. All that you can do in those cases is submit a request to the command author to support pipeline input in a future release.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smtClean="0">
                <a:effectLst/>
                <a:latin typeface="Arial" panose="020B0604020202020204" pitchFamily="34" charset="0"/>
                <a:ea typeface="Calibri" panose="020F0502020204030204" pitchFamily="34" charset="0"/>
                <a:cs typeface="Times New Roman" panose="02020603050405020304" pitchFamily="18" charset="0"/>
              </a:rPr>
              <a:t>It is easy to start using Windows PowerShell and not think about what the shell is doing for you. Always take a moment to examine each command that you write, and think about what the shell will do. Think about what objects will be produced by each command, and how those will be passed to the next command.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9453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do most commands that use the noun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have an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–InputObject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that accepts objects of the type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Commands that use the noun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are meant to work with any kind of input. Therefore, each of them defines a parameter named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–InputObject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That parameter is meant to receive any kind of object from the pipeline, and therefore it accepts input of the type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PSObject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from the pipeline, by using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ByValue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5477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9883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6515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3752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4707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Notes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f 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Windows PowerShell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ISE is not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already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open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open it now.</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Script Pane, in a blank script,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–Name BITS | Stop-Service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Ctrl+I</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show the Script Pane on top of the Console pane.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Console pane,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Get-Service | Get-Member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Show that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TypeName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ServiceController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Console pane,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Stop-Service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ShowWindow</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Help window, show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InputObject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parameter accepts objects of the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ServiceController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from the pipeline, by using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ByValue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You should have determined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that the objects produced by the first command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in step 1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will be attached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InputObject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parameter of the second command.</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the Help window.</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52557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D1D12C2-B250-45CD-A4C4-16352844568F}"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03: Understanding How the Pipeline Works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9213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2614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35001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12633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98337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098938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057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34367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499223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297991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85871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160987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4889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59367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9404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5596683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586590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01475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83461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1212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28963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537581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625293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8231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8052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460028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1182504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40865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996857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758161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555957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43675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39363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695499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7288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3413409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649496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687518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6442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490394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3648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1197493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960487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602462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969408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69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830210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170649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631073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024773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14111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190417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2916845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965769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354638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033521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3166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698083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000141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93954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091698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012647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53477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816506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800959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4264188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297876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5560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777301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07809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864137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683074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12373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385054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099801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93439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861968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77778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8799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010227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80641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414904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200257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274947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291992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2474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304645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833566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25267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62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896422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75637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745998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020604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22991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163478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637118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315617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59888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207350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0517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30717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40478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175880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255176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1679789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515894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376630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06910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043329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883251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50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62554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782303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597595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500797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060677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575595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53322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2801835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549826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671390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976826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2519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227362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635691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35188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065640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385611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553954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835955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45639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1430582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451888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1667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15892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649671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763425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552500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473692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533258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560008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928907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109341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821595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680899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663985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411294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856465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3873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74467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991215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28026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905485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351428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706087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09335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381113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560411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1043850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1086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1358803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89194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075302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107002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2102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326100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65099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5375594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384401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16148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08684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897761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047803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695573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156521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27693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139699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68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501607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74490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451522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276014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7768190"/>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876215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0897402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297075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241268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643162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65099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3609220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402247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44007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847938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773064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240937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076958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616947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1562734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1850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4449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583644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55780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8466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722432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41089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661919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004610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292083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57178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384088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696827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486958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350561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014160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210773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96299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175104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60093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635995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308532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91496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647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06305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43272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7620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03318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26785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4298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8513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9507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50919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87514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9291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65358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86613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3511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87503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4803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57990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8636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5817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695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0249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6703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58465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26237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705395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6856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12640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31617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8049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63521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24637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05743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221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5192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73930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19788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93168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72026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57393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08885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22197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376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36754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658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381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42329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61467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0548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007405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02407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94720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58024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769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19511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4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01933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60989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02499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60774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57503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39333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163547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00024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31188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75367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530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74407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421521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7865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82514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9682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53562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44099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93853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6024851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70719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340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5.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4930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035669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5816456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6396139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0741579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1223244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653571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893486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417583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8586464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304408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652366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5425708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6323302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2943069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561078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025566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7364387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617381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3272223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728175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6726804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9812187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4685409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6401077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3</a:t>
            </a:r>
            <a:endParaRPr lang="en-US"/>
          </a:p>
        </p:txBody>
      </p:sp>
      <p:sp>
        <p:nvSpPr>
          <p:cNvPr id="3" name="Subtitle 2"/>
          <p:cNvSpPr>
            <a:spLocks noGrp="1"/>
          </p:cNvSpPr>
          <p:nvPr>
            <p:ph type="subTitle" sz="quarter" idx="1"/>
          </p:nvPr>
        </p:nvSpPr>
        <p:spPr/>
        <p:txBody>
          <a:bodyPr/>
          <a:lstStyle/>
          <a:p>
            <a:r>
              <a:rPr lang="en-US" smtClean="0"/>
              <a:t>Understanding How the Pipeline Works
</a:t>
            </a:r>
            <a:endParaRPr lang="en-US"/>
          </a:p>
        </p:txBody>
      </p:sp>
    </p:spTree>
    <p:extLst>
      <p:ext uri="{BB962C8B-B14F-4D97-AF65-F5344CB8AC3E}">
        <p14:creationId xmlns:p14="http://schemas.microsoft.com/office/powerpoint/2010/main" val="144625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b44173d-88be-4bf2-b73d-0f2c57bc65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Overriding the Pipeline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What happens when you manually specify the parameter the shell was going to use?</a:t>
            </a:r>
            <a:endParaRPr lang="en-US" kern="0" dirty="0">
              <a:solidFill>
                <a:srgbClr val="000000"/>
              </a:solidFill>
            </a:endParaRPr>
          </a:p>
        </p:txBody>
      </p:sp>
    </p:spTree>
    <p:extLst>
      <p:ext uri="{BB962C8B-B14F-4D97-AF65-F5344CB8AC3E}">
        <p14:creationId xmlns:p14="http://schemas.microsoft.com/office/powerpoint/2010/main" val="378930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6e41b40-dfbd-4f09-a9da-bc66f09e68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Parenthetical Commands Instead of the Pipeline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Any command or commands in parentheses will be run first</a:t>
            </a:r>
          </a:p>
          <a:p>
            <a:pPr lvl="0"/>
            <a:r>
              <a:rPr lang="en-US" kern="0">
                <a:solidFill>
                  <a:srgbClr val="000000"/>
                </a:solidFill>
              </a:rPr>
              <a:t>The results will be inserted in place of the parenthetical command</a:t>
            </a:r>
          </a:p>
          <a:p>
            <a:pPr lvl="0"/>
            <a:r>
              <a:rPr lang="en-US" kern="0">
                <a:solidFill>
                  <a:srgbClr val="000000"/>
                </a:solidFill>
              </a:rPr>
              <a:t>Works with any parameter, provided that the command produces the kind of object the parameter expects</a:t>
            </a:r>
          </a:p>
          <a:p>
            <a:pPr lvl="0"/>
            <a:endParaRPr lang="en-US" kern="0">
              <a:solidFill>
                <a:srgbClr val="000000"/>
              </a:solidFill>
            </a:endParaRPr>
          </a:p>
          <a:p>
            <a:pPr marL="0" lvl="0" indent="0">
              <a:buNone/>
            </a:pPr>
            <a:r>
              <a:rPr lang="en-US" kern="0">
                <a:solidFill>
                  <a:srgbClr val="000000"/>
                </a:solidFill>
                <a:latin typeface="Consolas" pitchFamily="49" charset="0"/>
                <a:cs typeface="Consolas" pitchFamily="49" charset="0"/>
              </a:rPr>
              <a:t>Get-Process –Name (Get-Content Names.txt)</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27814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017c8bc-e82d-443f-8a87-ffe94ad38b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Parenthetical Commands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examples of using parenthetical commands</a:t>
            </a:r>
            <a:endParaRPr lang="en-US" kern="0" dirty="0">
              <a:solidFill>
                <a:srgbClr val="000000"/>
              </a:solidFill>
            </a:endParaRPr>
          </a:p>
        </p:txBody>
      </p:sp>
    </p:spTree>
    <p:extLst>
      <p:ext uri="{BB962C8B-B14F-4D97-AF65-F5344CB8AC3E}">
        <p14:creationId xmlns:p14="http://schemas.microsoft.com/office/powerpoint/2010/main" val="173933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Passing Data in the Pipeline By Property Name</a:t>
            </a:r>
            <a:endParaRPr lang="en-US"/>
          </a:p>
        </p:txBody>
      </p:sp>
      <p:sp>
        <p:nvSpPr>
          <p:cNvPr id="3" name="Text Placeholder 2"/>
          <p:cNvSpPr>
            <a:spLocks noGrp="1"/>
          </p:cNvSpPr>
          <p:nvPr>
            <p:ph type="body" idx="1"/>
          </p:nvPr>
        </p:nvSpPr>
        <p:spPr/>
        <p:txBody>
          <a:bodyPr/>
          <a:lstStyle/>
          <a:p>
            <a:r>
              <a:rPr lang="en-US" smtClean="0"/>
              <a:t>Changing to ByPropertyName
Finding ByPropertyName Parameters
Demonstration: Passing Data ByPropertyName
Expanding Property Values
Demonstration: Expanding Property Values</a:t>
            </a:r>
            <a:endParaRPr lang="en-US"/>
          </a:p>
        </p:txBody>
      </p:sp>
    </p:spTree>
    <p:extLst>
      <p:ext uri="{BB962C8B-B14F-4D97-AF65-F5344CB8AC3E}">
        <p14:creationId xmlns:p14="http://schemas.microsoft.com/office/powerpoint/2010/main" val="5188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Changing to ByPropertyName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sz="3600" kern="0">
                <a:solidFill>
                  <a:srgbClr val="000000"/>
                </a:solidFill>
                <a:latin typeface="Consolas" pitchFamily="49" charset="0"/>
                <a:cs typeface="Consolas" pitchFamily="49" charset="0"/>
              </a:rPr>
              <a:t>Get-Service | Stop-Process</a:t>
            </a:r>
          </a:p>
          <a:p>
            <a:pPr marL="0" lvl="0" indent="0">
              <a:buNone/>
            </a:pPr>
            <a:endParaRPr lang="en-US" kern="0">
              <a:solidFill>
                <a:srgbClr val="000000"/>
              </a:solidFill>
            </a:endParaRPr>
          </a:p>
          <a:p>
            <a:pPr lvl="0"/>
            <a:endParaRPr lang="en-US" kern="0" dirty="0">
              <a:solidFill>
                <a:srgbClr val="000000"/>
              </a:solidFill>
            </a:endParaRPr>
          </a:p>
        </p:txBody>
      </p:sp>
      <p:sp>
        <p:nvSpPr>
          <p:cNvPr id="5" name="TextBox 4"/>
          <p:cNvSpPr txBox="1"/>
          <p:nvPr/>
        </p:nvSpPr>
        <p:spPr>
          <a:xfrm>
            <a:off x="603115" y="2295728"/>
            <a:ext cx="3599234" cy="2308324"/>
          </a:xfrm>
          <a:prstGeom prst="rect">
            <a:avLst/>
          </a:prstGeom>
          <a:noFill/>
        </p:spPr>
        <p:txBody>
          <a:bodyPr wrap="square" rtlCol="0">
            <a:spAutoFit/>
          </a:bodyPr>
          <a:lstStyle/>
          <a:p>
            <a:pPr lvl="0" algn="ctr" fontAlgn="base">
              <a:spcBef>
                <a:spcPct val="0"/>
              </a:spcBef>
              <a:spcAft>
                <a:spcPct val="0"/>
              </a:spcAft>
            </a:pPr>
            <a:r>
              <a:rPr lang="en-US" sz="2400" b="1" u="sng">
                <a:solidFill>
                  <a:srgbClr val="0070C0"/>
                </a:solidFill>
                <a:latin typeface="Verdana" pitchFamily="34" charset="0"/>
                <a:cs typeface="Arial" charset="0"/>
              </a:rPr>
              <a:t>Object Properties</a:t>
            </a:r>
          </a:p>
          <a:p>
            <a:pPr lvl="0" algn="ctr" fontAlgn="base">
              <a:spcBef>
                <a:spcPct val="0"/>
              </a:spcBef>
              <a:spcAft>
                <a:spcPct val="0"/>
              </a:spcAft>
            </a:pPr>
            <a:endParaRPr lang="en-US" sz="2400" b="1">
              <a:solidFill>
                <a:srgbClr val="0070C0"/>
              </a:solidFill>
              <a:latin typeface="Verdana" pitchFamily="34" charset="0"/>
              <a:cs typeface="Arial" charset="0"/>
            </a:endParaRPr>
          </a:p>
          <a:p>
            <a:pPr lvl="0" algn="ctr" fontAlgn="base">
              <a:spcBef>
                <a:spcPct val="0"/>
              </a:spcBef>
              <a:spcAft>
                <a:spcPct val="0"/>
              </a:spcAft>
            </a:pPr>
            <a:r>
              <a:rPr lang="en-US" sz="2400" b="1">
                <a:solidFill>
                  <a:srgbClr val="0070C0"/>
                </a:solidFill>
                <a:latin typeface="Verdana" pitchFamily="34" charset="0"/>
                <a:cs typeface="Arial" charset="0"/>
              </a:rPr>
              <a:t>Name</a:t>
            </a:r>
          </a:p>
          <a:p>
            <a:pPr lvl="0" algn="ctr" fontAlgn="base">
              <a:spcBef>
                <a:spcPct val="0"/>
              </a:spcBef>
              <a:spcAft>
                <a:spcPct val="0"/>
              </a:spcAft>
            </a:pPr>
            <a:r>
              <a:rPr lang="en-US" sz="2400" b="1">
                <a:solidFill>
                  <a:srgbClr val="0070C0"/>
                </a:solidFill>
                <a:latin typeface="Verdana" pitchFamily="34" charset="0"/>
                <a:cs typeface="Arial" charset="0"/>
              </a:rPr>
              <a:t>DisplayName</a:t>
            </a:r>
          </a:p>
          <a:p>
            <a:pPr lvl="0" algn="ctr" fontAlgn="base">
              <a:spcBef>
                <a:spcPct val="0"/>
              </a:spcBef>
              <a:spcAft>
                <a:spcPct val="0"/>
              </a:spcAft>
            </a:pPr>
            <a:r>
              <a:rPr lang="en-US" sz="2400" b="1">
                <a:solidFill>
                  <a:srgbClr val="0070C0"/>
                </a:solidFill>
                <a:latin typeface="Verdana" pitchFamily="34" charset="0"/>
                <a:cs typeface="Arial" charset="0"/>
              </a:rPr>
              <a:t>Status</a:t>
            </a:r>
          </a:p>
          <a:p>
            <a:pPr lvl="0" algn="ctr" fontAlgn="base">
              <a:spcBef>
                <a:spcPct val="0"/>
              </a:spcBef>
              <a:spcAft>
                <a:spcPct val="0"/>
              </a:spcAft>
            </a:pPr>
            <a:r>
              <a:rPr lang="en-US" sz="2400" b="1">
                <a:solidFill>
                  <a:srgbClr val="0070C0"/>
                </a:solidFill>
                <a:latin typeface="Verdana" pitchFamily="34" charset="0"/>
                <a:cs typeface="Arial" charset="0"/>
              </a:rPr>
              <a:t>Description</a:t>
            </a:r>
            <a:endParaRPr lang="en-US" sz="2400" b="1" dirty="0">
              <a:solidFill>
                <a:srgbClr val="0070C0"/>
              </a:solidFill>
              <a:latin typeface="Verdana" pitchFamily="34" charset="0"/>
              <a:cs typeface="Arial" charset="0"/>
            </a:endParaRPr>
          </a:p>
        </p:txBody>
      </p:sp>
      <p:sp>
        <p:nvSpPr>
          <p:cNvPr id="6" name="TextBox 5"/>
          <p:cNvSpPr txBox="1"/>
          <p:nvPr/>
        </p:nvSpPr>
        <p:spPr>
          <a:xfrm>
            <a:off x="4202350" y="2295728"/>
            <a:ext cx="4319080" cy="1569660"/>
          </a:xfrm>
          <a:prstGeom prst="rect">
            <a:avLst/>
          </a:prstGeom>
          <a:noFill/>
        </p:spPr>
        <p:txBody>
          <a:bodyPr wrap="square" rtlCol="0">
            <a:spAutoFit/>
          </a:bodyPr>
          <a:lstStyle/>
          <a:p>
            <a:pPr lvl="0" algn="ctr" fontAlgn="base">
              <a:spcBef>
                <a:spcPct val="0"/>
              </a:spcBef>
              <a:spcAft>
                <a:spcPct val="0"/>
              </a:spcAft>
            </a:pPr>
            <a:r>
              <a:rPr lang="en-US" sz="2400" b="1" u="sng">
                <a:solidFill>
                  <a:srgbClr val="0070C0"/>
                </a:solidFill>
                <a:latin typeface="Verdana" pitchFamily="34" charset="0"/>
                <a:cs typeface="Arial" charset="0"/>
              </a:rPr>
              <a:t>Command Parameters</a:t>
            </a:r>
          </a:p>
          <a:p>
            <a:pPr lvl="0" algn="ctr" fontAlgn="base">
              <a:spcBef>
                <a:spcPct val="0"/>
              </a:spcBef>
              <a:spcAft>
                <a:spcPct val="0"/>
              </a:spcAft>
            </a:pPr>
            <a:endParaRPr lang="en-US" sz="2400" b="1">
              <a:solidFill>
                <a:srgbClr val="0070C0"/>
              </a:solidFill>
              <a:latin typeface="Verdana" pitchFamily="34" charset="0"/>
              <a:cs typeface="Arial" charset="0"/>
            </a:endParaRPr>
          </a:p>
          <a:p>
            <a:pPr lvl="0" algn="ctr" fontAlgn="base">
              <a:spcBef>
                <a:spcPct val="0"/>
              </a:spcBef>
              <a:spcAft>
                <a:spcPct val="0"/>
              </a:spcAft>
            </a:pPr>
            <a:r>
              <a:rPr lang="en-US" sz="2400" b="1">
                <a:solidFill>
                  <a:srgbClr val="0070C0"/>
                </a:solidFill>
                <a:latin typeface="Verdana" pitchFamily="34" charset="0"/>
                <a:cs typeface="Arial" charset="0"/>
              </a:rPr>
              <a:t>–Id</a:t>
            </a:r>
          </a:p>
          <a:p>
            <a:pPr lvl="0" algn="ctr" fontAlgn="base">
              <a:spcBef>
                <a:spcPct val="0"/>
              </a:spcBef>
              <a:spcAft>
                <a:spcPct val="0"/>
              </a:spcAft>
            </a:pPr>
            <a:r>
              <a:rPr lang="en-US" sz="2400" b="1">
                <a:solidFill>
                  <a:srgbClr val="0070C0"/>
                </a:solidFill>
                <a:latin typeface="Verdana" pitchFamily="34" charset="0"/>
                <a:cs typeface="Arial" charset="0"/>
              </a:rPr>
              <a:t>–Name</a:t>
            </a:r>
            <a:endParaRPr lang="en-US" sz="2400" b="1" dirty="0">
              <a:solidFill>
                <a:srgbClr val="0070C0"/>
              </a:solidFill>
              <a:latin typeface="Verdana" pitchFamily="34" charset="0"/>
              <a:cs typeface="Arial" charset="0"/>
            </a:endParaRPr>
          </a:p>
        </p:txBody>
      </p:sp>
      <p:cxnSp>
        <p:nvCxnSpPr>
          <p:cNvPr id="7" name="Straight Arrow Connector 6"/>
          <p:cNvCxnSpPr/>
          <p:nvPr/>
        </p:nvCxnSpPr>
        <p:spPr bwMode="auto">
          <a:xfrm>
            <a:off x="6361890" y="1595336"/>
            <a:ext cx="0" cy="700392"/>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8" name="Straight Arrow Connector 7"/>
          <p:cNvCxnSpPr/>
          <p:nvPr/>
        </p:nvCxnSpPr>
        <p:spPr bwMode="auto">
          <a:xfrm>
            <a:off x="2402732" y="1595336"/>
            <a:ext cx="0" cy="700392"/>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9" name="Straight Arrow Connector 8"/>
          <p:cNvCxnSpPr/>
          <p:nvPr/>
        </p:nvCxnSpPr>
        <p:spPr bwMode="auto">
          <a:xfrm>
            <a:off x="2976664" y="3268494"/>
            <a:ext cx="2762655" cy="389106"/>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91972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ByPropertyName Parameters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The full Help for a command lists the parameters that accept pipeline input by using </a:t>
            </a:r>
            <a:r>
              <a:rPr lang="en-US" b="1" kern="0">
                <a:solidFill>
                  <a:srgbClr val="000000"/>
                </a:solidFill>
              </a:rPr>
              <a:t>ByPropertyName</a:t>
            </a:r>
            <a:r>
              <a:rPr lang="en-US" kern="0">
                <a:solidFill>
                  <a:srgbClr val="000000"/>
                </a:solidFill>
              </a:rPr>
              <a:t>.</a:t>
            </a:r>
          </a:p>
          <a:p>
            <a:pPr lvl="0"/>
            <a:endParaRPr lang="en-US" kern="0">
              <a:solidFill>
                <a:srgbClr val="000000"/>
              </a:solidFill>
            </a:endParaRPr>
          </a:p>
          <a:p>
            <a:pPr marL="0" lvl="0" indent="0">
              <a:buNone/>
            </a:pPr>
            <a:r>
              <a:rPr lang="en-US" kern="0">
                <a:solidFill>
                  <a:srgbClr val="000000"/>
                </a:solidFill>
                <a:latin typeface="Consolas" pitchFamily="49" charset="0"/>
                <a:cs typeface="Consolas" pitchFamily="49" charset="0"/>
              </a:rPr>
              <a:t> </a:t>
            </a:r>
            <a:r>
              <a:rPr lang="en-US" sz="2000" kern="0">
                <a:solidFill>
                  <a:srgbClr val="000000"/>
                </a:solidFill>
                <a:latin typeface="Consolas" pitchFamily="49" charset="0"/>
                <a:cs typeface="Consolas" pitchFamily="49" charset="0"/>
              </a:rPr>
              <a:t>Required?                    false</a:t>
            </a:r>
          </a:p>
          <a:p>
            <a:pPr marL="0" lvl="0" indent="0">
              <a:buNone/>
            </a:pPr>
            <a:r>
              <a:rPr lang="en-US" sz="2000" kern="0">
                <a:solidFill>
                  <a:srgbClr val="000000"/>
                </a:solidFill>
                <a:latin typeface="Consolas" pitchFamily="49" charset="0"/>
                <a:cs typeface="Consolas" pitchFamily="49" charset="0"/>
              </a:rPr>
              <a:t> Position?                    named</a:t>
            </a:r>
          </a:p>
          <a:p>
            <a:pPr marL="0" lvl="0" indent="0">
              <a:buNone/>
            </a:pPr>
            <a:r>
              <a:rPr lang="en-US" sz="2000" kern="0">
                <a:solidFill>
                  <a:srgbClr val="000000"/>
                </a:solidFill>
                <a:latin typeface="Consolas" pitchFamily="49" charset="0"/>
                <a:cs typeface="Consolas" pitchFamily="49" charset="0"/>
              </a:rPr>
              <a:t> Default value                Local computer</a:t>
            </a:r>
          </a:p>
          <a:p>
            <a:pPr marL="0" lvl="0" indent="0">
              <a:buNone/>
            </a:pPr>
            <a:r>
              <a:rPr lang="en-US" sz="2000" kern="0">
                <a:solidFill>
                  <a:srgbClr val="000000"/>
                </a:solidFill>
                <a:latin typeface="Consolas" pitchFamily="49" charset="0"/>
                <a:cs typeface="Consolas" pitchFamily="49" charset="0"/>
              </a:rPr>
              <a:t> </a:t>
            </a:r>
            <a:r>
              <a:rPr lang="en-US" sz="2000" kern="0">
                <a:solidFill>
                  <a:srgbClr val="FF0000"/>
                </a:solidFill>
                <a:latin typeface="Consolas" pitchFamily="49" charset="0"/>
                <a:cs typeface="Consolas" pitchFamily="49" charset="0"/>
              </a:rPr>
              <a:t>Accept pipeline input?       true (ByPropertyName)</a:t>
            </a:r>
          </a:p>
          <a:p>
            <a:pPr marL="0" lvl="0" indent="0">
              <a:buNone/>
            </a:pPr>
            <a:r>
              <a:rPr lang="en-US" sz="2000" kern="0">
                <a:solidFill>
                  <a:srgbClr val="000000"/>
                </a:solidFill>
                <a:latin typeface="Consolas" pitchFamily="49" charset="0"/>
                <a:cs typeface="Consolas" pitchFamily="49" charset="0"/>
              </a:rPr>
              <a:t> Accept wildcard characters?  false </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188493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848ac84-27a3-4c95-ac8d-0ba75611a9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Passing Data ByPropertyName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a:t>
            </a:r>
            <a:r>
              <a:rPr lang="en-US" b="1" kern="0">
                <a:solidFill>
                  <a:srgbClr val="000000"/>
                </a:solidFill>
              </a:rPr>
              <a:t>ByPropertyName</a:t>
            </a:r>
            <a:r>
              <a:rPr lang="en-US" kern="0">
                <a:solidFill>
                  <a:srgbClr val="000000"/>
                </a:solidFill>
              </a:rPr>
              <a:t> can be used to create new user accounts</a:t>
            </a:r>
            <a:endParaRPr lang="en-US" kern="0" dirty="0">
              <a:solidFill>
                <a:srgbClr val="000000"/>
              </a:solidFill>
            </a:endParaRPr>
          </a:p>
        </p:txBody>
      </p:sp>
    </p:spTree>
    <p:extLst>
      <p:ext uri="{BB962C8B-B14F-4D97-AF65-F5344CB8AC3E}">
        <p14:creationId xmlns:p14="http://schemas.microsoft.com/office/powerpoint/2010/main" val="191832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40662"/>
            <a:ext cx="9144000" cy="611733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1033823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Expanding Property Values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The </a:t>
            </a:r>
            <a:r>
              <a:rPr lang="en-US" b="1" kern="0">
                <a:solidFill>
                  <a:srgbClr val="000000"/>
                </a:solidFill>
              </a:rPr>
              <a:t>–ExpandProperty</a:t>
            </a:r>
            <a:r>
              <a:rPr lang="en-US" kern="0">
                <a:solidFill>
                  <a:srgbClr val="000000"/>
                </a:solidFill>
              </a:rPr>
              <a:t> parameter of </a:t>
            </a:r>
            <a:r>
              <a:rPr lang="en-US" b="1" kern="0">
                <a:solidFill>
                  <a:srgbClr val="000000"/>
                </a:solidFill>
              </a:rPr>
              <a:t>Select-Object</a:t>
            </a:r>
            <a:r>
              <a:rPr lang="en-US" kern="0">
                <a:solidFill>
                  <a:srgbClr val="000000"/>
                </a:solidFill>
              </a:rPr>
              <a:t> expands, or extracts, the contents of a single property</a:t>
            </a:r>
          </a:p>
          <a:p>
            <a:pPr lvl="0"/>
            <a:r>
              <a:rPr lang="en-US" kern="0">
                <a:solidFill>
                  <a:srgbClr val="000000"/>
                </a:solidFill>
              </a:rPr>
              <a:t>Instead of returning an object with many properties, the command returns a simpler value</a:t>
            </a:r>
          </a:p>
          <a:p>
            <a:pPr lvl="0"/>
            <a:endParaRPr lang="en-US" kern="0">
              <a:solidFill>
                <a:srgbClr val="000000"/>
              </a:solidFill>
            </a:endParaRPr>
          </a:p>
          <a:p>
            <a:pPr lvl="0"/>
            <a:r>
              <a:rPr lang="en-US" kern="0">
                <a:solidFill>
                  <a:srgbClr val="000000"/>
                </a:solidFill>
              </a:rPr>
              <a:t>This technique can be used in parenthetical commands that need to provide a simpler value to a parameter</a:t>
            </a:r>
            <a:endParaRPr lang="en-US" kern="0" dirty="0">
              <a:solidFill>
                <a:srgbClr val="000000"/>
              </a:solidFill>
            </a:endParaRPr>
          </a:p>
        </p:txBody>
      </p:sp>
    </p:spTree>
    <p:extLst>
      <p:ext uri="{BB962C8B-B14F-4D97-AF65-F5344CB8AC3E}">
        <p14:creationId xmlns:p14="http://schemas.microsoft.com/office/powerpoint/2010/main" val="164339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15e6e32-79bc-4b7b-950c-904a1f79b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Expanding Property Values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use parameter expansion (extraction) to provide input from a parenthetical command</a:t>
            </a:r>
            <a:endParaRPr lang="en-US" kern="0" dirty="0">
              <a:solidFill>
                <a:srgbClr val="000000"/>
              </a:solidFill>
            </a:endParaRPr>
          </a:p>
        </p:txBody>
      </p:sp>
    </p:spTree>
    <p:extLst>
      <p:ext uri="{BB962C8B-B14F-4D97-AF65-F5344CB8AC3E}">
        <p14:creationId xmlns:p14="http://schemas.microsoft.com/office/powerpoint/2010/main" val="171742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Passing Data in the Pipeline By Value
Passing Data in the Pipeline By Property Name</a:t>
            </a:r>
            <a:endParaRPr lang="en-US"/>
          </a:p>
        </p:txBody>
      </p:sp>
    </p:spTree>
    <p:extLst>
      <p:ext uri="{BB962C8B-B14F-4D97-AF65-F5344CB8AC3E}">
        <p14:creationId xmlns:p14="http://schemas.microsoft.com/office/powerpoint/2010/main" val="1799247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40662"/>
            <a:ext cx="9144000" cy="611733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3178879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Working with Pipeline Parameter Binding</a:t>
            </a:r>
            <a:endParaRPr lang="en-US"/>
          </a:p>
        </p:txBody>
      </p:sp>
      <p:sp>
        <p:nvSpPr>
          <p:cNvPr id="3" name="Text Placeholder 2"/>
          <p:cNvSpPr>
            <a:spLocks noGrp="1"/>
          </p:cNvSpPr>
          <p:nvPr>
            <p:ph type="body" idx="1"/>
          </p:nvPr>
        </p:nvSpPr>
        <p:spPr/>
        <p:txBody>
          <a:bodyPr/>
          <a:lstStyle/>
          <a:p>
            <a:r>
              <a:rPr lang="en-US" smtClean="0"/>
              <a:t>Exercise 1: Predicting Pipeline Behavior</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a:t>
            </a:r>
            <a:r>
              <a:rPr lang="fr-CA" sz="2800" b="0" i="0" u="none" strike="noStrike" baseline="0" smtClean="0">
                <a:latin typeface="Segoe UI" panose="020B0502040204020203" pitchFamily="34" charset="0"/>
              </a:rPr>
              <a:t>10961B-LON-DC1, 10961B-LON-CL1</a:t>
            </a:r>
          </a:p>
          <a:p>
            <a:r>
              <a:rPr lang="fr-CA" sz="2800" b="0" i="0" u="none" strike="noStrike" baseline="0" smtClean="0">
                <a:latin typeface="Segoe UI" panose="020B0502040204020203" pitchFamily="34" charset="0"/>
              </a:rPr>
              <a:t>User Name: </a:t>
            </a:r>
            <a:r>
              <a:rPr lang="en-US" sz="2800" b="0" i="0" u="none" strike="noStrike" baseline="0" smtClean="0">
                <a:latin typeface="Segoe UI" panose="020B0502040204020203" pitchFamily="34" charset="0"/>
              </a:rPr>
              <a:t>ADATUM\Administrator</a:t>
            </a:r>
          </a:p>
          <a:p>
            <a:r>
              <a:rPr lang="en-US" sz="2800" b="0" i="0" u="none" strike="noStrike" baseline="0" smtClean="0">
                <a:latin typeface="Segoe UI" panose="020B0502040204020203" pitchFamily="34" charset="0"/>
              </a:rPr>
              <a:t>Password: Pa$$w0rd</a:t>
            </a:r>
            <a:endParaRPr lang="en-US" sz="280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45 minutes</a:t>
            </a:r>
            <a:endParaRPr lang="en-US" sz="2800">
              <a:latin typeface="Segoe UI" panose="020B0502040204020203" pitchFamily="34" charset="0"/>
            </a:endParaRPr>
          </a:p>
        </p:txBody>
      </p:sp>
    </p:spTree>
    <p:extLst>
      <p:ext uri="{BB962C8B-B14F-4D97-AF65-F5344CB8AC3E}">
        <p14:creationId xmlns:p14="http://schemas.microsoft.com/office/powerpoint/2010/main" val="386470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are creating and troubleshooting Windows PowerShell commands. You have to predict and control how the shell will pass data from one command to another so that the commands run correctly.</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292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do some commands accept pipeline input for a parameter such as –ComputerName, but other commands do not?
Do you ever have to rely on pipeline input? Could you just rely on parenthetical commands?</a:t>
            </a:r>
            <a:endParaRPr lang="en-US"/>
          </a:p>
        </p:txBody>
      </p:sp>
    </p:spTree>
    <p:extLst>
      <p:ext uri="{BB962C8B-B14F-4D97-AF65-F5344CB8AC3E}">
        <p14:creationId xmlns:p14="http://schemas.microsoft.com/office/powerpoint/2010/main" val="2780092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Best Practice</a:t>
            </a:r>
            <a:endParaRPr lang="en-US"/>
          </a:p>
        </p:txBody>
      </p:sp>
    </p:spTree>
    <p:extLst>
      <p:ext uri="{BB962C8B-B14F-4D97-AF65-F5344CB8AC3E}">
        <p14:creationId xmlns:p14="http://schemas.microsoft.com/office/powerpoint/2010/main" val="119174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Passing Data in the Pipeline By Value</a:t>
            </a:r>
            <a:endParaRPr lang="en-US"/>
          </a:p>
        </p:txBody>
      </p:sp>
      <p:sp>
        <p:nvSpPr>
          <p:cNvPr id="3" name="Text Placeholder 2"/>
          <p:cNvSpPr>
            <a:spLocks noGrp="1"/>
          </p:cNvSpPr>
          <p:nvPr>
            <p:ph type="body" idx="1"/>
          </p:nvPr>
        </p:nvSpPr>
        <p:spPr/>
        <p:txBody>
          <a:bodyPr/>
          <a:lstStyle/>
          <a:p>
            <a:r>
              <a:rPr lang="en-US" smtClean="0"/>
              <a:t>Command Input is Only by Parameter
Finding ByValue Parameters
Passing Data ByValue
Demonstration: Passing Data ByValue
Manual Parameters Override the Pipeline
Demonstration: Overriding the Pipeline
Parenthetical Commands Instead of the Pipeline
Demonstration: Parenthetical Commands</a:t>
            </a:r>
            <a:endParaRPr lang="en-US"/>
          </a:p>
        </p:txBody>
      </p:sp>
    </p:spTree>
    <p:extLst>
      <p:ext uri="{BB962C8B-B14F-4D97-AF65-F5344CB8AC3E}">
        <p14:creationId xmlns:p14="http://schemas.microsoft.com/office/powerpoint/2010/main" val="47469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 Input is Only by Parameter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Commands accept input only from their parameters</a:t>
            </a:r>
          </a:p>
          <a:p>
            <a:pPr lvl="0"/>
            <a:endParaRPr lang="en-US" sz="2400" kern="0">
              <a:solidFill>
                <a:srgbClr val="000000"/>
              </a:solidFill>
            </a:endParaRPr>
          </a:p>
          <a:p>
            <a:pPr lvl="0"/>
            <a:r>
              <a:rPr lang="en-US" sz="2400" b="1" kern="0">
                <a:solidFill>
                  <a:srgbClr val="000000"/>
                </a:solidFill>
              </a:rPr>
              <a:t>Get-Service | Sort-Object –Property Status </a:t>
            </a:r>
          </a:p>
          <a:p>
            <a:pPr lvl="0"/>
            <a:endParaRPr lang="en-US" sz="2400" kern="0">
              <a:solidFill>
                <a:srgbClr val="000000"/>
              </a:solidFill>
            </a:endParaRPr>
          </a:p>
          <a:p>
            <a:pPr lvl="0"/>
            <a:r>
              <a:rPr lang="en-US" sz="2400" kern="0">
                <a:solidFill>
                  <a:srgbClr val="000000"/>
                </a:solidFill>
              </a:rPr>
              <a:t>In the preceding example, only two parameters are specified for </a:t>
            </a:r>
            <a:r>
              <a:rPr lang="en-US" sz="2400" b="1" kern="0">
                <a:solidFill>
                  <a:srgbClr val="000000"/>
                </a:solidFill>
              </a:rPr>
              <a:t>Sort-Object</a:t>
            </a:r>
            <a:r>
              <a:rPr lang="en-US" sz="2400" kern="0">
                <a:solidFill>
                  <a:srgbClr val="000000"/>
                </a:solidFill>
              </a:rPr>
              <a:t> </a:t>
            </a:r>
          </a:p>
          <a:p>
            <a:pPr lvl="1"/>
            <a:r>
              <a:rPr lang="en-US" sz="2000" kern="0">
                <a:solidFill>
                  <a:srgbClr val="000000"/>
                </a:solidFill>
              </a:rPr>
              <a:t>The one parameter you see, </a:t>
            </a:r>
            <a:r>
              <a:rPr lang="en-US" sz="2000" b="1" kern="0">
                <a:solidFill>
                  <a:srgbClr val="000000"/>
                </a:solidFill>
              </a:rPr>
              <a:t>­ –Property</a:t>
            </a:r>
            <a:endParaRPr lang="en-US" sz="2000" kern="0">
              <a:solidFill>
                <a:srgbClr val="000000"/>
              </a:solidFill>
            </a:endParaRPr>
          </a:p>
          <a:p>
            <a:pPr lvl="1"/>
            <a:r>
              <a:rPr lang="en-US" sz="2000" kern="0">
                <a:solidFill>
                  <a:srgbClr val="000000"/>
                </a:solidFill>
              </a:rPr>
              <a:t>Another parameter used invisibly as part of pipeline parameter binding</a:t>
            </a:r>
          </a:p>
          <a:p>
            <a:pPr lvl="0"/>
            <a:endParaRPr lang="en-US" sz="2400" kern="0">
              <a:solidFill>
                <a:srgbClr val="000000"/>
              </a:solidFill>
            </a:endParaRPr>
          </a:p>
          <a:p>
            <a:pPr lvl="0"/>
            <a:r>
              <a:rPr lang="en-US" sz="2400" kern="0">
                <a:solidFill>
                  <a:srgbClr val="000000"/>
                </a:solidFill>
              </a:rPr>
              <a:t>Two techniques for pipeline parameter binding</a:t>
            </a:r>
          </a:p>
          <a:p>
            <a:pPr lvl="1"/>
            <a:r>
              <a:rPr lang="en-US" sz="2000" b="1" kern="0">
                <a:solidFill>
                  <a:srgbClr val="000000"/>
                </a:solidFill>
              </a:rPr>
              <a:t>ByValue</a:t>
            </a:r>
            <a:r>
              <a:rPr lang="en-US" sz="2000" kern="0">
                <a:solidFill>
                  <a:srgbClr val="000000"/>
                </a:solidFill>
              </a:rPr>
              <a:t> is always tried first</a:t>
            </a:r>
          </a:p>
          <a:p>
            <a:pPr lvl="1"/>
            <a:r>
              <a:rPr lang="en-US" sz="2000" b="1" kern="0">
                <a:solidFill>
                  <a:srgbClr val="000000"/>
                </a:solidFill>
              </a:rPr>
              <a:t>ByPropertyName</a:t>
            </a:r>
            <a:r>
              <a:rPr lang="en-US" sz="2000" kern="0">
                <a:solidFill>
                  <a:srgbClr val="000000"/>
                </a:solidFill>
              </a:rPr>
              <a:t> is tried if </a:t>
            </a:r>
            <a:r>
              <a:rPr lang="en-US" sz="2000" b="1" kern="0">
                <a:solidFill>
                  <a:srgbClr val="000000"/>
                </a:solidFill>
              </a:rPr>
              <a:t>ByValue</a:t>
            </a:r>
            <a:r>
              <a:rPr lang="en-US" sz="2000" kern="0">
                <a:solidFill>
                  <a:srgbClr val="000000"/>
                </a:solidFill>
              </a:rPr>
              <a:t> fails</a:t>
            </a:r>
            <a:endParaRPr lang="en-US" sz="2000" b="1" kern="0" dirty="0">
              <a:solidFill>
                <a:srgbClr val="000000"/>
              </a:solidFill>
            </a:endParaRPr>
          </a:p>
        </p:txBody>
      </p:sp>
    </p:spTree>
    <p:extLst>
      <p:ext uri="{BB962C8B-B14F-4D97-AF65-F5344CB8AC3E}">
        <p14:creationId xmlns:p14="http://schemas.microsoft.com/office/powerpoint/2010/main" val="41323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Finding ByValue Parameters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Command Help files indicate the parameters that can accept the pipeline input </a:t>
            </a:r>
            <a:r>
              <a:rPr lang="en-US" b="1" kern="0">
                <a:solidFill>
                  <a:srgbClr val="000000"/>
                </a:solidFill>
              </a:rPr>
              <a:t>ByValue</a:t>
            </a:r>
            <a:endParaRPr lang="en-US" kern="0">
              <a:solidFill>
                <a:srgbClr val="000000"/>
              </a:solidFill>
            </a:endParaRPr>
          </a:p>
          <a:p>
            <a:pPr lvl="0"/>
            <a:endParaRPr lang="en-US" kern="0">
              <a:solidFill>
                <a:srgbClr val="000000"/>
              </a:solidFill>
            </a:endParaRPr>
          </a:p>
          <a:p>
            <a:pPr marL="0" lvl="0" indent="0">
              <a:buNone/>
            </a:pPr>
            <a:r>
              <a:rPr lang="en-US" sz="2400" kern="0">
                <a:solidFill>
                  <a:srgbClr val="000000"/>
                </a:solidFill>
                <a:latin typeface="Consolas" pitchFamily="49" charset="0"/>
                <a:cs typeface="Consolas" pitchFamily="49" charset="0"/>
              </a:rPr>
              <a:t>Required?                    false</a:t>
            </a:r>
          </a:p>
          <a:p>
            <a:pPr marL="0" lvl="0" indent="0">
              <a:buNone/>
            </a:pPr>
            <a:r>
              <a:rPr lang="en-US" sz="2400" kern="0">
                <a:solidFill>
                  <a:srgbClr val="000000"/>
                </a:solidFill>
                <a:latin typeface="Consolas" pitchFamily="49" charset="0"/>
                <a:cs typeface="Consolas" pitchFamily="49" charset="0"/>
              </a:rPr>
              <a:t>Position?                    named</a:t>
            </a:r>
          </a:p>
          <a:p>
            <a:pPr marL="0" lvl="0" indent="0">
              <a:buNone/>
            </a:pPr>
            <a:r>
              <a:rPr lang="en-US" sz="2400" kern="0">
                <a:solidFill>
                  <a:srgbClr val="000000"/>
                </a:solidFill>
                <a:latin typeface="Consolas" pitchFamily="49" charset="0"/>
                <a:cs typeface="Consolas" pitchFamily="49" charset="0"/>
              </a:rPr>
              <a:t>Default value</a:t>
            </a:r>
          </a:p>
          <a:p>
            <a:pPr marL="0" lvl="0" indent="0">
              <a:buNone/>
            </a:pPr>
            <a:r>
              <a:rPr lang="en-US" sz="2400" kern="0">
                <a:solidFill>
                  <a:srgbClr val="FF0000"/>
                </a:solidFill>
                <a:latin typeface="Consolas" pitchFamily="49" charset="0"/>
                <a:cs typeface="Consolas" pitchFamily="49" charset="0"/>
              </a:rPr>
              <a:t>Accept pipeline input?       true (ByValue)</a:t>
            </a:r>
          </a:p>
          <a:p>
            <a:pPr marL="0" lvl="0" indent="0">
              <a:buNone/>
            </a:pPr>
            <a:r>
              <a:rPr lang="en-US" sz="2400" kern="0">
                <a:solidFill>
                  <a:srgbClr val="000000"/>
                </a:solidFill>
                <a:latin typeface="Consolas" pitchFamily="49" charset="0"/>
                <a:cs typeface="Consolas" pitchFamily="49" charset="0"/>
              </a:rPr>
              <a:t>Accept wildcard characters?  false</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42708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Data ByValue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sz="3200" kern="0">
              <a:solidFill>
                <a:srgbClr val="000000"/>
              </a:solidFill>
              <a:latin typeface="Consolas" pitchFamily="49" charset="0"/>
              <a:cs typeface="Consolas" pitchFamily="49" charset="0"/>
            </a:endParaRPr>
          </a:p>
          <a:p>
            <a:pPr marL="0" lvl="0" indent="0">
              <a:buNone/>
            </a:pPr>
            <a:endParaRPr lang="en-US" sz="3200" kern="0">
              <a:solidFill>
                <a:srgbClr val="000000"/>
              </a:solidFill>
              <a:latin typeface="Consolas" pitchFamily="49" charset="0"/>
              <a:cs typeface="Consolas" pitchFamily="49" charset="0"/>
            </a:endParaRPr>
          </a:p>
          <a:p>
            <a:pPr marL="0" lvl="0" indent="0">
              <a:buNone/>
            </a:pPr>
            <a:r>
              <a:rPr lang="en-US" sz="3200" kern="0">
                <a:solidFill>
                  <a:srgbClr val="000000"/>
                </a:solidFill>
                <a:latin typeface="Consolas" pitchFamily="49" charset="0"/>
                <a:cs typeface="Consolas" pitchFamily="49" charset="0"/>
              </a:rPr>
              <a:t>"BITS","WinRM" | Get-Service </a:t>
            </a:r>
            <a:r>
              <a:rPr lang="en-US" sz="3200" kern="0">
                <a:solidFill>
                  <a:srgbClr val="FFFFFF">
                    <a:lumMod val="65000"/>
                  </a:srgbClr>
                </a:solidFill>
                <a:latin typeface="Consolas" pitchFamily="49" charset="0"/>
                <a:cs typeface="Consolas" pitchFamily="49" charset="0"/>
              </a:rPr>
              <a:t>-Name</a:t>
            </a:r>
            <a:endParaRPr lang="en-US" sz="3200" kern="0" dirty="0">
              <a:solidFill>
                <a:srgbClr val="FFFFFF">
                  <a:lumMod val="65000"/>
                </a:srgbClr>
              </a:solidFill>
              <a:latin typeface="Consolas" pitchFamily="49" charset="0"/>
              <a:cs typeface="Consolas" pitchFamily="49" charset="0"/>
            </a:endParaRPr>
          </a:p>
        </p:txBody>
      </p:sp>
      <p:sp>
        <p:nvSpPr>
          <p:cNvPr id="5" name="TextBox 4"/>
          <p:cNvSpPr txBox="1"/>
          <p:nvPr/>
        </p:nvSpPr>
        <p:spPr>
          <a:xfrm>
            <a:off x="505838" y="1108953"/>
            <a:ext cx="4377447" cy="369332"/>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String objects in the pipeline</a:t>
            </a:r>
            <a:endParaRPr lang="en-US" b="1" dirty="0">
              <a:solidFill>
                <a:srgbClr val="FF0000"/>
              </a:solidFill>
              <a:latin typeface="Verdana" pitchFamily="34" charset="0"/>
              <a:cs typeface="Arial" charset="0"/>
            </a:endParaRPr>
          </a:p>
        </p:txBody>
      </p:sp>
      <p:cxnSp>
        <p:nvCxnSpPr>
          <p:cNvPr id="6" name="Straight Arrow Connector 5"/>
          <p:cNvCxnSpPr/>
          <p:nvPr/>
        </p:nvCxnSpPr>
        <p:spPr bwMode="auto">
          <a:xfrm flipH="1">
            <a:off x="3210128" y="1478285"/>
            <a:ext cx="350195" cy="700711"/>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7" name="TextBox 6"/>
          <p:cNvSpPr txBox="1"/>
          <p:nvPr/>
        </p:nvSpPr>
        <p:spPr>
          <a:xfrm>
            <a:off x="3732178" y="3362527"/>
            <a:ext cx="4377447" cy="1200329"/>
          </a:xfrm>
          <a:prstGeom prst="rect">
            <a:avLst/>
          </a:prstGeom>
          <a:noFill/>
        </p:spPr>
        <p:txBody>
          <a:bodyPr wrap="square" rtlCol="0">
            <a:spAutoFit/>
          </a:bodyPr>
          <a:lstStyle/>
          <a:p>
            <a:pPr lvl="0" algn="r" fontAlgn="base">
              <a:spcBef>
                <a:spcPct val="0"/>
              </a:spcBef>
              <a:spcAft>
                <a:spcPct val="0"/>
              </a:spcAft>
            </a:pPr>
            <a:r>
              <a:rPr lang="en-US" b="1">
                <a:solidFill>
                  <a:srgbClr val="FF0000"/>
                </a:solidFill>
                <a:latin typeface="Verdana" pitchFamily="34" charset="0"/>
                <a:cs typeface="Arial" charset="0"/>
              </a:rPr>
              <a:t>Attach invisibly to the parameter that accepts String objects from the pipeline ByValue</a:t>
            </a:r>
            <a:endParaRPr lang="en-US" b="1" dirty="0">
              <a:solidFill>
                <a:srgbClr val="FF0000"/>
              </a:solidFill>
              <a:latin typeface="Verdana" pitchFamily="34" charset="0"/>
              <a:cs typeface="Arial" charset="0"/>
            </a:endParaRPr>
          </a:p>
        </p:txBody>
      </p:sp>
      <p:cxnSp>
        <p:nvCxnSpPr>
          <p:cNvPr id="8" name="Straight Arrow Connector 7"/>
          <p:cNvCxnSpPr/>
          <p:nvPr/>
        </p:nvCxnSpPr>
        <p:spPr bwMode="auto">
          <a:xfrm flipV="1">
            <a:off x="6692631" y="2665379"/>
            <a:ext cx="797667" cy="697149"/>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03239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666221f-f7aa-4ae4-833c-1becc3ffd3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and PSObject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Object</a:t>
            </a:r>
            <a:r>
              <a:rPr lang="en-US" kern="0">
                <a:solidFill>
                  <a:srgbClr val="000000"/>
                </a:solidFill>
              </a:rPr>
              <a:t> and </a:t>
            </a:r>
            <a:r>
              <a:rPr lang="en-US" b="1" kern="0">
                <a:solidFill>
                  <a:srgbClr val="000000"/>
                </a:solidFill>
              </a:rPr>
              <a:t>PSObject</a:t>
            </a:r>
            <a:r>
              <a:rPr lang="en-US" kern="0">
                <a:solidFill>
                  <a:srgbClr val="000000"/>
                </a:solidFill>
              </a:rPr>
              <a:t> are generic object types</a:t>
            </a:r>
          </a:p>
          <a:p>
            <a:pPr lvl="0"/>
            <a:r>
              <a:rPr lang="en-US" kern="0">
                <a:solidFill>
                  <a:srgbClr val="000000"/>
                </a:solidFill>
              </a:rPr>
              <a:t>If a parameter accepts one of these object types, the parameter will accept any kind of object</a:t>
            </a:r>
          </a:p>
          <a:p>
            <a:pPr lvl="0"/>
            <a:r>
              <a:rPr lang="en-US" kern="0">
                <a:solidFill>
                  <a:srgbClr val="000000"/>
                </a:solidFill>
              </a:rPr>
              <a:t>If the parameter accepts pipeline input </a:t>
            </a:r>
            <a:r>
              <a:rPr lang="en-US" b="1" kern="0">
                <a:solidFill>
                  <a:srgbClr val="000000"/>
                </a:solidFill>
              </a:rPr>
              <a:t>ByValue</a:t>
            </a:r>
            <a:r>
              <a:rPr lang="en-US" kern="0">
                <a:solidFill>
                  <a:srgbClr val="000000"/>
                </a:solidFill>
              </a:rPr>
              <a:t>, it can accept any kind of object from the pipeline</a:t>
            </a:r>
          </a:p>
          <a:p>
            <a:pPr lvl="0"/>
            <a:endParaRPr lang="en-US" kern="0">
              <a:solidFill>
                <a:srgbClr val="000000"/>
              </a:solidFill>
            </a:endParaRPr>
          </a:p>
          <a:p>
            <a:pPr lvl="0"/>
            <a:r>
              <a:rPr lang="en-US" kern="0">
                <a:solidFill>
                  <a:srgbClr val="000000"/>
                </a:solidFill>
              </a:rPr>
              <a:t>This configuration is how </a:t>
            </a:r>
            <a:r>
              <a:rPr lang="en-US" b="1" kern="0">
                <a:solidFill>
                  <a:srgbClr val="000000"/>
                </a:solidFill>
              </a:rPr>
              <a:t>Sort-Object</a:t>
            </a:r>
            <a:r>
              <a:rPr lang="en-US" kern="0">
                <a:solidFill>
                  <a:srgbClr val="000000"/>
                </a:solidFill>
              </a:rPr>
              <a:t>, </a:t>
            </a:r>
            <a:r>
              <a:rPr lang="en-US" b="1" kern="0">
                <a:solidFill>
                  <a:srgbClr val="000000"/>
                </a:solidFill>
              </a:rPr>
              <a:t>Select-Object</a:t>
            </a:r>
            <a:r>
              <a:rPr lang="en-US" kern="0">
                <a:solidFill>
                  <a:srgbClr val="000000"/>
                </a:solidFill>
              </a:rPr>
              <a:t>, </a:t>
            </a:r>
            <a:r>
              <a:rPr lang="en-US" b="1" kern="0">
                <a:solidFill>
                  <a:srgbClr val="000000"/>
                </a:solidFill>
              </a:rPr>
              <a:t>Where-Object</a:t>
            </a:r>
            <a:r>
              <a:rPr lang="en-US" kern="0">
                <a:solidFill>
                  <a:srgbClr val="000000"/>
                </a:solidFill>
              </a:rPr>
              <a:t>, and many other commands work</a:t>
            </a:r>
            <a:endParaRPr lang="en-US" kern="0" dirty="0">
              <a:solidFill>
                <a:srgbClr val="000000"/>
              </a:solidFill>
            </a:endParaRPr>
          </a:p>
        </p:txBody>
      </p:sp>
    </p:spTree>
    <p:extLst>
      <p:ext uri="{BB962C8B-B14F-4D97-AF65-F5344CB8AC3E}">
        <p14:creationId xmlns:p14="http://schemas.microsoft.com/office/powerpoint/2010/main" val="70271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666ff6d-11f1-41c6-9f2c-398d965421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Passing Data ByValue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the shell performs pipeline parameter binding </a:t>
            </a:r>
            <a:r>
              <a:rPr lang="en-US" b="1" kern="0">
                <a:solidFill>
                  <a:srgbClr val="000000"/>
                </a:solidFill>
              </a:rPr>
              <a:t>ByValue</a:t>
            </a:r>
            <a:endParaRPr lang="en-US" kern="0">
              <a:solidFill>
                <a:srgbClr val="000000"/>
              </a:solidFill>
            </a:endParaRPr>
          </a:p>
          <a:p>
            <a:pPr lvl="1"/>
            <a:r>
              <a:rPr lang="en-US" kern="0">
                <a:solidFill>
                  <a:srgbClr val="000000"/>
                </a:solidFill>
              </a:rPr>
              <a:t>Discover what kind of object is in the pipeline</a:t>
            </a:r>
          </a:p>
          <a:p>
            <a:pPr lvl="1"/>
            <a:r>
              <a:rPr lang="en-US" kern="0">
                <a:solidFill>
                  <a:srgbClr val="000000"/>
                </a:solidFill>
              </a:rPr>
              <a:t>Look for candidate parameters</a:t>
            </a:r>
          </a:p>
          <a:p>
            <a:pPr lvl="1"/>
            <a:r>
              <a:rPr lang="en-US" kern="0">
                <a:solidFill>
                  <a:srgbClr val="000000"/>
                </a:solidFill>
              </a:rPr>
              <a:t>Decide what the shell will do</a:t>
            </a:r>
            <a:endParaRPr lang="en-US" kern="0" dirty="0">
              <a:solidFill>
                <a:srgbClr val="000000"/>
              </a:solidFill>
            </a:endParaRPr>
          </a:p>
        </p:txBody>
      </p:sp>
    </p:spTree>
    <p:extLst>
      <p:ext uri="{BB962C8B-B14F-4D97-AF65-F5344CB8AC3E}">
        <p14:creationId xmlns:p14="http://schemas.microsoft.com/office/powerpoint/2010/main" val="374563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e565752-0ea6-4f24-86ad-cde85b9569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Manual Parameters Override the Pipeline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The shell first looks to see what parameter it wants to use for pipeline parameter binding…</a:t>
            </a:r>
          </a:p>
          <a:p>
            <a:pPr lvl="0"/>
            <a:r>
              <a:rPr lang="en-US" kern="0">
                <a:solidFill>
                  <a:srgbClr val="000000"/>
                </a:solidFill>
              </a:rPr>
              <a:t>…but if that parameter is specified manually, binding stops.</a:t>
            </a:r>
          </a:p>
          <a:p>
            <a:pPr lvl="0"/>
            <a:endParaRPr lang="en-US" kern="0">
              <a:solidFill>
                <a:srgbClr val="000000"/>
              </a:solidFill>
            </a:endParaRPr>
          </a:p>
          <a:p>
            <a:pPr marL="0" lvl="0" indent="0">
              <a:buNone/>
            </a:pPr>
            <a:r>
              <a:rPr lang="en-US" sz="2400" kern="0">
                <a:solidFill>
                  <a:srgbClr val="000000"/>
                </a:solidFill>
                <a:latin typeface="Consolas" pitchFamily="49" charset="0"/>
                <a:cs typeface="Consolas" pitchFamily="49" charset="0"/>
              </a:rPr>
              <a:t>Get-Content Names.txt | Get-Service –Name BITS</a:t>
            </a:r>
          </a:p>
          <a:p>
            <a:pPr lvl="0"/>
            <a:endParaRPr lang="en-US" kern="0">
              <a:solidFill>
                <a:srgbClr val="000000"/>
              </a:solidFill>
            </a:endParaRPr>
          </a:p>
          <a:p>
            <a:pPr lvl="0"/>
            <a:r>
              <a:rPr lang="en-US" kern="0">
                <a:solidFill>
                  <a:srgbClr val="000000"/>
                </a:solidFill>
              </a:rPr>
              <a:t>The manual use of </a:t>
            </a:r>
            <a:r>
              <a:rPr lang="en-US" b="1" kern="0">
                <a:solidFill>
                  <a:srgbClr val="000000"/>
                </a:solidFill>
              </a:rPr>
              <a:t>–Name</a:t>
            </a:r>
            <a:r>
              <a:rPr lang="en-US" kern="0">
                <a:solidFill>
                  <a:srgbClr val="000000"/>
                </a:solidFill>
              </a:rPr>
              <a:t> overrides the pipeline The pipeline input is not used. You actually see an error.</a:t>
            </a:r>
            <a:endParaRPr lang="en-US" kern="0" dirty="0">
              <a:solidFill>
                <a:srgbClr val="000000"/>
              </a:solidFill>
            </a:endParaRPr>
          </a:p>
        </p:txBody>
      </p:sp>
    </p:spTree>
    <p:extLst>
      <p:ext uri="{BB962C8B-B14F-4D97-AF65-F5344CB8AC3E}">
        <p14:creationId xmlns:p14="http://schemas.microsoft.com/office/powerpoint/2010/main" val="205695596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6AA01CCB-F1FD-495B-9920-DBE5D81F7054}"/>
</file>

<file path=customXml/itemProps2.xml><?xml version="1.0" encoding="utf-8"?>
<ds:datastoreItem xmlns:ds="http://schemas.openxmlformats.org/officeDocument/2006/customXml" ds:itemID="{7B0F83B6-EABE-41D9-9CB7-5EA707FD2321}"/>
</file>

<file path=customXml/itemProps3.xml><?xml version="1.0" encoding="utf-8"?>
<ds:datastoreItem xmlns:ds="http://schemas.openxmlformats.org/officeDocument/2006/customXml" ds:itemID="{C4B0A50F-589A-4252-BF63-B76D7D584D6A}"/>
</file>

<file path=docProps/app.xml><?xml version="1.0" encoding="utf-8"?>
<Properties xmlns="http://schemas.openxmlformats.org/officeDocument/2006/extended-properties" xmlns:vt="http://schemas.openxmlformats.org/officeDocument/2006/docPropsVTypes">
  <Template>NG_MOC_Core_ModuleNew</Template>
  <TotalTime>12</TotalTime>
  <Words>3625</Words>
  <Application>Microsoft Office PowerPoint</Application>
  <PresentationFormat>On-screen Show (4:3)</PresentationFormat>
  <Paragraphs>318</Paragraphs>
  <Slides>24</Slides>
  <Notes>24</Notes>
  <HiddenSlides>2</HiddenSlides>
  <MMClips>0</MMClips>
  <ScaleCrop>false</ScaleCrop>
  <HeadingPairs>
    <vt:vector size="6" baseType="variant">
      <vt:variant>
        <vt:lpstr>Fonts Used</vt:lpstr>
      </vt:variant>
      <vt:variant>
        <vt:i4>8</vt:i4>
      </vt:variant>
      <vt:variant>
        <vt:lpstr>Theme</vt:lpstr>
      </vt:variant>
      <vt:variant>
        <vt:i4>25</vt:i4>
      </vt:variant>
      <vt:variant>
        <vt:lpstr>Slide Titles</vt:lpstr>
      </vt:variant>
      <vt:variant>
        <vt:i4>24</vt:i4>
      </vt:variant>
    </vt:vector>
  </HeadingPairs>
  <TitlesOfParts>
    <vt:vector size="57" baseType="lpstr">
      <vt:lpstr>Calibri</vt:lpstr>
      <vt:lpstr>Consolas</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Module 3</vt:lpstr>
      <vt:lpstr>Module Overview</vt:lpstr>
      <vt:lpstr>Lesson 1: Passing Data in the Pipeline By Value</vt:lpstr>
      <vt:lpstr>Command Input is Only by Parameter</vt:lpstr>
      <vt:lpstr>Finding ByValue Parameters</vt:lpstr>
      <vt:lpstr>Passing Data ByValue</vt:lpstr>
      <vt:lpstr>Object and PSObject</vt:lpstr>
      <vt:lpstr>Demonstration: Passing Data ByValue</vt:lpstr>
      <vt:lpstr>Manual Parameters Override the Pipeline</vt:lpstr>
      <vt:lpstr>Demonstration: Overriding the Pipeline</vt:lpstr>
      <vt:lpstr>Parenthetical Commands Instead of the Pipeline</vt:lpstr>
      <vt:lpstr>Demonstration: Parenthetical Commands</vt:lpstr>
      <vt:lpstr>Lesson 2: Passing Data in the Pipeline By Property Name</vt:lpstr>
      <vt:lpstr>Changing to ByPropertyName</vt:lpstr>
      <vt:lpstr>Finding ByPropertyName Parameters</vt:lpstr>
      <vt:lpstr>Demonstration: Passing Data ByPropertyName</vt:lpstr>
      <vt:lpstr>Notes Page Over-flow Slide. Do Not Print.</vt:lpstr>
      <vt:lpstr>Expanding Property Values</vt:lpstr>
      <vt:lpstr>Demonstration: Expanding Property Values</vt:lpstr>
      <vt:lpstr>Notes Page Over-flow Slide. Do Not Print.</vt:lpstr>
      <vt:lpstr>Lab: Working with Pipeline Parameter Binding</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
  <cp:lastModifiedBy>Cindy Staley</cp:lastModifiedBy>
  <cp:revision>3</cp:revision>
  <dcterms:created xsi:type="dcterms:W3CDTF">2014-02-24T21:41:35Z</dcterms:created>
  <dcterms:modified xsi:type="dcterms:W3CDTF">2014-02-25T15:15:42Z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