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slides/slide10.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13.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18.xml" ContentType="application/vnd.openxmlformats-officedocument.presentationml.notesSlide+xml"/>
  <Override PartName="/ppt/slideLayouts/slideLayout11.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3.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85.xml" ContentType="application/vnd.openxmlformats-officedocument.presentationml.slideLayout+xml"/>
  <Override PartName="/ppt/slideLayouts/slideLayout4.xml" ContentType="application/vnd.openxmlformats-officedocument.presentationml.slideLayout+xml"/>
  <Override PartName="/ppt/slideLayouts/slideLayout84.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5.xml" ContentType="application/vnd.openxmlformats-officedocument.presentationml.slideLayout+xml"/>
  <Override PartName="/ppt/slideLayouts/slideLayout72.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118.xml" ContentType="application/vnd.openxmlformats-officedocument.presentationml.slideLayout+xml"/>
  <Override PartName="/ppt/slideLayouts/slideLayout117.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8.xml" ContentType="application/vnd.openxmlformats-officedocument.presentationml.slideLayout+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24.xml" ContentType="application/vnd.openxmlformats-officedocument.presentationml.slideLayout+xml"/>
  <Override PartName="/ppt/slideLayouts/slideLayout116.xml" ContentType="application/vnd.openxmlformats-officedocument.presentationml.slideLayout+xml"/>
  <Override PartName="/ppt/slideLayouts/slideLayout115.xml" ContentType="application/vnd.openxmlformats-officedocument.presentationml.slideLayout+xml"/>
  <Override PartName="/ppt/slideLayouts/slideLayout114.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2.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207.xml" ContentType="application/vnd.openxmlformats-officedocument.presentationml.slideLayout+xml"/>
  <Override PartName="/ppt/slideLayouts/slideLayout206.xml" ContentType="application/vnd.openxmlformats-officedocument.presentationml.slideLayout+xml"/>
  <Override PartName="/ppt/slideLayouts/slideLayout205.xml" ContentType="application/vnd.openxmlformats-officedocument.presentationml.slideLayout+xml"/>
  <Override PartName="/ppt/slideLayouts/slideLayout204.xml" ContentType="application/vnd.openxmlformats-officedocument.presentationml.slideLayout+xml"/>
  <Override PartName="/ppt/slideLayouts/slideLayout203.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5.xml" ContentType="application/vnd.openxmlformats-officedocument.presentationml.slideLayout+xml"/>
  <Override PartName="/ppt/slideLayouts/slideLayout214.xml" ContentType="application/vnd.openxmlformats-officedocument.presentationml.slideLayout+xml"/>
  <Override PartName="/ppt/slideLayouts/slideLayout213.xml" ContentType="application/vnd.openxmlformats-officedocument.presentationml.slideLayout+xml"/>
  <Override PartName="/ppt/slideLayouts/slideLayout212.xml" ContentType="application/vnd.openxmlformats-officedocument.presentationml.slideLayout+xml"/>
  <Override PartName="/ppt/slideLayouts/slideLayout211.xml" ContentType="application/vnd.openxmlformats-officedocument.presentationml.slideLayout+xml"/>
  <Override PartName="/ppt/slideLayouts/slideLayout202.xml" ContentType="application/vnd.openxmlformats-officedocument.presentationml.slideLayout+xml"/>
  <Override PartName="/ppt/slideLayouts/slideLayout201.xml" ContentType="application/vnd.openxmlformats-officedocument.presentationml.slideLayout+xml"/>
  <Override PartName="/ppt/slideLayouts/slideLayout200.xml" ContentType="application/vnd.openxmlformats-officedocument.presentationml.slideLayout+xml"/>
  <Override PartName="/ppt/slideLayouts/slideLayout192.xml" ContentType="application/vnd.openxmlformats-officedocument.presentationml.slideLayout+xml"/>
  <Override PartName="/ppt/slideLayouts/slideLayout191.xml" ContentType="application/vnd.openxmlformats-officedocument.presentationml.slideLayout+xml"/>
  <Override PartName="/ppt/slideLayouts/slideLayout10.xml" ContentType="application/vnd.openxmlformats-officedocument.presentationml.slideLayout+xml"/>
  <Override PartName="/ppt/slideLayouts/slideLayout189.xml" ContentType="application/vnd.openxmlformats-officedocument.presentationml.slideLayout+xml"/>
  <Override PartName="/ppt/slideLayouts/slideLayout188.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9.xml" ContentType="application/vnd.openxmlformats-officedocument.presentationml.slideLayout+xml"/>
  <Override PartName="/ppt/slideLayouts/slideLayout198.xml" ContentType="application/vnd.openxmlformats-officedocument.presentationml.slideLayout+xml"/>
  <Override PartName="/ppt/slideLayouts/slideLayout197.xml" ContentType="application/vnd.openxmlformats-officedocument.presentationml.slideLayout+xml"/>
  <Override PartName="/ppt/slideLayouts/slideLayout196.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Masters/slideMaster1.xml" ContentType="application/vnd.openxmlformats-officedocument.presentationml.slideMaster+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223.xml" ContentType="application/vnd.openxmlformats-officedocument.presentationml.slideLayout+xml"/>
  <Override PartName="/ppt/slideLayouts/slideLayout222.xml" ContentType="application/vnd.openxmlformats-officedocument.presentationml.slideLayout+xml"/>
  <Override PartName="/ppt/slideLayouts/slideLayout221.xml" ContentType="application/vnd.openxmlformats-officedocument.presentationml.slideLayout+xml"/>
  <Override PartName="/ppt/slideLayouts/slideLayout220.xml" ContentType="application/vnd.openxmlformats-officedocument.presentationml.slideLayout+xml"/>
  <Override PartName="/ppt/slideLayouts/slideLayout219.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27.xml" ContentType="application/vnd.openxmlformats-officedocument.presentationml.slideLayout+xml"/>
  <Override PartName="/ppt/slideLayouts/slideLayout187.xml" ContentType="application/vnd.openxmlformats-officedocument.presentationml.slideLayout+xml"/>
  <Override PartName="/ppt/slideLayouts/slideLayout190.xml" ContentType="application/vnd.openxmlformats-officedocument.presentationml.slideLayout+xml"/>
  <Override PartName="/ppt/slideLayouts/slideLayout185.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149.xml" ContentType="application/vnd.openxmlformats-officedocument.presentationml.slideLayout+xml"/>
  <Override PartName="/ppt/slideLayouts/slideLayout148.xml" ContentType="application/vnd.openxmlformats-officedocument.presentationml.slideLayout+xml"/>
  <Override PartName="/ppt/slideLayouts/slideLayout147.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9.xml" ContentType="application/vnd.openxmlformats-officedocument.presentationml.slideLayout+xml"/>
  <Override PartName="/ppt/slideLayouts/slideLayout158.xml" ContentType="application/vnd.openxmlformats-officedocument.presentationml.slideLayout+xml"/>
  <Override PartName="/ppt/slideLayouts/slideLayout157.xml" ContentType="application/vnd.openxmlformats-officedocument.presentationml.slideLayout+xml"/>
  <Override PartName="/ppt/slideLayouts/slideLayout156.xml" ContentType="application/vnd.openxmlformats-officedocument.presentationml.slideLayout+xml"/>
  <Override PartName="/ppt/slideLayouts/slideLayout155.xml" ContentType="application/vnd.openxmlformats-officedocument.presentationml.slideLayout+xml"/>
  <Override PartName="/ppt/slideLayouts/slideLayout146.xml" ContentType="application/vnd.openxmlformats-officedocument.presentationml.slideLayout+xml"/>
  <Override PartName="/ppt/slideLayouts/slideLayout145.xml" ContentType="application/vnd.openxmlformats-officedocument.presentationml.slideLayout+xml"/>
  <Override PartName="/ppt/slideLayouts/slideLayout144.xml" ContentType="application/vnd.openxmlformats-officedocument.presentationml.slideLayout+xml"/>
  <Override PartName="/ppt/slideLayouts/slideLayout136.xml" ContentType="application/vnd.openxmlformats-officedocument.presentationml.slideLayout+xml"/>
  <Override PartName="/ppt/slideLayouts/slideLayout135.xml" ContentType="application/vnd.openxmlformats-officedocument.presentationml.slideLayout+xml"/>
  <Override PartName="/ppt/slideLayouts/slideLayout134.xml" ContentType="application/vnd.openxmlformats-officedocument.presentationml.slideLayout+xml"/>
  <Override PartName="/ppt/slideLayouts/slideLayout133.xml" ContentType="application/vnd.openxmlformats-officedocument.presentationml.slideLayout+xml"/>
  <Override PartName="/ppt/slideLayouts/slideLayout132.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3.xml" ContentType="application/vnd.openxmlformats-officedocument.presentationml.slideLayout+xml"/>
  <Override PartName="/ppt/slideLayouts/slideLayout142.xml" ContentType="application/vnd.openxmlformats-officedocument.presentationml.slideLayout+xml"/>
  <Override PartName="/ppt/slideLayouts/slideLayout141.xml" ContentType="application/vnd.openxmlformats-officedocument.presentationml.slideLayout+xml"/>
  <Override PartName="/ppt/slideLayouts/slideLayout140.xml" ContentType="application/vnd.openxmlformats-officedocument.presentationml.slideLayout+xml"/>
  <Override PartName="/ppt/slideLayouts/slideLayout160.xml" ContentType="application/vnd.openxmlformats-officedocument.presentationml.slideLayout+xml"/>
  <Override PartName="/ppt/slideLayouts/slideLayout186.xml" ContentType="application/vnd.openxmlformats-officedocument.presentationml.slideLayout+xml"/>
  <Override PartName="/ppt/slideLayouts/slideLayout184.xml" ContentType="application/vnd.openxmlformats-officedocument.presentationml.slideLayout+xml"/>
  <Override PartName="/ppt/slideLayouts/slideLayout176.xml" ContentType="application/vnd.openxmlformats-officedocument.presentationml.slideLayout+xml"/>
  <Override PartName="/ppt/slideLayouts/slideLayout175.xml" ContentType="application/vnd.openxmlformats-officedocument.presentationml.slideLayout+xml"/>
  <Override PartName="/ppt/slideLayouts/slideLayout174.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3.xml" ContentType="application/vnd.openxmlformats-officedocument.presentationml.slideLayout+xml"/>
  <Override PartName="/ppt/slideLayouts/slideLayout182.xml" ContentType="application/vnd.openxmlformats-officedocument.presentationml.slideLayout+xml"/>
  <Override PartName="/ppt/slideLayouts/slideLayout181.xml" ContentType="application/vnd.openxmlformats-officedocument.presentationml.slideLayout+xml"/>
  <Override PartName="/ppt/slideLayouts/slideLayout180.xml" ContentType="application/vnd.openxmlformats-officedocument.presentationml.slideLayout+xml"/>
  <Override PartName="/ppt/slideLayouts/slideLayout171.xml" ContentType="application/vnd.openxmlformats-officedocument.presentationml.slideLayout+xml"/>
  <Override PartName="/ppt/slideLayouts/slideLayout173.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6.xml" ContentType="application/vnd.openxmlformats-officedocument.presentationml.slideLayout+xml"/>
  <Override PartName="/ppt/slideLayouts/slideLayout165.xml" ContentType="application/vnd.openxmlformats-officedocument.presentationml.slideLayout+xml"/>
  <Override PartName="/ppt/slideLayouts/slideLayout164.xml" ContentType="application/vnd.openxmlformats-officedocument.presentationml.slideLayout+xml"/>
  <Override PartName="/ppt/slideLayouts/slideLayout168.xml" ContentType="application/vnd.openxmlformats-officedocument.presentationml.slideLayout+xml"/>
  <Override PartName="/ppt/slideLayouts/slideLayout167.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3.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5.xml" ContentType="application/vnd.openxmlformats-officedocument.theme+xml"/>
  <Override PartName="/ppt/theme/theme9.xml" ContentType="application/vnd.openxmlformats-officedocument.theme+xml"/>
  <Override PartName="/ppt/theme/theme4.xml" ContentType="application/vnd.openxmlformats-officedocument.theme+xml"/>
  <Override PartName="/ppt/theme/theme11.xml" ContentType="application/vnd.openxmlformats-officedocument.theme+xml"/>
  <Override PartName="/ppt/theme/theme10.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Lst>
  <p:notesMasterIdLst>
    <p:notesMasterId r:id="rId38"/>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Lst>
  <p:sldSz cx="9144000" cy="6858000" type="screen4x3"/>
  <p:notesSz cx="6858000" cy="9144000"/>
  <p:embeddedFontLst>
    <p:embeddedFont>
      <p:font typeface="Calibri" panose="020F0502020204030204" pitchFamily="34" charset="0"/>
      <p:regular r:id="rId39"/>
      <p:bold r:id="rId40"/>
      <p:italic r:id="rId41"/>
      <p:boldItalic r:id="rId42"/>
    </p:embeddedFont>
    <p:embeddedFont>
      <p:font typeface="Segoe UI" panose="020B0502040204020203" pitchFamily="34" charset="0"/>
      <p:regular r:id="rId43"/>
      <p:bold r:id="rId44"/>
      <p:italic r:id="rId45"/>
      <p:boldItalic r:id="rId46"/>
    </p:embeddedFont>
    <p:embeddedFont>
      <p:font typeface="Verdana" panose="020B060403050404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686" y="114"/>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7.xml"/><Relationship Id="rId39" Type="http://schemas.openxmlformats.org/officeDocument/2006/relationships/font" Target="fonts/font1.fntdata"/><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customXml" Target="../customXml/item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0.xml"/><Relationship Id="rId11" Type="http://schemas.openxmlformats.org/officeDocument/2006/relationships/slideMaster" Target="slideMasters/slideMaster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Master" Target="slideMasters/slideMaster5.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customXml" Target="../customXml/item2.xml"/><Relationship Id="rId8" Type="http://schemas.openxmlformats.org/officeDocument/2006/relationships/slideMaster" Target="slideMasters/slideMaster8.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font" Target="fonts/font11.fntdata"/><Relationship Id="rId57" Type="http://schemas.openxmlformats.org/officeDocument/2006/relationships/customXml" Target="../customXml/item3.xml"/><Relationship Id="rId10" Type="http://schemas.openxmlformats.org/officeDocument/2006/relationships/slideMaster" Target="slideMasters/slideMaster10.xml"/><Relationship Id="rId31" Type="http://schemas.openxmlformats.org/officeDocument/2006/relationships/slide" Target="slides/slide12.xml"/><Relationship Id="rId44" Type="http://schemas.openxmlformats.org/officeDocument/2006/relationships/font" Target="fonts/font6.fntdata"/><Relationship Id="rId5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A7053-3915-4D1F-8A57-3C132CEF3825}" type="datetimeFigureOut">
              <a:rPr lang="en-US" smtClean="0"/>
              <a:t>2/25/2014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C9CB13-0605-45C9-8680-44CDA061BE7F}" type="slidenum">
              <a:rPr lang="en-US" smtClean="0"/>
              <a:t>‹#›</a:t>
            </a:fld>
            <a:endParaRPr lang="en-US"/>
          </a:p>
        </p:txBody>
      </p:sp>
    </p:spTree>
    <p:extLst>
      <p:ext uri="{BB962C8B-B14F-4D97-AF65-F5344CB8AC3E}">
        <p14:creationId xmlns:p14="http://schemas.microsoft.com/office/powerpoint/2010/main" val="618577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30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Demonstrations</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30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Lab</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30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PowerPoint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file 10961B_04.pptx.</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Important</a:t>
            </a: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use of PowerPoint 2013, PowerPoint 2010, or PowerPoint 2007 is recommended to display the slides for this course. If you use PowerPoint Viewer or a version of PowerPoint older than PowerPoint 2007, </a:t>
            </a:r>
            <a:r>
              <a:rPr lang="ga-IE" sz="1000" smtClean="0">
                <a:effectLst/>
                <a:latin typeface="Arial" panose="020B0604020202020204" pitchFamily="34" charset="0"/>
                <a:ea typeface="Calibri" panose="020F0502020204030204" pitchFamily="34" charset="0"/>
                <a:cs typeface="Times New Roman" panose="02020603050405020304" pitchFamily="18" charset="0"/>
              </a:rPr>
              <a:t>some</a:t>
            </a:r>
            <a:r>
              <a:rPr lang="en-US" sz="1000" smtClean="0">
                <a:effectLst/>
                <a:latin typeface="Arial" panose="020B0604020202020204" pitchFamily="34" charset="0"/>
                <a:ea typeface="Calibri" panose="020F0502020204030204" pitchFamily="34" charset="0"/>
                <a:cs typeface="Times New Roman" panose="02020603050405020304" pitchFamily="18" charset="0"/>
              </a:rPr>
              <a:t> of the features of the slides might not display correctly.</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To prepare for this module:</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Read all of the materials for this module. </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Practice performing the demonstrations.</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Practice performing the labs.</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Work through the “Module Review and Takeaways” section, and determine how you will use this section to reinforce student learning and promote knowledge transfer to on-the-job performance.</a:t>
            </a:r>
          </a:p>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C9CB13-0605-45C9-8680-44CDA061BE7F}"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04: Using PSProviders and PSDrives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0645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C9CB13-0605-45C9-8680-44CDA061BE7F}"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04: Using PSProviders and PSDrives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0216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C9CB13-0605-45C9-8680-44CDA061BE7F}"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04: Using PSProviders and PSDrives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917259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C9CB13-0605-45C9-8680-44CDA061BE7F}"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04: Using PSProviders and PSDrives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190954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C9CB13-0605-45C9-8680-44CDA061BE7F}"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04: Using PSProviders and PSDrives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169196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E:\Mod04\Democode\DrivesItems.ps1.</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This is a very important demonstration, because it is the only time you will show students how to modify items in a </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PSDrive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Consider pointing out the Set-Item command, because students will need that in the Module 10 lab.</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Cd C:\</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PSDrive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–Name WINDIR –Root C:\Windows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PSProvider</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FileSystem</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Dir</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WINDIR:</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New-Item –Path HKCU:\Software –Name Classroom</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ItemProperty</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-Path HKCU:\Software\Classroom -Name Test -Value 1</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Dir</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HKCU:\Software\Classroom</a:t>
            </a:r>
            <a:endParaRPr lang="en-US" sz="1000" b="1" dirty="0"/>
          </a:p>
          <a:p>
            <a:pPr marL="342900" marR="0" lvl="0" indent="-342900">
              <a:lnSpc>
                <a:spcPct val="115000"/>
              </a:lnSpc>
              <a:spcBef>
                <a:spcPts val="0"/>
              </a:spcBef>
              <a:spcAft>
                <a:spcPts val="995"/>
              </a:spcAft>
              <a:buFont typeface="+mj-lt"/>
              <a:buAutoNum type="arabicPeriod"/>
            </a:pP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C9CB13-0605-45C9-8680-44CDA061BE7F}"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04: Using PSProviders and PSDrives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960348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Create a New Folder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create a new folder on the file system. You may not use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Mkdir</a:t>
            </a:r>
            <a:r>
              <a:rPr lang="en-US" sz="1000" smtClean="0">
                <a:effectLst/>
                <a:latin typeface="Arial" panose="020B0604020202020204" pitchFamily="34" charset="0"/>
                <a:ea typeface="Calibri" panose="020F0502020204030204" pitchFamily="34" charset="0"/>
                <a:cs typeface="Times New Roman" panose="02020603050405020304" pitchFamily="18" charset="0"/>
              </a:rPr>
              <a:t> command or any of its aliases.</a:t>
            </a: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2: Create a New PSDrive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create a new, temporary PSDrive.</a:t>
            </a: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3: Create a New Registry Key</a:t>
            </a: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create a new registry key. The key will be used by scripts that you create to store configuration information.</a:t>
            </a: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4: Create a Registry Setting</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registry key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HKEY_LOCAL_MACHINE\SOFTWARE\Microsoft\Windows\CurrentVersion\Run</a:t>
            </a:r>
            <a:r>
              <a:rPr lang="en-US" sz="1000" smtClean="0">
                <a:effectLst/>
                <a:latin typeface="Arial" panose="020B0604020202020204" pitchFamily="34" charset="0"/>
                <a:ea typeface="Calibri" panose="020F0502020204030204" pitchFamily="34" charset="0"/>
                <a:cs typeface="Times New Roman" panose="02020603050405020304" pitchFamily="18" charset="0"/>
              </a:rPr>
              <a:t> lists programs that run every time that the operating system starts. Each program is a property of the key. The name of the property is the program name, and the value of the property is the program path. You will add a new program to the list.</a:t>
            </a: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5: Modify a WS-M</a:t>
            </a: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anagement</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Setting</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Many settings related to Windows PowerShell</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remoting and the WS-MAN protocol, are accessed by using the PSDrive</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WSMAN:</a:t>
            </a:r>
            <a:r>
              <a:rPr lang="en-US" sz="1000" smtClean="0">
                <a:effectLst/>
                <a:latin typeface="Arial" panose="020B0604020202020204" pitchFamily="34" charset="0"/>
                <a:ea typeface="Calibri" panose="020F0502020204030204" pitchFamily="34" charset="0"/>
                <a:cs typeface="Times New Roman" panose="02020603050405020304" pitchFamily="18" charset="0"/>
              </a:rPr>
              <a:t>. In this exercise, you will modify the maximum number of concurrent incoming connections.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C9CB13-0605-45C9-8680-44CDA061BE7F}"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04: Using PSProviders and PSDrives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95102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54C9CB13-0605-45C9-8680-44CDA061BE7F}"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04: Using PSProviders and PSDrives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895385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Of the PSProviders included with Windows PowerShell, which support the use of alternative credentials?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FileSystem</a:t>
            </a:r>
            <a:r>
              <a:rPr lang="en-US" sz="1000" smtClean="0">
                <a:effectLst/>
                <a:latin typeface="Arial" panose="020B0604020202020204" pitchFamily="34" charset="0"/>
                <a:ea typeface="Calibri" panose="020F0502020204030204" pitchFamily="34" charset="0"/>
                <a:cs typeface="Times New Roman" panose="02020603050405020304" pitchFamily="18" charset="0"/>
              </a:rPr>
              <a:t> and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WSMan</a:t>
            </a:r>
            <a:r>
              <a:rPr lang="en-US" sz="1000" smtClean="0">
                <a:effectLst/>
                <a:latin typeface="Arial" panose="020B0604020202020204" pitchFamily="34" charset="0"/>
                <a:ea typeface="Calibri" panose="020F0502020204030204" pitchFamily="34" charset="0"/>
                <a:cs typeface="Times New Roman" panose="02020603050405020304" pitchFamily="18" charset="0"/>
              </a:rPr>
              <a:t> providers support the use of alternative credentials. Run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Get-PSProvider</a:t>
            </a:r>
            <a:r>
              <a:rPr lang="en-US" sz="1000" smtClean="0">
                <a:effectLst/>
                <a:latin typeface="Arial" panose="020B0604020202020204" pitchFamily="34" charset="0"/>
                <a:ea typeface="Calibri" panose="020F0502020204030204" pitchFamily="34" charset="0"/>
                <a:cs typeface="Times New Roman" panose="02020603050405020304" pitchFamily="18" charset="0"/>
              </a:rPr>
              <a:t> to see that information.</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Windows PowerShell 3.0 and later can make one kind of PSDrive visible in </a:t>
            </a:r>
            <a:r>
              <a:rPr lang="ga-IE" sz="1000" smtClean="0">
                <a:effectLst/>
                <a:latin typeface="Arial" panose="020B0604020202020204" pitchFamily="34" charset="0"/>
                <a:ea typeface="Calibri" panose="020F0502020204030204" pitchFamily="34" charset="0"/>
                <a:cs typeface="Times New Roman" panose="02020603050405020304" pitchFamily="18" charset="0"/>
              </a:rPr>
              <a:t>File </a:t>
            </a:r>
            <a:r>
              <a:rPr lang="en-US" sz="1000" smtClean="0">
                <a:effectLst/>
                <a:latin typeface="Arial" panose="020B0604020202020204" pitchFamily="34" charset="0"/>
                <a:ea typeface="Calibri" panose="020F0502020204030204" pitchFamily="34" charset="0"/>
                <a:cs typeface="Times New Roman" panose="02020603050405020304" pitchFamily="18" charset="0"/>
              </a:rPr>
              <a:t>Explorer. What kind of drive is that, and how do you make it visible?</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When you run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New-PSDrive, </a:t>
            </a:r>
            <a:r>
              <a:rPr lang="en-US" sz="100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–Persistent</a:t>
            </a:r>
            <a:r>
              <a:rPr lang="en-US" sz="1000" smtClean="0">
                <a:effectLst/>
                <a:latin typeface="Arial" panose="020B0604020202020204" pitchFamily="34" charset="0"/>
                <a:ea typeface="Calibri" panose="020F0502020204030204" pitchFamily="34" charset="0"/>
                <a:cs typeface="Times New Roman" panose="02020603050405020304" pitchFamily="18" charset="0"/>
              </a:rPr>
              <a:t> parameter will make a drive visible in Windows</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Explorer. This works correctly only when the drive name is a single letter and is mapped to a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FileSystem</a:t>
            </a:r>
            <a:r>
              <a:rPr lang="en-US" sz="1000" smtClean="0">
                <a:effectLst/>
                <a:latin typeface="Arial" panose="020B0604020202020204" pitchFamily="34" charset="0"/>
                <a:ea typeface="Calibri" panose="020F0502020204030204" pitchFamily="34" charset="0"/>
                <a:cs typeface="Times New Roman" panose="02020603050405020304" pitchFamily="18" charset="0"/>
              </a:rPr>
              <a:t> location.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C9CB13-0605-45C9-8680-44CDA061BE7F}"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04: Using PSProviders and PSDrives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992647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is the advantage of managing something by using a PSProvider instead of commands?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A PSProvider can be dynamic. When a technology can be dynamically extended, a PSProvider offers a good way to expose that technology when the commands needed cannot be known in advance. For example, IIS can be extended by using add-ins. You cannot know in advance what add-ins will be available or loaded, and so you cannot create commands for them all. A PSProvider can dynamically adapt to what is currently installed. However, administration by using a PSProvider is less intuitive and less discoverable than administration by using commands.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 parameter of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Get-ChildItem</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does not work with a particular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PSDrive</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For example,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–Filter</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does not work when listing information in a registry drive. This is a known issue, and happens because each PSProvider has different capabilities. The Registry PSProvider does not support –Filter.</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Common Issue: </a:t>
            </a:r>
            <a:r>
              <a:rPr lang="en-US" sz="1000" smtClean="0">
                <a:effectLst/>
                <a:latin typeface="Arial" panose="020B0604020202020204" pitchFamily="34" charset="0"/>
                <a:ea typeface="Calibri" panose="020F0502020204030204" pitchFamily="34" charset="0"/>
                <a:cs typeface="Times New Roman" panose="02020603050405020304" pitchFamily="18" charset="0"/>
              </a:rPr>
              <a:t>A PSDrive that was present in the shell is no longer present.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Troubleshooting Tip: </a:t>
            </a:r>
            <a:r>
              <a:rPr lang="en-US" sz="1000" smtClean="0">
                <a:effectLst/>
                <a:latin typeface="Arial" panose="020B0604020202020204" pitchFamily="34" charset="0"/>
                <a:ea typeface="Calibri" panose="020F0502020204030204" pitchFamily="34" charset="0"/>
                <a:cs typeface="Times New Roman" panose="02020603050405020304" pitchFamily="18" charset="0"/>
              </a:rPr>
              <a:t>Windows PowerShell always starts with the same default PSDrive mappings. If you create a new mapping that is not persistent, the mapping will not exist in other shell sessions. It will not be present in any new shell sessions. You must re-create the mapping in each new session that you open.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C9CB13-0605-45C9-8680-44CDA061BE7F}"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04: Using PSProviders and PSDrives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63675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This module covers important concepts and techniques. However, many students find them confusing. This module therefore presents these concepts briefly. Upcoming modules will reinforce these concepts and techniques by asking students to use them in more practical scenarios.</a:t>
            </a:r>
          </a:p>
          <a:p>
            <a:pPr>
              <a:lnSpc>
                <a:spcPct val="107000"/>
              </a:lnSpc>
              <a:spcAft>
                <a:spcPts val="800"/>
              </a:spcAft>
            </a:pPr>
            <a:r>
              <a:rPr lang="en-US" sz="1000" b="1" u="sng" smtClean="0">
                <a:effectLst/>
                <a:latin typeface="Arial" panose="020B0604020202020204" pitchFamily="34" charset="0"/>
                <a:ea typeface="Calibri" panose="020F0502020204030204" pitchFamily="34" charset="0"/>
                <a:cs typeface="Segoe UI" panose="020B0502040204020203" pitchFamily="34" charset="0"/>
              </a:rPr>
              <a:t>Demonstration Preparation: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There are demonstrations in each Lesson in this module. To prepare for them</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you need to do the following</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sign in</a:t>
            </a:r>
            <a:r>
              <a:rPr lang="ga-IE" sz="1000" smtClean="0">
                <a:effectLst/>
                <a:latin typeface="Arial" panose="020B0604020202020204" pitchFamily="34" charset="0"/>
                <a:ea typeface="Times New Roman" panose="02020603050405020304" pitchFamily="18" charset="0"/>
                <a:cs typeface="Segoe UI" panose="020B0502040204020203" pitchFamily="34" charset="0"/>
              </a:rPr>
              <a:t> to the 10961B-LON-DC1 virtual machine with user name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Adatum\Administrator</a:t>
            </a:r>
            <a:r>
              <a:rPr lang="ga-IE" sz="1000" smtClean="0">
                <a:effectLst/>
                <a:latin typeface="Arial" panose="020B0604020202020204" pitchFamily="34" charset="0"/>
                <a:ea typeface="Times New Roman" panose="02020603050405020304" pitchFamily="18" charset="0"/>
                <a:cs typeface="Segoe UI" panose="020B0502040204020203" pitchFamily="34" charset="0"/>
              </a:rPr>
              <a:t> and password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Pa$$w0rd</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sign in</a:t>
            </a:r>
            <a:r>
              <a:rPr lang="ga-IE" sz="1000" smtClean="0">
                <a:effectLst/>
                <a:latin typeface="Arial" panose="020B0604020202020204" pitchFamily="34" charset="0"/>
                <a:ea typeface="Times New Roman" panose="02020603050405020304" pitchFamily="18" charset="0"/>
                <a:cs typeface="Segoe UI" panose="020B0502040204020203" pitchFamily="34" charset="0"/>
              </a:rPr>
              <a:t> to the 10961B-LON-CL1 virtual machine with user name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Adatum\Administrator</a:t>
            </a:r>
            <a:r>
              <a:rPr lang="ga-IE" sz="1000" smtClean="0">
                <a:effectLst/>
                <a:latin typeface="Arial" panose="020B0604020202020204" pitchFamily="34" charset="0"/>
                <a:ea typeface="Times New Roman" panose="02020603050405020304" pitchFamily="18" charset="0"/>
                <a:cs typeface="Segoe UI" panose="020B0502040204020203" pitchFamily="34" charset="0"/>
              </a:rPr>
              <a:t> and password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Pa$$w0rd</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 </a:t>
            </a: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l</a:t>
            </a:r>
            <a:r>
              <a:rPr lang="ga-IE" sz="1000" smtClean="0">
                <a:effectLst/>
                <a:latin typeface="Arial" panose="020B0604020202020204" pitchFamily="34" charset="0"/>
                <a:ea typeface="Times New Roman" panose="02020603050405020304" pitchFamily="18" charset="0"/>
                <a:cs typeface="Segoe UI" panose="020B0502040204020203" pitchFamily="34" charset="0"/>
              </a:rPr>
              <a:t>og </a:t>
            </a:r>
            <a:r>
              <a:rPr lang="en-US" sz="1000" smtClean="0">
                <a:effectLst/>
                <a:latin typeface="Arial" panose="020B0604020202020204" pitchFamily="34" charset="0"/>
                <a:ea typeface="Times New Roman" panose="02020603050405020304" pitchFamily="18" charset="0"/>
                <a:cs typeface="Segoe UI" panose="020B0502040204020203" pitchFamily="34" charset="0"/>
              </a:rPr>
              <a:t>on </a:t>
            </a:r>
            <a:r>
              <a:rPr lang="ga-IE" sz="1000" smtClean="0">
                <a:effectLst/>
                <a:latin typeface="Arial" panose="020B0604020202020204" pitchFamily="34" charset="0"/>
                <a:ea typeface="Times New Roman" panose="02020603050405020304" pitchFamily="18" charset="0"/>
                <a:cs typeface="Segoe UI" panose="020B0502040204020203" pitchFamily="34" charset="0"/>
              </a:rPr>
              <a:t>to the 10961B-LON-DC1 </a:t>
            </a:r>
            <a:r>
              <a:rPr lang="en-US" sz="1000" smtClean="0">
                <a:effectLst/>
                <a:latin typeface="Arial" panose="020B0604020202020204" pitchFamily="34" charset="0"/>
                <a:ea typeface="Times New Roman" panose="02020603050405020304" pitchFamily="18" charset="0"/>
                <a:cs typeface="Segoe UI" panose="020B0502040204020203" pitchFamily="34" charset="0"/>
              </a:rPr>
              <a:t>virtual machine </a:t>
            </a:r>
            <a:r>
              <a:rPr lang="ga-IE" sz="1000" smtClean="0">
                <a:effectLst/>
                <a:latin typeface="Arial" panose="020B0604020202020204" pitchFamily="34" charset="0"/>
                <a:ea typeface="Times New Roman" panose="02020603050405020304" pitchFamily="18" charset="0"/>
                <a:cs typeface="Segoe UI" panose="020B0502040204020203" pitchFamily="34" charset="0"/>
              </a:rPr>
              <a:t>before logging on to the 10961B-LON-CL1 virtual machine</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r>
              <a:rPr lang="ga-IE"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ga-IE" sz="1000" smtClean="0">
                <a:effectLst/>
                <a:latin typeface="Arial" panose="020B0604020202020204" pitchFamily="34" charset="0"/>
                <a:ea typeface="Calibri" panose="020F0502020204030204" pitchFamily="34" charset="0"/>
                <a:cs typeface="Times New Roman" panose="02020603050405020304" pitchFamily="18" charset="0"/>
              </a:rPr>
              <a:t>Demo</a:t>
            </a:r>
            <a:r>
              <a:rPr lang="en-US" sz="1000" smtClean="0">
                <a:effectLst/>
                <a:latin typeface="Arial" panose="020B0604020202020204" pitchFamily="34" charset="0"/>
                <a:ea typeface="Calibri" panose="020F0502020204030204" pitchFamily="34" charset="0"/>
                <a:cs typeface="Times New Roman" panose="02020603050405020304" pitchFamily="18" charset="0"/>
              </a:rPr>
              <a:t>nstration</a:t>
            </a:r>
            <a:r>
              <a:rPr lang="ga-IE" sz="1000" smtClean="0">
                <a:effectLst/>
                <a:latin typeface="Arial" panose="020B0604020202020204" pitchFamily="34" charset="0"/>
                <a:ea typeface="Calibri" panose="020F0502020204030204" pitchFamily="34" charset="0"/>
                <a:cs typeface="Times New Roman" panose="02020603050405020304" pitchFamily="18" charset="0"/>
              </a:rPr>
              <a:t>s should be performed on the 10961B-LON-CL1 virtual machine in either the Windows PowerShell</a:t>
            </a:r>
            <a:r>
              <a:rPr lang="ga-IE"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console or in the Windows PowerShell </a:t>
            </a:r>
            <a:r>
              <a:rPr lang="en-US" sz="1000" smtClean="0">
                <a:effectLst/>
                <a:latin typeface="Arial" panose="020B0604020202020204" pitchFamily="34" charset="0"/>
                <a:ea typeface="Calibri" panose="020F0502020204030204" pitchFamily="34" charset="0"/>
                <a:cs typeface="Times New Roman" panose="02020603050405020304" pitchFamily="18" charset="0"/>
              </a:rPr>
              <a:t>Integrated Scripting Environment (</a:t>
            </a:r>
            <a:r>
              <a:rPr lang="ga-IE" sz="1000" smtClean="0">
                <a:effectLst/>
                <a:latin typeface="Arial" panose="020B0604020202020204" pitchFamily="34" charset="0"/>
                <a:ea typeface="Calibri" panose="020F0502020204030204" pitchFamily="34" charset="0"/>
                <a:cs typeface="Times New Roman" panose="02020603050405020304" pitchFamily="18" charset="0"/>
              </a:rPr>
              <a:t>ISE</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smtClean="0">
                <a:effectLst/>
                <a:latin typeface="Arial" panose="020B0604020202020204" pitchFamily="34" charset="0"/>
                <a:ea typeface="Calibri" panose="020F0502020204030204" pitchFamily="34" charset="0"/>
                <a:cs typeface="Times New Roman" panose="02020603050405020304" pitchFamily="18" charset="0"/>
              </a:rPr>
              <a:t>S</a:t>
            </a:r>
            <a:r>
              <a:rPr lang="ga-IE" sz="1000" smtClean="0">
                <a:effectLst/>
                <a:latin typeface="Arial" panose="020B0604020202020204" pitchFamily="34" charset="0"/>
                <a:ea typeface="Calibri" panose="020F0502020204030204" pitchFamily="34" charset="0"/>
                <a:cs typeface="Times New Roman" panose="02020603050405020304" pitchFamily="18" charset="0"/>
              </a:rPr>
              <a:t>ome demo</a:t>
            </a:r>
            <a:r>
              <a:rPr lang="en-US" sz="1000" smtClean="0">
                <a:effectLst/>
                <a:latin typeface="Arial" panose="020B0604020202020204" pitchFamily="34" charset="0"/>
                <a:ea typeface="Calibri" panose="020F0502020204030204" pitchFamily="34" charset="0"/>
                <a:cs typeface="Times New Roman" panose="02020603050405020304" pitchFamily="18" charset="0"/>
              </a:rPr>
              <a:t>n</a:t>
            </a:r>
            <a:r>
              <a:rPr lang="ga-IE" sz="1000" smtClean="0">
                <a:effectLst/>
                <a:latin typeface="Arial" panose="020B0604020202020204" pitchFamily="34" charset="0"/>
                <a:ea typeface="Calibri" panose="020F0502020204030204" pitchFamily="34" charset="0"/>
                <a:cs typeface="Times New Roman" panose="02020603050405020304" pitchFamily="18" charset="0"/>
              </a:rPr>
              <a:t>s</a:t>
            </a:r>
            <a:r>
              <a:rPr lang="en-US" sz="1000" smtClean="0">
                <a:effectLst/>
                <a:latin typeface="Arial" panose="020B0604020202020204" pitchFamily="34" charset="0"/>
                <a:ea typeface="Calibri" panose="020F0502020204030204" pitchFamily="34" charset="0"/>
                <a:cs typeface="Times New Roman" panose="02020603050405020304" pitchFamily="18" charset="0"/>
              </a:rPr>
              <a:t>trations </a:t>
            </a:r>
            <a:r>
              <a:rPr lang="ga-IE" sz="1000" smtClean="0">
                <a:effectLst/>
                <a:latin typeface="Arial" panose="020B0604020202020204" pitchFamily="34" charset="0"/>
                <a:ea typeface="Calibri" panose="020F0502020204030204" pitchFamily="34" charset="0"/>
                <a:cs typeface="Times New Roman" panose="02020603050405020304" pitchFamily="18" charset="0"/>
              </a:rPr>
              <a:t>may explicitly call out which one to use.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ga-IE" sz="1000" smtClean="0">
                <a:effectLst/>
                <a:latin typeface="Arial" panose="020B0604020202020204" pitchFamily="34" charset="0"/>
                <a:ea typeface="Calibri" panose="020F0502020204030204" pitchFamily="34" charset="0"/>
                <a:cs typeface="Times New Roman" panose="02020603050405020304" pitchFamily="18" charset="0"/>
              </a:rPr>
              <a:t>Where commands are complex</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or steps are numerous</a:t>
            </a:r>
            <a:r>
              <a:rPr lang="en-US" sz="1000" smtClean="0">
                <a:effectLst/>
                <a:latin typeface="Arial" panose="020B0604020202020204" pitchFamily="34" charset="0"/>
                <a:ea typeface="Calibri" panose="020F0502020204030204" pitchFamily="34" charset="0"/>
                <a:cs typeface="Times New Roman" panose="02020603050405020304" pitchFamily="18" charset="0"/>
              </a:rPr>
              <a:t>, the </a:t>
            </a:r>
            <a:r>
              <a:rPr lang="ga-IE" sz="1000" smtClean="0">
                <a:effectLst/>
                <a:latin typeface="Arial" panose="020B0604020202020204" pitchFamily="34" charset="0"/>
                <a:ea typeface="Calibri" panose="020F0502020204030204" pitchFamily="34" charset="0"/>
                <a:cs typeface="Times New Roman" panose="02020603050405020304" pitchFamily="18" charset="0"/>
              </a:rPr>
              <a:t>.ps1 </a:t>
            </a:r>
            <a:r>
              <a:rPr lang="en-US" sz="100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ga-IE" sz="1000" smtClean="0">
                <a:effectLst/>
                <a:latin typeface="Arial" panose="020B0604020202020204" pitchFamily="34" charset="0"/>
                <a:ea typeface="Calibri" panose="020F0502020204030204" pitchFamily="34" charset="0"/>
                <a:cs typeface="Times New Roman" panose="02020603050405020304" pitchFamily="18" charset="0"/>
              </a:rPr>
              <a:t>files are provided and can be opened and used in the ISE. Where they are available</a:t>
            </a:r>
            <a:r>
              <a:rPr lang="en-US" sz="1000" smtClean="0">
                <a:effectLst/>
                <a:latin typeface="Arial" panose="020B0604020202020204" pitchFamily="34" charset="0"/>
                <a:ea typeface="Calibri" panose="020F0502020204030204" pitchFamily="34" charset="0"/>
                <a:cs typeface="Times New Roman" panose="02020603050405020304" pitchFamily="18" charset="0"/>
              </a:rPr>
              <a:t>, they </a:t>
            </a:r>
            <a:r>
              <a:rPr lang="ga-IE" sz="1000" smtClean="0">
                <a:effectLst/>
                <a:latin typeface="Arial" panose="020B0604020202020204" pitchFamily="34" charset="0"/>
                <a:ea typeface="Calibri" panose="020F0502020204030204" pitchFamily="34" charset="0"/>
                <a:cs typeface="Times New Roman" panose="02020603050405020304" pitchFamily="18" charset="0"/>
              </a:rPr>
              <a:t>will be called out in the demonstration </a:t>
            </a:r>
            <a:r>
              <a:rPr lang="en-US" sz="1000" smtClean="0">
                <a:effectLst/>
                <a:latin typeface="Arial" panose="020B0604020202020204" pitchFamily="34" charset="0"/>
                <a:ea typeface="Calibri" panose="020F0502020204030204" pitchFamily="34" charset="0"/>
                <a:cs typeface="Times New Roman" panose="02020603050405020304" pitchFamily="18" charset="0"/>
              </a:rPr>
              <a:t>instructor n</a:t>
            </a:r>
            <a:r>
              <a:rPr lang="ga-IE" sz="1000" smtClean="0">
                <a:effectLst/>
                <a:latin typeface="Arial" panose="020B0604020202020204" pitchFamily="34" charset="0"/>
                <a:ea typeface="Calibri" panose="020F0502020204030204" pitchFamily="34" charset="0"/>
                <a:cs typeface="Times New Roman" panose="02020603050405020304" pitchFamily="18" charset="0"/>
              </a:rPr>
              <a:t>otes. They are available on the 10961B-LON-CL1 at E:\Mod04\Democode</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C9CB13-0605-45C9-8680-44CDA061BE7F}"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04: Using PSProviders and PSDrives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230811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other kinds of PSProviders might exist as add-ins to the shell?</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Microsoft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has created PSProviders for Active Directory Domain Services</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Microsoft SQL Server</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2012, Microsoft Internet Information Services (IIS), and many other products and technologies. Independent software vendors (ISVs) can also create add-in PSProviders.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C9CB13-0605-45C9-8680-44CDA061BE7F}"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04: Using PSProviders and PSDrives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022136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C9CB13-0605-45C9-8680-44CDA061BE7F}"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04: Using PSProviders and PSDrives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053832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C9CB13-0605-45C9-8680-44CDA061BE7F}"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04: Using PSProviders and PSDrives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332705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C9CB13-0605-45C9-8680-44CDA061BE7F}"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04: Using PSProviders and PSDrives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29950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Because these commands are short, there is no script that contains these commands.</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PSProvider</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Import-Module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ActiveDirectory</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PSProvider</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Help Registry</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C9CB13-0605-45C9-8680-44CDA061BE7F}"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04: Using PSProviders and PSDrives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274157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If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Get-Content</a:t>
            </a:r>
            <a:r>
              <a:rPr lang="en-US" sz="1000" smtClean="0">
                <a:effectLst/>
                <a:latin typeface="Arial" panose="020B0604020202020204" pitchFamily="34" charset="0"/>
                <a:ea typeface="Calibri" panose="020F0502020204030204" pitchFamily="34" charset="0"/>
                <a:cs typeface="Times New Roman" panose="02020603050405020304" pitchFamily="18" charset="0"/>
              </a:rPr>
              <a:t> displays the contents of a text file on the file system, how could you display the contents of a built-in function like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Help</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Windows PowerShell stores functions in the drive Function. Run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Get-Content Function:\Help</a:t>
            </a:r>
            <a:r>
              <a:rPr lang="en-US" sz="1000" smtClean="0">
                <a:effectLst/>
                <a:latin typeface="Arial" panose="020B0604020202020204" pitchFamily="34" charset="0"/>
                <a:ea typeface="Calibri" panose="020F0502020204030204" pitchFamily="34" charset="0"/>
                <a:cs typeface="Times New Roman" panose="02020603050405020304" pitchFamily="18" charset="0"/>
              </a:rPr>
              <a:t> to display the contents of that function.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C9CB13-0605-45C9-8680-44CDA061BE7F}"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04: Using PSProviders and PSDrives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134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C9CB13-0605-45C9-8680-44CDA061BE7F}"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04: Using PSProviders and PSDrives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4234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8200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931965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81511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631612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8742349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30387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314483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3463119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74401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527798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2765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6912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630970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21695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8375793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062272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451962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9288462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38301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6135111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530620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964744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3187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025711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8914626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7501547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268700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3702321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205964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825747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7716471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514812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6296905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6418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6394094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121747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014948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514514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8153034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534265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348415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588095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54346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4825052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9758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537361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0280115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776923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424726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716437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239942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0265786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211792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4950628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226820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4898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432342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3436624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97195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696365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2307136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92371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671850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961228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4595051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523869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04101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115499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74921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264210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5189659"/>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00513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6510077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78040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294101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420098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154645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2853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093802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115487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1994694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44493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207145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503266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17468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4744511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488392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4626735"/>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15986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7320390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0661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3709424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361281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10888507"/>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332005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982575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653890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08528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6761844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48705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19670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629918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435661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30594670"/>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4634323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499670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95359843"/>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627874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93133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0961331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409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67663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8038818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1949636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8438538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652914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1880761"/>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18775986"/>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2362618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298534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8811399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539060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47434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8702765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2263025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6603012"/>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5938608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9861237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635369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771371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15300399"/>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6295470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143557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44078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243929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5708710"/>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05817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7175230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8649908"/>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6587931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86578306"/>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43653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83509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3946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82918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203109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68734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27883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6495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326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02652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555423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2517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022361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850193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70749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3465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22416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655275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56014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61567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16541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50609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55610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177207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4607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551971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261974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69483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23132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70854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1804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18322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27121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885405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41480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226067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419836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6853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9845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757795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49532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670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718230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41862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615223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89102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3756828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1934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059795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834681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12212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4807303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3523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82048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69122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209894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725323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002531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735781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6256570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313054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821413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572281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4395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5602837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0715866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90867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837080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137792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9516435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7551004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600956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885586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099248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0614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3093630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945630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535306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3618588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6925971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02863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91625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680781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1600914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99849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26779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theme" Target="../theme/theme19.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0150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6495360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81851608"/>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86557756"/>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7254910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18590783"/>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64023314"/>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4663257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3582725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70143930"/>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44886445"/>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5565431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5985334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1334745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8990269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7057875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1271769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9818234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2610387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smtClean="0"/>
              <a:t>Module 4</a:t>
            </a:r>
            <a:endParaRPr lang="en-US"/>
          </a:p>
        </p:txBody>
      </p:sp>
      <p:sp>
        <p:nvSpPr>
          <p:cNvPr id="3" name="Subtitle 2"/>
          <p:cNvSpPr>
            <a:spLocks noGrp="1"/>
          </p:cNvSpPr>
          <p:nvPr>
            <p:ph type="subTitle" sz="quarter" idx="1"/>
          </p:nvPr>
        </p:nvSpPr>
        <p:spPr/>
        <p:txBody>
          <a:bodyPr/>
          <a:lstStyle/>
          <a:p>
            <a:r>
              <a:rPr lang="en-US" smtClean="0"/>
              <a:t>Using PSProviders and PSDrives
</a:t>
            </a:r>
            <a:endParaRPr lang="en-US"/>
          </a:p>
        </p:txBody>
      </p:sp>
    </p:spTree>
    <p:extLst>
      <p:ext uri="{BB962C8B-B14F-4D97-AF65-F5344CB8AC3E}">
        <p14:creationId xmlns:p14="http://schemas.microsoft.com/office/powerpoint/2010/main" val="2249317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the File System</a:t>
            </a:r>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2490161356"/>
              </p:ext>
            </p:extLst>
          </p:nvPr>
        </p:nvGraphicFramePr>
        <p:xfrm>
          <a:off x="458788" y="1020763"/>
          <a:ext cx="8118474" cy="4794665"/>
        </p:xfrm>
        <a:graphic>
          <a:graphicData uri="http://schemas.openxmlformats.org/drawingml/2006/table">
            <a:tbl>
              <a:tblPr firstRow="1" bandRow="1">
                <a:tableStyleId>{21E4AEA4-8DFA-4A89-87EB-49C32662AFE0}</a:tableStyleId>
              </a:tblPr>
              <a:tblGrid>
                <a:gridCol w="3801927"/>
                <a:gridCol w="389106"/>
                <a:gridCol w="3927441"/>
              </a:tblGrid>
              <a:tr h="370840">
                <a:tc>
                  <a:txBody>
                    <a:bodyPr/>
                    <a:lstStyle/>
                    <a:p>
                      <a:r>
                        <a:rPr lang="en-US" dirty="0" smtClean="0">
                          <a:solidFill>
                            <a:schemeClr val="tx1"/>
                          </a:solidFill>
                        </a:rPr>
                        <a:t>Common File System Command</a:t>
                      </a:r>
                      <a:endParaRPr lang="en-US" dirty="0">
                        <a:solidFill>
                          <a:schemeClr val="tx1"/>
                        </a:solidFill>
                      </a:endParaRPr>
                    </a:p>
                  </a:txBody>
                  <a:tcPr/>
                </a:tc>
                <a:tc>
                  <a:txBody>
                    <a:bodyPr/>
                    <a:lstStyle/>
                    <a:p>
                      <a:endParaRPr lang="en-US" dirty="0">
                        <a:solidFill>
                          <a:schemeClr val="tx1"/>
                        </a:solidFill>
                      </a:endParaRPr>
                    </a:p>
                  </a:txBody>
                  <a:tcPr>
                    <a:noFill/>
                  </a:tcPr>
                </a:tc>
                <a:tc>
                  <a:txBody>
                    <a:bodyPr/>
                    <a:lstStyle/>
                    <a:p>
                      <a:r>
                        <a:rPr lang="en-US" dirty="0" smtClean="0">
                          <a:solidFill>
                            <a:schemeClr val="tx1"/>
                          </a:solidFill>
                        </a:rPr>
                        <a:t>Windows PowerShell </a:t>
                      </a:r>
                      <a:r>
                        <a:rPr lang="en-US" dirty="0" err="1" smtClean="0">
                          <a:solidFill>
                            <a:schemeClr val="tx1"/>
                          </a:solidFill>
                        </a:rPr>
                        <a:t>cmdlet</a:t>
                      </a:r>
                      <a:endParaRPr lang="en-US" dirty="0">
                        <a:solidFill>
                          <a:schemeClr val="tx1"/>
                        </a:solidFill>
                      </a:endParaRPr>
                    </a:p>
                  </a:txBody>
                  <a:tcPr/>
                </a:tc>
              </a:tr>
              <a:tr h="370840">
                <a:tc>
                  <a:txBody>
                    <a:bodyPr/>
                    <a:lstStyle/>
                    <a:p>
                      <a:r>
                        <a:rPr lang="en-US" b="1" dirty="0" err="1" smtClean="0">
                          <a:solidFill>
                            <a:schemeClr val="tx1"/>
                          </a:solidFill>
                        </a:rPr>
                        <a:t>Dir</a:t>
                      </a:r>
                      <a:endParaRPr lang="en-US" b="1"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Get-</a:t>
                      </a:r>
                      <a:r>
                        <a:rPr lang="en-US" b="1" dirty="0" err="1" smtClean="0">
                          <a:solidFill>
                            <a:schemeClr val="tx1"/>
                          </a:solidFill>
                        </a:rPr>
                        <a:t>ChildItem</a:t>
                      </a:r>
                      <a:endParaRPr lang="en-US" b="1" dirty="0">
                        <a:solidFill>
                          <a:schemeClr val="tx1"/>
                        </a:solidFill>
                      </a:endParaRPr>
                    </a:p>
                  </a:txBody>
                  <a:tcPr/>
                </a:tc>
              </a:tr>
              <a:tr h="370840">
                <a:tc>
                  <a:txBody>
                    <a:bodyPr/>
                    <a:lstStyle/>
                    <a:p>
                      <a:r>
                        <a:rPr lang="en-US" b="1" dirty="0" smtClean="0">
                          <a:solidFill>
                            <a:schemeClr val="tx1"/>
                          </a:solidFill>
                        </a:rPr>
                        <a:t>Move</a:t>
                      </a:r>
                      <a:endParaRPr lang="en-US" b="1"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Move-Item</a:t>
                      </a:r>
                      <a:endParaRPr lang="en-US" b="1" dirty="0">
                        <a:solidFill>
                          <a:schemeClr val="tx1"/>
                        </a:solidFill>
                      </a:endParaRPr>
                    </a:p>
                  </a:txBody>
                  <a:tcPr/>
                </a:tc>
              </a:tr>
              <a:tr h="446185">
                <a:tc>
                  <a:txBody>
                    <a:bodyPr/>
                    <a:lstStyle/>
                    <a:p>
                      <a:r>
                        <a:rPr lang="en-US" b="1" dirty="0" err="1" smtClean="0">
                          <a:solidFill>
                            <a:schemeClr val="tx1"/>
                          </a:solidFill>
                        </a:rPr>
                        <a:t>Ren</a:t>
                      </a:r>
                      <a:endParaRPr lang="en-US" b="1"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Rename-Item</a:t>
                      </a:r>
                      <a:endParaRPr lang="en-US" b="1" dirty="0">
                        <a:solidFill>
                          <a:schemeClr val="tx1"/>
                        </a:solidFill>
                      </a:endParaRPr>
                    </a:p>
                  </a:txBody>
                  <a:tcPr/>
                </a:tc>
              </a:tr>
              <a:tr h="370840">
                <a:tc>
                  <a:txBody>
                    <a:bodyPr/>
                    <a:lstStyle/>
                    <a:p>
                      <a:r>
                        <a:rPr lang="en-US" b="1" dirty="0" smtClean="0">
                          <a:solidFill>
                            <a:schemeClr val="tx1"/>
                          </a:solidFill>
                        </a:rPr>
                        <a:t>Del</a:t>
                      </a:r>
                      <a:r>
                        <a:rPr lang="en-US" dirty="0" smtClean="0">
                          <a:solidFill>
                            <a:schemeClr val="tx1"/>
                          </a:solidFill>
                        </a:rPr>
                        <a:t>, </a:t>
                      </a:r>
                      <a:r>
                        <a:rPr lang="en-US" b="1" dirty="0" err="1" smtClean="0">
                          <a:solidFill>
                            <a:schemeClr val="tx1"/>
                          </a:solidFill>
                        </a:rPr>
                        <a:t>RmDir</a:t>
                      </a:r>
                      <a:endParaRPr lang="en-US" b="1"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Remove-Item</a:t>
                      </a:r>
                      <a:endParaRPr lang="en-US" b="1" dirty="0">
                        <a:solidFill>
                          <a:schemeClr val="tx1"/>
                        </a:solidFill>
                      </a:endParaRPr>
                    </a:p>
                  </a:txBody>
                  <a:tcPr/>
                </a:tc>
              </a:tr>
              <a:tr h="370840">
                <a:tc>
                  <a:txBody>
                    <a:bodyPr/>
                    <a:lstStyle/>
                    <a:p>
                      <a:r>
                        <a:rPr lang="en-US" b="1" dirty="0" smtClean="0">
                          <a:solidFill>
                            <a:schemeClr val="tx1"/>
                          </a:solidFill>
                        </a:rPr>
                        <a:t>Copy</a:t>
                      </a:r>
                      <a:endParaRPr lang="en-US" b="1"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Copy-Item</a:t>
                      </a:r>
                      <a:endParaRPr lang="en-US" b="1" dirty="0">
                        <a:solidFill>
                          <a:schemeClr val="tx1"/>
                        </a:solidFill>
                      </a:endParaRPr>
                    </a:p>
                  </a:txBody>
                  <a:tcPr/>
                </a:tc>
              </a:tr>
              <a:tr h="370840">
                <a:tc>
                  <a:txBody>
                    <a:bodyPr/>
                    <a:lstStyle/>
                    <a:p>
                      <a:r>
                        <a:rPr lang="en-US" b="1" dirty="0" err="1" smtClean="0">
                          <a:solidFill>
                            <a:schemeClr val="tx1"/>
                          </a:solidFill>
                        </a:rPr>
                        <a:t>MkDir</a:t>
                      </a:r>
                      <a:endParaRPr lang="en-US" b="1"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New-Item</a:t>
                      </a:r>
                      <a:endParaRPr lang="en-US" b="1" dirty="0">
                        <a:solidFill>
                          <a:schemeClr val="tx1"/>
                        </a:solidFill>
                      </a:endParaRPr>
                    </a:p>
                  </a:txBody>
                  <a:tcPr/>
                </a:tc>
              </a:tr>
              <a:tr h="370840">
                <a:tc>
                  <a:txBody>
                    <a:bodyPr/>
                    <a:lstStyle/>
                    <a:p>
                      <a:r>
                        <a:rPr lang="en-US" b="1" dirty="0" smtClean="0">
                          <a:solidFill>
                            <a:schemeClr val="tx1"/>
                          </a:solidFill>
                        </a:rPr>
                        <a:t>Cd</a:t>
                      </a:r>
                      <a:endParaRPr lang="en-US" b="1"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Set-Location</a:t>
                      </a:r>
                      <a:endParaRPr lang="en-US" b="1" dirty="0">
                        <a:solidFill>
                          <a:schemeClr val="tx1"/>
                        </a:solidFill>
                      </a:endParaRPr>
                    </a:p>
                  </a:txBody>
                  <a:tcPr/>
                </a:tc>
              </a:tr>
              <a:tr h="370840">
                <a:tc>
                  <a:txBody>
                    <a:bodyPr/>
                    <a:lstStyle/>
                    <a:p>
                      <a:endParaRPr lang="en-US"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Get-Location</a:t>
                      </a:r>
                    </a:p>
                  </a:txBody>
                  <a:tcPr/>
                </a:tc>
              </a:tr>
              <a:tr h="370840">
                <a:tc>
                  <a:txBody>
                    <a:bodyPr/>
                    <a:lstStyle/>
                    <a:p>
                      <a:endParaRPr lang="en-US"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Get-</a:t>
                      </a:r>
                      <a:r>
                        <a:rPr lang="en-US" b="1" dirty="0" err="1" smtClean="0">
                          <a:solidFill>
                            <a:schemeClr val="tx1"/>
                          </a:solidFill>
                        </a:rPr>
                        <a:t>ItemProperty</a:t>
                      </a:r>
                      <a:endParaRPr lang="en-US" b="1" dirty="0" smtClean="0">
                        <a:solidFill>
                          <a:schemeClr val="tx1"/>
                        </a:solidFill>
                      </a:endParaRPr>
                    </a:p>
                  </a:txBody>
                  <a:tcPr/>
                </a:tc>
              </a:tr>
              <a:tr h="370840">
                <a:tc>
                  <a:txBody>
                    <a:bodyPr/>
                    <a:lstStyle/>
                    <a:p>
                      <a:endParaRPr lang="en-US"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Set-Item</a:t>
                      </a:r>
                    </a:p>
                  </a:txBody>
                  <a:tcPr/>
                </a:tc>
              </a:tr>
              <a:tr h="370840">
                <a:tc>
                  <a:txBody>
                    <a:bodyPr/>
                    <a:lstStyle/>
                    <a:p>
                      <a:endParaRPr lang="en-US"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Set-</a:t>
                      </a:r>
                      <a:r>
                        <a:rPr lang="en-US" b="1" dirty="0" err="1" smtClean="0">
                          <a:solidFill>
                            <a:schemeClr val="tx1"/>
                          </a:solidFill>
                        </a:rPr>
                        <a:t>ItemProperty</a:t>
                      </a:r>
                      <a:endParaRPr lang="en-US" b="1" dirty="0" smtClean="0">
                        <a:solidFill>
                          <a:schemeClr val="tx1"/>
                        </a:solidFill>
                      </a:endParaRPr>
                    </a:p>
                  </a:txBody>
                  <a:tcPr/>
                </a:tc>
              </a:tr>
            </a:tbl>
          </a:graphicData>
        </a:graphic>
      </p:graphicFrame>
    </p:spTree>
    <p:extLst>
      <p:ext uri="{BB962C8B-B14F-4D97-AF65-F5344CB8AC3E}">
        <p14:creationId xmlns:p14="http://schemas.microsoft.com/office/powerpoint/2010/main" val="1074988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bba0a10b-ecb1-49b0-9b71-0a6ec7e152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the File System Is Like Other Data Stores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a:solidFill>
                  <a:srgbClr val="000000"/>
                </a:solidFill>
              </a:rPr>
              <a:t>How do you delete a file named C:\Test.txt?</a:t>
            </a:r>
          </a:p>
          <a:p>
            <a:pPr lvl="0"/>
            <a:r>
              <a:rPr lang="en-US" sz="2400" kern="0">
                <a:solidFill>
                  <a:srgbClr val="000000"/>
                </a:solidFill>
              </a:rPr>
              <a:t>Run </a:t>
            </a:r>
            <a:r>
              <a:rPr lang="en-US" sz="2400" b="1" kern="0">
                <a:solidFill>
                  <a:srgbClr val="000000"/>
                </a:solidFill>
              </a:rPr>
              <a:t>Del C:\Test.txt</a:t>
            </a:r>
            <a:endParaRPr lang="en-US" sz="2400" kern="0">
              <a:solidFill>
                <a:srgbClr val="000000"/>
              </a:solidFill>
            </a:endParaRPr>
          </a:p>
          <a:p>
            <a:pPr lvl="0"/>
            <a:endParaRPr lang="en-US" sz="2400" kern="0">
              <a:solidFill>
                <a:srgbClr val="000000"/>
              </a:solidFill>
            </a:endParaRPr>
          </a:p>
          <a:p>
            <a:pPr lvl="0"/>
            <a:r>
              <a:rPr lang="en-US" sz="2400" kern="0">
                <a:solidFill>
                  <a:srgbClr val="000000"/>
                </a:solidFill>
              </a:rPr>
              <a:t>PowerShell variables are stored in the Variable drive</a:t>
            </a:r>
          </a:p>
          <a:p>
            <a:pPr lvl="0"/>
            <a:endParaRPr lang="en-US" sz="2400" kern="0">
              <a:solidFill>
                <a:srgbClr val="000000"/>
              </a:solidFill>
            </a:endParaRPr>
          </a:p>
          <a:p>
            <a:pPr lvl="0"/>
            <a:r>
              <a:rPr lang="en-US" sz="2400" kern="0">
                <a:solidFill>
                  <a:srgbClr val="000000"/>
                </a:solidFill>
              </a:rPr>
              <a:t>How do you delete a variable named </a:t>
            </a:r>
            <a:r>
              <a:rPr lang="en-US" sz="2400" i="1" kern="0">
                <a:solidFill>
                  <a:srgbClr val="000000"/>
                </a:solidFill>
              </a:rPr>
              <a:t>X</a:t>
            </a:r>
            <a:r>
              <a:rPr lang="en-US" sz="2400" kern="0">
                <a:solidFill>
                  <a:srgbClr val="000000"/>
                </a:solidFill>
              </a:rPr>
              <a:t>?</a:t>
            </a:r>
          </a:p>
          <a:p>
            <a:pPr lvl="0"/>
            <a:r>
              <a:rPr lang="en-US" sz="2400" kern="0">
                <a:solidFill>
                  <a:srgbClr val="000000"/>
                </a:solidFill>
              </a:rPr>
              <a:t>Run </a:t>
            </a:r>
            <a:r>
              <a:rPr lang="en-US" sz="2400" b="1" kern="0">
                <a:solidFill>
                  <a:srgbClr val="000000"/>
                </a:solidFill>
              </a:rPr>
              <a:t>Del Variable:\X</a:t>
            </a:r>
            <a:endParaRPr lang="en-US" sz="2400" kern="0">
              <a:solidFill>
                <a:srgbClr val="000000"/>
              </a:solidFill>
            </a:endParaRPr>
          </a:p>
          <a:p>
            <a:pPr lvl="0"/>
            <a:endParaRPr lang="en-US" sz="2400" kern="0">
              <a:solidFill>
                <a:srgbClr val="000000"/>
              </a:solidFill>
            </a:endParaRPr>
          </a:p>
          <a:p>
            <a:pPr lvl="0"/>
            <a:r>
              <a:rPr lang="en-US" sz="2400" kern="0">
                <a:solidFill>
                  <a:srgbClr val="000000"/>
                </a:solidFill>
              </a:rPr>
              <a:t>PSDrives use a common set of commands no matter what kind of data store they connect to</a:t>
            </a:r>
            <a:endParaRPr lang="en-US" sz="2400" kern="0" dirty="0">
              <a:solidFill>
                <a:srgbClr val="000000"/>
              </a:solidFill>
            </a:endParaRPr>
          </a:p>
        </p:txBody>
      </p:sp>
    </p:spTree>
    <p:extLst>
      <p:ext uri="{BB962C8B-B14F-4D97-AF65-F5344CB8AC3E}">
        <p14:creationId xmlns:p14="http://schemas.microsoft.com/office/powerpoint/2010/main" val="83311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Specifying Paths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Most commands that use the noun </a:t>
            </a:r>
            <a:r>
              <a:rPr lang="en-US" b="1" kern="0">
                <a:solidFill>
                  <a:srgbClr val="000000"/>
                </a:solidFill>
              </a:rPr>
              <a:t>Item</a:t>
            </a:r>
            <a:r>
              <a:rPr lang="en-US" kern="0">
                <a:solidFill>
                  <a:srgbClr val="000000"/>
                </a:solidFill>
              </a:rPr>
              <a:t>, </a:t>
            </a:r>
            <a:r>
              <a:rPr lang="en-US" b="1" kern="0">
                <a:solidFill>
                  <a:srgbClr val="000000"/>
                </a:solidFill>
              </a:rPr>
              <a:t>ChildItem</a:t>
            </a:r>
            <a:r>
              <a:rPr lang="en-US" kern="0">
                <a:solidFill>
                  <a:srgbClr val="000000"/>
                </a:solidFill>
              </a:rPr>
              <a:t>, or </a:t>
            </a:r>
            <a:r>
              <a:rPr lang="en-US" b="1" kern="0">
                <a:solidFill>
                  <a:srgbClr val="000000"/>
                </a:solidFill>
              </a:rPr>
              <a:t>ItemProperty</a:t>
            </a:r>
            <a:r>
              <a:rPr lang="en-US" kern="0">
                <a:solidFill>
                  <a:srgbClr val="000000"/>
                </a:solidFill>
              </a:rPr>
              <a:t> have parameters that accept a path</a:t>
            </a:r>
          </a:p>
          <a:p>
            <a:pPr lvl="1"/>
            <a:r>
              <a:rPr lang="en-US" b="1" kern="0">
                <a:solidFill>
                  <a:srgbClr val="000000"/>
                </a:solidFill>
              </a:rPr>
              <a:t>­­–Path</a:t>
            </a:r>
            <a:r>
              <a:rPr lang="en-US" kern="0">
                <a:solidFill>
                  <a:srgbClr val="000000"/>
                </a:solidFill>
              </a:rPr>
              <a:t> parameters typically interpret * and ? as wildcards</a:t>
            </a:r>
          </a:p>
          <a:p>
            <a:pPr lvl="1"/>
            <a:r>
              <a:rPr lang="en-US" b="1" kern="0">
                <a:solidFill>
                  <a:srgbClr val="000000"/>
                </a:solidFill>
              </a:rPr>
              <a:t>–LiteralPath</a:t>
            </a:r>
            <a:r>
              <a:rPr lang="en-US" kern="0">
                <a:solidFill>
                  <a:srgbClr val="000000"/>
                </a:solidFill>
              </a:rPr>
              <a:t> parameters treat all characters as literal characters</a:t>
            </a:r>
            <a:endParaRPr lang="en-US" b="1" kern="0" dirty="0">
              <a:solidFill>
                <a:srgbClr val="000000"/>
              </a:solidFill>
            </a:endParaRPr>
          </a:p>
        </p:txBody>
      </p:sp>
    </p:spTree>
    <p:extLst>
      <p:ext uri="{BB962C8B-B14F-4D97-AF65-F5344CB8AC3E}">
        <p14:creationId xmlns:p14="http://schemas.microsoft.com/office/powerpoint/2010/main" val="4247601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6d19e94-0595-486d-b6c3-831276b5cc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Items and Item Properties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PSDrives contain items, and items can have item properties</a:t>
            </a:r>
          </a:p>
          <a:p>
            <a:pPr lvl="0"/>
            <a:r>
              <a:rPr lang="en-US" kern="0">
                <a:solidFill>
                  <a:srgbClr val="000000"/>
                </a:solidFill>
              </a:rPr>
              <a:t>Run </a:t>
            </a:r>
            <a:r>
              <a:rPr lang="en-US" b="1" kern="0">
                <a:solidFill>
                  <a:srgbClr val="000000"/>
                </a:solidFill>
              </a:rPr>
              <a:t>Get-Command –Noun Item,ChildItem</a:t>
            </a:r>
            <a:r>
              <a:rPr lang="en-US" kern="0">
                <a:solidFill>
                  <a:srgbClr val="000000"/>
                </a:solidFill>
              </a:rPr>
              <a:t> for a list of item commands</a:t>
            </a:r>
          </a:p>
          <a:p>
            <a:pPr lvl="0"/>
            <a:r>
              <a:rPr lang="en-US" kern="0">
                <a:solidFill>
                  <a:srgbClr val="000000"/>
                </a:solidFill>
              </a:rPr>
              <a:t>Run </a:t>
            </a:r>
            <a:r>
              <a:rPr lang="en-US" b="1" kern="0">
                <a:solidFill>
                  <a:srgbClr val="000000"/>
                </a:solidFill>
              </a:rPr>
              <a:t>Get-Command –Noun ItemProperty</a:t>
            </a:r>
            <a:r>
              <a:rPr lang="en-US" kern="0">
                <a:solidFill>
                  <a:srgbClr val="000000"/>
                </a:solidFill>
              </a:rPr>
              <a:t> for a list of item property commands</a:t>
            </a:r>
          </a:p>
          <a:p>
            <a:pPr lvl="0"/>
            <a:endParaRPr lang="en-US" kern="0">
              <a:solidFill>
                <a:srgbClr val="000000"/>
              </a:solidFill>
            </a:endParaRPr>
          </a:p>
          <a:p>
            <a:pPr lvl="0"/>
            <a:r>
              <a:rPr lang="en-US" kern="0">
                <a:solidFill>
                  <a:srgbClr val="000000"/>
                </a:solidFill>
              </a:rPr>
              <a:t>Each PSDrive will have a different definition of what an item is: file, folder, registry key, and so on</a:t>
            </a:r>
            <a:endParaRPr lang="en-US" kern="0" dirty="0">
              <a:solidFill>
                <a:srgbClr val="000000"/>
              </a:solidFill>
            </a:endParaRPr>
          </a:p>
        </p:txBody>
      </p:sp>
    </p:spTree>
    <p:extLst>
      <p:ext uri="{BB962C8B-B14F-4D97-AF65-F5344CB8AC3E}">
        <p14:creationId xmlns:p14="http://schemas.microsoft.com/office/powerpoint/2010/main" val="1607538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8232bb5d-0be2-485f-9e53-8c6dd78b38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Working with Drives and Items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work with PSDrives, items, and item properties</a:t>
            </a:r>
            <a:endParaRPr lang="en-US" kern="0" dirty="0">
              <a:solidFill>
                <a:srgbClr val="000000"/>
              </a:solidFill>
            </a:endParaRPr>
          </a:p>
        </p:txBody>
      </p:sp>
    </p:spTree>
    <p:extLst>
      <p:ext uri="{BB962C8B-B14F-4D97-AF65-F5344CB8AC3E}">
        <p14:creationId xmlns:p14="http://schemas.microsoft.com/office/powerpoint/2010/main" val="189706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Using PSProviders and PSDrives</a:t>
            </a:r>
            <a:endParaRPr lang="en-US"/>
          </a:p>
        </p:txBody>
      </p:sp>
      <p:sp>
        <p:nvSpPr>
          <p:cNvPr id="3" name="Text Placeholder 2"/>
          <p:cNvSpPr>
            <a:spLocks noGrp="1"/>
          </p:cNvSpPr>
          <p:nvPr>
            <p:ph type="body" idx="1"/>
          </p:nvPr>
        </p:nvSpPr>
        <p:spPr/>
        <p:txBody>
          <a:bodyPr/>
          <a:lstStyle/>
          <a:p>
            <a:r>
              <a:rPr lang="en-US" smtClean="0"/>
              <a:t>Exercise 1: Create a New Folder
Exercise 2: Create a New PSDrive
Exercise 3: Create a New Registry Key
Exercise 4: Create a Registry Setting
Exercise 5: Modify a WS-Management Setting</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panose="020B0502040204020203" pitchFamily="34" charset="0"/>
            </a:endParaRPr>
          </a:p>
          <a:p>
            <a:r>
              <a:rPr lang="en-US" sz="2800" b="0" i="0" u="none" strike="noStrike" baseline="0" smtClean="0">
                <a:latin typeface="Segoe UI" panose="020B0502040204020203" pitchFamily="34" charset="0"/>
              </a:rPr>
              <a:t>Virtual Machines:</a:t>
            </a:r>
            <a:r>
              <a:rPr lang="fr-CA" sz="2800" b="0" i="0" u="none" strike="noStrike" baseline="0" smtClean="0">
                <a:latin typeface="Segoe UI" panose="020B0502040204020203" pitchFamily="34" charset="0"/>
              </a:rPr>
              <a:t> 10961B-LON-DC1, 10961B-LON-CL1</a:t>
            </a:r>
          </a:p>
          <a:p>
            <a:r>
              <a:rPr lang="fr-CA" sz="2800" b="0" i="0" u="none" strike="noStrike" baseline="0" smtClean="0">
                <a:latin typeface="Segoe UI" panose="020B0502040204020203" pitchFamily="34" charset="0"/>
              </a:rPr>
              <a:t>User Name: </a:t>
            </a:r>
            <a:r>
              <a:rPr lang="en-US" sz="2800" b="0" i="0" u="none" strike="noStrike" baseline="0" smtClean="0">
                <a:latin typeface="Segoe UI" panose="020B0502040204020203" pitchFamily="34" charset="0"/>
              </a:rPr>
              <a:t>ADATUM\Administrator</a:t>
            </a:r>
          </a:p>
          <a:p>
            <a:r>
              <a:rPr lang="en-US" sz="2800" b="0" i="0" u="none" strike="noStrike" baseline="0" smtClean="0">
                <a:latin typeface="Segoe UI" panose="020B0502040204020203" pitchFamily="34" charset="0"/>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30 minutes</a:t>
            </a:r>
            <a:endParaRPr lang="en-US" sz="2800">
              <a:latin typeface="Segoe UI" panose="020B0502040204020203" pitchFamily="34" charset="0"/>
            </a:endParaRPr>
          </a:p>
        </p:txBody>
      </p:sp>
    </p:spTree>
    <p:extLst>
      <p:ext uri="{BB962C8B-B14F-4D97-AF65-F5344CB8AC3E}">
        <p14:creationId xmlns:p14="http://schemas.microsoft.com/office/powerpoint/2010/main" val="2092382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US" sz="2800" smtClean="0">
                <a:effectLst/>
                <a:latin typeface="Segoe UI" panose="020B0502040204020203" pitchFamily="34" charset="0"/>
                <a:ea typeface="Calibri" panose="020F0502020204030204" pitchFamily="34" charset="0"/>
                <a:cs typeface="Times New Roman" panose="02020603050405020304" pitchFamily="18" charset="0"/>
              </a:rPr>
              <a:t>You have to reconfigure several settings in your environment. These settings are available by using a PSProvider.</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196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Of the PSProviders included with Windows PowerShell, which support the use of alternative credentials?
Windows PowerShell 3.0 and later can make one kind of PSDrive visible in File Explorer. What kind of drive is that, and how do you make it visible?</a:t>
            </a:r>
            <a:endParaRPr lang="en-US"/>
          </a:p>
        </p:txBody>
      </p:sp>
    </p:spTree>
    <p:extLst>
      <p:ext uri="{BB962C8B-B14F-4D97-AF65-F5344CB8AC3E}">
        <p14:creationId xmlns:p14="http://schemas.microsoft.com/office/powerpoint/2010/main" val="29398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Real-world Issues and Scenarios
Common Issues and Troubleshooting Tips</a:t>
            </a:r>
            <a:endParaRPr lang="en-US"/>
          </a:p>
        </p:txBody>
      </p:sp>
    </p:spTree>
    <p:extLst>
      <p:ext uri="{BB962C8B-B14F-4D97-AF65-F5344CB8AC3E}">
        <p14:creationId xmlns:p14="http://schemas.microsoft.com/office/powerpoint/2010/main" val="3907429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Using PSProviders
Using PSDrives</a:t>
            </a:r>
            <a:endParaRPr lang="en-US"/>
          </a:p>
        </p:txBody>
      </p:sp>
    </p:spTree>
    <p:extLst>
      <p:ext uri="{BB962C8B-B14F-4D97-AF65-F5344CB8AC3E}">
        <p14:creationId xmlns:p14="http://schemas.microsoft.com/office/powerpoint/2010/main" val="2825328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Using PSProviders</a:t>
            </a:r>
            <a:endParaRPr lang="en-US"/>
          </a:p>
        </p:txBody>
      </p:sp>
      <p:sp>
        <p:nvSpPr>
          <p:cNvPr id="3" name="Text Placeholder 2"/>
          <p:cNvSpPr>
            <a:spLocks noGrp="1"/>
          </p:cNvSpPr>
          <p:nvPr>
            <p:ph type="body" idx="1"/>
          </p:nvPr>
        </p:nvSpPr>
        <p:spPr/>
        <p:txBody>
          <a:bodyPr/>
          <a:lstStyle/>
          <a:p>
            <a:r>
              <a:rPr lang="en-US" smtClean="0"/>
              <a:t>What are Providers?
Accessing Provider Help
Different Provider Capabilities
Demonstration: Working with Providers</a:t>
            </a:r>
            <a:endParaRPr lang="en-US"/>
          </a:p>
        </p:txBody>
      </p:sp>
    </p:spTree>
    <p:extLst>
      <p:ext uri="{BB962C8B-B14F-4D97-AF65-F5344CB8AC3E}">
        <p14:creationId xmlns:p14="http://schemas.microsoft.com/office/powerpoint/2010/main" val="333236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Providers?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Adapts data stores to look like disk drives inside the shell</a:t>
            </a:r>
          </a:p>
          <a:p>
            <a:pPr lvl="0"/>
            <a:r>
              <a:rPr lang="en-US" kern="0">
                <a:solidFill>
                  <a:srgbClr val="000000"/>
                </a:solidFill>
              </a:rPr>
              <a:t>Allows management by using familiar file system management commands</a:t>
            </a:r>
          </a:p>
          <a:p>
            <a:pPr lvl="0"/>
            <a:endParaRPr lang="en-US" kern="0">
              <a:solidFill>
                <a:srgbClr val="000000"/>
              </a:solidFill>
            </a:endParaRPr>
          </a:p>
          <a:p>
            <a:pPr lvl="0"/>
            <a:r>
              <a:rPr lang="en-US" kern="0">
                <a:solidFill>
                  <a:srgbClr val="000000"/>
                </a:solidFill>
              </a:rPr>
              <a:t>Good solution for dynamic or extensible technologies where all manageable components cannot be known in advance</a:t>
            </a:r>
          </a:p>
          <a:p>
            <a:pPr lvl="0"/>
            <a:r>
              <a:rPr lang="en-US" kern="0">
                <a:solidFill>
                  <a:srgbClr val="000000"/>
                </a:solidFill>
              </a:rPr>
              <a:t>More complex than managing by using commands</a:t>
            </a:r>
            <a:endParaRPr lang="en-US" kern="0" dirty="0">
              <a:solidFill>
                <a:srgbClr val="000000"/>
              </a:solidFill>
            </a:endParaRPr>
          </a:p>
        </p:txBody>
      </p:sp>
    </p:spTree>
    <p:extLst>
      <p:ext uri="{BB962C8B-B14F-4D97-AF65-F5344CB8AC3E}">
        <p14:creationId xmlns:p14="http://schemas.microsoft.com/office/powerpoint/2010/main" val="1326226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Provider Help</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Run </a:t>
            </a:r>
            <a:r>
              <a:rPr lang="en-US" b="1" kern="0">
                <a:solidFill>
                  <a:srgbClr val="000000"/>
                </a:solidFill>
              </a:rPr>
              <a:t>Get-PSProvider</a:t>
            </a:r>
            <a:r>
              <a:rPr lang="en-US" kern="0">
                <a:solidFill>
                  <a:srgbClr val="000000"/>
                </a:solidFill>
              </a:rPr>
              <a:t> for a list of providers</a:t>
            </a:r>
          </a:p>
          <a:p>
            <a:pPr lvl="0"/>
            <a:r>
              <a:rPr lang="en-US" kern="0">
                <a:solidFill>
                  <a:srgbClr val="000000"/>
                </a:solidFill>
              </a:rPr>
              <a:t>Run </a:t>
            </a:r>
            <a:r>
              <a:rPr lang="en-US" b="1" kern="0">
                <a:solidFill>
                  <a:srgbClr val="000000"/>
                </a:solidFill>
              </a:rPr>
              <a:t>Help &lt;</a:t>
            </a:r>
            <a:r>
              <a:rPr lang="en-US" b="1" i="1" kern="0">
                <a:solidFill>
                  <a:srgbClr val="000000"/>
                </a:solidFill>
              </a:rPr>
              <a:t>provider-name</a:t>
            </a:r>
            <a:r>
              <a:rPr lang="en-US" b="1" kern="0">
                <a:solidFill>
                  <a:srgbClr val="000000"/>
                </a:solidFill>
              </a:rPr>
              <a:t>&gt; </a:t>
            </a:r>
            <a:r>
              <a:rPr lang="en-US" kern="0">
                <a:solidFill>
                  <a:srgbClr val="000000"/>
                </a:solidFill>
              </a:rPr>
              <a:t>for provider-specific Help</a:t>
            </a:r>
          </a:p>
          <a:p>
            <a:pPr lvl="0"/>
            <a:endParaRPr lang="en-US" kern="0">
              <a:solidFill>
                <a:srgbClr val="000000"/>
              </a:solidFill>
            </a:endParaRPr>
          </a:p>
          <a:p>
            <a:pPr lvl="0"/>
            <a:r>
              <a:rPr lang="en-US" kern="0">
                <a:solidFill>
                  <a:srgbClr val="000000"/>
                </a:solidFill>
              </a:rPr>
              <a:t>Provider-specific Help can offer better descriptions and examples than the Help for the generic commands that you use when working with providers and drives</a:t>
            </a:r>
            <a:endParaRPr lang="en-US" kern="0" dirty="0">
              <a:solidFill>
                <a:srgbClr val="000000"/>
              </a:solidFill>
            </a:endParaRPr>
          </a:p>
        </p:txBody>
      </p:sp>
    </p:spTree>
    <p:extLst>
      <p:ext uri="{BB962C8B-B14F-4D97-AF65-F5344CB8AC3E}">
        <p14:creationId xmlns:p14="http://schemas.microsoft.com/office/powerpoint/2010/main" val="2457192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Different Provider Capabilities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Each provider can support one or more of several different capabilities</a:t>
            </a:r>
          </a:p>
          <a:p>
            <a:pPr lvl="0"/>
            <a:r>
              <a:rPr lang="en-US" kern="0">
                <a:solidFill>
                  <a:srgbClr val="000000"/>
                </a:solidFill>
              </a:rPr>
              <a:t>If a provider does not support a capability, you cannot use the corresponding parameters of commands that work in a provider</a:t>
            </a:r>
          </a:p>
          <a:p>
            <a:pPr lvl="0"/>
            <a:endParaRPr lang="en-US" kern="0">
              <a:solidFill>
                <a:srgbClr val="000000"/>
              </a:solidFill>
            </a:endParaRPr>
          </a:p>
          <a:p>
            <a:pPr lvl="0"/>
            <a:r>
              <a:rPr lang="en-US" kern="0">
                <a:solidFill>
                  <a:srgbClr val="000000"/>
                </a:solidFill>
              </a:rPr>
              <a:t>For example, only the </a:t>
            </a:r>
            <a:r>
              <a:rPr lang="en-US" b="1" kern="0">
                <a:solidFill>
                  <a:srgbClr val="000000"/>
                </a:solidFill>
              </a:rPr>
              <a:t>Registry</a:t>
            </a:r>
            <a:r>
              <a:rPr lang="en-US" kern="0">
                <a:solidFill>
                  <a:srgbClr val="000000"/>
                </a:solidFill>
              </a:rPr>
              <a:t> provider supports the </a:t>
            </a:r>
            <a:r>
              <a:rPr lang="en-US" b="1" kern="0">
                <a:solidFill>
                  <a:srgbClr val="000000"/>
                </a:solidFill>
              </a:rPr>
              <a:t>Transactions</a:t>
            </a:r>
            <a:r>
              <a:rPr lang="en-US" kern="0">
                <a:solidFill>
                  <a:srgbClr val="000000"/>
                </a:solidFill>
              </a:rPr>
              <a:t> capability, so only that provider can accept the </a:t>
            </a:r>
            <a:r>
              <a:rPr lang="en-US" b="1" kern="0">
                <a:solidFill>
                  <a:srgbClr val="000000"/>
                </a:solidFill>
              </a:rPr>
              <a:t>–UseTransaction</a:t>
            </a:r>
            <a:r>
              <a:rPr lang="en-US" kern="0">
                <a:solidFill>
                  <a:srgbClr val="000000"/>
                </a:solidFill>
              </a:rPr>
              <a:t> parameter</a:t>
            </a:r>
            <a:endParaRPr lang="en-US" kern="0" dirty="0">
              <a:solidFill>
                <a:srgbClr val="000000"/>
              </a:solidFill>
            </a:endParaRPr>
          </a:p>
        </p:txBody>
      </p:sp>
    </p:spTree>
    <p:extLst>
      <p:ext uri="{BB962C8B-B14F-4D97-AF65-F5344CB8AC3E}">
        <p14:creationId xmlns:p14="http://schemas.microsoft.com/office/powerpoint/2010/main" val="367280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b3f2ea7-6e6d-41ec-bd73-b6b8f22f1d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Working with Providers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 work with providers</a:t>
            </a:r>
          </a:p>
          <a:p>
            <a:pPr lvl="1"/>
            <a:r>
              <a:rPr lang="en-US" kern="0">
                <a:solidFill>
                  <a:srgbClr val="000000"/>
                </a:solidFill>
              </a:rPr>
              <a:t>Display a list of providers and capabilities</a:t>
            </a:r>
          </a:p>
          <a:p>
            <a:pPr lvl="1"/>
            <a:r>
              <a:rPr lang="en-US" kern="0">
                <a:solidFill>
                  <a:srgbClr val="000000"/>
                </a:solidFill>
              </a:rPr>
              <a:t>Display provider Help</a:t>
            </a:r>
            <a:endParaRPr lang="en-US" kern="0" dirty="0">
              <a:solidFill>
                <a:srgbClr val="000000"/>
              </a:solidFill>
            </a:endParaRPr>
          </a:p>
        </p:txBody>
      </p:sp>
    </p:spTree>
    <p:extLst>
      <p:ext uri="{BB962C8B-B14F-4D97-AF65-F5344CB8AC3E}">
        <p14:creationId xmlns:p14="http://schemas.microsoft.com/office/powerpoint/2010/main" val="363539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PSDrives</a:t>
            </a:r>
            <a:endParaRPr lang="en-US"/>
          </a:p>
        </p:txBody>
      </p:sp>
      <p:sp>
        <p:nvSpPr>
          <p:cNvPr id="3" name="Text Placeholder 2"/>
          <p:cNvSpPr>
            <a:spLocks noGrp="1"/>
          </p:cNvSpPr>
          <p:nvPr>
            <p:ph type="body" idx="1"/>
          </p:nvPr>
        </p:nvSpPr>
        <p:spPr/>
        <p:txBody>
          <a:bodyPr/>
          <a:lstStyle/>
          <a:p>
            <a:r>
              <a:rPr lang="en-US" smtClean="0"/>
              <a:t>What Are Drives?
Working with the File System
Specifying Paths
Working with Items and Item Properties
Demonstration: Working with Drives and Items</a:t>
            </a:r>
            <a:endParaRPr lang="en-US"/>
          </a:p>
        </p:txBody>
      </p:sp>
    </p:spTree>
    <p:extLst>
      <p:ext uri="{BB962C8B-B14F-4D97-AF65-F5344CB8AC3E}">
        <p14:creationId xmlns:p14="http://schemas.microsoft.com/office/powerpoint/2010/main" val="2993589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Drives?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 drive represents a connected data store</a:t>
            </a:r>
          </a:p>
          <a:p>
            <a:pPr lvl="0"/>
            <a:r>
              <a:rPr lang="en-US" kern="0">
                <a:solidFill>
                  <a:srgbClr val="000000"/>
                </a:solidFill>
              </a:rPr>
              <a:t>Drives use a PSProvider to connect to the store</a:t>
            </a:r>
          </a:p>
          <a:p>
            <a:pPr lvl="0"/>
            <a:endParaRPr lang="en-US" kern="0">
              <a:solidFill>
                <a:srgbClr val="000000"/>
              </a:solidFill>
            </a:endParaRPr>
          </a:p>
          <a:p>
            <a:pPr lvl="0"/>
            <a:r>
              <a:rPr lang="en-US" kern="0">
                <a:solidFill>
                  <a:srgbClr val="000000"/>
                </a:solidFill>
              </a:rPr>
              <a:t>Drives have a name like C or Alias</a:t>
            </a:r>
          </a:p>
          <a:p>
            <a:pPr lvl="0"/>
            <a:endParaRPr lang="en-US" kern="0">
              <a:solidFill>
                <a:srgbClr val="000000"/>
              </a:solidFill>
            </a:endParaRPr>
          </a:p>
          <a:p>
            <a:pPr lvl="0"/>
            <a:r>
              <a:rPr lang="en-US" kern="0">
                <a:solidFill>
                  <a:srgbClr val="000000"/>
                </a:solidFill>
              </a:rPr>
              <a:t>Run </a:t>
            </a:r>
            <a:r>
              <a:rPr lang="en-US" b="1" kern="0">
                <a:solidFill>
                  <a:srgbClr val="000000"/>
                </a:solidFill>
              </a:rPr>
              <a:t>Get-PSDrive </a:t>
            </a:r>
            <a:r>
              <a:rPr lang="en-US" kern="0">
                <a:solidFill>
                  <a:srgbClr val="000000"/>
                </a:solidFill>
              </a:rPr>
              <a:t>for a list</a:t>
            </a:r>
          </a:p>
          <a:p>
            <a:pPr lvl="0"/>
            <a:r>
              <a:rPr lang="en-US" kern="0">
                <a:solidFill>
                  <a:srgbClr val="000000"/>
                </a:solidFill>
              </a:rPr>
              <a:t>Run </a:t>
            </a:r>
            <a:r>
              <a:rPr lang="en-US" b="1" kern="0">
                <a:solidFill>
                  <a:srgbClr val="000000"/>
                </a:solidFill>
              </a:rPr>
              <a:t>New-PSDrive</a:t>
            </a:r>
            <a:r>
              <a:rPr lang="en-US" kern="0">
                <a:solidFill>
                  <a:srgbClr val="000000"/>
                </a:solidFill>
              </a:rPr>
              <a:t> to map a new drive</a:t>
            </a:r>
          </a:p>
          <a:p>
            <a:pPr lvl="0"/>
            <a:r>
              <a:rPr lang="en-US" kern="0">
                <a:solidFill>
                  <a:srgbClr val="000000"/>
                </a:solidFill>
              </a:rPr>
              <a:t>Shell always starts with the same drives mapped</a:t>
            </a:r>
            <a:endParaRPr lang="en-US" kern="0" dirty="0">
              <a:solidFill>
                <a:srgbClr val="000000"/>
              </a:solidFill>
            </a:endParaRPr>
          </a:p>
        </p:txBody>
      </p:sp>
    </p:spTree>
    <p:extLst>
      <p:ext uri="{BB962C8B-B14F-4D97-AF65-F5344CB8AC3E}">
        <p14:creationId xmlns:p14="http://schemas.microsoft.com/office/powerpoint/2010/main" val="375230318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30A4553E8DCF4792F2C31634B152BE" ma:contentTypeVersion="4" ma:contentTypeDescription="Create a new document." ma:contentTypeScope="" ma:versionID="dff49973b8d69b37fdf33cfc1a246269">
  <xsd:schema xmlns:xsd="http://www.w3.org/2001/XMLSchema" xmlns:xs="http://www.w3.org/2001/XMLSchema" xmlns:p="http://schemas.microsoft.com/office/2006/metadata/properties" xmlns:ns3="ba8723e0-dcd5-4dba-8a92-e33d0c034fc1" xmlns:ns4="http://schemas.microsoft.com/sharepoint/v3/fields" targetNamespace="http://schemas.microsoft.com/office/2006/metadata/properties" ma:root="true" ma:fieldsID="67895df070ad5566d5617ada539e9529" ns3:_="" ns4:_="">
    <xsd:import namespace="ba8723e0-dcd5-4dba-8a92-e33d0c034fc1"/>
    <xsd:import namespace="http://schemas.microsoft.com/sharepoint/v3/fields"/>
    <xsd:element name="properties">
      <xsd:complexType>
        <xsd:sequence>
          <xsd:element name="documentManagement">
            <xsd:complexType>
              <xsd:all>
                <xsd:element ref="ns3:SharedWithUsers" minOccurs="0"/>
                <xsd:element ref="ns4:_Version"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8723e0-dcd5-4dba-8a92-e33d0c034fc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C7A58D-EC6E-4A08-B2E6-528C7A084AC0}"/>
</file>

<file path=customXml/itemProps2.xml><?xml version="1.0" encoding="utf-8"?>
<ds:datastoreItem xmlns:ds="http://schemas.openxmlformats.org/officeDocument/2006/customXml" ds:itemID="{3898CCFD-9AF1-4E2C-B682-BA37F5DE089F}"/>
</file>

<file path=customXml/itemProps3.xml><?xml version="1.0" encoding="utf-8"?>
<ds:datastoreItem xmlns:ds="http://schemas.openxmlformats.org/officeDocument/2006/customXml" ds:itemID="{41219669-6FCE-4FF0-8F35-09B6AEDA61DC}"/>
</file>

<file path=docProps/app.xml><?xml version="1.0" encoding="utf-8"?>
<Properties xmlns="http://schemas.openxmlformats.org/officeDocument/2006/extended-properties" xmlns:vt="http://schemas.openxmlformats.org/officeDocument/2006/docPropsVTypes">
  <Template>NG_MOC_Core_ModuleNew</Template>
  <TotalTime>9</TotalTime>
  <Words>2057</Words>
  <Application>Microsoft Office PowerPoint</Application>
  <PresentationFormat>On-screen Show (4:3)</PresentationFormat>
  <Paragraphs>233</Paragraphs>
  <Slides>18</Slides>
  <Notes>18</Notes>
  <HiddenSlides>0</HiddenSlides>
  <MMClips>0</MMClips>
  <ScaleCrop>false</ScaleCrop>
  <HeadingPairs>
    <vt:vector size="6" baseType="variant">
      <vt:variant>
        <vt:lpstr>Fonts Used</vt:lpstr>
      </vt:variant>
      <vt:variant>
        <vt:i4>7</vt:i4>
      </vt:variant>
      <vt:variant>
        <vt:lpstr>Theme</vt:lpstr>
      </vt:variant>
      <vt:variant>
        <vt:i4>19</vt:i4>
      </vt:variant>
      <vt:variant>
        <vt:lpstr>Slide Titles</vt:lpstr>
      </vt:variant>
      <vt:variant>
        <vt:i4>18</vt:i4>
      </vt:variant>
    </vt:vector>
  </HeadingPairs>
  <TitlesOfParts>
    <vt:vector size="44" baseType="lpstr">
      <vt:lpstr>Calibri</vt:lpstr>
      <vt:lpstr>Wingdings</vt:lpstr>
      <vt:lpstr>Symbol</vt:lpstr>
      <vt:lpstr>Segoe UI</vt:lpstr>
      <vt:lpstr>Arial</vt:lpstr>
      <vt:lpstr>Times New Roman</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Module 4</vt:lpstr>
      <vt:lpstr>Module Overview</vt:lpstr>
      <vt:lpstr>Lesson 1: Using PSProviders</vt:lpstr>
      <vt:lpstr>What are Providers?</vt:lpstr>
      <vt:lpstr>Accessing Provider Help</vt:lpstr>
      <vt:lpstr>Different Provider Capabilities</vt:lpstr>
      <vt:lpstr>Demonstration: Working with Providers</vt:lpstr>
      <vt:lpstr>Lesson 2: Using PSDrives</vt:lpstr>
      <vt:lpstr>What Are Drives?</vt:lpstr>
      <vt:lpstr>Working with the File System</vt:lpstr>
      <vt:lpstr>How the File System Is Like Other Data Stores</vt:lpstr>
      <vt:lpstr>Specifying Paths</vt:lpstr>
      <vt:lpstr>Working with Items and Item Properties</vt:lpstr>
      <vt:lpstr>Demonstration: Working with Drives and Items</vt:lpstr>
      <vt:lpstr>Lab: Using PSProviders and PSDrives</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
  <cp:lastModifiedBy>Cindy Staley</cp:lastModifiedBy>
  <cp:revision>3</cp:revision>
  <dcterms:created xsi:type="dcterms:W3CDTF">2014-02-24T22:03:49Z</dcterms:created>
  <dcterms:modified xsi:type="dcterms:W3CDTF">2014-02-25T15:16:09Z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0x010100AD30A4553E8DCF4792F2C31634B152BE</vt:lpwstr>
  </property>
</Properties>
</file>