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theme/theme26.xml" ContentType="application/vnd.openxmlformats-officedocument.theme+xml"/>
  <Override PartName="/ppt/theme/theme2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 id="2147483673" r:id="rId5"/>
    <p:sldMasterId id="2147483686" r:id="rId6"/>
    <p:sldMasterId id="2147483699" r:id="rId7"/>
    <p:sldMasterId id="2147483712" r:id="rId8"/>
    <p:sldMasterId id="2147483725" r:id="rId9"/>
    <p:sldMasterId id="2147483738" r:id="rId10"/>
    <p:sldMasterId id="2147483751" r:id="rId11"/>
    <p:sldMasterId id="2147483764" r:id="rId12"/>
    <p:sldMasterId id="2147483777" r:id="rId13"/>
    <p:sldMasterId id="2147483790" r:id="rId14"/>
    <p:sldMasterId id="2147483803" r:id="rId15"/>
    <p:sldMasterId id="2147483816" r:id="rId16"/>
    <p:sldMasterId id="2147483829" r:id="rId17"/>
    <p:sldMasterId id="2147483842" r:id="rId18"/>
    <p:sldMasterId id="2147483855" r:id="rId19"/>
    <p:sldMasterId id="2147483868" r:id="rId20"/>
    <p:sldMasterId id="2147483881" r:id="rId21"/>
    <p:sldMasterId id="2147483894" r:id="rId22"/>
    <p:sldMasterId id="2147483907" r:id="rId23"/>
    <p:sldMasterId id="2147483920" r:id="rId24"/>
    <p:sldMasterId id="2147483933" r:id="rId25"/>
    <p:sldMasterId id="2147483946" r:id="rId26"/>
    <p:sldMasterId id="2147483959" r:id="rId27"/>
    <p:sldMasterId id="2147483972" r:id="rId28"/>
    <p:sldMasterId id="2147483985" r:id="rId29"/>
  </p:sldMasterIdLst>
  <p:notesMasterIdLst>
    <p:notesMasterId r:id="rId55"/>
  </p:notes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 id="280" r:id="rId54"/>
  </p:sldIdLst>
  <p:sldSz cx="9144000" cy="6858000" type="screen4x3"/>
  <p:notesSz cx="6858000" cy="9144000"/>
  <p:embeddedFontLst>
    <p:embeddedFont>
      <p:font typeface="Consolas" panose="020B0609020204030204" pitchFamily="49" charset="0"/>
      <p:regular r:id="rId56"/>
      <p:bold r:id="rId57"/>
      <p:italic r:id="rId58"/>
      <p:boldItalic r:id="rId59"/>
    </p:embeddedFont>
    <p:embeddedFont>
      <p:font typeface="Calibri" panose="020F0502020204030204" pitchFamily="34" charset="0"/>
      <p:regular r:id="rId60"/>
      <p:bold r:id="rId61"/>
      <p:italic r:id="rId62"/>
      <p:boldItalic r:id="rId63"/>
    </p:embeddedFont>
    <p:embeddedFont>
      <p:font typeface="Verdana" panose="020B0604030504040204" pitchFamily="34" charset="0"/>
      <p:regular r:id="rId64"/>
      <p:bold r:id="rId65"/>
      <p:italic r:id="rId66"/>
      <p:boldItalic r:id="rId67"/>
    </p:embeddedFont>
    <p:embeddedFont>
      <p:font typeface="Segoe UI" panose="020B0502040204020203" pitchFamily="34" charset="0"/>
      <p:regular r:id="rId68"/>
      <p:bold r:id="rId69"/>
      <p:italic r:id="rId70"/>
      <p:boldItalic r:id="rId7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5839" autoAdjust="0"/>
  </p:normalViewPr>
  <p:slideViewPr>
    <p:cSldViewPr snapToGrid="0">
      <p:cViewPr varScale="1">
        <p:scale>
          <a:sx n="36" d="100"/>
          <a:sy n="36" d="100"/>
        </p:scale>
        <p:origin x="2722" y="38"/>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 Target="slides/slide10.xml"/><Relationship Id="rId21" Type="http://schemas.openxmlformats.org/officeDocument/2006/relationships/slideMaster" Target="slideMasters/slideMaster18.xml"/><Relationship Id="rId34" Type="http://schemas.openxmlformats.org/officeDocument/2006/relationships/slide" Target="slides/slide5.xml"/><Relationship Id="rId42" Type="http://schemas.openxmlformats.org/officeDocument/2006/relationships/slide" Target="slides/slide13.xml"/><Relationship Id="rId47" Type="http://schemas.openxmlformats.org/officeDocument/2006/relationships/slide" Target="slides/slide18.xml"/><Relationship Id="rId50" Type="http://schemas.openxmlformats.org/officeDocument/2006/relationships/slide" Target="slides/slide21.xml"/><Relationship Id="rId55" Type="http://schemas.openxmlformats.org/officeDocument/2006/relationships/notesMaster" Target="notesMasters/notesMaster1.xml"/><Relationship Id="rId63" Type="http://schemas.openxmlformats.org/officeDocument/2006/relationships/font" Target="fonts/font8.fntdata"/><Relationship Id="rId68" Type="http://schemas.openxmlformats.org/officeDocument/2006/relationships/font" Target="fonts/font13.fntdata"/><Relationship Id="rId7" Type="http://schemas.openxmlformats.org/officeDocument/2006/relationships/slideMaster" Target="slideMasters/slideMaster4.xml"/><Relationship Id="rId71" Type="http://schemas.openxmlformats.org/officeDocument/2006/relationships/font" Target="fonts/font16.fntdata"/><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Master" Target="slideMasters/slideMaster26.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 Target="slides/slide3.xml"/><Relationship Id="rId37" Type="http://schemas.openxmlformats.org/officeDocument/2006/relationships/slide" Target="slides/slide8.xml"/><Relationship Id="rId40" Type="http://schemas.openxmlformats.org/officeDocument/2006/relationships/slide" Target="slides/slide11.xml"/><Relationship Id="rId45" Type="http://schemas.openxmlformats.org/officeDocument/2006/relationships/slide" Target="slides/slide16.xml"/><Relationship Id="rId53" Type="http://schemas.openxmlformats.org/officeDocument/2006/relationships/slide" Target="slides/slide24.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36" Type="http://schemas.openxmlformats.org/officeDocument/2006/relationships/slide" Target="slides/slide7.xml"/><Relationship Id="rId49" Type="http://schemas.openxmlformats.org/officeDocument/2006/relationships/slide" Target="slides/slide20.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2.xml"/><Relationship Id="rId44" Type="http://schemas.openxmlformats.org/officeDocument/2006/relationships/slide" Target="slides/slide15.xml"/><Relationship Id="rId52" Type="http://schemas.openxmlformats.org/officeDocument/2006/relationships/slide" Target="slides/slide23.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 Target="slides/slide1.xml"/><Relationship Id="rId35" Type="http://schemas.openxmlformats.org/officeDocument/2006/relationships/slide" Target="slides/slide6.xml"/><Relationship Id="rId43" Type="http://schemas.openxmlformats.org/officeDocument/2006/relationships/slide" Target="slides/slide14.xml"/><Relationship Id="rId48" Type="http://schemas.openxmlformats.org/officeDocument/2006/relationships/slide" Target="slides/slide19.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Master" Target="slideMasters/slideMaster5.xml"/><Relationship Id="rId51" Type="http://schemas.openxmlformats.org/officeDocument/2006/relationships/slide" Target="slides/slide22.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4.xml"/><Relationship Id="rId38" Type="http://schemas.openxmlformats.org/officeDocument/2006/relationships/slide" Target="slides/slide9.xml"/><Relationship Id="rId46" Type="http://schemas.openxmlformats.org/officeDocument/2006/relationships/slide" Target="slides/slide17.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Master" Target="slideMasters/slideMaster17.xml"/><Relationship Id="rId41" Type="http://schemas.openxmlformats.org/officeDocument/2006/relationships/slide" Target="slides/slide12.xml"/><Relationship Id="rId54" Type="http://schemas.openxmlformats.org/officeDocument/2006/relationships/slide" Target="slides/slide25.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406A6F-4408-4177-82C2-876499E4C80A}" type="datetimeFigureOut">
              <a:rPr lang="en-US" smtClean="0"/>
              <a:t>11/8/2016</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D9EE0-BC86-420D-8001-B2133A675CBE}" type="slidenum">
              <a:rPr lang="en-US" smtClean="0"/>
              <a:t>‹#›</a:t>
            </a:fld>
            <a:endParaRPr lang="en-US"/>
          </a:p>
        </p:txBody>
      </p:sp>
    </p:spTree>
    <p:extLst>
      <p:ext uri="{BB962C8B-B14F-4D97-AF65-F5344CB8AC3E}">
        <p14:creationId xmlns:p14="http://schemas.microsoft.com/office/powerpoint/2010/main" val="3262637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30 minutes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Demonstrations</a:t>
            </a:r>
            <a:r>
              <a:rPr lang="en-US" sz="10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30 minutes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Lab</a:t>
            </a:r>
            <a:r>
              <a:rPr lang="en-US" sz="10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45 minutes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a:t>
            </a:r>
            <a:r>
              <a:rPr lang="en-US" sz="1000" baseline="30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PowerPoint</a:t>
            </a:r>
            <a:r>
              <a:rPr lang="en-US" sz="1000" baseline="30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file 10961B_05.pptx.</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Important</a:t>
            </a: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use of PowerPoint 2013, PowerPoint 2010, or PowerPoint 2007 is recommended to display the slides for this course. If you use PowerPoint Viewer or a version of PowerPoint older than PowerPoint 2007, </a:t>
            </a:r>
            <a:r>
              <a:rPr lang="ga-IE"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some</a:t>
            </a: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of the features of the slides might not display correctly.</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prepare for this module: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Read all of the materials for this module. </a:t>
            </a: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Practice performing the demonstrations.</a:t>
            </a: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Practice performing the labs.</a:t>
            </a: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Work through the “Module Review and Takeaways” section, and determine how you will use this section to reinforce student learning and promote knowledge transfer to on-the-job performance.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7D9EE0-BC86-420D-8001-B2133A675CBE}"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325126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7D9EE0-BC86-420D-8001-B2133A675CBE}"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676698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a:effectLst/>
                <a:latin typeface="Arial" panose="020B0604020202020204" pitchFamily="34" charset="0"/>
                <a:ea typeface="Calibri" panose="020F0502020204030204" pitchFamily="34" charset="0"/>
                <a:cs typeface="Times New Roman" panose="02020603050405020304" pitchFamily="18" charset="0"/>
              </a:rPr>
              <a:t>on the 10961B- LON-CL1 virtual machine </a:t>
            </a:r>
            <a:r>
              <a:rPr lang="en-US" sz="1000">
                <a:effectLst/>
                <a:latin typeface="Arial" panose="020B0604020202020204" pitchFamily="34" charset="0"/>
                <a:ea typeface="Calibri" panose="020F0502020204030204" pitchFamily="34" charset="0"/>
                <a:cs typeface="Times New Roman" panose="02020603050405020304" pitchFamily="18" charset="0"/>
              </a:rPr>
              <a:t>in E:\Mod05\Democode\Custom.ps1.</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a:effectLst/>
                <a:latin typeface="Arial" panose="020B0604020202020204" pitchFamily="34" charset="0"/>
                <a:ea typeface="Calibri" panose="020F0502020204030204" pitchFamily="34" charset="0"/>
                <a:cs typeface="Times New Roman" panose="02020603050405020304" pitchFamily="18" charset="0"/>
              </a:rPr>
              <a:t>otes</a:t>
            </a:r>
            <a:r>
              <a:rPr lang="en-US" sz="1000">
                <a:effectLst/>
                <a:latin typeface="Arial" panose="020B0604020202020204" pitchFamily="34" charset="0"/>
                <a:ea typeface="Calibri" panose="020F0502020204030204" pitchFamily="34" charset="0"/>
                <a:cs typeface="Times New Roman" panose="02020603050405020304" pitchFamily="18" charset="0"/>
              </a:rPr>
              <a:t> and </a:t>
            </a:r>
            <a:r>
              <a:rPr lang="ga-IE" sz="100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The d</a:t>
            </a:r>
            <a:r>
              <a:rPr lang="ga-IE" sz="1000">
                <a:effectLst/>
                <a:latin typeface="Arial" panose="020B0604020202020204" pitchFamily="34" charset="0"/>
                <a:ea typeface="Calibri" panose="020F0502020204030204" pitchFamily="34" charset="0"/>
                <a:cs typeface="Times New Roman" panose="02020603050405020304" pitchFamily="18" charset="0"/>
              </a:rPr>
              <a:t>emo</a:t>
            </a:r>
            <a:r>
              <a:rPr lang="en-US" sz="1000">
                <a:effectLst/>
                <a:latin typeface="Arial" panose="020B0604020202020204" pitchFamily="34" charset="0"/>
                <a:ea typeface="Calibri" panose="020F0502020204030204" pitchFamily="34" charset="0"/>
                <a:cs typeface="Times New Roman" panose="02020603050405020304" pitchFamily="18" charset="0"/>
              </a:rPr>
              <a:t>nstration steps should be performed </a:t>
            </a:r>
            <a:r>
              <a:rPr lang="ga-IE" sz="100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a:effectLst/>
                <a:latin typeface="Arial" panose="020B0604020202020204" pitchFamily="34" charset="0"/>
                <a:ea typeface="Calibri" panose="020F0502020204030204" pitchFamily="34" charset="0"/>
                <a:cs typeface="Times New Roman" panose="02020603050405020304" pitchFamily="18" charset="0"/>
              </a:rPr>
              <a:t>in the </a:t>
            </a:r>
            <a:r>
              <a:rPr lang="ga-IE" sz="1000">
                <a:effectLst/>
                <a:latin typeface="Arial" panose="020B0604020202020204" pitchFamily="34" charset="0"/>
                <a:ea typeface="Calibri" panose="020F0502020204030204" pitchFamily="34" charset="0"/>
                <a:cs typeface="Times New Roman" panose="02020603050405020304" pitchFamily="18" charset="0"/>
              </a:rPr>
              <a:t>Windows PowerShell ISE</a:t>
            </a:r>
            <a:r>
              <a:rPr lang="en-US" sz="1000">
                <a:effectLst/>
                <a:latin typeface="Arial" panose="020B0604020202020204" pitchFamily="34" charset="0"/>
                <a:ea typeface="Calibri" panose="020F0502020204030204" pitchFamily="34" charset="0"/>
                <a:cs typeface="Times New Roman" panose="02020603050405020304" pitchFamily="18" charset="0"/>
              </a:rPr>
              <a:t>. I</a:t>
            </a:r>
            <a:r>
              <a:rPr lang="ga-IE" sz="1000">
                <a:effectLst/>
                <a:latin typeface="Arial" panose="020B0604020202020204" pitchFamily="34" charset="0"/>
                <a:ea typeface="Calibri" panose="020F0502020204030204" pitchFamily="34" charset="0"/>
                <a:cs typeface="Times New Roman" panose="02020603050405020304" pitchFamily="18" charset="0"/>
              </a:rPr>
              <a:t>f the ISE is not </a:t>
            </a:r>
            <a:r>
              <a:rPr lang="en-US" sz="1000">
                <a:effectLst/>
                <a:latin typeface="Arial" panose="020B0604020202020204" pitchFamily="34" charset="0"/>
                <a:ea typeface="Calibri" panose="020F0502020204030204" pitchFamily="34" charset="0"/>
                <a:cs typeface="Times New Roman" panose="02020603050405020304" pitchFamily="18" charset="0"/>
              </a:rPr>
              <a:t>already </a:t>
            </a:r>
            <a:r>
              <a:rPr lang="ga-IE" sz="1000">
                <a:effectLst/>
                <a:latin typeface="Arial" panose="020B0604020202020204" pitchFamily="34" charset="0"/>
                <a:ea typeface="Calibri" panose="020F0502020204030204" pitchFamily="34" charset="0"/>
                <a:cs typeface="Times New Roman" panose="02020603050405020304" pitchFamily="18" charset="0"/>
              </a:rPr>
              <a:t>open</a:t>
            </a:r>
            <a:r>
              <a:rPr lang="en-US" sz="1000">
                <a:effectLst/>
                <a:latin typeface="Arial" panose="020B0604020202020204" pitchFamily="34" charset="0"/>
                <a:ea typeface="Calibri" panose="020F0502020204030204" pitchFamily="34" charset="0"/>
                <a:cs typeface="Times New Roman" panose="02020603050405020304" pitchFamily="18" charset="0"/>
              </a:rPr>
              <a:t>,</a:t>
            </a:r>
            <a:r>
              <a:rPr lang="ga-IE" sz="1000">
                <a:effectLst/>
                <a:latin typeface="Arial" panose="020B0604020202020204" pitchFamily="34" charset="0"/>
                <a:ea typeface="Calibri" panose="020F0502020204030204" pitchFamily="34" charset="0"/>
                <a:cs typeface="Times New Roman" panose="02020603050405020304" pitchFamily="18" charset="0"/>
              </a:rPr>
              <a:t> open it now with the file </a:t>
            </a:r>
            <a:r>
              <a:rPr lang="en-US" sz="1000">
                <a:effectLst/>
                <a:latin typeface="Arial" panose="020B0604020202020204" pitchFamily="34" charset="0"/>
                <a:ea typeface="Calibri" panose="020F0502020204030204" pitchFamily="34" charset="0"/>
                <a:cs typeface="Times New Roman" panose="02020603050405020304" pitchFamily="18" charset="0"/>
              </a:rPr>
              <a:t>E:\Mod05\Democode\Custom.ps1</a:t>
            </a:r>
            <a:r>
              <a:rPr lang="ga-IE" sz="1000">
                <a:effectLst/>
                <a:latin typeface="Arial" panose="020B0604020202020204" pitchFamily="34" charset="0"/>
                <a:ea typeface="Calibri" panose="020F0502020204030204" pitchFamily="34" charset="0"/>
                <a:cs typeface="Times New Roman" panose="02020603050405020304" pitchFamily="18" charset="0"/>
              </a:rPr>
              <a:t> opened.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Because of the length and complexity of these commands, please run them from a script.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The script is located at E:\Mod05\Democode\Custom.ps1.</a:t>
            </a:r>
          </a:p>
        </p:txBody>
      </p:sp>
      <p:sp>
        <p:nvSpPr>
          <p:cNvPr id="4" name="Slide Number Placeholder 3"/>
          <p:cNvSpPr>
            <a:spLocks noGrp="1"/>
          </p:cNvSpPr>
          <p:nvPr>
            <p:ph type="sldNum" sz="quarter" idx="10"/>
          </p:nvPr>
        </p:nvSpPr>
        <p:spPr/>
        <p:txBody>
          <a:bodyPr/>
          <a:lstStyle/>
          <a:p>
            <a:fld id="{EB7D9EE0-BC86-420D-8001-B2133A675CBE}"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2018578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7D9EE0-BC86-420D-8001-B2133A675CBE}"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1063327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Perform t</a:t>
            </a:r>
            <a:r>
              <a:rPr lang="ga-IE" sz="1000" dirty="0">
                <a:effectLst/>
                <a:latin typeface="Arial" panose="020B0604020202020204" pitchFamily="34" charset="0"/>
                <a:ea typeface="Calibri" panose="020F0502020204030204" pitchFamily="34" charset="0"/>
                <a:cs typeface="Times New Roman" panose="02020603050405020304" pitchFamily="18" charset="0"/>
              </a:rPr>
              <a:t>he </a:t>
            </a:r>
            <a:r>
              <a:rPr lang="en-US" sz="1000" dirty="0">
                <a:effectLst/>
                <a:latin typeface="Arial" panose="020B0604020202020204" pitchFamily="34" charset="0"/>
                <a:ea typeface="Calibri" panose="020F0502020204030204" pitchFamily="34" charset="0"/>
                <a:cs typeface="Times New Roman" panose="02020603050405020304" pitchFamily="18" charset="0"/>
              </a:rPr>
              <a:t>d</a:t>
            </a:r>
            <a:r>
              <a:rPr lang="ga-IE" sz="1000" dirty="0">
                <a:effectLst/>
                <a:latin typeface="Arial" panose="020B0604020202020204" pitchFamily="34" charset="0"/>
                <a:ea typeface="Calibri" panose="020F0502020204030204" pitchFamily="34" charset="0"/>
                <a:cs typeface="Times New Roman" panose="02020603050405020304" pitchFamily="18" charset="0"/>
              </a:rPr>
              <a:t>emo</a:t>
            </a:r>
            <a:r>
              <a:rPr lang="en-US" sz="1000" dirty="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a:effectLst/>
                <a:latin typeface="Arial" panose="020B0604020202020204" pitchFamily="34" charset="0"/>
                <a:ea typeface="Calibri" panose="020F0502020204030204" pitchFamily="34" charset="0"/>
                <a:cs typeface="Times New Roman" panose="02020603050405020304" pitchFamily="18" charset="0"/>
              </a:rPr>
              <a:t>teps on the 10961B-LON-CL1 virtual machine </a:t>
            </a:r>
            <a:r>
              <a:rPr lang="en-US" sz="1000" dirty="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Get-Service | Format-Table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GroupBy</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Status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Get-Service | Sort Status | Format-Table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GroupBy</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Status</a:t>
            </a:r>
          </a:p>
        </p:txBody>
      </p:sp>
      <p:sp>
        <p:nvSpPr>
          <p:cNvPr id="4" name="Slide Number Placeholder 3"/>
          <p:cNvSpPr>
            <a:spLocks noGrp="1"/>
          </p:cNvSpPr>
          <p:nvPr>
            <p:ph type="sldNum" sz="quarter" idx="10"/>
          </p:nvPr>
        </p:nvSpPr>
        <p:spPr/>
        <p:txBody>
          <a:bodyPr/>
          <a:lstStyle/>
          <a:p>
            <a:fld id="{EB7D9EE0-BC86-420D-8001-B2133A675CBE}"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58634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7D9EE0-BC86-420D-8001-B2133A675CBE}"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1963620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If you wanted to include a specified set of object properties in a CSV file, would you use </a:t>
            </a:r>
            <a:r>
              <a:rPr lang="en-US" sz="1000" b="1">
                <a:effectLst/>
                <a:latin typeface="Arial" panose="020B0604020202020204" pitchFamily="34" charset="0"/>
                <a:ea typeface="Calibri" panose="020F0502020204030204" pitchFamily="34" charset="0"/>
                <a:cs typeface="Times New Roman" panose="02020603050405020304" pitchFamily="18" charset="0"/>
              </a:rPr>
              <a:t>Select-Object</a:t>
            </a:r>
            <a:r>
              <a:rPr lang="en-US" sz="1000">
                <a:effectLst/>
                <a:latin typeface="Arial" panose="020B0604020202020204" pitchFamily="34" charset="0"/>
                <a:ea typeface="Calibri" panose="020F0502020204030204" pitchFamily="34" charset="0"/>
                <a:cs typeface="Times New Roman" panose="02020603050405020304" pitchFamily="18" charset="0"/>
              </a:rPr>
              <a:t> or </a:t>
            </a:r>
            <a:r>
              <a:rPr lang="en-US" sz="1000" b="1">
                <a:effectLst/>
                <a:latin typeface="Arial" panose="020B0604020202020204" pitchFamily="34" charset="0"/>
                <a:ea typeface="Calibri" panose="020F0502020204030204" pitchFamily="34" charset="0"/>
                <a:cs typeface="Times New Roman" panose="02020603050405020304" pitchFamily="18" charset="0"/>
              </a:rPr>
              <a:t>Format-Table</a:t>
            </a:r>
            <a:r>
              <a:rPr lang="en-US" sz="100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Answer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You would use </a:t>
            </a:r>
            <a:r>
              <a:rPr lang="en-US" sz="1000" b="1">
                <a:effectLst/>
                <a:latin typeface="Arial" panose="020B0604020202020204" pitchFamily="34" charset="0"/>
                <a:ea typeface="Calibri" panose="020F0502020204030204" pitchFamily="34" charset="0"/>
                <a:cs typeface="Times New Roman" panose="02020603050405020304" pitchFamily="18" charset="0"/>
              </a:rPr>
              <a:t>Select-Object</a:t>
            </a:r>
            <a:r>
              <a:rPr lang="en-US" sz="1000">
                <a:effectLst/>
                <a:latin typeface="Arial" panose="020B0604020202020204" pitchFamily="34" charset="0"/>
                <a:ea typeface="Calibri" panose="020F0502020204030204" pitchFamily="34" charset="0"/>
                <a:cs typeface="Times New Roman" panose="02020603050405020304" pitchFamily="18" charset="0"/>
              </a:rPr>
              <a:t>, because its output can be piped to </a:t>
            </a:r>
            <a:r>
              <a:rPr lang="en-US" sz="1000" b="1">
                <a:effectLst/>
                <a:latin typeface="Arial" panose="020B0604020202020204" pitchFamily="34" charset="0"/>
                <a:ea typeface="Calibri" panose="020F0502020204030204" pitchFamily="34" charset="0"/>
                <a:cs typeface="Times New Roman" panose="02020603050405020304" pitchFamily="18" charset="0"/>
              </a:rPr>
              <a:t>Export-CSV</a:t>
            </a:r>
            <a:r>
              <a:rPr lang="en-US" sz="100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EB7D9EE0-BC86-420D-8001-B2133A675CBE}"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3825108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7D9EE0-BC86-420D-8001-B2133A675CBE}"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4280972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a:effectLst/>
                <a:latin typeface="Arial" panose="020B0604020202020204" pitchFamily="34" charset="0"/>
                <a:ea typeface="Calibri" panose="020F0502020204030204" pitchFamily="34" charset="0"/>
                <a:cs typeface="Times New Roman" panose="02020603050405020304" pitchFamily="18" charset="0"/>
              </a:rPr>
              <a:t>on the 10961B- LON-CL1 virtual machine </a:t>
            </a:r>
            <a:r>
              <a:rPr lang="en-US" sz="1000" dirty="0">
                <a:effectLst/>
                <a:latin typeface="Arial" panose="020B0604020202020204" pitchFamily="34" charset="0"/>
                <a:ea typeface="Calibri" panose="020F0502020204030204" pitchFamily="34" charset="0"/>
                <a:cs typeface="Times New Roman" panose="02020603050405020304" pitchFamily="18" charset="0"/>
              </a:rPr>
              <a:t>in E:\Mod05\Democode\Examine.ps1.</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demonstration s</a:t>
            </a:r>
            <a:r>
              <a:rPr lang="ga-IE" sz="1000" dirty="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Get-Process | Get-Member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Notice that the output displays a type name and familiar-looking members.</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Get-Process | Select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Name,ID</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 GM</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Notice that the output type name is similar, and that fewer properties are listed.</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Get-Process | Ft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Name,ID</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 GM</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Notice that the output is completely different from the previous examples.</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Get-Process | Ft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Name,ID</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 Export-CSV Procs.csv</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Notepad procs.csv</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Notice that the format objects, not the process objects, were converted to comma-separated value (CSV) files.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7D9EE0-BC86-420D-8001-B2133A675CBE}"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2603272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7D9EE0-BC86-420D-8001-B2133A675CBE}"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3084974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a:effectLst/>
                <a:latin typeface="Arial" panose="020B0604020202020204" pitchFamily="34" charset="0"/>
                <a:ea typeface="Calibri" panose="020F0502020204030204" pitchFamily="34" charset="0"/>
                <a:cs typeface="Times New Roman" panose="02020603050405020304" pitchFamily="18" charset="0"/>
              </a:rPr>
              <a:t>on the 10961B- LON-CL1 virtual machine </a:t>
            </a:r>
            <a:r>
              <a:rPr lang="en-US" sz="1000" dirty="0">
                <a:effectLst/>
                <a:latin typeface="Arial" panose="020B0604020202020204" pitchFamily="34" charset="0"/>
                <a:ea typeface="Calibri" panose="020F0502020204030204" pitchFamily="34" charset="0"/>
                <a:cs typeface="Times New Roman" panose="02020603050405020304" pitchFamily="18" charset="0"/>
              </a:rPr>
              <a:t>in E:\Mod05\Democode\Redirect.ps1.</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demonstration s</a:t>
            </a:r>
            <a:r>
              <a:rPr lang="ga-IE" sz="1000" dirty="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Get-Process |  Format-Table –Property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Name,ID</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VM';e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PSItem</a:t>
            </a:r>
            <a:r>
              <a:rPr lang="ga-IE" sz="1000" b="1" dirty="0">
                <a:effectLst/>
                <a:latin typeface="Arial" panose="020B0604020202020204" pitchFamily="34" charset="0"/>
                <a:ea typeface="Times New Roman" panose="02020603050405020304" pitchFamily="18" charset="0"/>
                <a:cs typeface="Times New Roman" panose="02020603050405020304" pitchFamily="18" charset="0"/>
              </a:rPr>
              <a:t>.VM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 1KB};</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formatString</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='N2'}</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Get-Process |  Format-Table –Property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Name,ID</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VM';e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PSItem</a:t>
            </a:r>
            <a:r>
              <a:rPr lang="ga-IE" sz="1000" b="1" dirty="0">
                <a:effectLst/>
                <a:latin typeface="Arial" panose="020B0604020202020204" pitchFamily="34" charset="0"/>
                <a:ea typeface="Times New Roman" panose="02020603050405020304" pitchFamily="18" charset="0"/>
                <a:cs typeface="Times New Roman" panose="02020603050405020304" pitchFamily="18" charset="0"/>
              </a:rPr>
              <a:t>.VM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 1KB};</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formatString</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='N2'} | Out-File C:\Procs.txt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Notepad C:\Procs.txt</a:t>
            </a:r>
          </a:p>
        </p:txBody>
      </p:sp>
      <p:sp>
        <p:nvSpPr>
          <p:cNvPr id="4" name="Slide Number Placeholder 3"/>
          <p:cNvSpPr>
            <a:spLocks noGrp="1"/>
          </p:cNvSpPr>
          <p:nvPr>
            <p:ph type="sldNum" sz="quarter" idx="10"/>
          </p:nvPr>
        </p:nvSpPr>
        <p:spPr/>
        <p:txBody>
          <a:bodyPr/>
          <a:lstStyle/>
          <a:p>
            <a:fld id="{EB7D9EE0-BC86-420D-8001-B2133A675CBE}"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1428907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u="sng">
                <a:effectLst/>
                <a:latin typeface="Arial" panose="020B0604020202020204" pitchFamily="34" charset="0"/>
                <a:ea typeface="Calibri" panose="020F0502020204030204" pitchFamily="34" charset="0"/>
                <a:cs typeface="Segoe UI" panose="020B0502040204020203" pitchFamily="34" charset="0"/>
              </a:rPr>
              <a:t>Demonstration Preparation: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ga-IE"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There are demonstrations in each Lesson in this module. To prepare for them</a:t>
            </a: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ga-IE"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you need to do the following</a:t>
            </a: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a:effectLst/>
                <a:latin typeface="Arial" panose="020B0604020202020204" pitchFamily="34" charset="0"/>
                <a:ea typeface="Times New Roman" panose="02020603050405020304" pitchFamily="18" charset="0"/>
                <a:cs typeface="Segoe UI" panose="020B0502040204020203" pitchFamily="34" charset="0"/>
              </a:rPr>
              <a:t>sign in</a:t>
            </a:r>
            <a:r>
              <a:rPr lang="ga-IE" sz="1000">
                <a:effectLst/>
                <a:latin typeface="Arial" panose="020B0604020202020204" pitchFamily="34" charset="0"/>
                <a:ea typeface="Times New Roman" panose="02020603050405020304" pitchFamily="18" charset="0"/>
                <a:cs typeface="Segoe UI" panose="020B0502040204020203" pitchFamily="34" charset="0"/>
              </a:rPr>
              <a:t> to the </a:t>
            </a:r>
            <a:r>
              <a:rPr lang="en-US" sz="1000" b="1">
                <a:effectLst/>
                <a:latin typeface="Arial" panose="020B0604020202020204" pitchFamily="34" charset="0"/>
                <a:ea typeface="Times New Roman" panose="02020603050405020304" pitchFamily="18" charset="0"/>
                <a:cs typeface="Segoe UI" panose="020B0502040204020203" pitchFamily="34" charset="0"/>
              </a:rPr>
              <a:t>10961B-LON-DC1</a:t>
            </a:r>
            <a:r>
              <a:rPr lang="ga-IE" sz="1000">
                <a:effectLst/>
                <a:latin typeface="Arial" panose="020B0604020202020204" pitchFamily="34" charset="0"/>
                <a:ea typeface="Times New Roman" panose="02020603050405020304" pitchFamily="18" charset="0"/>
                <a:cs typeface="Segoe UI" panose="020B0502040204020203" pitchFamily="34" charset="0"/>
              </a:rPr>
              <a:t> virtual machine with user name </a:t>
            </a:r>
            <a:r>
              <a:rPr lang="en-US" sz="1000" b="1">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a:effectLst/>
                <a:latin typeface="Arial" panose="020B0604020202020204" pitchFamily="34" charset="0"/>
                <a:ea typeface="Times New Roman" panose="02020603050405020304" pitchFamily="18" charset="0"/>
                <a:cs typeface="Segoe UI" panose="020B0502040204020203" pitchFamily="34" charset="0"/>
              </a:rPr>
              <a:t>Pa$$w0rd</a:t>
            </a:r>
            <a:r>
              <a:rPr lang="en-US" sz="1000">
                <a:effectLst/>
                <a:latin typeface="Arial" panose="020B0604020202020204"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ga-IE" sz="100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a:effectLst/>
                <a:latin typeface="Arial" panose="020B0604020202020204" pitchFamily="34" charset="0"/>
                <a:ea typeface="Times New Roman" panose="02020603050405020304" pitchFamily="18" charset="0"/>
                <a:cs typeface="Segoe UI" panose="020B0502040204020203" pitchFamily="34" charset="0"/>
              </a:rPr>
              <a:t>sign in</a:t>
            </a:r>
            <a:r>
              <a:rPr lang="ga-IE" sz="1000">
                <a:effectLst/>
                <a:latin typeface="Arial" panose="020B0604020202020204" pitchFamily="34" charset="0"/>
                <a:ea typeface="Times New Roman" panose="02020603050405020304" pitchFamily="18" charset="0"/>
                <a:cs typeface="Segoe UI" panose="020B0502040204020203" pitchFamily="34" charset="0"/>
              </a:rPr>
              <a:t> to the </a:t>
            </a:r>
            <a:r>
              <a:rPr lang="en-US" sz="1000" b="1">
                <a:effectLst/>
                <a:latin typeface="Arial" panose="020B0604020202020204" pitchFamily="34" charset="0"/>
                <a:ea typeface="Times New Roman" panose="02020603050405020304" pitchFamily="18" charset="0"/>
                <a:cs typeface="Segoe UI" panose="020B0502040204020203" pitchFamily="34" charset="0"/>
              </a:rPr>
              <a:t>10961B-LON-CL1</a:t>
            </a:r>
            <a:r>
              <a:rPr lang="ga-IE" sz="1000">
                <a:effectLst/>
                <a:latin typeface="Arial" panose="020B0604020202020204" pitchFamily="34" charset="0"/>
                <a:ea typeface="Times New Roman" panose="02020603050405020304" pitchFamily="18" charset="0"/>
                <a:cs typeface="Segoe UI" panose="020B0502040204020203" pitchFamily="34" charset="0"/>
              </a:rPr>
              <a:t> virtual machine with user name </a:t>
            </a:r>
            <a:r>
              <a:rPr lang="en-US" sz="1000" b="1">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a:effectLst/>
                <a:latin typeface="Arial" panose="020B0604020202020204" pitchFamily="34" charset="0"/>
                <a:ea typeface="Times New Roman" panose="02020603050405020304" pitchFamily="18" charset="0"/>
                <a:cs typeface="Segoe UI" panose="020B0502040204020203" pitchFamily="34" charset="0"/>
              </a:rPr>
              <a:t>Pa$$w0rd</a:t>
            </a:r>
            <a:r>
              <a:rPr lang="en-US" sz="1000">
                <a:effectLst/>
                <a:latin typeface="Arial" panose="020B0604020202020204" pitchFamily="34" charset="0"/>
                <a:ea typeface="Times New Roman" panose="02020603050405020304" pitchFamily="18" charset="0"/>
                <a:cs typeface="Segoe UI" panose="020B0502040204020203" pitchFamily="34" charset="0"/>
              </a:rPr>
              <a:t>.</a:t>
            </a:r>
            <a:r>
              <a:rPr lang="en-US" sz="1000" b="1">
                <a:effectLst/>
                <a:latin typeface="Arial" panose="020B0604020202020204" pitchFamily="34" charset="0"/>
                <a:ea typeface="Times New Roman" panose="02020603050405020304" pitchFamily="18" charset="0"/>
                <a:cs typeface="Segoe UI" panose="020B0502040204020203" pitchFamily="34" charset="0"/>
              </a:rPr>
              <a:t> </a:t>
            </a:r>
            <a:r>
              <a:rPr lang="ga-IE" sz="100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a:effectLst/>
                <a:latin typeface="Arial" panose="020B0604020202020204" pitchFamily="34" charset="0"/>
                <a:ea typeface="Times New Roman" panose="02020603050405020304" pitchFamily="18" charset="0"/>
                <a:cs typeface="Segoe UI" panose="020B0502040204020203" pitchFamily="34" charset="0"/>
              </a:rPr>
              <a:t>l</a:t>
            </a:r>
            <a:r>
              <a:rPr lang="ga-IE" sz="1000">
                <a:effectLst/>
                <a:latin typeface="Arial" panose="020B0604020202020204" pitchFamily="34" charset="0"/>
                <a:ea typeface="Times New Roman" panose="02020603050405020304" pitchFamily="18" charset="0"/>
                <a:cs typeface="Segoe UI" panose="020B0502040204020203" pitchFamily="34" charset="0"/>
              </a:rPr>
              <a:t>og </a:t>
            </a:r>
            <a:r>
              <a:rPr lang="en-US" sz="1000">
                <a:effectLst/>
                <a:latin typeface="Arial" panose="020B0604020202020204" pitchFamily="34" charset="0"/>
                <a:ea typeface="Times New Roman" panose="02020603050405020304" pitchFamily="18" charset="0"/>
                <a:cs typeface="Segoe UI" panose="020B0502040204020203" pitchFamily="34" charset="0"/>
              </a:rPr>
              <a:t>on </a:t>
            </a:r>
            <a:r>
              <a:rPr lang="ga-IE" sz="1000">
                <a:effectLst/>
                <a:latin typeface="Arial" panose="020B0604020202020204" pitchFamily="34" charset="0"/>
                <a:ea typeface="Times New Roman" panose="02020603050405020304" pitchFamily="18" charset="0"/>
                <a:cs typeface="Segoe UI" panose="020B0502040204020203" pitchFamily="34" charset="0"/>
              </a:rPr>
              <a:t>to the 10961B-LON-DC1 </a:t>
            </a:r>
            <a:r>
              <a:rPr lang="en-US" sz="1000">
                <a:effectLst/>
                <a:latin typeface="Arial" panose="020B0604020202020204" pitchFamily="34" charset="0"/>
                <a:ea typeface="Times New Roman" panose="02020603050405020304" pitchFamily="18" charset="0"/>
                <a:cs typeface="Segoe UI" panose="020B0502040204020203" pitchFamily="34" charset="0"/>
              </a:rPr>
              <a:t>virtual machine </a:t>
            </a:r>
            <a:r>
              <a:rPr lang="ga-IE" sz="1000">
                <a:effectLst/>
                <a:latin typeface="Arial" panose="020B0604020202020204" pitchFamily="34" charset="0"/>
                <a:ea typeface="Times New Roman" panose="02020603050405020304" pitchFamily="18" charset="0"/>
                <a:cs typeface="Segoe UI" panose="020B0502040204020203" pitchFamily="34" charset="0"/>
              </a:rPr>
              <a:t>before logging on to the 10961B-LON-CL1 virtual machine</a:t>
            </a:r>
            <a:r>
              <a:rPr lang="en-US" sz="1000">
                <a:effectLst/>
                <a:latin typeface="Arial" panose="020B0604020202020204" pitchFamily="34" charset="0"/>
                <a:ea typeface="Times New Roman" panose="02020603050405020304" pitchFamily="18" charset="0"/>
                <a:cs typeface="Segoe UI" panose="020B0502040204020203" pitchFamily="34" charset="0"/>
              </a:rPr>
              <a:t>.</a:t>
            </a:r>
            <a:r>
              <a:rPr lang="ga-IE" sz="1000">
                <a:effectLst/>
                <a:latin typeface="Arial" panose="020B0604020202020204" pitchFamily="34" charset="0"/>
                <a:ea typeface="Times New Roman" panose="02020603050405020304" pitchFamily="18" charset="0"/>
                <a:cs typeface="Segoe UI" panose="020B0502040204020203" pitchFamily="34" charset="0"/>
              </a:rPr>
              <a:t>)</a:t>
            </a:r>
            <a:endParaRPr lang="en-US" sz="100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The demonstration steps should be performed </a:t>
            </a:r>
            <a:r>
              <a:rPr lang="ga-IE" sz="1000">
                <a:effectLst/>
                <a:latin typeface="Arial" panose="020B0604020202020204" pitchFamily="34" charset="0"/>
                <a:ea typeface="Calibri" panose="020F0502020204030204" pitchFamily="34" charset="0"/>
                <a:cs typeface="Times New Roman" panose="02020603050405020304" pitchFamily="18" charset="0"/>
              </a:rPr>
              <a:t>on the 10961B-LON-CL1 virtual machine in either the Windows PowerShell</a:t>
            </a:r>
            <a:r>
              <a:rPr lang="ga-IE" sz="1000" baseline="30000">
                <a:effectLst/>
                <a:latin typeface="Arial" panose="020B0604020202020204" pitchFamily="34" charset="0"/>
                <a:ea typeface="Calibri" panose="020F0502020204030204" pitchFamily="34" charset="0"/>
                <a:cs typeface="Times New Roman" panose="02020603050405020304" pitchFamily="18" charset="0"/>
              </a:rPr>
              <a:t>™</a:t>
            </a:r>
            <a:r>
              <a:rPr lang="ga-IE" sz="1000">
                <a:effectLst/>
                <a:latin typeface="Arial" panose="020B0604020202020204" pitchFamily="34" charset="0"/>
                <a:ea typeface="Calibri" panose="020F0502020204030204" pitchFamily="34" charset="0"/>
                <a:cs typeface="Times New Roman" panose="02020603050405020304" pitchFamily="18" charset="0"/>
              </a:rPr>
              <a:t> console or in the Windows PowerShell </a:t>
            </a:r>
            <a:r>
              <a:rPr lang="en-US" sz="1000">
                <a:effectLst/>
                <a:latin typeface="Arial" panose="020B0604020202020204" pitchFamily="34" charset="0"/>
                <a:ea typeface="Calibri" panose="020F0502020204030204" pitchFamily="34" charset="0"/>
                <a:cs typeface="Times New Roman" panose="02020603050405020304" pitchFamily="18" charset="0"/>
              </a:rPr>
              <a:t>Integrated Scripting Environment (</a:t>
            </a:r>
            <a:r>
              <a:rPr lang="ga-IE" sz="1000">
                <a:effectLst/>
                <a:latin typeface="Arial" panose="020B0604020202020204" pitchFamily="34" charset="0"/>
                <a:ea typeface="Calibri" panose="020F0502020204030204" pitchFamily="34" charset="0"/>
                <a:cs typeface="Times New Roman" panose="02020603050405020304" pitchFamily="18" charset="0"/>
              </a:rPr>
              <a:t>ISE</a:t>
            </a:r>
            <a:r>
              <a:rPr lang="en-US" sz="1000">
                <a:effectLst/>
                <a:latin typeface="Arial" panose="020B0604020202020204" pitchFamily="34" charset="0"/>
                <a:ea typeface="Calibri" panose="020F0502020204030204" pitchFamily="34" charset="0"/>
                <a:cs typeface="Times New Roman" panose="02020603050405020304" pitchFamily="18" charset="0"/>
              </a:rPr>
              <a:t>)</a:t>
            </a:r>
            <a:r>
              <a:rPr lang="ga-IE" sz="1000">
                <a:effectLst/>
                <a:latin typeface="Arial" panose="020B0604020202020204" pitchFamily="34" charset="0"/>
                <a:ea typeface="Calibri" panose="020F0502020204030204" pitchFamily="34" charset="0"/>
                <a:cs typeface="Times New Roman" panose="02020603050405020304" pitchFamily="18" charset="0"/>
              </a:rPr>
              <a:t>. </a:t>
            </a:r>
            <a:r>
              <a:rPr lang="en-US" sz="1000">
                <a:effectLst/>
                <a:latin typeface="Arial" panose="020B0604020202020204" pitchFamily="34" charset="0"/>
                <a:ea typeface="Calibri" panose="020F0502020204030204" pitchFamily="34" charset="0"/>
                <a:cs typeface="Times New Roman" panose="02020603050405020304" pitchFamily="18" charset="0"/>
              </a:rPr>
              <a:t>S</a:t>
            </a:r>
            <a:r>
              <a:rPr lang="ga-IE" sz="1000">
                <a:effectLst/>
                <a:latin typeface="Arial" panose="020B0604020202020204" pitchFamily="34" charset="0"/>
                <a:ea typeface="Calibri" panose="020F0502020204030204" pitchFamily="34" charset="0"/>
                <a:cs typeface="Times New Roman" panose="02020603050405020304" pitchFamily="18" charset="0"/>
              </a:rPr>
              <a:t>ome </a:t>
            </a:r>
            <a:r>
              <a:rPr lang="en-US" sz="1000">
                <a:effectLst/>
                <a:latin typeface="Arial" panose="020B0604020202020204" pitchFamily="34" charset="0"/>
                <a:ea typeface="Calibri" panose="020F0502020204030204" pitchFamily="34" charset="0"/>
                <a:cs typeface="Times New Roman" panose="02020603050405020304" pitchFamily="18" charset="0"/>
              </a:rPr>
              <a:t>demonstrations</a:t>
            </a:r>
            <a:r>
              <a:rPr lang="ga-IE" sz="1000">
                <a:effectLst/>
                <a:latin typeface="Arial" panose="020B0604020202020204" pitchFamily="34" charset="0"/>
                <a:ea typeface="Calibri" panose="020F0502020204030204" pitchFamily="34" charset="0"/>
                <a:cs typeface="Times New Roman" panose="02020603050405020304" pitchFamily="18" charset="0"/>
              </a:rPr>
              <a:t> may explicitly call out which one to use.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ga-IE" sz="1000">
                <a:effectLst/>
                <a:latin typeface="Arial" panose="020B0604020202020204" pitchFamily="34" charset="0"/>
                <a:ea typeface="Calibri" panose="020F0502020204030204" pitchFamily="34" charset="0"/>
                <a:cs typeface="Times New Roman" panose="02020603050405020304" pitchFamily="18" charset="0"/>
              </a:rPr>
              <a:t>Where commands are complex</a:t>
            </a:r>
            <a:r>
              <a:rPr lang="en-US" sz="1000">
                <a:effectLst/>
                <a:latin typeface="Arial" panose="020B0604020202020204" pitchFamily="34" charset="0"/>
                <a:ea typeface="Calibri" panose="020F0502020204030204" pitchFamily="34" charset="0"/>
                <a:cs typeface="Times New Roman" panose="02020603050405020304" pitchFamily="18" charset="0"/>
              </a:rPr>
              <a:t>,</a:t>
            </a:r>
            <a:r>
              <a:rPr lang="ga-IE" sz="1000">
                <a:effectLst/>
                <a:latin typeface="Arial" panose="020B0604020202020204" pitchFamily="34" charset="0"/>
                <a:ea typeface="Calibri" panose="020F0502020204030204" pitchFamily="34" charset="0"/>
                <a:cs typeface="Times New Roman" panose="02020603050405020304" pitchFamily="18" charset="0"/>
              </a:rPr>
              <a:t> or steps are numerous</a:t>
            </a:r>
            <a:r>
              <a:rPr lang="en-US" sz="1000">
                <a:effectLst/>
                <a:latin typeface="Arial" panose="020B0604020202020204" pitchFamily="34" charset="0"/>
                <a:ea typeface="Calibri" panose="020F0502020204030204" pitchFamily="34" charset="0"/>
                <a:cs typeface="Times New Roman" panose="02020603050405020304" pitchFamily="18" charset="0"/>
              </a:rPr>
              <a:t>, </a:t>
            </a:r>
            <a:r>
              <a:rPr lang="ga-IE" sz="1000">
                <a:effectLst/>
                <a:latin typeface="Arial" panose="020B0604020202020204" pitchFamily="34" charset="0"/>
                <a:ea typeface="Calibri" panose="020F0502020204030204" pitchFamily="34" charset="0"/>
                <a:cs typeface="Times New Roman" panose="02020603050405020304" pitchFamily="18" charset="0"/>
              </a:rPr>
              <a:t>.ps1 </a:t>
            </a:r>
            <a:r>
              <a:rPr lang="en-US" sz="1000">
                <a:effectLst/>
                <a:latin typeface="Arial" panose="020B0604020202020204" pitchFamily="34" charset="0"/>
                <a:ea typeface="Calibri" panose="020F0502020204030204" pitchFamily="34" charset="0"/>
                <a:cs typeface="Times New Roman" panose="02020603050405020304" pitchFamily="18" charset="0"/>
              </a:rPr>
              <a:t>demonstration </a:t>
            </a:r>
            <a:r>
              <a:rPr lang="ga-IE" sz="1000">
                <a:effectLst/>
                <a:latin typeface="Arial" panose="020B0604020202020204" pitchFamily="34" charset="0"/>
                <a:ea typeface="Calibri" panose="020F0502020204030204" pitchFamily="34" charset="0"/>
                <a:cs typeface="Times New Roman" panose="02020603050405020304" pitchFamily="18" charset="0"/>
              </a:rPr>
              <a:t>files are also provided and can be opened and used in the ISE. Where they are available</a:t>
            </a:r>
            <a:r>
              <a:rPr lang="en-US" sz="1000">
                <a:effectLst/>
                <a:latin typeface="Arial" panose="020B0604020202020204" pitchFamily="34" charset="0"/>
                <a:ea typeface="Calibri" panose="020F0502020204030204" pitchFamily="34" charset="0"/>
                <a:cs typeface="Times New Roman" panose="02020603050405020304" pitchFamily="18" charset="0"/>
              </a:rPr>
              <a:t>,</a:t>
            </a:r>
            <a:r>
              <a:rPr lang="ga-IE" sz="1000">
                <a:effectLst/>
                <a:latin typeface="Arial" panose="020B0604020202020204" pitchFamily="34" charset="0"/>
                <a:ea typeface="Calibri" panose="020F0502020204030204" pitchFamily="34" charset="0"/>
                <a:cs typeface="Times New Roman" panose="02020603050405020304" pitchFamily="18" charset="0"/>
              </a:rPr>
              <a:t> the demonstration Instructor </a:t>
            </a:r>
            <a:r>
              <a:rPr lang="en-US" sz="1000">
                <a:effectLst/>
                <a:latin typeface="Arial" panose="020B0604020202020204" pitchFamily="34" charset="0"/>
                <a:ea typeface="Calibri" panose="020F0502020204030204" pitchFamily="34" charset="0"/>
                <a:cs typeface="Times New Roman" panose="02020603050405020304" pitchFamily="18" charset="0"/>
              </a:rPr>
              <a:t>will call them out in instructor n</a:t>
            </a:r>
            <a:r>
              <a:rPr lang="ga-IE" sz="1000">
                <a:effectLst/>
                <a:latin typeface="Arial" panose="020B0604020202020204" pitchFamily="34" charset="0"/>
                <a:ea typeface="Calibri" panose="020F0502020204030204" pitchFamily="34" charset="0"/>
                <a:cs typeface="Times New Roman" panose="02020603050405020304" pitchFamily="18" charset="0"/>
              </a:rPr>
              <a:t>otes. They are available on the 10961B-LON-CL1 at E:\Mod05\Democode</a:t>
            </a:r>
            <a:r>
              <a:rPr lang="en-US" sz="100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EB7D9EE0-BC86-420D-8001-B2133A675CBE}"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13379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7D9EE0-BC86-420D-8001-B2133A675CBE}"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739480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a:t>
            </a:r>
            <a:r>
              <a:rPr lang="ga-IE" sz="1000" dirty="0">
                <a:effectLst/>
                <a:latin typeface="Arial" panose="020B0604020202020204" pitchFamily="34" charset="0"/>
                <a:ea typeface="Calibri" panose="020F0502020204030204" pitchFamily="34" charset="0"/>
                <a:cs typeface="Times New Roman" panose="02020603050405020304" pitchFamily="18" charset="0"/>
              </a:rPr>
              <a:t>he </a:t>
            </a:r>
            <a:r>
              <a:rPr lang="en-US" sz="1000" dirty="0">
                <a:effectLst/>
                <a:latin typeface="Arial" panose="020B0604020202020204" pitchFamily="34" charset="0"/>
                <a:ea typeface="Calibri" panose="020F0502020204030204" pitchFamily="34" charset="0"/>
                <a:cs typeface="Times New Roman" panose="02020603050405020304" pitchFamily="18" charset="0"/>
              </a:rPr>
              <a:t>d</a:t>
            </a:r>
            <a:r>
              <a:rPr lang="ga-IE" sz="1000" dirty="0">
                <a:effectLst/>
                <a:latin typeface="Arial" panose="020B0604020202020204" pitchFamily="34" charset="0"/>
                <a:ea typeface="Calibri" panose="020F0502020204030204" pitchFamily="34" charset="0"/>
                <a:cs typeface="Times New Roman" panose="02020603050405020304" pitchFamily="18" charset="0"/>
              </a:rPr>
              <a:t>emo</a:t>
            </a:r>
            <a:r>
              <a:rPr lang="en-US" sz="1000" dirty="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Get-Process | Out-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GridView</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column header to sort the grid.</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criteria</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drop-down list and select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ProcessName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empty text box, type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svchost</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You can see that only processes having the name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svchost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are displayed.</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Close the grid view.</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Windows PowerShell console, 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Get-Process | Format-Table | Out-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GridView</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error means that the command cannot accept formatted output.</a:t>
            </a:r>
          </a:p>
        </p:txBody>
      </p:sp>
      <p:sp>
        <p:nvSpPr>
          <p:cNvPr id="4" name="Slide Number Placeholder 3"/>
          <p:cNvSpPr>
            <a:spLocks noGrp="1"/>
          </p:cNvSpPr>
          <p:nvPr>
            <p:ph type="sldNum" sz="quarter" idx="10"/>
          </p:nvPr>
        </p:nvSpPr>
        <p:spPr/>
        <p:txBody>
          <a:bodyPr/>
          <a:lstStyle/>
          <a:p>
            <a:fld id="{EB7D9EE0-BC86-420D-8001-B2133A675CBE}"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1705298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Formatting Command Output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In this exercise, you will create various commands that produce formatted output. </a:t>
            </a: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Instructor Note: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2: Reproducing Specified Output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In this exercise, you will be given an example of command output. You must write a command that exactly reproduces the specified output.</a:t>
            </a:r>
          </a:p>
        </p:txBody>
      </p:sp>
      <p:sp>
        <p:nvSpPr>
          <p:cNvPr id="4" name="Slide Number Placeholder 3"/>
          <p:cNvSpPr>
            <a:spLocks noGrp="1"/>
          </p:cNvSpPr>
          <p:nvPr>
            <p:ph type="sldNum" sz="quarter" idx="10"/>
          </p:nvPr>
        </p:nvSpPr>
        <p:spPr/>
        <p:txBody>
          <a:bodyPr/>
          <a:lstStyle/>
          <a:p>
            <a:fld id="{EB7D9EE0-BC86-420D-8001-B2133A675CBE}"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3688040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EB7D9EE0-BC86-420D-8001-B2133A675CBE}"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3026199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If you redirected formatted output to a file, is there a command that would let you attach that file to an email message?</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Answer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Yes. The </a:t>
            </a:r>
            <a:r>
              <a:rPr lang="en-US" sz="1000" b="1">
                <a:effectLst/>
                <a:latin typeface="Arial" panose="020B0604020202020204" pitchFamily="34" charset="0"/>
                <a:ea typeface="Calibri" panose="020F0502020204030204" pitchFamily="34" charset="0"/>
                <a:cs typeface="Times New Roman" panose="02020603050405020304" pitchFamily="18" charset="0"/>
              </a:rPr>
              <a:t>Send-MailMessage</a:t>
            </a:r>
            <a:r>
              <a:rPr lang="en-US" sz="1000">
                <a:effectLst/>
                <a:latin typeface="Arial" panose="020B0604020202020204" pitchFamily="34" charset="0"/>
                <a:ea typeface="Calibri" panose="020F0502020204030204" pitchFamily="34" charset="0"/>
                <a:cs typeface="Times New Roman" panose="02020603050405020304" pitchFamily="18" charset="0"/>
              </a:rPr>
              <a:t> command can accept file attachments</a:t>
            </a:r>
          </a:p>
        </p:txBody>
      </p:sp>
      <p:sp>
        <p:nvSpPr>
          <p:cNvPr id="4" name="Slide Number Placeholder 3"/>
          <p:cNvSpPr>
            <a:spLocks noGrp="1"/>
          </p:cNvSpPr>
          <p:nvPr>
            <p:ph type="sldNum" sz="quarter" idx="10"/>
          </p:nvPr>
        </p:nvSpPr>
        <p:spPr/>
        <p:txBody>
          <a:bodyPr/>
          <a:lstStyle/>
          <a:p>
            <a:fld id="{EB7D9EE0-BC86-420D-8001-B2133A675CBE}"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2134085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Where might you use </a:t>
            </a:r>
            <a:r>
              <a:rPr lang="en-US" sz="1000" b="1">
                <a:effectLst/>
                <a:latin typeface="Arial" panose="020B0604020202020204" pitchFamily="34" charset="0"/>
                <a:ea typeface="Calibri" panose="020F0502020204030204" pitchFamily="34" charset="0"/>
                <a:cs typeface="Times New Roman" panose="02020603050405020304" pitchFamily="18" charset="0"/>
              </a:rPr>
              <a:t>Out-GridView</a:t>
            </a:r>
            <a:r>
              <a:rPr lang="en-US" sz="100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Answer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Out-GridView</a:t>
            </a:r>
            <a:r>
              <a:rPr lang="en-US" sz="1000">
                <a:effectLst/>
                <a:latin typeface="Arial" panose="020B0604020202020204" pitchFamily="34" charset="0"/>
                <a:ea typeface="Calibri" panose="020F0502020204030204" pitchFamily="34" charset="0"/>
                <a:cs typeface="Times New Roman" panose="02020603050405020304" pitchFamily="18" charset="0"/>
              </a:rPr>
              <a:t> is useful when you have a script that will display output to end users. Because the command produces a familiar looking user interface (UI)</a:t>
            </a:r>
            <a:r>
              <a:rPr lang="ga-IE" sz="1000">
                <a:effectLst/>
                <a:latin typeface="Arial" panose="020B0604020202020204" pitchFamily="34" charset="0"/>
                <a:ea typeface="Calibri" panose="020F0502020204030204" pitchFamily="34" charset="0"/>
                <a:cs typeface="Times New Roman" panose="02020603050405020304" pitchFamily="18" charset="0"/>
              </a:rPr>
              <a:t>, </a:t>
            </a:r>
            <a:r>
              <a:rPr lang="en-US" sz="1000">
                <a:effectLst/>
                <a:latin typeface="Arial" panose="020B0604020202020204" pitchFamily="34" charset="0"/>
                <a:ea typeface="Calibri" panose="020F0502020204030204" pitchFamily="34" charset="0"/>
                <a:cs typeface="Times New Roman" panose="02020603050405020304" pitchFamily="18" charset="0"/>
              </a:rPr>
              <a:t>it may be a better option for some scenarios than the text output produced by the shell’s format commands.</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Although Windows PowerShell’s formatting commands are powerful, they are not intended to be a complete report creation tool. If you are trying to produce complex reports, consider storing data in Microsoft</a:t>
            </a:r>
            <a:r>
              <a:rPr lang="en-US" sz="1000" baseline="30000">
                <a:effectLst/>
                <a:latin typeface="Arial" panose="020B0604020202020204" pitchFamily="34" charset="0"/>
                <a:ea typeface="Calibri" panose="020F0502020204030204" pitchFamily="34" charset="0"/>
                <a:cs typeface="Times New Roman" panose="02020603050405020304" pitchFamily="18" charset="0"/>
              </a:rPr>
              <a:t>®</a:t>
            </a:r>
            <a:r>
              <a:rPr lang="en-US" sz="1000">
                <a:effectLst/>
                <a:latin typeface="Arial" panose="020B0604020202020204" pitchFamily="34" charset="0"/>
                <a:ea typeface="Calibri" panose="020F0502020204030204" pitchFamily="34" charset="0"/>
                <a:cs typeface="Times New Roman" panose="02020603050405020304" pitchFamily="18" charset="0"/>
              </a:rPr>
              <a:t> SQL Server</a:t>
            </a:r>
            <a:r>
              <a:rPr lang="en-US" sz="1000" baseline="30000">
                <a:effectLst/>
                <a:latin typeface="Arial" panose="020B0604020202020204" pitchFamily="34" charset="0"/>
                <a:ea typeface="Calibri" panose="020F0502020204030204" pitchFamily="34" charset="0"/>
                <a:cs typeface="Times New Roman" panose="02020603050405020304" pitchFamily="18" charset="0"/>
              </a:rPr>
              <a:t>®</a:t>
            </a:r>
            <a:r>
              <a:rPr lang="en-US" sz="1000">
                <a:effectLst/>
                <a:latin typeface="Arial" panose="020B0604020202020204" pitchFamily="34" charset="0"/>
                <a:ea typeface="Calibri" panose="020F0502020204030204" pitchFamily="34" charset="0"/>
                <a:cs typeface="Times New Roman" panose="02020603050405020304" pitchFamily="18" charset="0"/>
              </a:rPr>
              <a:t>, and using Microsoft SQL Server Reporting Services (SSRS). Microsoft SQL Server 2012 Express is free, and includes SSRS.</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Best Practice: </a:t>
            </a:r>
            <a:r>
              <a:rPr lang="en-US" sz="1000">
                <a:effectLst/>
                <a:latin typeface="Arial" panose="020B0604020202020204" pitchFamily="34" charset="0"/>
                <a:ea typeface="Calibri" panose="020F0502020204030204" pitchFamily="34" charset="0"/>
                <a:cs typeface="Times New Roman" panose="02020603050405020304" pitchFamily="18" charset="0"/>
              </a:rPr>
              <a:t>Always make sure that your command works correctly before you worry about how to format the output. Formatting can be complex, and doing it last will help you avoid many common mistakes.</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Common Issue: </a:t>
            </a:r>
            <a:r>
              <a:rPr lang="en-US" sz="1000">
                <a:effectLst/>
                <a:latin typeface="Arial" panose="020B0604020202020204" pitchFamily="34" charset="0"/>
                <a:ea typeface="Calibri" panose="020F0502020204030204" pitchFamily="34" charset="0"/>
                <a:cs typeface="Times New Roman" panose="02020603050405020304" pitchFamily="18" charset="0"/>
              </a:rPr>
              <a:t>Error when you try to create a custom table column.</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Troubleshooting Tip: </a:t>
            </a:r>
            <a:r>
              <a:rPr lang="en-US" sz="1000">
                <a:effectLst/>
                <a:latin typeface="Arial" panose="020B0604020202020204" pitchFamily="34" charset="0"/>
                <a:ea typeface="Calibri" panose="020F0502020204030204" pitchFamily="34" charset="0"/>
                <a:cs typeface="Times New Roman" panose="02020603050405020304" pitchFamily="18" charset="0"/>
              </a:rPr>
              <a:t>The syntax for custom columns is difficult, and Windows PowerShell requires extra attention to details. Make sure that curly braces and quotation marks are correctly paired. Make sure that semicolons and commas are correctly positioned.</a:t>
            </a:r>
          </a:p>
        </p:txBody>
      </p:sp>
      <p:sp>
        <p:nvSpPr>
          <p:cNvPr id="4" name="Slide Number Placeholder 3"/>
          <p:cNvSpPr>
            <a:spLocks noGrp="1"/>
          </p:cNvSpPr>
          <p:nvPr>
            <p:ph type="sldNum" sz="quarter" idx="10"/>
          </p:nvPr>
        </p:nvSpPr>
        <p:spPr/>
        <p:txBody>
          <a:bodyPr/>
          <a:lstStyle/>
          <a:p>
            <a:fld id="{EB7D9EE0-BC86-420D-8001-B2133A675CBE}"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3149797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Students will not learn about </a:t>
            </a:r>
            <a:r>
              <a:rPr lang="en-US" sz="1000" b="1">
                <a:effectLst/>
                <a:latin typeface="Arial" panose="020B0604020202020204" pitchFamily="34" charset="0"/>
                <a:ea typeface="Calibri" panose="020F0502020204030204" pitchFamily="34" charset="0"/>
                <a:cs typeface="Times New Roman" panose="02020603050405020304" pitchFamily="18" charset="0"/>
              </a:rPr>
              <a:t>Format-Custom</a:t>
            </a:r>
            <a:r>
              <a:rPr lang="en-US" sz="1000">
                <a:effectLst/>
                <a:latin typeface="Arial" panose="020B0604020202020204" pitchFamily="34" charset="0"/>
                <a:ea typeface="Calibri" panose="020F0502020204030204" pitchFamily="34" charset="0"/>
                <a:cs typeface="Times New Roman" panose="02020603050405020304" pitchFamily="18" charset="0"/>
              </a:rPr>
              <a:t> in this module. It has specific uses, most of which involve higher-level programming or require the presence of an XML view definition file. You may mention it to your students, but do not spend any time covering its use or features.</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Look at the full Help for one of the format commands. What parameter do they all use to accept input from the pipeline?</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Answer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All the format commands have an </a:t>
            </a:r>
            <a:r>
              <a:rPr lang="en-US" sz="1000" b="1">
                <a:effectLst/>
                <a:latin typeface="Arial" panose="020B0604020202020204" pitchFamily="34" charset="0"/>
                <a:ea typeface="Calibri" panose="020F0502020204030204" pitchFamily="34" charset="0"/>
                <a:cs typeface="Times New Roman" panose="02020603050405020304" pitchFamily="18" charset="0"/>
              </a:rPr>
              <a:t>–InputObject</a:t>
            </a:r>
            <a:r>
              <a:rPr lang="en-US" sz="1000">
                <a:effectLst/>
                <a:latin typeface="Arial" panose="020B0604020202020204" pitchFamily="34" charset="0"/>
                <a:ea typeface="Calibri" panose="020F0502020204030204" pitchFamily="34" charset="0"/>
                <a:cs typeface="Times New Roman" panose="02020603050405020304" pitchFamily="18" charset="0"/>
              </a:rPr>
              <a:t> parameter, which accepts input from the pipeline by using the </a:t>
            </a:r>
            <a:r>
              <a:rPr lang="en-US" sz="1000" b="1">
                <a:effectLst/>
                <a:latin typeface="Arial" panose="020B0604020202020204" pitchFamily="34" charset="0"/>
                <a:ea typeface="Calibri" panose="020F0502020204030204" pitchFamily="34" charset="0"/>
                <a:cs typeface="Times New Roman" panose="02020603050405020304" pitchFamily="18" charset="0"/>
              </a:rPr>
              <a:t>ByValue</a:t>
            </a:r>
            <a:r>
              <a:rPr lang="en-US" sz="1000">
                <a:effectLst/>
                <a:latin typeface="Arial" panose="020B0604020202020204" pitchFamily="34" charset="0"/>
                <a:ea typeface="Calibri" panose="020F0502020204030204" pitchFamily="34" charset="0"/>
                <a:cs typeface="Times New Roman" panose="02020603050405020304" pitchFamily="18" charset="0"/>
              </a:rPr>
              <a:t> technique. </a:t>
            </a:r>
          </a:p>
        </p:txBody>
      </p:sp>
      <p:sp>
        <p:nvSpPr>
          <p:cNvPr id="4" name="Slide Number Placeholder 3"/>
          <p:cNvSpPr>
            <a:spLocks noGrp="1"/>
          </p:cNvSpPr>
          <p:nvPr>
            <p:ph type="sldNum" sz="quarter" idx="10"/>
          </p:nvPr>
        </p:nvSpPr>
        <p:spPr/>
        <p:txBody>
          <a:bodyPr/>
          <a:lstStyle/>
          <a:p>
            <a:fld id="{EB7D9EE0-BC86-420D-8001-B2133A675CBE}"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1442937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Do not spend too much time on this topic, because in this course you will not teach students how to modify the process or its outcome. Students may just be curious about where the default formatting comes from. If you want to show an example of these files, use the ISE to open C:\Windows\System32\WindowsPowerShell\v1.0\DotNetTypes.format.ps1xml and C:\Windows\System32\WindowsPowerShell\v1.0\Types.ps1xml. </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Be careful not to modify these files. Modifying them in any way, even by adding a space or carriage return, will prevent the shell from using them.</a:t>
            </a:r>
          </a:p>
        </p:txBody>
      </p:sp>
      <p:sp>
        <p:nvSpPr>
          <p:cNvPr id="4" name="Slide Number Placeholder 3"/>
          <p:cNvSpPr>
            <a:spLocks noGrp="1"/>
          </p:cNvSpPr>
          <p:nvPr>
            <p:ph type="sldNum" sz="quarter" idx="10"/>
          </p:nvPr>
        </p:nvSpPr>
        <p:spPr/>
        <p:txBody>
          <a:bodyPr/>
          <a:lstStyle/>
          <a:p>
            <a:fld id="{EB7D9EE0-BC86-420D-8001-B2133A675CBE}"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3796496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7D9EE0-BC86-420D-8001-B2133A675CBE}"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2068336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7D9EE0-BC86-420D-8001-B2133A675CBE}"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2427465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7D9EE0-BC86-420D-8001-B2133A675CBE}"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3805416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a:effectLst/>
                <a:latin typeface="Arial" panose="020B0604020202020204" pitchFamily="34" charset="0"/>
                <a:ea typeface="Calibri" panose="020F0502020204030204" pitchFamily="34" charset="0"/>
                <a:cs typeface="Times New Roman" panose="02020603050405020304" pitchFamily="18" charset="0"/>
              </a:rPr>
              <a:t>on the 10961B- LON-CL1 virtual machine </a:t>
            </a:r>
            <a:r>
              <a:rPr lang="en-US" sz="1000" dirty="0">
                <a:effectLst/>
                <a:latin typeface="Arial" panose="020B0604020202020204" pitchFamily="34" charset="0"/>
                <a:ea typeface="Calibri" panose="020F0502020204030204" pitchFamily="34" charset="0"/>
                <a:cs typeface="Times New Roman" panose="02020603050405020304" pitchFamily="18" charset="0"/>
              </a:rPr>
              <a:t>in E:\Mod05\Democode\Basic.ps1.</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a:t>
            </a:r>
            <a:r>
              <a:rPr lang="ga-IE" sz="1000" dirty="0">
                <a:effectLst/>
                <a:latin typeface="Arial" panose="020B0604020202020204" pitchFamily="34" charset="0"/>
                <a:ea typeface="Calibri" panose="020F0502020204030204" pitchFamily="34" charset="0"/>
                <a:cs typeface="Times New Roman" panose="02020603050405020304" pitchFamily="18" charset="0"/>
              </a:rPr>
              <a:t>he </a:t>
            </a:r>
            <a:r>
              <a:rPr lang="en-US" sz="1000" dirty="0">
                <a:effectLst/>
                <a:latin typeface="Arial" panose="020B0604020202020204" pitchFamily="34" charset="0"/>
                <a:ea typeface="Calibri" panose="020F0502020204030204" pitchFamily="34" charset="0"/>
                <a:cs typeface="Times New Roman" panose="02020603050405020304" pitchFamily="18" charset="0"/>
              </a:rPr>
              <a:t>d</a:t>
            </a:r>
            <a:r>
              <a:rPr lang="ga-IE" sz="1000" dirty="0">
                <a:effectLst/>
                <a:latin typeface="Arial" panose="020B0604020202020204" pitchFamily="34" charset="0"/>
                <a:ea typeface="Calibri" panose="020F0502020204030204" pitchFamily="34" charset="0"/>
                <a:cs typeface="Times New Roman" panose="02020603050405020304" pitchFamily="18" charset="0"/>
              </a:rPr>
              <a:t>emo</a:t>
            </a:r>
            <a:r>
              <a:rPr lang="en-US" sz="1000" dirty="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a:effectLst/>
                <a:latin typeface="Arial" panose="020B0604020202020204" pitchFamily="34" charset="0"/>
                <a:ea typeface="Calibri" panose="020F0502020204030204" pitchFamily="34" charset="0"/>
                <a:cs typeface="Times New Roman" panose="02020603050405020304" pitchFamily="18" charset="0"/>
              </a:rPr>
              <a:t>in the </a:t>
            </a:r>
            <a:r>
              <a:rPr lang="ga-IE" sz="1000" dirty="0">
                <a:effectLst/>
                <a:latin typeface="Arial" panose="020B0604020202020204" pitchFamily="34" charset="0"/>
                <a:ea typeface="Calibri" panose="020F0502020204030204" pitchFamily="34" charset="0"/>
                <a:cs typeface="Times New Roman" panose="02020603050405020304" pitchFamily="18" charset="0"/>
              </a:rPr>
              <a:t>Windows PowerShell </a:t>
            </a:r>
            <a:r>
              <a:rPr lang="en-US" sz="1000" dirty="0">
                <a:effectLst/>
                <a:latin typeface="Arial" panose="020B0604020202020204" pitchFamily="34" charset="0"/>
                <a:ea typeface="Calibri" panose="020F0502020204030204" pitchFamily="34" charset="0"/>
                <a:cs typeface="Times New Roman" panose="02020603050405020304" pitchFamily="18" charset="0"/>
              </a:rPr>
              <a:t>Integrated Scripting Environment (</a:t>
            </a:r>
            <a:r>
              <a:rPr lang="ga-IE" sz="1000" dirty="0">
                <a:effectLst/>
                <a:latin typeface="Arial" panose="020B0604020202020204" pitchFamily="34" charset="0"/>
                <a:ea typeface="Calibri" panose="020F0502020204030204" pitchFamily="34" charset="0"/>
                <a:cs typeface="Times New Roman" panose="02020603050405020304" pitchFamily="18" charset="0"/>
              </a:rPr>
              <a:t>ISE</a:t>
            </a:r>
            <a:r>
              <a:rPr lang="en-US" sz="1000" dirty="0">
                <a:effectLst/>
                <a:latin typeface="Arial" panose="020B0604020202020204" pitchFamily="34" charset="0"/>
                <a:ea typeface="Calibri" panose="020F0502020204030204" pitchFamily="34" charset="0"/>
                <a:cs typeface="Times New Roman" panose="02020603050405020304" pitchFamily="18" charset="0"/>
              </a:rPr>
              <a:t>). I</a:t>
            </a:r>
            <a:r>
              <a:rPr lang="ga-IE" sz="1000" dirty="0">
                <a:effectLst/>
                <a:latin typeface="Arial" panose="020B0604020202020204" pitchFamily="34" charset="0"/>
                <a:ea typeface="Calibri" panose="020F0502020204030204" pitchFamily="34" charset="0"/>
                <a:cs typeface="Times New Roman" panose="02020603050405020304" pitchFamily="18" charset="0"/>
              </a:rPr>
              <a:t>f the ISE is not </a:t>
            </a:r>
            <a:r>
              <a:rPr lang="en-US" sz="1000" dirty="0">
                <a:effectLst/>
                <a:latin typeface="Arial" panose="020B0604020202020204" pitchFamily="34" charset="0"/>
                <a:ea typeface="Calibri" panose="020F0502020204030204" pitchFamily="34" charset="0"/>
                <a:cs typeface="Times New Roman" panose="02020603050405020304" pitchFamily="18" charset="0"/>
              </a:rPr>
              <a:t>already </a:t>
            </a:r>
            <a:r>
              <a:rPr lang="ga-IE" sz="1000" dirty="0">
                <a:effectLst/>
                <a:latin typeface="Arial" panose="020B0604020202020204" pitchFamily="34" charset="0"/>
                <a:ea typeface="Calibri" panose="020F0502020204030204" pitchFamily="34" charset="0"/>
                <a:cs typeface="Times New Roman" panose="02020603050405020304" pitchFamily="18" charset="0"/>
              </a:rPr>
              <a:t>open</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ga-IE" sz="1000" dirty="0">
                <a:effectLst/>
                <a:latin typeface="Arial" panose="020B0604020202020204" pitchFamily="34" charset="0"/>
                <a:ea typeface="Calibri" panose="020F0502020204030204" pitchFamily="34" charset="0"/>
                <a:cs typeface="Times New Roman" panose="02020603050405020304" pitchFamily="18" charset="0"/>
              </a:rPr>
              <a:t> open it now.</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Get-Process | Format-Wide –Property ID</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Get-Process | Format-Wide –Property ID –Column 5</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Get-Process | Format-Wide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AutoSize</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Get-Service | Format-List –Property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Name,Status</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Get-Process | Format-List –Property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EventLog</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LogName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Security –Newest 50 | Format-Table –Property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EventID,TimeWritten</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AutoSize</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7D9EE0-BC86-420D-8001-B2133A675CBE}"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918042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What custom column keys are allowed in </a:t>
            </a:r>
            <a:r>
              <a:rPr lang="en-US" sz="1000" b="1">
                <a:effectLst/>
                <a:latin typeface="Arial" panose="020B0604020202020204" pitchFamily="34" charset="0"/>
                <a:ea typeface="Calibri" panose="020F0502020204030204" pitchFamily="34" charset="0"/>
                <a:cs typeface="Times New Roman" panose="02020603050405020304" pitchFamily="18" charset="0"/>
              </a:rPr>
              <a:t>Format-Table</a:t>
            </a:r>
            <a:r>
              <a:rPr lang="en-US" sz="1000">
                <a:effectLst/>
                <a:latin typeface="Arial" panose="020B0604020202020204" pitchFamily="34" charset="0"/>
                <a:ea typeface="Calibri" panose="020F0502020204030204" pitchFamily="34" charset="0"/>
                <a:cs typeface="Times New Roman" panose="02020603050405020304" pitchFamily="18" charset="0"/>
              </a:rPr>
              <a:t> that are not allowed in the calculated properties of </a:t>
            </a:r>
            <a:r>
              <a:rPr lang="en-US" sz="1000" b="1">
                <a:effectLst/>
                <a:latin typeface="Arial" panose="020B0604020202020204" pitchFamily="34" charset="0"/>
                <a:ea typeface="Calibri" panose="020F0502020204030204" pitchFamily="34" charset="0"/>
                <a:cs typeface="Times New Roman" panose="02020603050405020304" pitchFamily="18" charset="0"/>
              </a:rPr>
              <a:t>Select-Object</a:t>
            </a:r>
            <a:r>
              <a:rPr lang="en-US" sz="100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Answer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Because the formatting commands prepare objects for display on the screen, they support keys that relate to visual display. These keys include </a:t>
            </a:r>
            <a:r>
              <a:rPr lang="en-US" sz="1000" b="1">
                <a:effectLst/>
                <a:latin typeface="Arial" panose="020B0604020202020204" pitchFamily="34" charset="0"/>
                <a:ea typeface="Calibri" panose="020F0502020204030204" pitchFamily="34" charset="0"/>
                <a:cs typeface="Times New Roman" panose="02020603050405020304" pitchFamily="18" charset="0"/>
              </a:rPr>
              <a:t>formatString</a:t>
            </a:r>
            <a:r>
              <a:rPr lang="en-US" sz="1000">
                <a:effectLst/>
                <a:latin typeface="Arial" panose="020B0604020202020204" pitchFamily="34" charset="0"/>
                <a:ea typeface="Calibri" panose="020F0502020204030204" pitchFamily="34" charset="0"/>
                <a:cs typeface="Times New Roman" panose="02020603050405020304" pitchFamily="18" charset="0"/>
              </a:rPr>
              <a:t>, </a:t>
            </a:r>
            <a:r>
              <a:rPr lang="en-US" sz="1000" b="1">
                <a:effectLst/>
                <a:latin typeface="Arial" panose="020B0604020202020204" pitchFamily="34" charset="0"/>
                <a:ea typeface="Calibri" panose="020F0502020204030204" pitchFamily="34" charset="0"/>
                <a:cs typeface="Times New Roman" panose="02020603050405020304" pitchFamily="18" charset="0"/>
              </a:rPr>
              <a:t>align</a:t>
            </a:r>
            <a:r>
              <a:rPr lang="en-US" sz="1000">
                <a:effectLst/>
                <a:latin typeface="Arial" panose="020B0604020202020204" pitchFamily="34" charset="0"/>
                <a:ea typeface="Calibri" panose="020F0502020204030204" pitchFamily="34" charset="0"/>
                <a:cs typeface="Times New Roman" panose="02020603050405020304" pitchFamily="18" charset="0"/>
              </a:rPr>
              <a:t>, and </a:t>
            </a:r>
            <a:r>
              <a:rPr lang="en-US" sz="1000" b="1">
                <a:effectLst/>
                <a:latin typeface="Arial" panose="020B0604020202020204" pitchFamily="34" charset="0"/>
                <a:ea typeface="Calibri" panose="020F0502020204030204" pitchFamily="34" charset="0"/>
                <a:cs typeface="Times New Roman" panose="02020603050405020304" pitchFamily="18" charset="0"/>
              </a:rPr>
              <a:t>width</a:t>
            </a:r>
            <a:r>
              <a:rPr lang="en-US" sz="100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EB7D9EE0-BC86-420D-8001-B2133A675CBE}"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10961B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05: Formatting Output</a:t>
            </a:r>
          </a:p>
        </p:txBody>
      </p:sp>
    </p:spTree>
    <p:extLst>
      <p:ext uri="{BB962C8B-B14F-4D97-AF65-F5344CB8AC3E}">
        <p14:creationId xmlns:p14="http://schemas.microsoft.com/office/powerpoint/2010/main" val="2920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39675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446715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244477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715267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2449067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771652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214290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159413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463883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391568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697188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1436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199487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172874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1802432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180035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207028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776923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7755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282745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5096256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54779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552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544544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157941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8748194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256688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9614692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966722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792102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879662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13995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8581631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87659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1480461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08769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763113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666188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8999613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691116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0247034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399946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592162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514452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133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55457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1192044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4601930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801623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438155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97950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9390808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904772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9608521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712511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0879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5117945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464928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65011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801646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5430521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583205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752208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891904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5879462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649382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43910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210315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633435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482899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743121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538582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5983632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411608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420486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693377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684465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76586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31530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108106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3518981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61739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424257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0666714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15757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0924925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2587411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321251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53970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040132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1972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9895007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341858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4958362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019966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397015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217179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69975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4073124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2713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49825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4752407"/>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652040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169304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3899434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1788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2144541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10648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0886551"/>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982340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484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605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3135885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758037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7207078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4759660"/>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510932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676763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1478250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536970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5404027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619815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4521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3686778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512626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09433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463336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3132514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43406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2211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18107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0585564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613848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733116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126976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613420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6254249"/>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401889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19309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9559838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4640565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860153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5382403"/>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258861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28338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31423"/>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40230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0760059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6582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724691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428099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065299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054671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404149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753516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43751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706006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0201136"/>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2636081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330602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92957721"/>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1810692"/>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1295585"/>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43512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23666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272759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817547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5244997"/>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354509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916748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1420524"/>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021368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3590870"/>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8781160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4058027"/>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5991751"/>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6006057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9958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639568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74296872"/>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0673288"/>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5994782"/>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599004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103322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9958896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27506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20197837"/>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436761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58890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40378307"/>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3177550"/>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5668187"/>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31346817"/>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02496402"/>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750170"/>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8934022"/>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2584916"/>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4941078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1134940"/>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5306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2173836"/>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1713924"/>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0975818"/>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8868342"/>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803937"/>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62224793"/>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2745713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825228"/>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47814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970984"/>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369481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5337200"/>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5441274"/>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37079957"/>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5486721"/>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6977099"/>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2323476"/>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829705"/>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55578223"/>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2514583"/>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3484754"/>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626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107334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5605297"/>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624343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96675206"/>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3213603"/>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8274430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0614593"/>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0680506"/>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895284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980203"/>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4288106"/>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970858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5705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0279562"/>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24035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54823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09049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24318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92996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74488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182990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82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53642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96470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17091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5509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925929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8035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789056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714031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03233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54960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3304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1826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48980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72913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31012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82341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90398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76412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314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397658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64349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54634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6426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185077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5319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476840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69704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983895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16823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55548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27991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45293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517112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745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898297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16003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76971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129837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9951405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962216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618350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511767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318064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860206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500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1538775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3994041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652027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360751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040387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11486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7880052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967371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856182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392680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72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238798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871934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22081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5862764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7589197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81159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31574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39652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5875994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383099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3399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theme" Target="../theme/theme26.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3685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67382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869073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39971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742350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3353561"/>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530810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085177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5946816"/>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409307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2777320"/>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564435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007641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066739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730643"/>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1276594"/>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1578198"/>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379032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7132940"/>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869056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822629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016392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377312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8648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301916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143555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5</a:t>
            </a:r>
          </a:p>
        </p:txBody>
      </p:sp>
      <p:sp>
        <p:nvSpPr>
          <p:cNvPr id="3" name="Subtitle 2"/>
          <p:cNvSpPr>
            <a:spLocks noGrp="1"/>
          </p:cNvSpPr>
          <p:nvPr>
            <p:ph type="subTitle" sz="quarter" idx="1"/>
          </p:nvPr>
        </p:nvSpPr>
        <p:spPr/>
        <p:txBody>
          <a:bodyPr/>
          <a:lstStyle/>
          <a:p>
            <a:r>
              <a:rPr lang="en-US"/>
              <a:t>Formatting Output
</a:t>
            </a:r>
          </a:p>
        </p:txBody>
      </p:sp>
    </p:spTree>
    <p:extLst>
      <p:ext uri="{BB962C8B-B14F-4D97-AF65-F5344CB8AC3E}">
        <p14:creationId xmlns:p14="http://schemas.microsoft.com/office/powerpoint/2010/main" val="4026481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List Entries and Columns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Extension of the calculated property syntax used by </a:t>
            </a:r>
            <a:r>
              <a:rPr lang="en-US" b="1" kern="0" dirty="0">
                <a:solidFill>
                  <a:srgbClr val="000000"/>
                </a:solidFill>
              </a:rPr>
              <a:t>Select-Object</a:t>
            </a:r>
            <a:r>
              <a:rPr lang="en-US" kern="0" dirty="0">
                <a:solidFill>
                  <a:srgbClr val="000000"/>
                </a:solidFill>
              </a:rPr>
              <a:t>:</a:t>
            </a:r>
          </a:p>
          <a:p>
            <a:pPr lvl="0"/>
            <a:endParaRPr lang="en-US" kern="0" dirty="0">
              <a:solidFill>
                <a:srgbClr val="000000"/>
              </a:solidFill>
            </a:endParaRPr>
          </a:p>
          <a:p>
            <a:pPr marL="0" lvl="0" indent="0">
              <a:buNone/>
            </a:pPr>
            <a:r>
              <a:rPr lang="en-US" sz="2000" kern="0" dirty="0">
                <a:solidFill>
                  <a:srgbClr val="000000"/>
                </a:solidFill>
                <a:latin typeface="Consolas" pitchFamily="49" charset="0"/>
                <a:cs typeface="Consolas" pitchFamily="49" charset="0"/>
              </a:rPr>
              <a:t>Get-Process | </a:t>
            </a:r>
          </a:p>
          <a:p>
            <a:pPr marL="0" lvl="0" indent="0">
              <a:buNone/>
            </a:pPr>
            <a:r>
              <a:rPr lang="en-US" sz="2000" kern="0" dirty="0">
                <a:solidFill>
                  <a:srgbClr val="000000"/>
                </a:solidFill>
                <a:latin typeface="Consolas" pitchFamily="49" charset="0"/>
                <a:cs typeface="Consolas" pitchFamily="49" charset="0"/>
              </a:rPr>
              <a:t>Format-Table -Property </a:t>
            </a:r>
            <a:r>
              <a:rPr lang="en-US" sz="2000" kern="0" dirty="0" err="1">
                <a:solidFill>
                  <a:srgbClr val="000000"/>
                </a:solidFill>
                <a:latin typeface="Consolas" pitchFamily="49" charset="0"/>
                <a:cs typeface="Consolas" pitchFamily="49" charset="0"/>
              </a:rPr>
              <a:t>Name,ID</a:t>
            </a:r>
            <a:r>
              <a:rPr lang="en-US" sz="2000" kern="0" dirty="0">
                <a:solidFill>
                  <a:srgbClr val="000000"/>
                </a:solidFill>
                <a:latin typeface="Consolas" pitchFamily="49" charset="0"/>
                <a:cs typeface="Consolas" pitchFamily="49" charset="0"/>
              </a:rPr>
              <a:t>,@{n='VM(MB)';                </a:t>
            </a:r>
          </a:p>
          <a:p>
            <a:pPr marL="0" lvl="0" indent="0">
              <a:buNone/>
            </a:pPr>
            <a:r>
              <a:rPr lang="en-US" sz="2000" kern="0" dirty="0">
                <a:solidFill>
                  <a:srgbClr val="000000"/>
                </a:solidFill>
                <a:latin typeface="Consolas" pitchFamily="49" charset="0"/>
                <a:cs typeface="Consolas" pitchFamily="49" charset="0"/>
              </a:rPr>
              <a:t>                                 e={$PSItem.VM / 1MB};</a:t>
            </a:r>
          </a:p>
          <a:p>
            <a:pPr marL="0" lvl="0" indent="0">
              <a:buNone/>
            </a:pPr>
            <a:r>
              <a:rPr lang="en-US" sz="2000" kern="0" dirty="0">
                <a:solidFill>
                  <a:srgbClr val="000000"/>
                </a:solidFill>
                <a:latin typeface="Consolas" pitchFamily="49" charset="0"/>
                <a:cs typeface="Consolas" pitchFamily="49" charset="0"/>
              </a:rPr>
              <a:t>                                 </a:t>
            </a:r>
            <a:r>
              <a:rPr lang="en-US" sz="2000" kern="0" dirty="0" err="1">
                <a:solidFill>
                  <a:srgbClr val="000000"/>
                </a:solidFill>
                <a:latin typeface="Consolas" pitchFamily="49" charset="0"/>
                <a:cs typeface="Consolas" pitchFamily="49" charset="0"/>
              </a:rPr>
              <a:t>formatString</a:t>
            </a:r>
            <a:r>
              <a:rPr lang="en-US" sz="2000" kern="0" dirty="0">
                <a:solidFill>
                  <a:srgbClr val="000000"/>
                </a:solidFill>
                <a:latin typeface="Consolas" pitchFamily="49" charset="0"/>
                <a:cs typeface="Consolas" pitchFamily="49" charset="0"/>
              </a:rPr>
              <a:t>='N2';</a:t>
            </a:r>
          </a:p>
          <a:p>
            <a:pPr marL="0" lvl="0" indent="0">
              <a:buNone/>
            </a:pPr>
            <a:r>
              <a:rPr lang="en-US" sz="2000" kern="0" dirty="0">
                <a:solidFill>
                  <a:srgbClr val="000000"/>
                </a:solidFill>
                <a:latin typeface="Consolas" pitchFamily="49" charset="0"/>
                <a:cs typeface="Consolas" pitchFamily="49" charset="0"/>
              </a:rPr>
              <a:t>                                 align='right'} -</a:t>
            </a:r>
            <a:r>
              <a:rPr lang="en-US" sz="2000" kern="0" dirty="0" err="1">
                <a:solidFill>
                  <a:srgbClr val="000000"/>
                </a:solidFill>
                <a:latin typeface="Consolas" pitchFamily="49" charset="0"/>
                <a:cs typeface="Consolas" pitchFamily="49" charset="0"/>
              </a:rPr>
              <a:t>AutoSize</a:t>
            </a:r>
            <a:endParaRPr lang="en-US" sz="2000" kern="0" dirty="0">
              <a:solidFill>
                <a:srgbClr val="000000"/>
              </a:solidFill>
              <a:latin typeface="Consolas" pitchFamily="49" charset="0"/>
              <a:cs typeface="Consolas" pitchFamily="49" charset="0"/>
            </a:endParaRPr>
          </a:p>
          <a:p>
            <a:pPr lvl="0"/>
            <a:endParaRPr lang="en-US" kern="0" dirty="0">
              <a:solidFill>
                <a:srgbClr val="000000"/>
              </a:solidFill>
            </a:endParaRPr>
          </a:p>
        </p:txBody>
      </p:sp>
    </p:spTree>
    <p:extLst>
      <p:ext uri="{BB962C8B-B14F-4D97-AF65-F5344CB8AC3E}">
        <p14:creationId xmlns:p14="http://schemas.microsoft.com/office/powerpoint/2010/main" val="66509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74922a63-ec66-490c-b48d-e85d523fd3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Custom Table Columns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In this demonstration, you will see how to create custom table columns by using </a:t>
            </a:r>
            <a:r>
              <a:rPr lang="en-US" b="1" kern="0" dirty="0">
                <a:solidFill>
                  <a:srgbClr val="000000"/>
                </a:solidFill>
              </a:rPr>
              <a:t>Format-Table</a:t>
            </a:r>
          </a:p>
          <a:p>
            <a:pPr lvl="0"/>
            <a:endParaRPr lang="en-US" b="1" kern="0" dirty="0">
              <a:solidFill>
                <a:srgbClr val="000000"/>
              </a:solidFill>
            </a:endParaRPr>
          </a:p>
          <a:p>
            <a:pPr lvl="0"/>
            <a:r>
              <a:rPr lang="en-US" b="1" kern="0" dirty="0">
                <a:solidFill>
                  <a:srgbClr val="000000"/>
                </a:solidFill>
              </a:rPr>
              <a:t>Lon-CL1</a:t>
            </a:r>
          </a:p>
          <a:p>
            <a:r>
              <a:rPr lang="en-US" dirty="0"/>
              <a:t> E:\Mod05\Democode\Custom.ps1.</a:t>
            </a:r>
          </a:p>
          <a:p>
            <a:pPr marL="0" indent="0">
              <a:buNone/>
            </a:pPr>
            <a:endParaRPr lang="en-US" dirty="0"/>
          </a:p>
        </p:txBody>
      </p:sp>
    </p:spTree>
    <p:extLst>
      <p:ext uri="{BB962C8B-B14F-4D97-AF65-F5344CB8AC3E}">
        <p14:creationId xmlns:p14="http://schemas.microsoft.com/office/powerpoint/2010/main" val="3455995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Sorted and Grouped Tables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a:solidFill>
                  <a:srgbClr val="000000"/>
                </a:solidFill>
              </a:rPr>
              <a:t>–GroupBy</a:t>
            </a:r>
            <a:r>
              <a:rPr lang="en-US" kern="0">
                <a:solidFill>
                  <a:srgbClr val="000000"/>
                </a:solidFill>
              </a:rPr>
              <a:t> parameter of format commands accepts a property name</a:t>
            </a:r>
          </a:p>
          <a:p>
            <a:pPr lvl="0"/>
            <a:r>
              <a:rPr lang="en-US" kern="0">
                <a:solidFill>
                  <a:srgbClr val="000000"/>
                </a:solidFill>
              </a:rPr>
              <a:t>Produces a new set of headers each time that property’s value changes</a:t>
            </a:r>
          </a:p>
          <a:p>
            <a:pPr lvl="0"/>
            <a:r>
              <a:rPr lang="en-US" kern="0">
                <a:solidFill>
                  <a:srgbClr val="000000"/>
                </a:solidFill>
              </a:rPr>
              <a:t>For best results, first sort the objects on the same property</a:t>
            </a:r>
          </a:p>
          <a:p>
            <a:pPr lvl="0"/>
            <a:endParaRPr lang="en-US" kern="0">
              <a:solidFill>
                <a:srgbClr val="000000"/>
              </a:solidFill>
            </a:endParaRPr>
          </a:p>
          <a:p>
            <a:pPr marL="0" lvl="0" indent="0">
              <a:buNone/>
            </a:pPr>
            <a:r>
              <a:rPr lang="en-US" sz="2000" kern="0">
                <a:solidFill>
                  <a:srgbClr val="000000"/>
                </a:solidFill>
                <a:latin typeface="Consolas" pitchFamily="49" charset="0"/>
                <a:cs typeface="Consolas" pitchFamily="49" charset="0"/>
              </a:rPr>
              <a:t>Get-Service | Sort Status | Format-Table –GroupBy Status</a:t>
            </a:r>
          </a:p>
          <a:p>
            <a:pPr lvl="0"/>
            <a:endParaRPr lang="en-US" kern="0" dirty="0">
              <a:solidFill>
                <a:srgbClr val="000000"/>
              </a:solidFill>
            </a:endParaRPr>
          </a:p>
        </p:txBody>
      </p:sp>
    </p:spTree>
    <p:extLst>
      <p:ext uri="{BB962C8B-B14F-4D97-AF65-F5344CB8AC3E}">
        <p14:creationId xmlns:p14="http://schemas.microsoft.com/office/powerpoint/2010/main" val="631562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850a141b-4c44-4df1-a672-1b36d79fdf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Grouped Tables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display grouped table output</a:t>
            </a:r>
            <a:endParaRPr lang="en-US" kern="0" dirty="0">
              <a:solidFill>
                <a:srgbClr val="000000"/>
              </a:solidFill>
            </a:endParaRPr>
          </a:p>
        </p:txBody>
      </p:sp>
    </p:spTree>
    <p:extLst>
      <p:ext uri="{BB962C8B-B14F-4D97-AF65-F5344CB8AC3E}">
        <p14:creationId xmlns:p14="http://schemas.microsoft.com/office/powerpoint/2010/main" val="212326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 or Format?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a:solidFill>
                  <a:srgbClr val="000000"/>
                </a:solidFill>
              </a:rPr>
              <a:t>Select-Object</a:t>
            </a:r>
            <a:r>
              <a:rPr lang="en-US" kern="0">
                <a:solidFill>
                  <a:srgbClr val="000000"/>
                </a:solidFill>
              </a:rPr>
              <a:t> and the format commands, especially </a:t>
            </a:r>
            <a:r>
              <a:rPr lang="en-US" b="1" kern="0">
                <a:solidFill>
                  <a:srgbClr val="000000"/>
                </a:solidFill>
              </a:rPr>
              <a:t>Format-Table</a:t>
            </a:r>
            <a:r>
              <a:rPr lang="en-US" kern="0">
                <a:solidFill>
                  <a:srgbClr val="000000"/>
                </a:solidFill>
              </a:rPr>
              <a:t>, have overlapping functionality</a:t>
            </a:r>
          </a:p>
          <a:p>
            <a:pPr lvl="0"/>
            <a:endParaRPr lang="en-US" b="1" kern="0">
              <a:solidFill>
                <a:srgbClr val="000000"/>
              </a:solidFill>
            </a:endParaRPr>
          </a:p>
          <a:p>
            <a:pPr lvl="0"/>
            <a:r>
              <a:rPr lang="en-US" kern="0">
                <a:solidFill>
                  <a:srgbClr val="000000"/>
                </a:solidFill>
              </a:rPr>
              <a:t>Use </a:t>
            </a:r>
            <a:r>
              <a:rPr lang="en-US" b="1" kern="0">
                <a:solidFill>
                  <a:srgbClr val="000000"/>
                </a:solidFill>
              </a:rPr>
              <a:t>Select</a:t>
            </a:r>
            <a:r>
              <a:rPr lang="en-US" kern="0">
                <a:solidFill>
                  <a:srgbClr val="000000"/>
                </a:solidFill>
              </a:rPr>
              <a:t> if you need to pipe objects to another command to sort, export, filter, enumerate, and so on</a:t>
            </a:r>
          </a:p>
          <a:p>
            <a:pPr lvl="0"/>
            <a:r>
              <a:rPr lang="en-US" kern="0">
                <a:solidFill>
                  <a:srgbClr val="000000"/>
                </a:solidFill>
              </a:rPr>
              <a:t>Use formatting if you are finished manipulating the objects and are ready to display output on the screen</a:t>
            </a:r>
            <a:endParaRPr lang="en-US" kern="0" dirty="0">
              <a:solidFill>
                <a:srgbClr val="000000"/>
              </a:solidFill>
            </a:endParaRPr>
          </a:p>
        </p:txBody>
      </p:sp>
    </p:spTree>
    <p:extLst>
      <p:ext uri="{BB962C8B-B14F-4D97-AF65-F5344CB8AC3E}">
        <p14:creationId xmlns:p14="http://schemas.microsoft.com/office/powerpoint/2010/main" val="709489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Redirecting Formatted Output</a:t>
            </a:r>
          </a:p>
        </p:txBody>
      </p:sp>
      <p:sp>
        <p:nvSpPr>
          <p:cNvPr id="3" name="Text Placeholder 2"/>
          <p:cNvSpPr>
            <a:spLocks noGrp="1"/>
          </p:cNvSpPr>
          <p:nvPr>
            <p:ph type="body" idx="1"/>
          </p:nvPr>
        </p:nvSpPr>
        <p:spPr/>
        <p:txBody>
          <a:bodyPr/>
          <a:lstStyle/>
          <a:p>
            <a:r>
              <a:rPr lang="en-US"/>
              <a:t>The Output of a Format Command
Demonstration: Examining Formatting Output
Redirecting Formatted Output
Demonstration: Redirecting Formatted Output
Using Grid Views
Demonstration: Using Grid Views</a:t>
            </a:r>
          </a:p>
        </p:txBody>
      </p:sp>
    </p:spTree>
    <p:extLst>
      <p:ext uri="{BB962C8B-B14F-4D97-AF65-F5344CB8AC3E}">
        <p14:creationId xmlns:p14="http://schemas.microsoft.com/office/powerpoint/2010/main" val="4276922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Output of a Format Command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Only a small number of commands can accept the specialized objects produced by the format commands</a:t>
            </a:r>
          </a:p>
          <a:p>
            <a:pPr lvl="0"/>
            <a:endParaRPr lang="en-US" kern="0">
              <a:solidFill>
                <a:srgbClr val="000000"/>
              </a:solidFill>
            </a:endParaRPr>
          </a:p>
          <a:p>
            <a:pPr lvl="0"/>
            <a:r>
              <a:rPr lang="en-US" kern="0">
                <a:solidFill>
                  <a:srgbClr val="000000"/>
                </a:solidFill>
              </a:rPr>
              <a:t>A good rule to remember is </a:t>
            </a:r>
            <a:r>
              <a:rPr lang="en-US" i="1" kern="0">
                <a:solidFill>
                  <a:srgbClr val="000000"/>
                </a:solidFill>
              </a:rPr>
              <a:t>format right, </a:t>
            </a:r>
            <a:r>
              <a:rPr lang="en-US" kern="0">
                <a:solidFill>
                  <a:srgbClr val="000000"/>
                </a:solidFill>
              </a:rPr>
              <a:t>meaning that format commands must come at the end of the command line</a:t>
            </a:r>
          </a:p>
          <a:p>
            <a:pPr lvl="0"/>
            <a:r>
              <a:rPr lang="en-US" kern="0">
                <a:solidFill>
                  <a:srgbClr val="000000"/>
                </a:solidFill>
              </a:rPr>
              <a:t>There are only a couple of exceptions</a:t>
            </a:r>
            <a:endParaRPr lang="en-US" kern="0" dirty="0">
              <a:solidFill>
                <a:srgbClr val="000000"/>
              </a:solidFill>
            </a:endParaRPr>
          </a:p>
        </p:txBody>
      </p:sp>
    </p:spTree>
    <p:extLst>
      <p:ext uri="{BB962C8B-B14F-4D97-AF65-F5344CB8AC3E}">
        <p14:creationId xmlns:p14="http://schemas.microsoft.com/office/powerpoint/2010/main" val="1501678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4a22d0c-ef33-4e0c-a9b7-f929008a38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Examining Formatting Output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format commands produce a specialized kind of object</a:t>
            </a:r>
          </a:p>
          <a:p>
            <a:pPr lvl="1"/>
            <a:r>
              <a:rPr lang="en-US" kern="0">
                <a:solidFill>
                  <a:srgbClr val="000000"/>
                </a:solidFill>
              </a:rPr>
              <a:t>Examine the output of a command</a:t>
            </a:r>
          </a:p>
          <a:p>
            <a:pPr lvl="1"/>
            <a:r>
              <a:rPr lang="en-US" kern="0">
                <a:solidFill>
                  <a:srgbClr val="000000"/>
                </a:solidFill>
              </a:rPr>
              <a:t>Examine the output of a format command</a:t>
            </a:r>
            <a:endParaRPr lang="en-US" kern="0" dirty="0">
              <a:solidFill>
                <a:srgbClr val="000000"/>
              </a:solidFill>
            </a:endParaRPr>
          </a:p>
        </p:txBody>
      </p:sp>
    </p:spTree>
    <p:extLst>
      <p:ext uri="{BB962C8B-B14F-4D97-AF65-F5344CB8AC3E}">
        <p14:creationId xmlns:p14="http://schemas.microsoft.com/office/powerpoint/2010/main" val="127677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Redirecting Formatted Output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Three commands can follow a format command to redirect output:</a:t>
            </a:r>
          </a:p>
          <a:p>
            <a:pPr lvl="1"/>
            <a:r>
              <a:rPr lang="en-US" b="1" kern="0">
                <a:solidFill>
                  <a:srgbClr val="000000"/>
                </a:solidFill>
              </a:rPr>
              <a:t>Out-Host</a:t>
            </a:r>
            <a:r>
              <a:rPr lang="en-US" kern="0">
                <a:solidFill>
                  <a:srgbClr val="000000"/>
                </a:solidFill>
              </a:rPr>
              <a:t> – to the screen</a:t>
            </a:r>
          </a:p>
          <a:p>
            <a:pPr lvl="1"/>
            <a:r>
              <a:rPr lang="en-US" b="1" kern="0">
                <a:solidFill>
                  <a:srgbClr val="000000"/>
                </a:solidFill>
              </a:rPr>
              <a:t>Out-File</a:t>
            </a:r>
            <a:r>
              <a:rPr lang="en-US" kern="0">
                <a:solidFill>
                  <a:srgbClr val="000000"/>
                </a:solidFill>
              </a:rPr>
              <a:t> – to a text file</a:t>
            </a:r>
          </a:p>
          <a:p>
            <a:pPr lvl="1"/>
            <a:r>
              <a:rPr lang="en-US" b="1" kern="0">
                <a:solidFill>
                  <a:srgbClr val="000000"/>
                </a:solidFill>
              </a:rPr>
              <a:t>Out-Printer</a:t>
            </a:r>
            <a:r>
              <a:rPr lang="en-US" kern="0">
                <a:solidFill>
                  <a:srgbClr val="000000"/>
                </a:solidFill>
              </a:rPr>
              <a:t> – to a printer</a:t>
            </a:r>
          </a:p>
          <a:p>
            <a:pPr lvl="1"/>
            <a:endParaRPr lang="en-US" b="1" kern="0">
              <a:solidFill>
                <a:srgbClr val="000000"/>
              </a:solidFill>
            </a:endParaRPr>
          </a:p>
          <a:p>
            <a:pPr lvl="0"/>
            <a:r>
              <a:rPr lang="en-US" kern="0">
                <a:solidFill>
                  <a:srgbClr val="000000"/>
                </a:solidFill>
              </a:rPr>
              <a:t>These commands can follow any format command on the pipeline</a:t>
            </a:r>
          </a:p>
          <a:p>
            <a:pPr lvl="0"/>
            <a:r>
              <a:rPr lang="en-US" kern="0">
                <a:solidFill>
                  <a:srgbClr val="000000"/>
                </a:solidFill>
              </a:rPr>
              <a:t>The redirected content will look exactly as it would have looked on the screen</a:t>
            </a:r>
            <a:endParaRPr lang="en-US" kern="0" dirty="0">
              <a:solidFill>
                <a:srgbClr val="000000"/>
              </a:solidFill>
            </a:endParaRPr>
          </a:p>
        </p:txBody>
      </p:sp>
    </p:spTree>
    <p:extLst>
      <p:ext uri="{BB962C8B-B14F-4D97-AF65-F5344CB8AC3E}">
        <p14:creationId xmlns:p14="http://schemas.microsoft.com/office/powerpoint/2010/main" val="261229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d8df709-9a7e-47e1-bd84-694f50c2fb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Redirecting Formatted Output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redirect formatted output to a file</a:t>
            </a:r>
            <a:endParaRPr lang="en-US" kern="0" dirty="0">
              <a:solidFill>
                <a:srgbClr val="000000"/>
              </a:solidFill>
            </a:endParaRPr>
          </a:p>
        </p:txBody>
      </p:sp>
    </p:spTree>
    <p:extLst>
      <p:ext uri="{BB962C8B-B14F-4D97-AF65-F5344CB8AC3E}">
        <p14:creationId xmlns:p14="http://schemas.microsoft.com/office/powerpoint/2010/main" val="171462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Using Basic Formatting
Using Advanced Formatting
Redirecting Formatted Output</a:t>
            </a:r>
          </a:p>
        </p:txBody>
      </p:sp>
    </p:spTree>
    <p:extLst>
      <p:ext uri="{BB962C8B-B14F-4D97-AF65-F5344CB8AC3E}">
        <p14:creationId xmlns:p14="http://schemas.microsoft.com/office/powerpoint/2010/main" val="15399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Grid Views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a:solidFill>
                  <a:srgbClr val="000000"/>
                </a:solidFill>
              </a:rPr>
              <a:t>Out-GridView</a:t>
            </a:r>
            <a:r>
              <a:rPr lang="en-US" kern="0">
                <a:solidFill>
                  <a:srgbClr val="000000"/>
                </a:solidFill>
              </a:rPr>
              <a:t> displays objects in a sortable, filterable grid</a:t>
            </a:r>
          </a:p>
          <a:p>
            <a:pPr lvl="0"/>
            <a:r>
              <a:rPr lang="en-US" kern="0">
                <a:solidFill>
                  <a:srgbClr val="000000"/>
                </a:solidFill>
              </a:rPr>
              <a:t>Does not accept formatted output</a:t>
            </a:r>
          </a:p>
          <a:p>
            <a:pPr lvl="0"/>
            <a:r>
              <a:rPr lang="en-US" kern="0">
                <a:solidFill>
                  <a:srgbClr val="000000"/>
                </a:solidFill>
              </a:rPr>
              <a:t>Only available if the Windows PowerShell ISE host is installed on the computer</a:t>
            </a:r>
            <a:endParaRPr lang="en-US" kern="0" dirty="0">
              <a:solidFill>
                <a:srgbClr val="000000"/>
              </a:solidFill>
            </a:endParaRPr>
          </a:p>
        </p:txBody>
      </p:sp>
    </p:spTree>
    <p:extLst>
      <p:ext uri="{BB962C8B-B14F-4D97-AF65-F5344CB8AC3E}">
        <p14:creationId xmlns:p14="http://schemas.microsoft.com/office/powerpoint/2010/main" val="4120228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b8a3ab3-a513-4292-9362-5cb5d3bf8d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Using Grid Views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use the </a:t>
            </a:r>
            <a:r>
              <a:rPr lang="en-US" b="1" kern="0">
                <a:solidFill>
                  <a:srgbClr val="000000"/>
                </a:solidFill>
              </a:rPr>
              <a:t>Out-GridView</a:t>
            </a:r>
            <a:r>
              <a:rPr lang="en-US" kern="0">
                <a:solidFill>
                  <a:srgbClr val="000000"/>
                </a:solidFill>
              </a:rPr>
              <a:t> command</a:t>
            </a:r>
            <a:endParaRPr lang="en-US" kern="0" dirty="0">
              <a:solidFill>
                <a:srgbClr val="000000"/>
              </a:solidFill>
            </a:endParaRPr>
          </a:p>
        </p:txBody>
      </p:sp>
    </p:spTree>
    <p:extLst>
      <p:ext uri="{BB962C8B-B14F-4D97-AF65-F5344CB8AC3E}">
        <p14:creationId xmlns:p14="http://schemas.microsoft.com/office/powerpoint/2010/main" val="3288920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Formatting Output</a:t>
            </a:r>
          </a:p>
        </p:txBody>
      </p:sp>
      <p:sp>
        <p:nvSpPr>
          <p:cNvPr id="3" name="Text Placeholder 2"/>
          <p:cNvSpPr>
            <a:spLocks noGrp="1"/>
          </p:cNvSpPr>
          <p:nvPr>
            <p:ph type="body" idx="1"/>
          </p:nvPr>
        </p:nvSpPr>
        <p:spPr/>
        <p:txBody>
          <a:bodyPr/>
          <a:lstStyle/>
          <a:p>
            <a:r>
              <a:rPr lang="en-US"/>
              <a:t>Exercise 1: Formatting Command Output
Exercise 2: Reproducing Specified Output</a:t>
            </a:r>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a:latin typeface="Segoe UI" panose="020B0502040204020203" pitchFamily="34" charset="0"/>
              </a:rPr>
              <a:t>Logon Information</a:t>
            </a: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a:latin typeface="Segoe UI" panose="020B0502040204020203" pitchFamily="34" charset="0"/>
            </a:endParaRPr>
          </a:p>
          <a:p>
            <a:r>
              <a:rPr lang="en-US" sz="2800" b="0" i="0" u="none" strike="noStrike" baseline="0">
                <a:latin typeface="Segoe UI" panose="020B0502040204020203" pitchFamily="34" charset="0"/>
              </a:rPr>
              <a:t>Virtual Machines: </a:t>
            </a:r>
            <a:r>
              <a:rPr lang="fr-CA" sz="2800" b="0" i="0" u="none" strike="noStrike" baseline="0">
                <a:latin typeface="Segoe UI" panose="020B0502040204020203" pitchFamily="34" charset="0"/>
              </a:rPr>
              <a:t>10961B-LON-DC1, 10961B-LON-CL1</a:t>
            </a:r>
          </a:p>
          <a:p>
            <a:r>
              <a:rPr lang="en-US" sz="2800" b="0" i="0" u="none" strike="noStrike" baseline="0">
                <a:latin typeface="Segoe UI" panose="020B0502040204020203" pitchFamily="34" charset="0"/>
              </a:rPr>
              <a:t>User Name: ADATUM\Administrator</a:t>
            </a:r>
          </a:p>
          <a:p>
            <a:r>
              <a:rPr lang="en-US" sz="2800" b="0" i="0" u="none" strike="noStrike" baseline="0">
                <a:latin typeface="Segoe UI" panose="020B0502040204020203" pitchFamily="34" charset="0"/>
              </a:rPr>
              <a:t>Password: Pa$$w0rd</a:t>
            </a:r>
            <a:endParaRPr lang="en-US" sz="280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a:latin typeface="Segoe UI" panose="020B0502040204020203" pitchFamily="34" charset="0"/>
              </a:rPr>
              <a:t>Estimated Time: 45 minutes</a:t>
            </a:r>
          </a:p>
        </p:txBody>
      </p:sp>
    </p:spTree>
    <p:extLst>
      <p:ext uri="{BB962C8B-B14F-4D97-AF65-F5344CB8AC3E}">
        <p14:creationId xmlns:p14="http://schemas.microsoft.com/office/powerpoint/2010/main" val="809968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US" sz="2800">
                <a:effectLst/>
                <a:latin typeface="Segoe UI" panose="020B0502040204020203" pitchFamily="34" charset="0"/>
                <a:ea typeface="Calibri" panose="020F0502020204030204" pitchFamily="34" charset="0"/>
                <a:cs typeface="Times New Roman" panose="02020603050405020304" pitchFamily="18" charset="0"/>
              </a:rPr>
              <a:t>Your organization has specific criteria for the content and appearance of management reports. You have to write several commands that produce formatted output so that the output can be used in management reports. </a:t>
            </a:r>
          </a:p>
        </p:txBody>
      </p:sp>
    </p:spTree>
    <p:extLst>
      <p:ext uri="{BB962C8B-B14F-4D97-AF65-F5344CB8AC3E}">
        <p14:creationId xmlns:p14="http://schemas.microsoft.com/office/powerpoint/2010/main" val="4141594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If you redirected formatted output to a file, is there a command that would let you attach that file to an email message?</a:t>
            </a:r>
          </a:p>
        </p:txBody>
      </p:sp>
    </p:spTree>
    <p:extLst>
      <p:ext uri="{BB962C8B-B14F-4D97-AF65-F5344CB8AC3E}">
        <p14:creationId xmlns:p14="http://schemas.microsoft.com/office/powerpoint/2010/main" val="3078691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Review Question(s)
Real-world Issues and Scenarios
Best Practice
Common Issues and Troubleshooting Tips</a:t>
            </a:r>
          </a:p>
        </p:txBody>
      </p:sp>
    </p:spTree>
    <p:extLst>
      <p:ext uri="{BB962C8B-B14F-4D97-AF65-F5344CB8AC3E}">
        <p14:creationId xmlns:p14="http://schemas.microsoft.com/office/powerpoint/2010/main" val="3679527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Using Basic Formatting</a:t>
            </a:r>
          </a:p>
        </p:txBody>
      </p:sp>
      <p:sp>
        <p:nvSpPr>
          <p:cNvPr id="3" name="Text Placeholder 2"/>
          <p:cNvSpPr>
            <a:spLocks noGrp="1"/>
          </p:cNvSpPr>
          <p:nvPr>
            <p:ph type="body" idx="1"/>
          </p:nvPr>
        </p:nvSpPr>
        <p:spPr/>
        <p:txBody>
          <a:bodyPr/>
          <a:lstStyle/>
          <a:p>
            <a:r>
              <a:rPr lang="en-US"/>
              <a:t>Default Formatting
Wide Lists
Lists
Tables
Demonstration: Basic Formatting</a:t>
            </a:r>
          </a:p>
        </p:txBody>
      </p:sp>
    </p:spTree>
    <p:extLst>
      <p:ext uri="{BB962C8B-B14F-4D97-AF65-F5344CB8AC3E}">
        <p14:creationId xmlns:p14="http://schemas.microsoft.com/office/powerpoint/2010/main" val="145712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Default Formatting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Decides how to display output based upon the object type of the first object in the pipeline</a:t>
            </a:r>
          </a:p>
          <a:p>
            <a:pPr lvl="0"/>
            <a:r>
              <a:rPr lang="en-US" kern="0">
                <a:solidFill>
                  <a:srgbClr val="000000"/>
                </a:solidFill>
              </a:rPr>
              <a:t>Uses a set of XML view definitions and XML type extensions to decide what to display, and how to display it</a:t>
            </a:r>
          </a:p>
          <a:p>
            <a:pPr lvl="0"/>
            <a:r>
              <a:rPr lang="en-US" kern="0">
                <a:solidFill>
                  <a:srgbClr val="000000"/>
                </a:solidFill>
              </a:rPr>
              <a:t>You can manipulate these defaults by providing additional XML files, although creating those files is beyond the scope of this course</a:t>
            </a:r>
            <a:endParaRPr lang="en-US" kern="0" dirty="0">
              <a:solidFill>
                <a:srgbClr val="000000"/>
              </a:solidFill>
            </a:endParaRPr>
          </a:p>
        </p:txBody>
      </p:sp>
    </p:spTree>
    <p:extLst>
      <p:ext uri="{BB962C8B-B14F-4D97-AF65-F5344CB8AC3E}">
        <p14:creationId xmlns:p14="http://schemas.microsoft.com/office/powerpoint/2010/main" val="940751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Wide Lists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latin typeface="Consolas" pitchFamily="49" charset="0"/>
                <a:cs typeface="Consolas" pitchFamily="49" charset="0"/>
              </a:rPr>
              <a:t>Get-Service | </a:t>
            </a:r>
            <a:r>
              <a:rPr lang="en-US" b="1" kern="0">
                <a:solidFill>
                  <a:srgbClr val="000000"/>
                </a:solidFill>
                <a:latin typeface="Consolas" pitchFamily="49" charset="0"/>
                <a:cs typeface="Consolas" pitchFamily="49" charset="0"/>
              </a:rPr>
              <a:t>Format-Wide</a:t>
            </a:r>
          </a:p>
          <a:p>
            <a:pPr marL="0" lvl="0" indent="0">
              <a:buNone/>
            </a:pPr>
            <a:endParaRPr lang="en-US" kern="0">
              <a:solidFill>
                <a:srgbClr val="000000"/>
              </a:solidFill>
              <a:latin typeface="Consolas" pitchFamily="49" charset="0"/>
              <a:cs typeface="Consolas" pitchFamily="49" charset="0"/>
            </a:endParaRPr>
          </a:p>
          <a:p>
            <a:pPr marL="0" lvl="0" indent="0">
              <a:buNone/>
            </a:pPr>
            <a:r>
              <a:rPr lang="en-US" kern="0">
                <a:solidFill>
                  <a:srgbClr val="000000"/>
                </a:solidFill>
                <a:latin typeface="Consolas" pitchFamily="49" charset="0"/>
                <a:cs typeface="Consolas" pitchFamily="49" charset="0"/>
              </a:rPr>
              <a:t>Get-Process | Format-Wide –Property ID</a:t>
            </a:r>
          </a:p>
          <a:p>
            <a:pPr marL="0" lvl="0" indent="0">
              <a:buNone/>
            </a:pPr>
            <a:endParaRPr lang="en-US" kern="0">
              <a:solidFill>
                <a:srgbClr val="000000"/>
              </a:solidFill>
              <a:latin typeface="Consolas" pitchFamily="49" charset="0"/>
              <a:cs typeface="Consolas" pitchFamily="49" charset="0"/>
            </a:endParaRPr>
          </a:p>
          <a:p>
            <a:pPr marL="0" lvl="0" indent="0">
              <a:buNone/>
            </a:pPr>
            <a:r>
              <a:rPr lang="en-US" kern="0">
                <a:solidFill>
                  <a:srgbClr val="000000"/>
                </a:solidFill>
                <a:latin typeface="Consolas" pitchFamily="49" charset="0"/>
                <a:cs typeface="Consolas" pitchFamily="49" charset="0"/>
              </a:rPr>
              <a:t>Get-Process | Format-Wide –Col 5</a:t>
            </a:r>
          </a:p>
          <a:p>
            <a:pPr marL="0" lvl="0" indent="0">
              <a:buNone/>
            </a:pPr>
            <a:endParaRPr lang="en-US" kern="0">
              <a:solidFill>
                <a:srgbClr val="000000"/>
              </a:solidFill>
              <a:latin typeface="Consolas" pitchFamily="49" charset="0"/>
              <a:cs typeface="Consolas" pitchFamily="49" charset="0"/>
            </a:endParaRPr>
          </a:p>
          <a:p>
            <a:pPr marL="0" lvl="0" indent="0">
              <a:buNone/>
            </a:pPr>
            <a:r>
              <a:rPr lang="en-US" kern="0">
                <a:solidFill>
                  <a:srgbClr val="000000"/>
                </a:solidFill>
                <a:latin typeface="Consolas" pitchFamily="49" charset="0"/>
                <a:cs typeface="Consolas" pitchFamily="49" charset="0"/>
              </a:rPr>
              <a:t>Get-Process | </a:t>
            </a:r>
            <a:r>
              <a:rPr lang="en-US" b="1" kern="0">
                <a:solidFill>
                  <a:srgbClr val="000000"/>
                </a:solidFill>
                <a:latin typeface="Consolas" pitchFamily="49" charset="0"/>
                <a:cs typeface="Consolas" pitchFamily="49" charset="0"/>
              </a:rPr>
              <a:t>FW</a:t>
            </a:r>
            <a:r>
              <a:rPr lang="en-US" kern="0">
                <a:solidFill>
                  <a:srgbClr val="000000"/>
                </a:solidFill>
                <a:latin typeface="Consolas" pitchFamily="49" charset="0"/>
                <a:cs typeface="Consolas" pitchFamily="49" charset="0"/>
              </a:rPr>
              <a:t> -AutoSize</a:t>
            </a:r>
            <a:endParaRPr lang="en-US"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160346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latin typeface="Consolas" pitchFamily="49" charset="0"/>
                <a:cs typeface="Consolas" pitchFamily="49" charset="0"/>
              </a:rPr>
              <a:t>Get-Service | </a:t>
            </a:r>
            <a:r>
              <a:rPr lang="en-US" b="1" kern="0">
                <a:solidFill>
                  <a:srgbClr val="000000"/>
                </a:solidFill>
                <a:latin typeface="Consolas" pitchFamily="49" charset="0"/>
                <a:cs typeface="Consolas" pitchFamily="49" charset="0"/>
              </a:rPr>
              <a:t>Format-List</a:t>
            </a:r>
            <a:r>
              <a:rPr lang="en-US" kern="0">
                <a:solidFill>
                  <a:srgbClr val="000000"/>
                </a:solidFill>
                <a:latin typeface="Consolas" pitchFamily="49" charset="0"/>
                <a:cs typeface="Consolas" pitchFamily="49" charset="0"/>
              </a:rPr>
              <a:t> –Property *</a:t>
            </a:r>
          </a:p>
          <a:p>
            <a:pPr marL="0" lvl="0" indent="0">
              <a:buNone/>
            </a:pPr>
            <a:endParaRPr lang="en-US" kern="0">
              <a:solidFill>
                <a:srgbClr val="000000"/>
              </a:solidFill>
              <a:latin typeface="Consolas" pitchFamily="49" charset="0"/>
              <a:cs typeface="Consolas" pitchFamily="49" charset="0"/>
            </a:endParaRPr>
          </a:p>
          <a:p>
            <a:pPr marL="0" lvl="0" indent="0">
              <a:buNone/>
            </a:pPr>
            <a:r>
              <a:rPr lang="en-US" kern="0">
                <a:solidFill>
                  <a:srgbClr val="000000"/>
                </a:solidFill>
                <a:latin typeface="Consolas" pitchFamily="49" charset="0"/>
                <a:cs typeface="Consolas" pitchFamily="49" charset="0"/>
              </a:rPr>
              <a:t>Get-Process | FL –Prop Name,ID</a:t>
            </a:r>
          </a:p>
          <a:p>
            <a:pPr marL="0" lvl="0" indent="0">
              <a:buNone/>
            </a:pPr>
            <a:endParaRPr lang="en-US" kern="0">
              <a:solidFill>
                <a:srgbClr val="000000"/>
              </a:solidFill>
              <a:latin typeface="Consolas" pitchFamily="49" charset="0"/>
              <a:cs typeface="Consolas" pitchFamily="49" charset="0"/>
            </a:endParaRPr>
          </a:p>
          <a:p>
            <a:pPr marL="0" lvl="0" indent="0">
              <a:buNone/>
            </a:pPr>
            <a:r>
              <a:rPr lang="en-US" kern="0">
                <a:solidFill>
                  <a:srgbClr val="000000"/>
                </a:solidFill>
                <a:latin typeface="Consolas" pitchFamily="49" charset="0"/>
                <a:cs typeface="Consolas" pitchFamily="49" charset="0"/>
              </a:rPr>
              <a:t>Get-Service | FL Name,Status,DisplayName</a:t>
            </a:r>
            <a:endParaRPr lang="en-US"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370273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01e07d5-e18e-4d19-83f2-4632cd60e9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a:solidFill>
                  <a:srgbClr val="000000"/>
                </a:solidFill>
                <a:latin typeface="Consolas" pitchFamily="49" charset="0"/>
                <a:cs typeface="Consolas" pitchFamily="49" charset="0"/>
              </a:rPr>
              <a:t>Get-Process | </a:t>
            </a:r>
            <a:r>
              <a:rPr lang="en-US" sz="2400" b="1" kern="0">
                <a:solidFill>
                  <a:srgbClr val="000000"/>
                </a:solidFill>
                <a:latin typeface="Consolas" pitchFamily="49" charset="0"/>
                <a:cs typeface="Consolas" pitchFamily="49" charset="0"/>
              </a:rPr>
              <a:t>Format-Table</a:t>
            </a:r>
            <a:r>
              <a:rPr lang="en-US" sz="2400" kern="0">
                <a:solidFill>
                  <a:srgbClr val="000000"/>
                </a:solidFill>
                <a:latin typeface="Consolas" pitchFamily="49" charset="0"/>
                <a:cs typeface="Consolas" pitchFamily="49" charset="0"/>
              </a:rPr>
              <a:t> –Property ID,Name</a:t>
            </a:r>
          </a:p>
          <a:p>
            <a:pPr marL="0" lvl="0" indent="0">
              <a:buNone/>
            </a:pPr>
            <a:endParaRPr lang="en-US" sz="2400" kern="0">
              <a:solidFill>
                <a:srgbClr val="000000"/>
              </a:solidFill>
              <a:latin typeface="Consolas" pitchFamily="49" charset="0"/>
              <a:cs typeface="Consolas" pitchFamily="49" charset="0"/>
            </a:endParaRPr>
          </a:p>
          <a:p>
            <a:pPr marL="0" lvl="0" indent="0">
              <a:buNone/>
            </a:pPr>
            <a:r>
              <a:rPr lang="en-US" sz="2400" kern="0">
                <a:solidFill>
                  <a:srgbClr val="000000"/>
                </a:solidFill>
                <a:latin typeface="Consolas" pitchFamily="49" charset="0"/>
                <a:cs typeface="Consolas" pitchFamily="49" charset="0"/>
              </a:rPr>
              <a:t>Get-Process | FT *</a:t>
            </a:r>
          </a:p>
          <a:p>
            <a:pPr marL="0" lvl="0" indent="0">
              <a:buNone/>
            </a:pPr>
            <a:endParaRPr lang="en-US" sz="2400" kern="0">
              <a:solidFill>
                <a:srgbClr val="000000"/>
              </a:solidFill>
              <a:latin typeface="Consolas" pitchFamily="49" charset="0"/>
              <a:cs typeface="Consolas" pitchFamily="49" charset="0"/>
            </a:endParaRPr>
          </a:p>
          <a:p>
            <a:pPr marL="0" lvl="0" indent="0">
              <a:buNone/>
            </a:pPr>
            <a:r>
              <a:rPr lang="en-US" sz="2400" kern="0">
                <a:solidFill>
                  <a:srgbClr val="000000"/>
                </a:solidFill>
                <a:latin typeface="Consolas" pitchFamily="49" charset="0"/>
                <a:cs typeface="Consolas" pitchFamily="49" charset="0"/>
              </a:rPr>
              <a:t>Get-Service | FT Name,Status –AutoSize -Wrap</a:t>
            </a:r>
            <a:endParaRPr lang="en-US" sz="2400"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377374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b4c67e8-5c74-43a0-9b47-4b283c9fab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Basic Formatting</a:t>
            </a:r>
          </a:p>
        </p:txBody>
      </p:sp>
      <p:sp>
        <p:nvSpPr>
          <p:cNvPr id="4" name="Content Placeholder 2"/>
          <p:cNvSpPr txBox="1">
            <a:spLocks/>
          </p:cNvSpPr>
          <p:nvPr/>
        </p:nvSpPr>
        <p:spPr>
          <a:xfrm>
            <a:off x="458788" y="1021215"/>
            <a:ext cx="836324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use the basic features of the three main formatting commands</a:t>
            </a:r>
          </a:p>
          <a:p>
            <a:pPr lvl="1"/>
            <a:r>
              <a:rPr lang="en-US" kern="0">
                <a:solidFill>
                  <a:srgbClr val="000000"/>
                </a:solidFill>
              </a:rPr>
              <a:t>Using </a:t>
            </a:r>
            <a:r>
              <a:rPr lang="en-US" b="1" kern="0">
                <a:solidFill>
                  <a:srgbClr val="000000"/>
                </a:solidFill>
              </a:rPr>
              <a:t>Format-Wide</a:t>
            </a:r>
            <a:endParaRPr lang="en-US" kern="0">
              <a:solidFill>
                <a:srgbClr val="000000"/>
              </a:solidFill>
            </a:endParaRPr>
          </a:p>
          <a:p>
            <a:pPr lvl="1"/>
            <a:r>
              <a:rPr lang="en-US" kern="0">
                <a:solidFill>
                  <a:srgbClr val="000000"/>
                </a:solidFill>
              </a:rPr>
              <a:t>Using </a:t>
            </a:r>
            <a:r>
              <a:rPr lang="en-US" b="1" kern="0">
                <a:solidFill>
                  <a:srgbClr val="000000"/>
                </a:solidFill>
              </a:rPr>
              <a:t>Format-List</a:t>
            </a:r>
            <a:endParaRPr lang="en-US" kern="0">
              <a:solidFill>
                <a:srgbClr val="000000"/>
              </a:solidFill>
            </a:endParaRPr>
          </a:p>
          <a:p>
            <a:pPr lvl="1"/>
            <a:r>
              <a:rPr lang="en-US" kern="0">
                <a:solidFill>
                  <a:srgbClr val="000000"/>
                </a:solidFill>
              </a:rPr>
              <a:t>Using </a:t>
            </a:r>
            <a:r>
              <a:rPr lang="en-US" b="1" kern="0">
                <a:solidFill>
                  <a:srgbClr val="000000"/>
                </a:solidFill>
              </a:rPr>
              <a:t>Format-Table</a:t>
            </a:r>
            <a:endParaRPr lang="en-US" kern="0" dirty="0">
              <a:solidFill>
                <a:srgbClr val="000000"/>
              </a:solidFill>
            </a:endParaRPr>
          </a:p>
        </p:txBody>
      </p:sp>
    </p:spTree>
    <p:extLst>
      <p:ext uri="{BB962C8B-B14F-4D97-AF65-F5344CB8AC3E}">
        <p14:creationId xmlns:p14="http://schemas.microsoft.com/office/powerpoint/2010/main" val="1950454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Using Advanced Formatting</a:t>
            </a:r>
          </a:p>
        </p:txBody>
      </p:sp>
      <p:sp>
        <p:nvSpPr>
          <p:cNvPr id="3" name="Text Placeholder 2"/>
          <p:cNvSpPr>
            <a:spLocks noGrp="1"/>
          </p:cNvSpPr>
          <p:nvPr>
            <p:ph type="body" idx="1"/>
          </p:nvPr>
        </p:nvSpPr>
        <p:spPr/>
        <p:txBody>
          <a:bodyPr/>
          <a:lstStyle/>
          <a:p>
            <a:r>
              <a:rPr lang="en-US"/>
              <a:t>Custom List Entries and Columns
Demonstration: Custom Table Columns
Sorted and Grouped Tables
Demonstration: Grouped Tables
Select or Format?</a:t>
            </a:r>
          </a:p>
        </p:txBody>
      </p:sp>
    </p:spTree>
    <p:extLst>
      <p:ext uri="{BB962C8B-B14F-4D97-AF65-F5344CB8AC3E}">
        <p14:creationId xmlns:p14="http://schemas.microsoft.com/office/powerpoint/2010/main" val="253795072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30A4553E8DCF4792F2C31634B152BE" ma:contentTypeVersion="4" ma:contentTypeDescription="Create a new document." ma:contentTypeScope="" ma:versionID="dff49973b8d69b37fdf33cfc1a246269">
  <xsd:schema xmlns:xsd="http://www.w3.org/2001/XMLSchema" xmlns:xs="http://www.w3.org/2001/XMLSchema" xmlns:p="http://schemas.microsoft.com/office/2006/metadata/properties" xmlns:ns3="ba8723e0-dcd5-4dba-8a92-e33d0c034fc1" xmlns:ns4="http://schemas.microsoft.com/sharepoint/v3/fields" targetNamespace="http://schemas.microsoft.com/office/2006/metadata/properties" ma:root="true" ma:fieldsID="67895df070ad5566d5617ada539e9529" ns3:_="" ns4:_="">
    <xsd:import namespace="ba8723e0-dcd5-4dba-8a92-e33d0c034fc1"/>
    <xsd:import namespace="http://schemas.microsoft.com/sharepoint/v3/fields"/>
    <xsd:element name="properties">
      <xsd:complexType>
        <xsd:sequence>
          <xsd:element name="documentManagement">
            <xsd:complexType>
              <xsd:all>
                <xsd:element ref="ns3:SharedWithUsers" minOccurs="0"/>
                <xsd:element ref="ns4:_Version"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8723e0-dcd5-4dba-8a92-e33d0c034f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9116A2-AE21-44BE-AC51-FC813CB9003A}">
  <ds:schemaRefs>
    <ds:schemaRef ds:uri="http://purl.org/dc/terms/"/>
    <ds:schemaRef ds:uri="ba8723e0-dcd5-4dba-8a92-e33d0c034fc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sharepoint/v3/fields"/>
    <ds:schemaRef ds:uri="http://www.w3.org/XML/1998/namespace"/>
  </ds:schemaRefs>
</ds:datastoreItem>
</file>

<file path=customXml/itemProps2.xml><?xml version="1.0" encoding="utf-8"?>
<ds:datastoreItem xmlns:ds="http://schemas.openxmlformats.org/officeDocument/2006/customXml" ds:itemID="{BDEBB899-B229-4DEB-A5F7-192C4FE507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8723e0-dcd5-4dba-8a92-e33d0c034fc1"/>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73F3D2-243F-43F7-B8B4-F8BC226F3E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NG_MOC_Core_ModuleNew</Template>
  <TotalTime>20</TotalTime>
  <Words>2748</Words>
  <Application>Microsoft Office PowerPoint</Application>
  <PresentationFormat>On-screen Show (4:3)</PresentationFormat>
  <Paragraphs>301</Paragraphs>
  <Slides>25</Slides>
  <Notes>25</Notes>
  <HiddenSlides>0</HiddenSlides>
  <MMClips>0</MMClips>
  <ScaleCrop>false</ScaleCrop>
  <HeadingPairs>
    <vt:vector size="6" baseType="variant">
      <vt:variant>
        <vt:lpstr>Fonts Used</vt:lpstr>
      </vt:variant>
      <vt:variant>
        <vt:i4>8</vt:i4>
      </vt:variant>
      <vt:variant>
        <vt:lpstr>Theme</vt:lpstr>
      </vt:variant>
      <vt:variant>
        <vt:i4>26</vt:i4>
      </vt:variant>
      <vt:variant>
        <vt:lpstr>Slide Titles</vt:lpstr>
      </vt:variant>
      <vt:variant>
        <vt:i4>25</vt:i4>
      </vt:variant>
    </vt:vector>
  </HeadingPairs>
  <TitlesOfParts>
    <vt:vector size="59" baseType="lpstr">
      <vt:lpstr>Consolas</vt:lpstr>
      <vt:lpstr>Calibri</vt:lpstr>
      <vt:lpstr>Times New Roman</vt:lpstr>
      <vt:lpstr>Wingdings</vt:lpstr>
      <vt:lpstr>Verdana</vt:lpstr>
      <vt:lpstr>Arial</vt:lpstr>
      <vt:lpstr>Segoe UI</vt:lpstr>
      <vt:lpstr>Symbol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Module 5</vt:lpstr>
      <vt:lpstr>Module Overview</vt:lpstr>
      <vt:lpstr>Lesson 1: Using Basic Formatting</vt:lpstr>
      <vt:lpstr>Default Formatting</vt:lpstr>
      <vt:lpstr>Wide Lists</vt:lpstr>
      <vt:lpstr>Lists</vt:lpstr>
      <vt:lpstr>Tables</vt:lpstr>
      <vt:lpstr>Demonstration: Basic Formatting</vt:lpstr>
      <vt:lpstr>Lesson 2: Using Advanced Formatting</vt:lpstr>
      <vt:lpstr>Custom List Entries and Columns</vt:lpstr>
      <vt:lpstr>Demonstration: Custom Table Columns</vt:lpstr>
      <vt:lpstr>Sorted and Grouped Tables</vt:lpstr>
      <vt:lpstr>Demonstration: Grouped Tables</vt:lpstr>
      <vt:lpstr>Select or Format?</vt:lpstr>
      <vt:lpstr>Lesson 3: Redirecting Formatted Output</vt:lpstr>
      <vt:lpstr>The Output of a Format Command</vt:lpstr>
      <vt:lpstr>Demonstration: Examining Formatting Output</vt:lpstr>
      <vt:lpstr>Redirecting Formatted Output</vt:lpstr>
      <vt:lpstr>Demonstration: Redirecting Formatted Output</vt:lpstr>
      <vt:lpstr>Using Grid Views</vt:lpstr>
      <vt:lpstr>Demonstration: Using Grid Views</vt:lpstr>
      <vt:lpstr>Lab: Formatting Output</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
  <cp:lastModifiedBy>Mats Warnolf</cp:lastModifiedBy>
  <cp:revision>5</cp:revision>
  <dcterms:created xsi:type="dcterms:W3CDTF">2014-02-24T22:14:52Z</dcterms:created>
  <dcterms:modified xsi:type="dcterms:W3CDTF">2016-11-08T05:42:38Z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0x010100AD30A4553E8DCF4792F2C31634B152BE</vt:lpwstr>
  </property>
</Properties>
</file>