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slides/slide1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9.xml" ContentType="application/vnd.openxmlformats-officedocument.presentationml.slideMaster+xml"/>
  <Override PartName="/ppt/slideMasters/slideMaster28.xml" ContentType="application/vnd.openxmlformats-officedocument.presentationml.slideMaster+xml"/>
  <Override PartName="/ppt/slideMasters/slideMaster27.xml" ContentType="application/vnd.openxmlformats-officedocument.presentationml.slideMaster+xml"/>
  <Override PartName="/ppt/slideMasters/slideMaster26.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30.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30.xml" ContentType="application/vnd.openxmlformats-officedocument.presentationml.notesSlid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35.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130.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1.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5.xml" ContentType="application/vnd.openxmlformats-officedocument.presentationml.slideLayout+xml"/>
  <Override PartName="/ppt/slideLayouts/slideLayout184.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9.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1.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9.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205.xml" ContentType="application/vnd.openxmlformats-officedocument.presentationml.slideLayout+xml"/>
  <Override PartName="/ppt/slideLayouts/slideLayout190.xml" ContentType="application/vnd.openxmlformats-officedocument.presentationml.slideLayout+xml"/>
  <Override PartName="/ppt/slideLayouts/slideLayout207.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3.xml" ContentType="application/vnd.openxmlformats-officedocument.presentationml.slideLayout+xml"/>
  <Override PartName="/ppt/slideLayouts/slideLayout322.xml" ContentType="application/vnd.openxmlformats-officedocument.presentationml.slideLayout+xml"/>
  <Override PartName="/ppt/slideLayouts/slideLayout321.xml" ContentType="application/vnd.openxmlformats-officedocument.presentationml.slideLayout+xml"/>
  <Override PartName="/ppt/slideLayouts/slideLayout320.xml" ContentType="application/vnd.openxmlformats-officedocument.presentationml.slideLayout+xml"/>
  <Override PartName="/ppt/slideLayouts/slideLayout319.xml" ContentType="application/vnd.openxmlformats-officedocument.presentationml.slideLayout+xml"/>
  <Override PartName="/ppt/slideLayouts/slideLayout318.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36.xml" ContentType="application/vnd.openxmlformats-officedocument.presentationml.slideLayout+xml"/>
  <Override PartName="/ppt/slideLayouts/slideLayout335.xml" ContentType="application/vnd.openxmlformats-officedocument.presentationml.slideLayout+xml"/>
  <Override PartName="/ppt/slideLayouts/slideLayout334.xml" ContentType="application/vnd.openxmlformats-officedocument.presentationml.slideLayout+xml"/>
  <Override PartName="/ppt/slideLayouts/slideLayout333.xml" ContentType="application/vnd.openxmlformats-officedocument.presentationml.slideLayout+xml"/>
  <Override PartName="/ppt/slideLayouts/slideLayout332.xml" ContentType="application/vnd.openxmlformats-officedocument.presentationml.slideLayout+xml"/>
  <Override PartName="/ppt/slideLayouts/slideLayout331.xml" ContentType="application/vnd.openxmlformats-officedocument.presentationml.slideLayout+xml"/>
  <Override PartName="/ppt/slideLayouts/slideLayout317.xml" ContentType="application/vnd.openxmlformats-officedocument.presentationml.slideLayout+xml"/>
  <Override PartName="/ppt/slideLayouts/slideLayout316.xml" ContentType="application/vnd.openxmlformats-officedocument.presentationml.slideLayout+xml"/>
  <Override PartName="/ppt/slideLayouts/slideLayout315.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298.xml" ContentType="application/vnd.openxmlformats-officedocument.presentationml.slideLayout+xml"/>
  <Override PartName="/ppt/slideLayouts/slideLayout297.xml" ContentType="application/vnd.openxmlformats-officedocument.presentationml.slideLayout+xml"/>
  <Override PartName="/ppt/slideLayouts/slideLayout296.xml" ContentType="application/vnd.openxmlformats-officedocument.presentationml.slideLayout+xml"/>
  <Override PartName="/ppt/slideLayouts/slideLayout295.xml" ContentType="application/vnd.openxmlformats-officedocument.presentationml.slideLayout+xml"/>
  <Override PartName="/ppt/slideLayouts/slideLayout294.xml" ContentType="application/vnd.openxmlformats-officedocument.presentationml.slideLayout+xml"/>
  <Override PartName="/ppt/slideLayouts/slideLayout293.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14.xml" ContentType="application/vnd.openxmlformats-officedocument.presentationml.slideLayout+xml"/>
  <Override PartName="/ppt/slideLayouts/slideLayout313.xml" ContentType="application/vnd.openxmlformats-officedocument.presentationml.slideLayout+xml"/>
  <Override PartName="/ppt/slideLayouts/slideLayout312.xml" ContentType="application/vnd.openxmlformats-officedocument.presentationml.slideLayout+xml"/>
  <Override PartName="/ppt/slideLayouts/slideLayout311.xml" ContentType="application/vnd.openxmlformats-officedocument.presentationml.slideLayout+xml"/>
  <Override PartName="/ppt/slideLayouts/slideLayout206.xml" ContentType="application/vnd.openxmlformats-officedocument.presentationml.slideLayout+xml"/>
  <Override PartName="/ppt/slideLayouts/slideLayout309.xml" ContentType="application/vnd.openxmlformats-officedocument.presentationml.slideLayout+xml"/>
  <Override PartName="/ppt/slideLayouts/slideLayout308.xml" ContentType="application/vnd.openxmlformats-officedocument.presentationml.slideLayout+xml"/>
  <Override PartName="/ppt/slideLayouts/slideLayout307.xml" ContentType="application/vnd.openxmlformats-officedocument.presentationml.slideLayout+xml"/>
  <Override PartName="/ppt/slideLayouts/slideLayout306.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49.xml" ContentType="application/vnd.openxmlformats-officedocument.presentationml.slideLayout+xml"/>
  <Override PartName="/ppt/slideLayouts/slideLayout348.xml" ContentType="application/vnd.openxmlformats-officedocument.presentationml.slideLayout+xml"/>
  <Override PartName="/ppt/slideLayouts/slideLayout347.xml" ContentType="application/vnd.openxmlformats-officedocument.presentationml.slideLayout+xml"/>
  <Override PartName="/ppt/slideLayouts/slideLayout346.xml" ContentType="application/vnd.openxmlformats-officedocument.presentationml.slideLayout+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60.xml" ContentType="application/vnd.openxmlformats-officedocument.presentationml.slideLayout+xml"/>
  <Override PartName="/ppt/slideLayouts/slideLayout359.xml" ContentType="application/vnd.openxmlformats-officedocument.presentationml.slideLayout+xml"/>
  <Override PartName="/ppt/slideLayouts/slideLayout358.xml" ContentType="application/vnd.openxmlformats-officedocument.presentationml.slideLayout+xml"/>
  <Override PartName="/ppt/slideLayouts/slideLayout357.xml" ContentType="application/vnd.openxmlformats-officedocument.presentationml.slideLayout+xml"/>
  <Override PartName="/ppt/slideLayouts/slideLayout292.xml" ContentType="application/vnd.openxmlformats-officedocument.presentationml.slideLayout+xml"/>
  <Override PartName="/ppt/slideLayouts/slideLayout310.xml" ContentType="application/vnd.openxmlformats-officedocument.presentationml.slideLayout+xml"/>
  <Override PartName="/ppt/slideLayouts/slideLayout290.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235.xml" ContentType="application/vnd.openxmlformats-officedocument.presentationml.slideLayout+xml"/>
  <Override PartName="/ppt/slideLayouts/slideLayout234.xml" ContentType="application/vnd.openxmlformats-officedocument.presentationml.slideLayout+xml"/>
  <Override PartName="/ppt/slideLayouts/slideLayout233.xml" ContentType="application/vnd.openxmlformats-officedocument.presentationml.slideLayout+xml"/>
  <Override PartName="/ppt/slideLayouts/slideLayout232.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53.xml" ContentType="application/vnd.openxmlformats-officedocument.presentationml.slideLayout+xml"/>
  <Override PartName="/ppt/slideLayouts/slideLayout252.xml" ContentType="application/vnd.openxmlformats-officedocument.presentationml.slideLayout+xml"/>
  <Override PartName="/ppt/slideLayouts/slideLayout251.xml" ContentType="application/vnd.openxmlformats-officedocument.presentationml.slideLayout+xml"/>
  <Override PartName="/ppt/slideLayouts/slideLayout250.xml" ContentType="application/vnd.openxmlformats-officedocument.presentationml.slideLayout+xml"/>
  <Override PartName="/ppt/slideLayouts/slideLayout249.xml" ContentType="application/vnd.openxmlformats-officedocument.presentationml.slideLayout+xml"/>
  <Override PartName="/ppt/slideLayouts/slideLayout248.xml" ContentType="application/vnd.openxmlformats-officedocument.presentationml.slideLayout+xml"/>
  <Override PartName="/ppt/slideLayouts/slideLayout247.xml" ContentType="application/vnd.openxmlformats-officedocument.presentationml.slideLayout+xml"/>
  <Override PartName="/ppt/slideLayouts/slideLayout246.xml" ContentType="application/vnd.openxmlformats-officedocument.presentationml.slideLayout+xml"/>
  <Override PartName="/ppt/slideLayouts/slideLayout245.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9.xml" ContentType="application/vnd.openxmlformats-officedocument.presentationml.slideLayout+xml"/>
  <Override PartName="/ppt/slideLayouts/slideLayout216.xml" ContentType="application/vnd.openxmlformats-officedocument.presentationml.slideLayout+xml"/>
  <Override PartName="/ppt/slideLayouts/slideLayout215.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08.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8.xml" ContentType="application/vnd.openxmlformats-officedocument.presentationml.slideLayout+xml"/>
  <Override PartName="/ppt/slideLayouts/slideLayout227.xml" ContentType="application/vnd.openxmlformats-officedocument.presentationml.slideLayout+xml"/>
  <Override PartName="/ppt/slideLayouts/slideLayout226.xml" ContentType="application/vnd.openxmlformats-officedocument.presentationml.slideLayout+xml"/>
  <Override PartName="/ppt/slideLayouts/slideLayout225.xml" ContentType="application/vnd.openxmlformats-officedocument.presentationml.slideLayout+xml"/>
  <Override PartName="/ppt/slideLayouts/slideLayout224.xml" ContentType="application/vnd.openxmlformats-officedocument.presentationml.slideLayout+xml"/>
  <Override PartName="/ppt/slideLayouts/slideLayout223.xml" ContentType="application/vnd.openxmlformats-officedocument.presentationml.slideLayout+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54.xml" ContentType="application/vnd.openxmlformats-officedocument.presentationml.slideLayout+xml"/>
  <Override PartName="/ppt/slideLayouts/slideLayout291.xml" ContentType="application/vnd.openxmlformats-officedocument.presentationml.slideLayout+xml"/>
  <Override PartName="/ppt/slideLayouts/slideLayout256.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3.xml" ContentType="application/vnd.openxmlformats-officedocument.presentationml.slideLayout+xml"/>
  <Override PartName="/ppt/slideLayouts/slideLayout272.xml" ContentType="application/vnd.openxmlformats-officedocument.presentationml.slideLayout+xml"/>
  <Override PartName="/ppt/slideLayouts/slideLayout271.xml" ContentType="application/vnd.openxmlformats-officedocument.presentationml.slideLayout+xml"/>
  <Override PartName="/ppt/slideLayouts/slideLayout270.xml" ContentType="application/vnd.openxmlformats-officedocument.presentationml.slideLayout+xml"/>
  <Override PartName="/ppt/slideLayouts/slideLayout269.xml" ContentType="application/vnd.openxmlformats-officedocument.presentationml.slideLayout+xml"/>
  <Override PartName="/ppt/slideLayouts/slideLayout268.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9.xml" ContentType="application/vnd.openxmlformats-officedocument.presentationml.slideLayout+xml"/>
  <Override PartName="/ppt/slideLayouts/slideLayout288.xml" ContentType="application/vnd.openxmlformats-officedocument.presentationml.slideLayout+xml"/>
  <Override PartName="/ppt/slideLayouts/slideLayout287.xml" ContentType="application/vnd.openxmlformats-officedocument.presentationml.slideLayout+xml"/>
  <Override PartName="/ppt/slideLayouts/slideLayout286.xml" ContentType="application/vnd.openxmlformats-officedocument.presentationml.slideLayout+xml"/>
  <Override PartName="/ppt/slideLayouts/slideLayout285.xml" ContentType="application/vnd.openxmlformats-officedocument.presentationml.slideLayout+xml"/>
  <Override PartName="/ppt/slideLayouts/slideLayout284.xml" ContentType="application/vnd.openxmlformats-officedocument.presentationml.slideLayout+xml"/>
  <Override PartName="/ppt/slideLayouts/slideLayout283.xml" ContentType="application/vnd.openxmlformats-officedocument.presentationml.slideLayout+xml"/>
  <Override PartName="/ppt/slideLayouts/slideLayout282.xml" ContentType="application/vnd.openxmlformats-officedocument.presentationml.slideLayout+xml"/>
  <Override PartName="/ppt/slideLayouts/slideLayout281.xml" ContentType="application/vnd.openxmlformats-officedocument.presentationml.slideLayout+xml"/>
  <Override PartName="/ppt/slideLayouts/slideLayout267.xml" ContentType="application/vnd.openxmlformats-officedocument.presentationml.slideLayout+xml"/>
  <Override PartName="/ppt/slideLayouts/slideLayout255.xml" ContentType="application/vnd.openxmlformats-officedocument.presentationml.slideLayout+xml"/>
  <Override PartName="/ppt/slideLayouts/slideLayout257.xml" ContentType="application/vnd.openxmlformats-officedocument.presentationml.slideLayout+xml"/>
  <Override PartName="/ppt/slideLayouts/slideLayout263.xml" ContentType="application/vnd.openxmlformats-officedocument.presentationml.slideLayout+xml"/>
  <Override PartName="/ppt/slideLayouts/slideLayout262.xml" ContentType="application/vnd.openxmlformats-officedocument.presentationml.slideLayout+xml"/>
  <Override PartName="/ppt/slideLayouts/slideLayout261.xml" ContentType="application/vnd.openxmlformats-officedocument.presentationml.slideLayout+xml"/>
  <Override PartName="/ppt/slideLayouts/slideLayout260.xml" ContentType="application/vnd.openxmlformats-officedocument.presentationml.slideLayout+xml"/>
  <Override PartName="/ppt/slideLayouts/slideLayout259.xml" ContentType="application/vnd.openxmlformats-officedocument.presentationml.slideLayout+xml"/>
  <Override PartName="/ppt/slideLayouts/slideLayout266.xml" ContentType="application/vnd.openxmlformats-officedocument.presentationml.slideLayout+xml"/>
  <Override PartName="/ppt/slideLayouts/slideLayout264.xml" ContentType="application/vnd.openxmlformats-officedocument.presentationml.slideLayout+xml"/>
  <Override PartName="/ppt/slideLayouts/slideLayout258.xml" ContentType="application/vnd.openxmlformats-officedocument.presentationml.slideLayout+xml"/>
  <Override PartName="/ppt/slideLayouts/slideLayout265.xml" ContentType="application/vnd.openxmlformats-officedocument.presentationml.slideLayout+xml"/>
  <Override PartName="/ppt/theme/theme29.xml" ContentType="application/vnd.openxmlformats-officedocument.theme+xml"/>
  <Override PartName="/ppt/theme/theme1.xml" ContentType="application/vnd.openxmlformats-officedocument.theme+xml"/>
  <Override PartName="/ppt/theme/theme17.xml" ContentType="application/vnd.openxmlformats-officedocument.theme+xml"/>
  <Override PartName="/ppt/theme/theme3.xml" ContentType="application/vnd.openxmlformats-officedocument.theme+xml"/>
  <Override PartName="/ppt/theme/theme28.xml" ContentType="application/vnd.openxmlformats-officedocument.theme+xml"/>
  <Override PartName="/ppt/theme/theme24.xml" ContentType="application/vnd.openxmlformats-officedocument.theme+xml"/>
  <Override PartName="/ppt/theme/theme20.xml" ContentType="application/vnd.openxmlformats-officedocument.theme+xml"/>
  <Override PartName="/ppt/notesMasters/notesMaster1.xml" ContentType="application/vnd.openxmlformats-officedocument.presentationml.notesMaster+xml"/>
  <Override PartName="/ppt/theme/theme21.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2.xml" ContentType="application/vnd.openxmlformats-officedocument.theme+xml"/>
  <Override PartName="/ppt/theme/theme23.xml" ContentType="application/vnd.openxmlformats-officedocument.theme+xml"/>
  <Override PartName="/ppt/theme/theme30.xml" ContentType="application/vnd.openxmlformats-officedocument.theme+xml"/>
  <Override PartName="/ppt/theme/theme2.xml" ContentType="application/vnd.openxmlformats-officedocument.theme+xml"/>
  <Override PartName="/ppt/theme/theme8.xml" ContentType="application/vnd.openxmlformats-officedocument.theme+xml"/>
  <Override PartName="/ppt/theme/theme27.xml" ContentType="application/vnd.openxmlformats-officedocument.theme+xml"/>
  <Override PartName="/ppt/theme/theme19.xml" ContentType="application/vnd.openxmlformats-officedocument.theme+xml"/>
  <Override PartName="/ppt/theme/theme11.xml" ContentType="application/vnd.openxmlformats-officedocument.theme+xml"/>
  <Override PartName="/ppt/theme/theme31.xml" ContentType="application/vnd.openxmlformats-officedocument.theme+xml"/>
  <Override PartName="/ppt/theme/theme26.xml" ContentType="application/vnd.openxmlformats-officedocument.theme+xml"/>
  <Override PartName="/ppt/theme/theme15.xml" ContentType="application/vnd.openxmlformats-officedocument.theme+xml"/>
  <Override PartName="/ppt/theme/theme22.xml" ContentType="application/vnd.openxmlformats-officedocument.theme+xml"/>
  <Override PartName="/ppt/theme/theme4.xml" ContentType="application/vnd.openxmlformats-officedocument.theme+xml"/>
  <Override PartName="/ppt/theme/theme14.xml" ContentType="application/vnd.openxmlformats-officedocument.theme+xml"/>
  <Override PartName="/ppt/theme/theme18.xml" ContentType="application/vnd.openxmlformats-officedocument.theme+xml"/>
  <Override PartName="/ppt/theme/theme25.xml" ContentType="application/vnd.openxmlformats-officedocument.theme+xml"/>
  <Override PartName="/ppt/theme/theme7.xml" ContentType="application/vnd.openxmlformats-officedocument.theme+xml"/>
  <Override PartName="/ppt/theme/theme5.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16.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Lst>
  <p:notesMasterIdLst>
    <p:notesMasterId r:id="rId61"/>
  </p:notes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Lst>
  <p:sldSz cx="9144000" cy="6858000" type="screen4x3"/>
  <p:notesSz cx="6858000" cy="9144000"/>
  <p:embeddedFontLst>
    <p:embeddedFont>
      <p:font typeface="Calibri" panose="020F0502020204030204" pitchFamily="34" charset="0"/>
      <p:regular r:id="rId62"/>
      <p:bold r:id="rId63"/>
      <p:italic r:id="rId64"/>
      <p:boldItalic r:id="rId65"/>
    </p:embeddedFont>
    <p:embeddedFont>
      <p:font typeface="Consolas" panose="020B0609020204030204" pitchFamily="49" charset="0"/>
      <p:regular r:id="rId66"/>
      <p:bold r:id="rId67"/>
      <p:italic r:id="rId68"/>
      <p:boldItalic r:id="rId69"/>
    </p:embeddedFont>
    <p:embeddedFont>
      <p:font typeface="Segoe UI" panose="020B0502040204020203" pitchFamily="34" charset="0"/>
      <p:regular r:id="rId70"/>
      <p:bold r:id="rId71"/>
      <p:italic r:id="rId72"/>
      <p:boldItalic r:id="rId73"/>
    </p:embeddedFont>
    <p:embeddedFont>
      <p:font typeface="Verdana" panose="020B0604030504040204" pitchFamily="34" charset="0"/>
      <p:regular r:id="rId74"/>
      <p:bold r:id="rId75"/>
      <p:italic r:id="rId76"/>
      <p:boldItalic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250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2.xml"/><Relationship Id="rId47" Type="http://schemas.openxmlformats.org/officeDocument/2006/relationships/slide" Target="slides/slide17.xml"/><Relationship Id="rId63" Type="http://schemas.openxmlformats.org/officeDocument/2006/relationships/font" Target="fonts/font2.fntdata"/><Relationship Id="rId68" Type="http://schemas.openxmlformats.org/officeDocument/2006/relationships/font" Target="fonts/font7.fntdata"/><Relationship Id="rId84" Type="http://schemas.openxmlformats.org/officeDocument/2006/relationships/customXml" Target="../customXml/item3.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2.xml"/><Relationship Id="rId37" Type="http://schemas.openxmlformats.org/officeDocument/2006/relationships/slide" Target="slides/slide7.xml"/><Relationship Id="rId53" Type="http://schemas.openxmlformats.org/officeDocument/2006/relationships/slide" Target="slides/slide23.xml"/><Relationship Id="rId58" Type="http://schemas.openxmlformats.org/officeDocument/2006/relationships/slide" Target="slides/slide28.xml"/><Relationship Id="rId74" Type="http://schemas.openxmlformats.org/officeDocument/2006/relationships/font" Target="fonts/font13.fntdata"/><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notesMaster" Target="notesMasters/notesMaster1.xml"/><Relationship Id="rId82" Type="http://schemas.openxmlformats.org/officeDocument/2006/relationships/customXml" Target="../customXml/item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font" Target="fonts/font11.fntdata"/><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font" Target="fonts/font6.fntdata"/><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slideMaster" Target="slideMasters/slideMaster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9.xml"/><Relationship Id="rId34" Type="http://schemas.openxmlformats.org/officeDocument/2006/relationships/slide" Target="slides/slide4.xml"/><Relationship Id="rId50" Type="http://schemas.openxmlformats.org/officeDocument/2006/relationships/slide" Target="slides/slide20.xml"/><Relationship Id="rId55" Type="http://schemas.openxmlformats.org/officeDocument/2006/relationships/slide" Target="slides/slide25.xml"/><Relationship Id="rId76" Type="http://schemas.openxmlformats.org/officeDocument/2006/relationships/font" Target="fonts/font15.fntdata"/><Relationship Id="rId7" Type="http://schemas.openxmlformats.org/officeDocument/2006/relationships/slideMaster" Target="slideMasters/slideMaster7.xml"/><Relationship Id="rId71" Type="http://schemas.openxmlformats.org/officeDocument/2006/relationships/font" Target="fonts/font10.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0.xml"/><Relationship Id="rId45" Type="http://schemas.openxmlformats.org/officeDocument/2006/relationships/slide" Target="slides/slide15.xml"/><Relationship Id="rId66"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DD434-CE71-4F57-9F1D-7A9B915E1832}"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95445-49AB-4400-A2B2-8C1890E4F979}" type="slidenum">
              <a:rPr lang="en-US" smtClean="0"/>
              <a:t>‹#›</a:t>
            </a:fld>
            <a:endParaRPr lang="en-US"/>
          </a:p>
        </p:txBody>
      </p:sp>
    </p:spTree>
    <p:extLst>
      <p:ext uri="{BB962C8B-B14F-4D97-AF65-F5344CB8AC3E}">
        <p14:creationId xmlns:p14="http://schemas.microsoft.com/office/powerpoint/2010/main" val="140096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sdn.microsoft.com/en-us/library/aa394418(VS.85).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45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45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45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10961B_06.pptx.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03512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There is no easy, direct equivalent to this WMI command</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GET-WMIObject</a:t>
            </a:r>
            <a:r>
              <a:rPr lang="ga-IE" sz="1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the CIM command set. However,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Get-WmiObject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can be run locally on any computer to produce a list of its namespaces.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1454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Get-WMIObject –Namespace root –List -Recurse | Select -Unique __NAMESPACE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Note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ROOT\CIMV2</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namespace and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ROOT\SecurityCenter2</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namespace. You will use this in the next demonstration.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9222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Acknowledge that the process of finding the class that you must have is difficult, time-consuming, and error-prone. Many newcomers to WMI and CIM become frustrated with the guesswork. Unfortunately, guessing is currently the only technique available.</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Various third-party “WMI Explorer” tools are available that can make exploring the repository easier. These graphical tools enable you to validate guesses more quickly. An Internet search for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WMI Explorer</a:t>
            </a:r>
            <a:r>
              <a:rPr lang="en-US" sz="1000" smtClean="0">
                <a:effectLst/>
                <a:latin typeface="Arial" panose="020B0604020202020204" pitchFamily="34" charset="0"/>
                <a:ea typeface="Calibri" panose="020F0502020204030204" pitchFamily="34" charset="0"/>
                <a:cs typeface="Times New Roman" panose="02020603050405020304" pitchFamily="18" charset="0"/>
              </a:rPr>
              <a:t> will frequently return several results.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student notes reference a free WMI Explorer tool, written in Windows PowerShell script.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1600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opened.</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-Namespace root\SecurityCenter2 –List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the class names starting with two underscore characters (__) are system classes. System classes can typically be ignored.</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CimClass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–Namespace root\CIMv2 | Sort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CimClassName</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an alphabetical list can be useful when you have to validate a guess about a class name. For example, if you think a class named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Win32_Network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might be useful, you can more easily discover whether the class exists by using an alphabetical list.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38610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5316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0470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E:\Mod06\Democode\Querying.ps1.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Win32_Service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CimInstance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ClassName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Win32_Process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CimInstance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ClassName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Win32_LogicalDisk –Filter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DriveType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=3"</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CimInstance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–Query “SELECT * FROM Win32_NetworkAdapter"</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89171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96949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20472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E:\Mod06\Democode\Sessions.ps1.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The 10961B-LON-DC1 virtual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machine</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must also be started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although you do not need to be logged 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DC</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1</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CimInstance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ClassName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Win32_OperatingSystem</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 | Remove-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CimSession</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3905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10961B-LON-DC1</a:t>
            </a:r>
            <a:r>
              <a:rPr lang="ga-IE" sz="100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10961B-LON-CL1</a:t>
            </a:r>
            <a:r>
              <a:rPr lang="ga-IE" sz="100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 </a:t>
            </a: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 before logging on 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d</a:t>
            </a:r>
            <a:r>
              <a:rPr lang="ga-IE" sz="100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 steps should be performed </a:t>
            </a:r>
            <a:r>
              <a:rPr lang="ga-IE" sz="100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in either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console or in the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A</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smtClean="0">
                <a:effectLst/>
                <a:latin typeface="Arial" panose="020B0604020202020204" pitchFamily="34" charset="0"/>
                <a:ea typeface="Calibri" panose="020F0502020204030204" pitchFamily="34" charset="0"/>
                <a:cs typeface="Times New Roman" panose="02020603050405020304" pitchFamily="18" charset="0"/>
              </a:rPr>
              <a:t>.ps1 </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files are provided and can be opened and used in the ISE. </a:t>
            </a:r>
            <a:r>
              <a:rPr lang="en-US" sz="100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smtClean="0">
                <a:effectLst/>
                <a:latin typeface="Arial" panose="020B0604020202020204" pitchFamily="34" charset="0"/>
                <a:ea typeface="Calibri" panose="020F0502020204030204" pitchFamily="34" charset="0"/>
                <a:cs typeface="Times New Roman" panose="02020603050405020304" pitchFamily="18" charset="0"/>
              </a:rPr>
              <a:t>hey </a:t>
            </a:r>
            <a:r>
              <a:rPr lang="en-US" sz="1000" smtClean="0">
                <a:effectLst/>
                <a:latin typeface="Arial" panose="020B0604020202020204" pitchFamily="34" charset="0"/>
                <a:ea typeface="Calibri" panose="020F0502020204030204" pitchFamily="34" charset="0"/>
                <a:cs typeface="Times New Roman" panose="02020603050405020304" pitchFamily="18" charset="0"/>
              </a:rPr>
              <a:t>will be called out in the instructor notes in the demonstration where they are </a:t>
            </a:r>
            <a:r>
              <a:rPr lang="ga-IE" sz="1000" smtClean="0">
                <a:effectLst/>
                <a:latin typeface="Arial" panose="020B0604020202020204" pitchFamily="34" charset="0"/>
                <a:ea typeface="Calibri" panose="020F0502020204030204" pitchFamily="34" charset="0"/>
                <a:cs typeface="Times New Roman" panose="02020603050405020304" pitchFamily="18" charset="0"/>
              </a:rPr>
              <a:t>available. They are available on the 10961B-LON-CL1 at E:\Mod06\Democode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Note</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 The “Finding Classes Documentation” and</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“Finding Methods and Documentation”</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 in Lesson 1 and Lesson 3 in this module require access to the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nternet. The course virtual machines do not have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nternet access enabled.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Thus,</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 you should perform the demonstration on your host machine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 and ensure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that I</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nternet access and overhead projection is available to the class from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your host machine </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prior to starting the demo</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nstration</a:t>
            </a:r>
            <a:r>
              <a:rPr lang="ga-IE" sz="100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99098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some disadvantages of using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ForEach-Object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instead of one of the Invoke commands to invoke a method?</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ForEach-Object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does not include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–WhatIf</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–Confirm</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parameters. When you use this command to invoke a method, the method will always run, and you will not have any way to test your command.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29127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8073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demonstration you will access the Win32_Service class documentation page.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04938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 Windows PowerShell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E:\Mod06\Democode\Methods.ps1.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To complete this demonstrati</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will require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nternet access. The course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vi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rtual machines do not have Internet access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you need to perform this demonstration on the host machine and ensure Internet access is available.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ClassName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Win32_Service | Get-Member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Change()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method is one member of the class.</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Win32_Service | Get-Member | Where Name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eq</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'Change' | Format-List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Name,Definition</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 web browser, go to the Bing website (or your preferred search engine).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Enter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Win32_Service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as the search term.</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search results,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Win32_Service class (Windows).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should be viewing the MSDN documentation page located here - </a:t>
            </a:r>
            <a:r>
              <a:rPr lang="en-US" sz="1000" u="sng" dirty="0" smtClean="0">
                <a:effectLst/>
                <a:latin typeface="Arial" panose="020B0604020202020204" pitchFamily="34" charset="0"/>
                <a:ea typeface="Times New Roman" panose="02020603050405020304" pitchFamily="18" charset="0"/>
                <a:cs typeface="Segoe UI" panose="020B0502040204020203" pitchFamily="34" charset="0"/>
                <a:hlinkClick r:id="rId3"/>
              </a:rPr>
              <a:t>http://msdn.microsoft.com/en-us/library/aa394418(VS.85).aspx</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webpage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scroll down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Methods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section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list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Change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Explain that this method has 11 parameters. Review the parameters with the class.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19937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86312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E:\Mod06\Democode\Invoke.ps1.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The 10961B-LON-DC1 virtual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machine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must also be started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although you do not need to be logged 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Invoke-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CimMethod</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-DC1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ClassName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Win</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3</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2_OperatingSystem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MethodName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Reboot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the lower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left corner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of the screen,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MSPaint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and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then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verify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that the</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MSPaint application opens.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In the Windows PowerShell console or ISE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–Class Win32_Process –Filter "Name='mspaint.exe'" | Invoke-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WmiMethod</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–Name Terminate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MSPaint closes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17374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Querying Information by Using WMI</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discover repository classes and then use WMI commands to query them.</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Querying Information by Using CIM</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discover new repository classes and query them by using CIM commands.</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Invoking Methods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use WMI and CIM commands to invoke methods of repository objects.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99873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BF95445-49AB-4400-A2B2-8C1890E4F979}"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04014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One of your lab tasks directed you to query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Win32_Product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Do you know of any disadvantages when you use this class?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class forces Windows Installer to revalidate all installed packages. On computers that have many installed packages, the validation process can take a long time to complete and can have a negative effect on performance.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the main differences between WMI and CIM?</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Both query the same repository, so both can return the same information and perform the same tasks. The only difference is the protocol they use to communicate with remote computers.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82999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What do you think is the most difficult part about working with WMI and CIM?</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Discovering the class that you want is the most difficult part about these technologies. Without a central directory and with inconsistent documentation, finding the class that will let you achieve a specific task can be very difficult and time-consuming. Many administrators rely on Internet search engines and Internet discussion forums to find classes.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Not all organizations have deployed Windows Management Framework 2.0 or newer versions and enabled Windows PowerShell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remoting</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That means the CIM commands cannot be used for ad hoc connections in those environments. Although you could create CIM sessions that use the DCOM protocol in those environments, doing this requires additional steps. Many environments will continue to use the WMI commands until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remoting</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is enabled throughout their environment.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Tools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Another way to explore the repository is to use a graphical tool. One tool is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PowerShell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Scriptomatic</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available at http://go.microsoft.com/fwlink/?LinkID=306152</a:t>
            </a:r>
            <a:r>
              <a:rPr lang="en-US" sz="1000" u="sng" dirty="0" smtClean="0">
                <a:effectLst/>
                <a:latin typeface="Arial" panose="020B0604020202020204" pitchFamily="34" charset="0"/>
                <a:ea typeface="Calibri" panose="020F0502020204030204" pitchFamily="34" charset="0"/>
                <a:cs typeface="Segoe UI" panose="020B0502040204020203" pitchFamily="34" charset="0"/>
              </a:rPr>
              <a:t>.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Use CIM commands when possible. Unlike WMI commands, the CIM commands offer better performance and are the commands that Microsoft continues to develop and improve over time.</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“RPC server not found error” when you use WMI commands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This error indicates that either the computer cannot be reached on the network or the computer has a local firewall that is preventing RPC connections. </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Errors when you use CIM to connect to a remote computer by using the WS-MAN protocol</a:t>
            </a:r>
          </a:p>
          <a:p>
            <a:pPr lvl="0">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WS-MAN has specific requirements for connectivity that include a requirement for mutual authentication. Between trusted computers in a domain, mutual authentication is automatic. Outside a domain, additional configuration is required. Module 9, “Managing Remote Computers,” provides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more details about the additional configuration steps</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32990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Can you think of any situations where you would have to use WMI instead of CIM?</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only situation is when you have to query a remote computer that does not have Windows PowerShell remoting enabled, and you do not want to create a CIM session that uses the DCOM protocol.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66084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Common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“Access Denied” error when attempting to connect to a remote computer.</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Only members of a computer’s local Administrators group may remotely query information from that computer. You either need to open Windows PowerShell by using an appropriate administrator user account, or provide an alternative credential when querying.</a:t>
            </a:r>
            <a:endParaRPr lang="en-US" dirty="0"/>
          </a:p>
        </p:txBody>
      </p:sp>
      <p:sp>
        <p:nvSpPr>
          <p:cNvPr id="4" name="Slide Number Placeholder 3"/>
          <p:cNvSpPr>
            <a:spLocks noGrp="1"/>
          </p:cNvSpPr>
          <p:nvPr>
            <p:ph type="sldNum" sz="quarter" idx="10"/>
          </p:nvPr>
        </p:nvSpPr>
        <p:spPr/>
        <p:txBody>
          <a:bodyPr/>
          <a:lstStyle/>
          <a:p>
            <a:fld id="{6BF95445-49AB-4400-A2B2-8C1890E4F979}"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1084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slide shows the two ways that a computer may communicate with the repository. The new way is to use Common Information Model (CIM) commands. These commands communicate by using the Web Services for Management (WS-MAN) protocol, and connect to the Windows</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Remote Management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WinRM</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service. The previous way was to use Windows Management Instrumentation (WMI) commands. Those commands communicate by using the DCOM protocol, and connect to the WMI service.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5248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15844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9262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0078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To complete this demonstrati</a:t>
            </a:r>
            <a:r>
              <a:rPr lang="en-US" sz="1000" smtClean="0">
                <a:effectLst/>
                <a:latin typeface="Arial" panose="020B0604020202020204" pitchFamily="34" charset="0"/>
                <a:ea typeface="Calibri" panose="020F0502020204030204" pitchFamily="34" charset="0"/>
                <a:cs typeface="Times New Roman" panose="02020603050405020304" pitchFamily="18" charset="0"/>
              </a:rPr>
              <a:t>o</a:t>
            </a:r>
            <a:r>
              <a:rPr lang="ga-IE" sz="1000" smtClean="0">
                <a:effectLst/>
                <a:latin typeface="Arial" panose="020B0604020202020204" pitchFamily="34" charset="0"/>
                <a:ea typeface="Calibri" panose="020F0502020204030204" pitchFamily="34" charset="0"/>
                <a:cs typeface="Times New Roman" panose="02020603050405020304" pitchFamily="18" charset="0"/>
              </a:rPr>
              <a:t>n</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you will require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a:t>
            </a:r>
            <a:r>
              <a:rPr lang="ga-IE" sz="1000" smtClean="0">
                <a:effectLst/>
                <a:latin typeface="Arial" panose="020B0604020202020204" pitchFamily="34" charset="0"/>
                <a:ea typeface="Calibri" panose="020F0502020204030204" pitchFamily="34" charset="0"/>
                <a:cs typeface="Times New Roman" panose="02020603050405020304" pitchFamily="18" charset="0"/>
              </a:rPr>
              <a:t>nternet access. The course </a:t>
            </a:r>
            <a:r>
              <a:rPr lang="en-US" sz="1000" smtClean="0">
                <a:effectLst/>
                <a:latin typeface="Arial" panose="020B0604020202020204" pitchFamily="34" charset="0"/>
                <a:ea typeface="Calibri" panose="020F0502020204030204" pitchFamily="34" charset="0"/>
                <a:cs typeface="Times New Roman" panose="02020603050405020304" pitchFamily="18" charset="0"/>
              </a:rPr>
              <a:t>v</a:t>
            </a:r>
            <a:r>
              <a:rPr lang="ga-IE" sz="1000" smtClean="0">
                <a:effectLst/>
                <a:latin typeface="Arial" panose="020B0604020202020204" pitchFamily="34" charset="0"/>
                <a:ea typeface="Calibri" panose="020F0502020204030204" pitchFamily="34" charset="0"/>
                <a:cs typeface="Times New Roman" panose="02020603050405020304" pitchFamily="18" charset="0"/>
              </a:rPr>
              <a:t>irtual machines do not have Internet access. </a:t>
            </a:r>
            <a:r>
              <a:rPr lang="en-US" sz="1000" smtClean="0">
                <a:effectLst/>
                <a:latin typeface="Arial" panose="020B0604020202020204" pitchFamily="34" charset="0"/>
                <a:ea typeface="Calibri" panose="020F0502020204030204" pitchFamily="34" charset="0"/>
                <a:cs typeface="Times New Roman" panose="02020603050405020304" pitchFamily="18" charset="0"/>
              </a:rPr>
              <a:t>Thus,</a:t>
            </a:r>
            <a:r>
              <a:rPr lang="ga-IE" sz="1000" smtClean="0">
                <a:effectLst/>
                <a:latin typeface="Arial" panose="020B0604020202020204" pitchFamily="34" charset="0"/>
                <a:ea typeface="Calibri" panose="020F0502020204030204" pitchFamily="34" charset="0"/>
                <a:cs typeface="Times New Roman" panose="02020603050405020304" pitchFamily="18" charset="0"/>
              </a:rPr>
              <a:t> you need to perform this demonstration on the host machine and ensure Internet access is available.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a web browser, go to the Bing website (or use your preferred Internet search engine). In the search field, enter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Win32_BIOS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search results,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Win32_BIOS class (Windows)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Explain that this MSDN webpage is the documentation page for the class. Review some of the class properties.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06560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Although this lesson contains parallel coverage of WMI and CIM commands, you should focus students on CIM commands as much as you can. </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the advantages of creating and using CIM sessions instead of ad hoc connections?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are querying a computer one or more times in a short period of time, a CIM session offers much better performance than ad hoc connections.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BF95445-49AB-4400-A2B2-8C1890E4F979}"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06: Querying Management Information by Using WMI and CIM</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7432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9129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314196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35939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539690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79919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68619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08011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53016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33704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45329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362655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9747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430647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65801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443834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55453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43466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07501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19769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932334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35053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75915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8087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251330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37706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7650607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848204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23066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1178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311369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22841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1893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104842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8857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149085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918602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31996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49703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9701739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73717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400157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46877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905886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347964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8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44995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01244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89629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385725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916071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456818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3592371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901542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9081233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5164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017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759357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41047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52751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200103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180967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989637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768369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743336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4379876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427126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0700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68343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337421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673370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741658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20358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438799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2703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736552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577343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96711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48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535166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351450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58622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89126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549278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90207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1197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000383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121221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08702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715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881113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532570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6523560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168764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5298714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166276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5120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07357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4780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350405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763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37374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996439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103227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453231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6190496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3321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2397565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109657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434752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039410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04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4622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834513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55047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798422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948863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126913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232445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8208682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498508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508694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419997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2374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532303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895103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5656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364555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497512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16635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365739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96051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1461489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73791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95259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710958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814408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654611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709713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36243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920918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972600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358163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644269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981215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80221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805369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334069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492280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72800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643504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430267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70984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753722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169418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785372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326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732276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645265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8659173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45404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276396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58101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779656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920998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15311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112236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0677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984226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669794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267293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503320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6040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650392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280089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640552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0907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55839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857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762228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29498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796002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695096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86829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625755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8422884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705722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686294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858790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3762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657591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184281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99300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246498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601826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873456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68954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811916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28697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608923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23227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995810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57690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97811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118976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66303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153254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081031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097388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504792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236582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76416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40778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105113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534605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514164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196255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231547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40090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139845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765676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201236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427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913550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726685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40551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9548747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680571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8770763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887822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912688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310934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12078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587653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81129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25131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738482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934245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5629317"/>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764285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92972"/>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84544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704897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416825"/>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9270383"/>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5024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820204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3216660"/>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221343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14940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692937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449133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570480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441635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711255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962582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673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1980"/>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4084427"/>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856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184176"/>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871793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541298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7404374"/>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094991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8946360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339401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371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649400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069777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636020"/>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074448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44532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6629887"/>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1019444"/>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893546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755195"/>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44922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17573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09003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272628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2775853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2997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7293746"/>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02372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796381"/>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574677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4608174"/>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3598726"/>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9323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586220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20006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40177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92414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9080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96043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82168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2447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38747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2529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12549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146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2132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86019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592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5417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39249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937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325981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0649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36077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3131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0658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95054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15296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18164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36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2775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11966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744105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88002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31092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32825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27874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73877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931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11064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661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2820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27607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82815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26404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88922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04593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7818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88117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51260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57639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16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94372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77667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444318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8981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93502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952717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473258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22639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037171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86301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20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431308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40275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1489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82673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79268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54037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90215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59794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72201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67526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354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78531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7186555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571905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4862979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617533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692224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4741119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86249568"/>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734634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3842474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043614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586443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5594397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357232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8183577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3229496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66448995"/>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3338180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694765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35283918"/>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5928566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409322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20287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35190824"/>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5735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432054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712778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5043314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779580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31308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6</a:t>
            </a:r>
            <a:endParaRPr lang="en-US"/>
          </a:p>
        </p:txBody>
      </p:sp>
      <p:sp>
        <p:nvSpPr>
          <p:cNvPr id="3" name="Subtitle 2"/>
          <p:cNvSpPr>
            <a:spLocks noGrp="1"/>
          </p:cNvSpPr>
          <p:nvPr>
            <p:ph type="subTitle" sz="quarter" idx="1"/>
          </p:nvPr>
        </p:nvSpPr>
        <p:spPr/>
        <p:txBody>
          <a:bodyPr/>
          <a:lstStyle/>
          <a:p>
            <a:r>
              <a:rPr lang="en-US" smtClean="0"/>
              <a:t>Querying Management Information by Using WMI and CIM
</a:t>
            </a:r>
            <a:endParaRPr lang="en-US"/>
          </a:p>
        </p:txBody>
      </p:sp>
    </p:spTree>
    <p:extLst>
      <p:ext uri="{BB962C8B-B14F-4D97-AF65-F5344CB8AC3E}">
        <p14:creationId xmlns:p14="http://schemas.microsoft.com/office/powerpoint/2010/main" val="3252314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Listing Namespaces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Listing namespaces helps you discover what the repository on you</a:t>
            </a:r>
            <a:r>
              <a:rPr lang="ga-IE" kern="0">
                <a:solidFill>
                  <a:srgbClr val="000000"/>
                </a:solidFill>
              </a:rPr>
              <a:t>r</a:t>
            </a:r>
            <a:r>
              <a:rPr lang="en-US" kern="0">
                <a:solidFill>
                  <a:srgbClr val="000000"/>
                </a:solidFill>
              </a:rPr>
              <a:t> computer contains</a:t>
            </a:r>
          </a:p>
          <a:p>
            <a:pPr lvl="0"/>
            <a:endParaRPr lang="en-US" kern="0">
              <a:solidFill>
                <a:srgbClr val="000000"/>
              </a:solidFill>
            </a:endParaRPr>
          </a:p>
          <a:p>
            <a:pPr marL="0" lvl="0" indent="0">
              <a:buNone/>
            </a:pPr>
            <a:r>
              <a:rPr lang="en-US" sz="2400" kern="0">
                <a:solidFill>
                  <a:srgbClr val="000000"/>
                </a:solidFill>
                <a:latin typeface="Consolas" pitchFamily="49" charset="0"/>
                <a:cs typeface="Consolas" pitchFamily="49" charset="0"/>
              </a:rPr>
              <a:t>Get-WMIObject –Namespace root –List -Recurse | Select -Unique __NAMESPACE</a:t>
            </a:r>
          </a:p>
          <a:p>
            <a:pPr lvl="0"/>
            <a:endParaRPr lang="en-US" kern="0">
              <a:solidFill>
                <a:srgbClr val="000000"/>
              </a:solidFill>
            </a:endParaRPr>
          </a:p>
          <a:p>
            <a:pPr lvl="0"/>
            <a:r>
              <a:rPr lang="en-US" kern="0">
                <a:solidFill>
                  <a:srgbClr val="000000"/>
                </a:solidFill>
              </a:rPr>
              <a:t>CIM commands offer tab-completion for the</a:t>
            </a:r>
            <a:br>
              <a:rPr lang="en-US" kern="0">
                <a:solidFill>
                  <a:srgbClr val="000000"/>
                </a:solidFill>
              </a:rPr>
            </a:br>
            <a:r>
              <a:rPr lang="en-US" b="1" kern="0">
                <a:solidFill>
                  <a:srgbClr val="000000"/>
                </a:solidFill>
              </a:rPr>
              <a:t>–Namespace </a:t>
            </a:r>
            <a:r>
              <a:rPr lang="en-US" kern="0">
                <a:solidFill>
                  <a:srgbClr val="000000"/>
                </a:solidFill>
              </a:rPr>
              <a:t>parameter</a:t>
            </a:r>
            <a:endParaRPr lang="en-US" kern="0" dirty="0">
              <a:solidFill>
                <a:srgbClr val="000000"/>
              </a:solidFill>
            </a:endParaRPr>
          </a:p>
        </p:txBody>
      </p:sp>
    </p:spTree>
    <p:extLst>
      <p:ext uri="{BB962C8B-B14F-4D97-AF65-F5344CB8AC3E}">
        <p14:creationId xmlns:p14="http://schemas.microsoft.com/office/powerpoint/2010/main" val="1602674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561b2ae-38a1-478b-b2c2-50486479cd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Listing Namespaces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list local repository namespaces by using WMI</a:t>
            </a:r>
            <a:endParaRPr lang="en-US" kern="0" dirty="0">
              <a:solidFill>
                <a:srgbClr val="000000"/>
              </a:solidFill>
            </a:endParaRPr>
          </a:p>
        </p:txBody>
      </p:sp>
    </p:spTree>
    <p:extLst>
      <p:ext uri="{BB962C8B-B14F-4D97-AF65-F5344CB8AC3E}">
        <p14:creationId xmlns:p14="http://schemas.microsoft.com/office/powerpoint/2010/main" val="379848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Listing Classes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Listing classes in alphabetical order can make it easier to decide whether the class you need exists</a:t>
            </a:r>
          </a:p>
          <a:p>
            <a:pPr lvl="0"/>
            <a:endParaRPr lang="en-US" kern="0">
              <a:solidFill>
                <a:srgbClr val="000000"/>
              </a:solidFill>
            </a:endParaRPr>
          </a:p>
          <a:p>
            <a:pPr marL="0" lvl="0" indent="0">
              <a:buNone/>
            </a:pPr>
            <a:r>
              <a:rPr lang="en-US" sz="2400" kern="0">
                <a:solidFill>
                  <a:srgbClr val="000000"/>
                </a:solidFill>
                <a:latin typeface="Consolas" pitchFamily="49" charset="0"/>
                <a:cs typeface="Consolas" pitchFamily="49" charset="0"/>
              </a:rPr>
              <a:t>Get-WmiObject -Namespace root\cimv2 –List | </a:t>
            </a:r>
            <a:br>
              <a:rPr lang="en-US" sz="2400" kern="0">
                <a:solidFill>
                  <a:srgbClr val="000000"/>
                </a:solidFill>
                <a:latin typeface="Consolas" pitchFamily="49" charset="0"/>
                <a:cs typeface="Consolas" pitchFamily="49" charset="0"/>
              </a:rPr>
            </a:br>
            <a:r>
              <a:rPr lang="en-US" sz="2400" kern="0">
                <a:solidFill>
                  <a:srgbClr val="000000"/>
                </a:solidFill>
                <a:latin typeface="Consolas" pitchFamily="49" charset="0"/>
                <a:cs typeface="Consolas" pitchFamily="49" charset="0"/>
              </a:rPr>
              <a:t>Sort Name</a:t>
            </a:r>
          </a:p>
          <a:p>
            <a:pPr marL="0" lvl="0" indent="0">
              <a:buNone/>
            </a:pPr>
            <a:endParaRPr lang="en-US" sz="2400" kern="0">
              <a:solidFill>
                <a:srgbClr val="000000"/>
              </a:solidFill>
              <a:latin typeface="Consolas" pitchFamily="49" charset="0"/>
              <a:cs typeface="Consolas" pitchFamily="49" charset="0"/>
            </a:endParaRPr>
          </a:p>
          <a:p>
            <a:pPr marL="0" lvl="0" indent="0">
              <a:buNone/>
            </a:pPr>
            <a:r>
              <a:rPr lang="en-US" sz="2400" kern="0">
                <a:solidFill>
                  <a:srgbClr val="000000"/>
                </a:solidFill>
                <a:latin typeface="Consolas" pitchFamily="49" charset="0"/>
                <a:cs typeface="Consolas" pitchFamily="49" charset="0"/>
              </a:rPr>
              <a:t>Get-CimClass –Namespace root\CIMv2 | </a:t>
            </a:r>
            <a:br>
              <a:rPr lang="en-US" sz="2400" kern="0">
                <a:solidFill>
                  <a:srgbClr val="000000"/>
                </a:solidFill>
                <a:latin typeface="Consolas" pitchFamily="49" charset="0"/>
                <a:cs typeface="Consolas" pitchFamily="49" charset="0"/>
              </a:rPr>
            </a:br>
            <a:r>
              <a:rPr lang="en-US" sz="2400" kern="0">
                <a:solidFill>
                  <a:srgbClr val="000000"/>
                </a:solidFill>
                <a:latin typeface="Consolas" pitchFamily="49" charset="0"/>
                <a:cs typeface="Consolas" pitchFamily="49" charset="0"/>
              </a:rPr>
              <a:t>Sort CimClassName</a:t>
            </a:r>
          </a:p>
          <a:p>
            <a:pPr lvl="0"/>
            <a:endParaRPr lang="en-US" kern="0" dirty="0">
              <a:solidFill>
                <a:srgbClr val="000000"/>
              </a:solidFill>
            </a:endParaRPr>
          </a:p>
        </p:txBody>
      </p:sp>
    </p:spTree>
    <p:extLst>
      <p:ext uri="{BB962C8B-B14F-4D97-AF65-F5344CB8AC3E}">
        <p14:creationId xmlns:p14="http://schemas.microsoft.com/office/powerpoint/2010/main" val="217966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d4b3c6d-4f9f-4bf8-a03a-c5eb2bf1cc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Listing Classes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list the classes in a namespace</a:t>
            </a:r>
            <a:endParaRPr lang="en-US" kern="0" dirty="0">
              <a:solidFill>
                <a:srgbClr val="000000"/>
              </a:solidFill>
            </a:endParaRPr>
          </a:p>
        </p:txBody>
      </p:sp>
    </p:spTree>
    <p:extLst>
      <p:ext uri="{BB962C8B-B14F-4D97-AF65-F5344CB8AC3E}">
        <p14:creationId xmlns:p14="http://schemas.microsoft.com/office/powerpoint/2010/main" val="88126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Querying Instances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Query by specifying a class name</a:t>
            </a:r>
          </a:p>
          <a:p>
            <a:pPr lvl="0"/>
            <a:r>
              <a:rPr lang="en-US" sz="2400" kern="0">
                <a:solidFill>
                  <a:srgbClr val="000000"/>
                </a:solidFill>
              </a:rPr>
              <a:t>Include </a:t>
            </a:r>
            <a:r>
              <a:rPr lang="en-US" sz="2400" b="1" kern="0">
                <a:solidFill>
                  <a:srgbClr val="000000"/>
                </a:solidFill>
              </a:rPr>
              <a:t>–Namespace</a:t>
            </a:r>
            <a:r>
              <a:rPr lang="en-US" sz="2400" kern="0">
                <a:solidFill>
                  <a:srgbClr val="000000"/>
                </a:solidFill>
              </a:rPr>
              <a:t> if class is not in </a:t>
            </a:r>
            <a:r>
              <a:rPr lang="en-US" sz="2400" b="1" kern="0">
                <a:solidFill>
                  <a:srgbClr val="000000"/>
                </a:solidFill>
              </a:rPr>
              <a:t>root\CIMv2</a:t>
            </a:r>
            <a:endParaRPr lang="en-US" sz="2400" kern="0">
              <a:solidFill>
                <a:srgbClr val="000000"/>
              </a:solidFill>
            </a:endParaRPr>
          </a:p>
          <a:p>
            <a:pPr lvl="0"/>
            <a:r>
              <a:rPr lang="en-US" sz="2400" kern="0">
                <a:solidFill>
                  <a:srgbClr val="000000"/>
                </a:solidFill>
              </a:rPr>
              <a:t>Include </a:t>
            </a:r>
            <a:r>
              <a:rPr lang="en-US" sz="2400" b="1" kern="0">
                <a:solidFill>
                  <a:srgbClr val="000000"/>
                </a:solidFill>
              </a:rPr>
              <a:t>–Filter</a:t>
            </a:r>
            <a:r>
              <a:rPr lang="en-US" sz="2400" kern="0">
                <a:solidFill>
                  <a:srgbClr val="000000"/>
                </a:solidFill>
              </a:rPr>
              <a:t> to restrict the instances that the command returns</a:t>
            </a:r>
          </a:p>
          <a:p>
            <a:pPr lvl="0"/>
            <a:endParaRPr lang="en-US" sz="2400" kern="0">
              <a:solidFill>
                <a:srgbClr val="000000"/>
              </a:solidFill>
            </a:endParaRPr>
          </a:p>
          <a:p>
            <a:pPr marL="0" lvl="0" indent="0">
              <a:buNone/>
            </a:pPr>
            <a:r>
              <a:rPr lang="en-US" sz="2000" kern="0">
                <a:solidFill>
                  <a:srgbClr val="000000"/>
                </a:solidFill>
                <a:latin typeface="Consolas" pitchFamily="49" charset="0"/>
                <a:cs typeface="Consolas" pitchFamily="49" charset="0"/>
              </a:rPr>
              <a:t>Get-WmiObject –Class Win32_LogicalDisk </a:t>
            </a:r>
            <a:br>
              <a:rPr lang="en-US" sz="2000" kern="0">
                <a:solidFill>
                  <a:srgbClr val="000000"/>
                </a:solidFill>
                <a:latin typeface="Consolas" pitchFamily="49" charset="0"/>
                <a:cs typeface="Consolas" pitchFamily="49" charset="0"/>
              </a:rPr>
            </a:br>
            <a:r>
              <a:rPr lang="en-US" sz="2000" kern="0">
                <a:solidFill>
                  <a:srgbClr val="000000"/>
                </a:solidFill>
                <a:latin typeface="Consolas" pitchFamily="49" charset="0"/>
                <a:cs typeface="Consolas" pitchFamily="49" charset="0"/>
              </a:rPr>
              <a:t>–Filter "DriveType=3“</a:t>
            </a:r>
          </a:p>
          <a:p>
            <a:pPr marL="0" lvl="0" indent="0">
              <a:buNone/>
            </a:pPr>
            <a:endParaRPr lang="en-US" sz="2000" kern="0">
              <a:solidFill>
                <a:srgbClr val="000000"/>
              </a:solidFill>
              <a:latin typeface="Consolas" pitchFamily="49" charset="0"/>
              <a:cs typeface="Consolas" pitchFamily="49" charset="0"/>
            </a:endParaRPr>
          </a:p>
          <a:p>
            <a:pPr marL="0" lvl="0" indent="0">
              <a:buNone/>
            </a:pPr>
            <a:r>
              <a:rPr lang="en-US" sz="2000" kern="0">
                <a:solidFill>
                  <a:srgbClr val="000000"/>
                </a:solidFill>
                <a:latin typeface="Consolas" pitchFamily="49" charset="0"/>
                <a:cs typeface="Consolas" pitchFamily="49" charset="0"/>
              </a:rPr>
              <a:t>Get-CimInstance –ClassName Win32_LogicalDisk </a:t>
            </a:r>
            <a:br>
              <a:rPr lang="en-US" sz="2000" kern="0">
                <a:solidFill>
                  <a:srgbClr val="000000"/>
                </a:solidFill>
                <a:latin typeface="Consolas" pitchFamily="49" charset="0"/>
                <a:cs typeface="Consolas" pitchFamily="49" charset="0"/>
              </a:rPr>
            </a:br>
            <a:r>
              <a:rPr lang="en-US" sz="2000" kern="0">
                <a:solidFill>
                  <a:srgbClr val="000000"/>
                </a:solidFill>
                <a:latin typeface="Consolas" pitchFamily="49" charset="0"/>
                <a:cs typeface="Consolas" pitchFamily="49" charset="0"/>
              </a:rPr>
              <a:t>–Filter "DriveType=3"</a:t>
            </a:r>
          </a:p>
          <a:p>
            <a:pPr lvl="0"/>
            <a:endParaRPr lang="en-US" sz="2400" kern="0">
              <a:solidFill>
                <a:srgbClr val="000000"/>
              </a:solidFill>
            </a:endParaRPr>
          </a:p>
          <a:p>
            <a:pPr lvl="0"/>
            <a:r>
              <a:rPr lang="en-US" sz="2400" kern="0">
                <a:solidFill>
                  <a:srgbClr val="000000"/>
                </a:solidFill>
              </a:rPr>
              <a:t>Filter operators are different from Windows PowerShell comparison operators</a:t>
            </a:r>
            <a:endParaRPr lang="en-US" sz="2400" kern="0" dirty="0">
              <a:solidFill>
                <a:srgbClr val="000000"/>
              </a:solidFill>
            </a:endParaRPr>
          </a:p>
        </p:txBody>
      </p:sp>
    </p:spTree>
    <p:extLst>
      <p:ext uri="{BB962C8B-B14F-4D97-AF65-F5344CB8AC3E}">
        <p14:creationId xmlns:p14="http://schemas.microsoft.com/office/powerpoint/2010/main" val="336358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4dacd8-d02c-4759-b0f9-2beb192da4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WQL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the </a:t>
            </a:r>
            <a:r>
              <a:rPr lang="en-US" b="1" kern="0">
                <a:solidFill>
                  <a:srgbClr val="000000"/>
                </a:solidFill>
              </a:rPr>
              <a:t>–Query</a:t>
            </a:r>
            <a:r>
              <a:rPr lang="en-US" kern="0">
                <a:solidFill>
                  <a:srgbClr val="000000"/>
                </a:solidFill>
              </a:rPr>
              <a:t> parameter to provide a WMI Query Language (WQL) query</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Get-WmiObject –query "SELECT * FROM Win32_LogicalDisk WHERE DriveType = 3"</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Get-CimInstance –query "SELECT * FROM Win32_LogicalDisk WHERE DriveType = 3"</a:t>
            </a:r>
          </a:p>
          <a:p>
            <a:pPr lvl="0"/>
            <a:endParaRPr lang="en-US" kern="0">
              <a:solidFill>
                <a:srgbClr val="000000"/>
              </a:solidFill>
            </a:endParaRPr>
          </a:p>
          <a:p>
            <a:pPr lvl="0"/>
            <a:r>
              <a:rPr lang="en-US" kern="0">
                <a:solidFill>
                  <a:srgbClr val="000000"/>
                </a:solidFill>
              </a:rPr>
              <a:t>WQL is not covered further in this course</a:t>
            </a:r>
          </a:p>
          <a:p>
            <a:pPr lvl="0"/>
            <a:endParaRPr lang="en-US" kern="0" dirty="0">
              <a:solidFill>
                <a:srgbClr val="000000"/>
              </a:solidFill>
            </a:endParaRPr>
          </a:p>
        </p:txBody>
      </p:sp>
    </p:spTree>
    <p:extLst>
      <p:ext uri="{BB962C8B-B14F-4D97-AF65-F5344CB8AC3E}">
        <p14:creationId xmlns:p14="http://schemas.microsoft.com/office/powerpoint/2010/main" val="65039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457588a-4a57-443d-927a-782f5b223c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Querying Instances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several ways to query class instances from the repository</a:t>
            </a:r>
            <a:endParaRPr lang="en-US" kern="0" dirty="0">
              <a:solidFill>
                <a:srgbClr val="000000"/>
              </a:solidFill>
            </a:endParaRPr>
          </a:p>
        </p:txBody>
      </p:sp>
    </p:spTree>
    <p:extLst>
      <p:ext uri="{BB962C8B-B14F-4D97-AF65-F5344CB8AC3E}">
        <p14:creationId xmlns:p14="http://schemas.microsoft.com/office/powerpoint/2010/main" val="181139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95b2fa4-d758-4fad-9567-49426dc668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Remote Computers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–ComputerName</a:t>
            </a:r>
            <a:r>
              <a:rPr lang="en-US" kern="0">
                <a:solidFill>
                  <a:srgbClr val="000000"/>
                </a:solidFill>
              </a:rPr>
              <a:t> to query from a remote computer.</a:t>
            </a:r>
          </a:p>
          <a:p>
            <a:pPr lvl="0"/>
            <a:r>
              <a:rPr lang="en-US" kern="0">
                <a:solidFill>
                  <a:srgbClr val="000000"/>
                </a:solidFill>
              </a:rPr>
              <a:t>Use </a:t>
            </a:r>
            <a:r>
              <a:rPr lang="en-US" b="1" kern="0">
                <a:solidFill>
                  <a:srgbClr val="000000"/>
                </a:solidFill>
              </a:rPr>
              <a:t>–Credential</a:t>
            </a:r>
            <a:r>
              <a:rPr lang="en-US" kern="0">
                <a:solidFill>
                  <a:srgbClr val="000000"/>
                </a:solidFill>
              </a:rPr>
              <a:t> to specify an alternate credential for remote connections.</a:t>
            </a:r>
          </a:p>
          <a:p>
            <a:pPr lvl="0"/>
            <a:endParaRPr lang="en-US" kern="0">
              <a:solidFill>
                <a:srgbClr val="000000"/>
              </a:solidFill>
            </a:endParaRPr>
          </a:p>
          <a:p>
            <a:pPr marL="0" lvl="0" indent="0">
              <a:buNone/>
            </a:pPr>
            <a:r>
              <a:rPr lang="en-US" sz="2400" kern="0">
                <a:solidFill>
                  <a:srgbClr val="000000"/>
                </a:solidFill>
                <a:latin typeface="Consolas" pitchFamily="49" charset="0"/>
                <a:cs typeface="Consolas" pitchFamily="49" charset="0"/>
              </a:rPr>
              <a:t>Get-WmiObject –ComputerName </a:t>
            </a:r>
            <a:r>
              <a:rPr lang="ga-IE" sz="2400" kern="0">
                <a:solidFill>
                  <a:srgbClr val="000000"/>
                </a:solidFill>
                <a:latin typeface="Consolas" pitchFamily="49" charset="0"/>
                <a:cs typeface="Consolas" pitchFamily="49" charset="0"/>
              </a:rPr>
              <a:t>LON</a:t>
            </a:r>
            <a:r>
              <a:rPr lang="en-US" sz="2400" kern="0">
                <a:solidFill>
                  <a:srgbClr val="000000"/>
                </a:solidFill>
                <a:latin typeface="Consolas" pitchFamily="49" charset="0"/>
                <a:cs typeface="Consolas" pitchFamily="49" charset="0"/>
              </a:rPr>
              <a:t>-DC1 </a:t>
            </a:r>
            <a:br>
              <a:rPr lang="en-US" sz="2400" kern="0">
                <a:solidFill>
                  <a:srgbClr val="000000"/>
                </a:solidFill>
                <a:latin typeface="Consolas" pitchFamily="49" charset="0"/>
                <a:cs typeface="Consolas" pitchFamily="49" charset="0"/>
              </a:rPr>
            </a:br>
            <a:r>
              <a:rPr lang="en-US" sz="2400" kern="0">
                <a:solidFill>
                  <a:srgbClr val="000000"/>
                </a:solidFill>
                <a:latin typeface="Consolas" pitchFamily="49" charset="0"/>
                <a:cs typeface="Consolas" pitchFamily="49" charset="0"/>
              </a:rPr>
              <a:t> –Credential ADATUM\Administrator </a:t>
            </a:r>
            <a:br>
              <a:rPr lang="en-US" sz="2400" kern="0">
                <a:solidFill>
                  <a:srgbClr val="000000"/>
                </a:solidFill>
                <a:latin typeface="Consolas" pitchFamily="49" charset="0"/>
                <a:cs typeface="Consolas" pitchFamily="49" charset="0"/>
              </a:rPr>
            </a:br>
            <a:r>
              <a:rPr lang="en-US" sz="2400" kern="0">
                <a:solidFill>
                  <a:srgbClr val="000000"/>
                </a:solidFill>
                <a:latin typeface="Consolas" pitchFamily="49" charset="0"/>
                <a:cs typeface="Consolas" pitchFamily="49" charset="0"/>
              </a:rPr>
              <a:t> –Class Win32_BIOS</a:t>
            </a:r>
          </a:p>
          <a:p>
            <a:pPr lvl="0"/>
            <a:endParaRPr lang="en-US" kern="0">
              <a:solidFill>
                <a:srgbClr val="000000"/>
              </a:solidFill>
            </a:endParaRPr>
          </a:p>
          <a:p>
            <a:pPr lvl="0"/>
            <a:r>
              <a:rPr lang="en-US" kern="0">
                <a:solidFill>
                  <a:srgbClr val="000000"/>
                </a:solidFill>
              </a:rPr>
              <a:t>WMI uses DCOM. CIM uses W</a:t>
            </a:r>
            <a:r>
              <a:rPr lang="ga-IE" kern="0">
                <a:solidFill>
                  <a:srgbClr val="000000"/>
                </a:solidFill>
              </a:rPr>
              <a:t>in</a:t>
            </a:r>
            <a:r>
              <a:rPr lang="en-US" kern="0">
                <a:solidFill>
                  <a:srgbClr val="000000"/>
                </a:solidFill>
              </a:rPr>
              <a:t>RM for ad-hoc connections.</a:t>
            </a:r>
            <a:endParaRPr lang="en-US" kern="0" dirty="0">
              <a:solidFill>
                <a:srgbClr val="000000"/>
              </a:solidFill>
            </a:endParaRPr>
          </a:p>
        </p:txBody>
      </p:sp>
    </p:spTree>
    <p:extLst>
      <p:ext uri="{BB962C8B-B14F-4D97-AF65-F5344CB8AC3E}">
        <p14:creationId xmlns:p14="http://schemas.microsoft.com/office/powerpoint/2010/main" val="77928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c2c351e-907d-4613-86cf-a8815f7836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CIMSessions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Reusable, persistent, authenticated connections to a remote computer</a:t>
            </a:r>
          </a:p>
          <a:p>
            <a:pPr lvl="0"/>
            <a:r>
              <a:rPr lang="en-US" kern="0">
                <a:solidFill>
                  <a:srgbClr val="000000"/>
                </a:solidFill>
              </a:rPr>
              <a:t>Create and store in a variable</a:t>
            </a:r>
          </a:p>
          <a:p>
            <a:pPr lvl="0"/>
            <a:r>
              <a:rPr lang="en-US" kern="0">
                <a:solidFill>
                  <a:srgbClr val="000000"/>
                </a:solidFill>
              </a:rPr>
              <a:t>Pass to </a:t>
            </a:r>
            <a:r>
              <a:rPr lang="en-US" b="1" kern="0">
                <a:solidFill>
                  <a:srgbClr val="000000"/>
                </a:solidFill>
              </a:rPr>
              <a:t>–CimSession</a:t>
            </a:r>
            <a:r>
              <a:rPr lang="en-US" kern="0">
                <a:solidFill>
                  <a:srgbClr val="000000"/>
                </a:solidFill>
              </a:rPr>
              <a:t> parameter instead of </a:t>
            </a:r>
            <a:br>
              <a:rPr lang="en-US" kern="0">
                <a:solidFill>
                  <a:srgbClr val="000000"/>
                </a:solidFill>
              </a:rPr>
            </a:br>
            <a:r>
              <a:rPr lang="en-US" b="1" kern="0">
                <a:solidFill>
                  <a:srgbClr val="000000"/>
                </a:solidFill>
              </a:rPr>
              <a:t>–ComputerName</a:t>
            </a:r>
            <a:r>
              <a:rPr lang="en-US" kern="0">
                <a:solidFill>
                  <a:srgbClr val="000000"/>
                </a:solidFill>
              </a:rPr>
              <a:t> to target the computer in the specified session</a:t>
            </a:r>
          </a:p>
          <a:p>
            <a:pPr lvl="0"/>
            <a:endParaRPr lang="en-US" kern="0">
              <a:solidFill>
                <a:srgbClr val="000000"/>
              </a:solidFill>
            </a:endParaRPr>
          </a:p>
          <a:p>
            <a:pPr lvl="0"/>
            <a:r>
              <a:rPr lang="en-US" kern="0">
                <a:solidFill>
                  <a:srgbClr val="000000"/>
                </a:solidFill>
              </a:rPr>
              <a:t>Sessions time out after a period of inactivity</a:t>
            </a:r>
          </a:p>
          <a:p>
            <a:pPr lvl="0"/>
            <a:r>
              <a:rPr lang="en-US" kern="0">
                <a:solidFill>
                  <a:srgbClr val="000000"/>
                </a:solidFill>
              </a:rPr>
              <a:t>You can manually close sessions that are no longer needed</a:t>
            </a:r>
          </a:p>
          <a:p>
            <a:pPr lvl="0"/>
            <a:endParaRPr lang="en-US" kern="0" dirty="0">
              <a:solidFill>
                <a:srgbClr val="000000"/>
              </a:solidFill>
            </a:endParaRPr>
          </a:p>
        </p:txBody>
      </p:sp>
    </p:spTree>
    <p:extLst>
      <p:ext uri="{BB962C8B-B14F-4D97-AF65-F5344CB8AC3E}">
        <p14:creationId xmlns:p14="http://schemas.microsoft.com/office/powerpoint/2010/main" val="181832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26edce1-d34e-4904-80d0-cba3f6bdc6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CIMSessions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query repository classes from remote computers by using </a:t>
            </a:r>
            <a:r>
              <a:rPr lang="en-US" b="1" kern="0">
                <a:solidFill>
                  <a:srgbClr val="000000"/>
                </a:solidFill>
              </a:rPr>
              <a:t>CIMSession</a:t>
            </a:r>
            <a:r>
              <a:rPr lang="en-US" kern="0">
                <a:solidFill>
                  <a:srgbClr val="000000"/>
                </a:solidFill>
              </a:rPr>
              <a:t> objects</a:t>
            </a:r>
            <a:endParaRPr lang="en-US" kern="0" dirty="0">
              <a:solidFill>
                <a:srgbClr val="000000"/>
              </a:solidFill>
            </a:endParaRPr>
          </a:p>
        </p:txBody>
      </p:sp>
    </p:spTree>
    <p:extLst>
      <p:ext uri="{BB962C8B-B14F-4D97-AF65-F5344CB8AC3E}">
        <p14:creationId xmlns:p14="http://schemas.microsoft.com/office/powerpoint/2010/main" val="20165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Understanding WMI and CIM
Querying Data by Using WMI and CIM
Making Changes by Using WMI and CIM</a:t>
            </a:r>
            <a:endParaRPr lang="en-US"/>
          </a:p>
        </p:txBody>
      </p:sp>
    </p:spTree>
    <p:extLst>
      <p:ext uri="{BB962C8B-B14F-4D97-AF65-F5344CB8AC3E}">
        <p14:creationId xmlns:p14="http://schemas.microsoft.com/office/powerpoint/2010/main" val="2101261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Making Changes by Using WMI and CIM</a:t>
            </a:r>
            <a:endParaRPr lang="en-US"/>
          </a:p>
        </p:txBody>
      </p:sp>
      <p:sp>
        <p:nvSpPr>
          <p:cNvPr id="3" name="Text Placeholder 2"/>
          <p:cNvSpPr>
            <a:spLocks noGrp="1"/>
          </p:cNvSpPr>
          <p:nvPr>
            <p:ph type="body" idx="1"/>
          </p:nvPr>
        </p:nvSpPr>
        <p:spPr/>
        <p:txBody>
          <a:bodyPr/>
          <a:lstStyle/>
          <a:p>
            <a:r>
              <a:rPr lang="en-US" smtClean="0"/>
              <a:t>Discovering Methods
Finding Method Documentation
Demonstration: Finding Methods and Documentation
Invoking Methods
Demonstration: Invoking Methods</a:t>
            </a:r>
            <a:endParaRPr lang="en-US"/>
          </a:p>
        </p:txBody>
      </p:sp>
    </p:spTree>
    <p:extLst>
      <p:ext uri="{BB962C8B-B14F-4D97-AF65-F5344CB8AC3E}">
        <p14:creationId xmlns:p14="http://schemas.microsoft.com/office/powerpoint/2010/main" val="106018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Discovering Methods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Many repository classes include methods</a:t>
            </a:r>
          </a:p>
          <a:p>
            <a:pPr lvl="0"/>
            <a:r>
              <a:rPr lang="en-US" kern="0">
                <a:solidFill>
                  <a:srgbClr val="000000"/>
                </a:solidFill>
              </a:rPr>
              <a:t>Methods tell an object to perform a task or action</a:t>
            </a:r>
          </a:p>
          <a:p>
            <a:pPr lvl="0"/>
            <a:r>
              <a:rPr lang="en-US" kern="0">
                <a:solidFill>
                  <a:srgbClr val="000000"/>
                </a:solidFill>
              </a:rPr>
              <a:t>Repository class methods typically reconfigure the manageable component that the class represents</a:t>
            </a:r>
          </a:p>
          <a:p>
            <a:pPr lvl="0"/>
            <a:endParaRPr lang="en-US" kern="0">
              <a:solidFill>
                <a:srgbClr val="000000"/>
              </a:solidFill>
            </a:endParaRPr>
          </a:p>
          <a:p>
            <a:pPr lvl="0"/>
            <a:r>
              <a:rPr lang="en-US" kern="0">
                <a:solidFill>
                  <a:srgbClr val="000000"/>
                </a:solidFill>
              </a:rPr>
              <a:t>Use </a:t>
            </a:r>
            <a:r>
              <a:rPr lang="en-US" b="1" kern="0">
                <a:solidFill>
                  <a:srgbClr val="000000"/>
                </a:solidFill>
              </a:rPr>
              <a:t>Get-Member</a:t>
            </a:r>
            <a:r>
              <a:rPr lang="en-US" kern="0">
                <a:solidFill>
                  <a:srgbClr val="000000"/>
                </a:solidFill>
              </a:rPr>
              <a:t> to discover the methods of a class</a:t>
            </a:r>
          </a:p>
          <a:p>
            <a:pPr lvl="0"/>
            <a:r>
              <a:rPr lang="en-US" kern="0">
                <a:solidFill>
                  <a:srgbClr val="000000"/>
                </a:solidFill>
              </a:rPr>
              <a:t>The output will not explain how to use a method; you will need documentation for that</a:t>
            </a:r>
            <a:endParaRPr lang="en-US" kern="0" dirty="0">
              <a:solidFill>
                <a:srgbClr val="000000"/>
              </a:solidFill>
            </a:endParaRPr>
          </a:p>
        </p:txBody>
      </p:sp>
    </p:spTree>
    <p:extLst>
      <p:ext uri="{BB962C8B-B14F-4D97-AF65-F5344CB8AC3E}">
        <p14:creationId xmlns:p14="http://schemas.microsoft.com/office/powerpoint/2010/main" val="50635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Method Documentation</a:t>
            </a:r>
            <a:endParaRPr lang="en-US"/>
          </a:p>
        </p:txBody>
      </p:sp>
      <p:pic>
        <p:nvPicPr>
          <p:cNvPr id="4" name="Picture 3"/>
          <p:cNvPicPr>
            <a:picLocks noChangeAspect="1"/>
          </p:cNvPicPr>
          <p:nvPr/>
        </p:nvPicPr>
        <p:blipFill>
          <a:blip r:embed="rId3"/>
          <a:stretch>
            <a:fillRect/>
          </a:stretch>
        </p:blipFill>
        <p:spPr>
          <a:xfrm>
            <a:off x="215152" y="968188"/>
            <a:ext cx="8710797" cy="5701553"/>
          </a:xfrm>
          <a:prstGeom prst="rect">
            <a:avLst/>
          </a:prstGeom>
        </p:spPr>
      </p:pic>
    </p:spTree>
    <p:extLst>
      <p:ext uri="{BB962C8B-B14F-4D97-AF65-F5344CB8AC3E}">
        <p14:creationId xmlns:p14="http://schemas.microsoft.com/office/powerpoint/2010/main" val="136457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f485706-5fa6-447c-b1c8-9517c68518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Finding Methods and Documentation</a:t>
            </a:r>
            <a:endParaRPr lang="en-US"/>
          </a:p>
        </p:txBody>
      </p:sp>
      <p:sp>
        <p:nvSpPr>
          <p:cNvPr id="4" name="Content Placeholder 2"/>
          <p:cNvSpPr txBox="1">
            <a:spLocks/>
          </p:cNvSpPr>
          <p:nvPr/>
        </p:nvSpPr>
        <p:spPr>
          <a:xfrm>
            <a:off x="458787" y="1021215"/>
            <a:ext cx="831172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discover class methods and how to find their documentation</a:t>
            </a:r>
            <a:endParaRPr lang="en-US" kern="0" dirty="0">
              <a:solidFill>
                <a:srgbClr val="000000"/>
              </a:solidFill>
            </a:endParaRPr>
          </a:p>
        </p:txBody>
      </p:sp>
    </p:spTree>
    <p:extLst>
      <p:ext uri="{BB962C8B-B14F-4D97-AF65-F5344CB8AC3E}">
        <p14:creationId xmlns:p14="http://schemas.microsoft.com/office/powerpoint/2010/main" val="413271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Invoking Methods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Three ways to invoke a method:</a:t>
            </a:r>
          </a:p>
          <a:p>
            <a:pPr lvl="1"/>
            <a:r>
              <a:rPr lang="en-US" b="1" kern="0">
                <a:solidFill>
                  <a:srgbClr val="000000"/>
                </a:solidFill>
              </a:rPr>
              <a:t>Invoke-WmiMethod</a:t>
            </a:r>
          </a:p>
          <a:p>
            <a:pPr lvl="1"/>
            <a:r>
              <a:rPr lang="en-US" b="1" kern="0">
                <a:solidFill>
                  <a:srgbClr val="000000"/>
                </a:solidFill>
              </a:rPr>
              <a:t>Invoke-CimMethod</a:t>
            </a:r>
          </a:p>
          <a:p>
            <a:pPr lvl="1"/>
            <a:r>
              <a:rPr lang="en-US" b="1" kern="0">
                <a:solidFill>
                  <a:srgbClr val="000000"/>
                </a:solidFill>
              </a:rPr>
              <a:t>ForEach-Object</a:t>
            </a:r>
            <a:endParaRPr lang="en-US" kern="0">
              <a:solidFill>
                <a:srgbClr val="000000"/>
              </a:solidFill>
            </a:endParaRPr>
          </a:p>
          <a:p>
            <a:pPr lvl="1"/>
            <a:endParaRPr lang="en-US" b="1" kern="0">
              <a:solidFill>
                <a:srgbClr val="000000"/>
              </a:solidFill>
            </a:endParaRPr>
          </a:p>
          <a:p>
            <a:pPr lvl="0"/>
            <a:r>
              <a:rPr lang="en-US" kern="0">
                <a:solidFill>
                  <a:srgbClr val="000000"/>
                </a:solidFill>
              </a:rPr>
              <a:t>Both </a:t>
            </a:r>
            <a:r>
              <a:rPr lang="en-US" b="1" kern="0">
                <a:solidFill>
                  <a:srgbClr val="000000"/>
                </a:solidFill>
              </a:rPr>
              <a:t>Invoke</a:t>
            </a:r>
            <a:r>
              <a:rPr lang="en-US" kern="0">
                <a:solidFill>
                  <a:srgbClr val="000000"/>
                </a:solidFill>
              </a:rPr>
              <a:t> techniques can be used by themselves or can accept a pipeline object from the corresponding </a:t>
            </a:r>
            <a:r>
              <a:rPr lang="en-US" b="1" kern="0">
                <a:solidFill>
                  <a:srgbClr val="000000"/>
                </a:solidFill>
              </a:rPr>
              <a:t>Get</a:t>
            </a:r>
            <a:r>
              <a:rPr lang="en-US" kern="0">
                <a:solidFill>
                  <a:srgbClr val="000000"/>
                </a:solidFill>
              </a:rPr>
              <a:t> command</a:t>
            </a:r>
          </a:p>
          <a:p>
            <a:pPr lvl="0"/>
            <a:r>
              <a:rPr lang="en-US" kern="0">
                <a:solidFill>
                  <a:srgbClr val="000000"/>
                </a:solidFill>
              </a:rPr>
              <a:t>Return object includes a </a:t>
            </a:r>
            <a:r>
              <a:rPr lang="en-US" b="1" kern="0">
                <a:solidFill>
                  <a:srgbClr val="000000"/>
                </a:solidFill>
              </a:rPr>
              <a:t>ReturnValue</a:t>
            </a:r>
            <a:r>
              <a:rPr lang="en-US" kern="0">
                <a:solidFill>
                  <a:srgbClr val="000000"/>
                </a:solidFill>
              </a:rPr>
              <a:t> parameter</a:t>
            </a:r>
          </a:p>
          <a:p>
            <a:pPr lvl="1"/>
            <a:r>
              <a:rPr lang="en-US" kern="0">
                <a:solidFill>
                  <a:srgbClr val="000000"/>
                </a:solidFill>
              </a:rPr>
              <a:t>0 typically means success</a:t>
            </a:r>
          </a:p>
          <a:p>
            <a:pPr lvl="1"/>
            <a:r>
              <a:rPr lang="en-US" kern="0">
                <a:solidFill>
                  <a:srgbClr val="000000"/>
                </a:solidFill>
              </a:rPr>
              <a:t>See documentation for other values</a:t>
            </a:r>
            <a:endParaRPr lang="en-US" kern="0" dirty="0">
              <a:solidFill>
                <a:srgbClr val="000000"/>
              </a:solidFill>
            </a:endParaRPr>
          </a:p>
        </p:txBody>
      </p:sp>
    </p:spTree>
    <p:extLst>
      <p:ext uri="{BB962C8B-B14F-4D97-AF65-F5344CB8AC3E}">
        <p14:creationId xmlns:p14="http://schemas.microsoft.com/office/powerpoint/2010/main" val="381949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fd63ab7-9f86-47e9-b2cd-6ccb9beda4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Invoking Methods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invoke methods of repository objects</a:t>
            </a:r>
            <a:endParaRPr lang="en-US" kern="0" dirty="0">
              <a:solidFill>
                <a:srgbClr val="000000"/>
              </a:solidFill>
            </a:endParaRPr>
          </a:p>
        </p:txBody>
      </p:sp>
    </p:spTree>
    <p:extLst>
      <p:ext uri="{BB962C8B-B14F-4D97-AF65-F5344CB8AC3E}">
        <p14:creationId xmlns:p14="http://schemas.microsoft.com/office/powerpoint/2010/main" val="2644965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Working with WMI and CIM</a:t>
            </a:r>
            <a:endParaRPr lang="en-US"/>
          </a:p>
        </p:txBody>
      </p:sp>
      <p:sp>
        <p:nvSpPr>
          <p:cNvPr id="3" name="Text Placeholder 2"/>
          <p:cNvSpPr>
            <a:spLocks noGrp="1"/>
          </p:cNvSpPr>
          <p:nvPr>
            <p:ph type="body" idx="1"/>
          </p:nvPr>
        </p:nvSpPr>
        <p:spPr/>
        <p:txBody>
          <a:bodyPr/>
          <a:lstStyle/>
          <a:p>
            <a:r>
              <a:rPr lang="en-US" smtClean="0"/>
              <a:t>Exercise 1: Querying Information by Using WMI
Exercise 2: Querying Information by Using CIM
Exercise 3: Invoking Methods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endParaRPr lang="en-US" sz="280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45 minutes</a:t>
            </a:r>
            <a:endParaRPr lang="en-US" sz="2800">
              <a:latin typeface="Segoe UI" panose="020B0502040204020203" pitchFamily="34" charset="0"/>
            </a:endParaRPr>
          </a:p>
        </p:txBody>
      </p:sp>
    </p:spTree>
    <p:extLst>
      <p:ext uri="{BB962C8B-B14F-4D97-AF65-F5344CB8AC3E}">
        <p14:creationId xmlns:p14="http://schemas.microsoft.com/office/powerpoint/2010/main" val="2622203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to query management information from several computers. You start by querying the information from your local computer and from one test computer in your environment.</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612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One of your lab tasks directed you to query Win32_Product. Do you know of any disadvantages when you use this class?
What are the main differences between WMI and CIM?</a:t>
            </a:r>
            <a:endParaRPr lang="en-US"/>
          </a:p>
        </p:txBody>
      </p:sp>
    </p:spTree>
    <p:extLst>
      <p:ext uri="{BB962C8B-B14F-4D97-AF65-F5344CB8AC3E}">
        <p14:creationId xmlns:p14="http://schemas.microsoft.com/office/powerpoint/2010/main" val="3042358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extLst>
      <p:ext uri="{BB962C8B-B14F-4D97-AF65-F5344CB8AC3E}">
        <p14:creationId xmlns:p14="http://schemas.microsoft.com/office/powerpoint/2010/main" val="2826599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Understanding WMI and CIM</a:t>
            </a:r>
            <a:endParaRPr lang="en-US"/>
          </a:p>
        </p:txBody>
      </p:sp>
      <p:sp>
        <p:nvSpPr>
          <p:cNvPr id="3" name="Text Placeholder 2"/>
          <p:cNvSpPr>
            <a:spLocks noGrp="1"/>
          </p:cNvSpPr>
          <p:nvPr>
            <p:ph type="body" idx="1"/>
          </p:nvPr>
        </p:nvSpPr>
        <p:spPr/>
        <p:txBody>
          <a:bodyPr/>
          <a:lstStyle/>
          <a:p>
            <a:r>
              <a:rPr lang="en-US" smtClean="0"/>
              <a:t>Architecture and Technologies
The Repository
Finding Documentation
Demonstration: Finding Classes Documentation</a:t>
            </a:r>
            <a:endParaRPr lang="en-US"/>
          </a:p>
        </p:txBody>
      </p:sp>
    </p:spTree>
    <p:extLst>
      <p:ext uri="{BB962C8B-B14F-4D97-AF65-F5344CB8AC3E}">
        <p14:creationId xmlns:p14="http://schemas.microsoft.com/office/powerpoint/2010/main" val="1314804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31609"/>
            <a:ext cx="9144000" cy="6081126"/>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282056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Architecture and Technologies</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364" y="4474722"/>
            <a:ext cx="1179096" cy="2234727"/>
          </a:xfrm>
          <a:prstGeom prst="rect">
            <a:avLst/>
          </a:prstGeom>
        </p:spPr>
      </p:pic>
      <p:grpSp>
        <p:nvGrpSpPr>
          <p:cNvPr id="5" name="Group 4" descr="The slide shows the two ways that a computer may communicate with the repository. The new way is to use Common Information Model (CIM) commands. These commands communicate by using the Web Services for Management (WS-MAN) protocol, and connect to the Windows Remote Management (WinRM) service. The previous way was to use Windows Management Instrumentation (WMI) commands. Those commands communicate by using the DCOM protocol, and connect to the WMI service.&#10;&#10;"/>
          <p:cNvGrpSpPr/>
          <p:nvPr/>
        </p:nvGrpSpPr>
        <p:grpSpPr>
          <a:xfrm>
            <a:off x="1408372" y="1359067"/>
            <a:ext cx="6451577" cy="5022278"/>
            <a:chOff x="1408372" y="1359067"/>
            <a:chExt cx="6451577" cy="5022278"/>
          </a:xfrm>
        </p:grpSpPr>
        <p:sp>
          <p:nvSpPr>
            <p:cNvPr id="6" name="Rounded Rectangle 5"/>
            <p:cNvSpPr/>
            <p:nvPr/>
          </p:nvSpPr>
          <p:spPr bwMode="auto">
            <a:xfrm>
              <a:off x="1408372" y="5592085"/>
              <a:ext cx="6451577" cy="78926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Repository</a:t>
              </a:r>
              <a:endParaRPr lang="en-US" b="1" dirty="0">
                <a:solidFill>
                  <a:srgbClr val="000000"/>
                </a:solidFill>
                <a:latin typeface="Verdana" pitchFamily="34" charset="0"/>
                <a:cs typeface="Arial" charset="0"/>
              </a:endParaRPr>
            </a:p>
          </p:txBody>
        </p:sp>
        <p:sp>
          <p:nvSpPr>
            <p:cNvPr id="7" name="Rounded Rectangle 6"/>
            <p:cNvSpPr/>
            <p:nvPr/>
          </p:nvSpPr>
          <p:spPr bwMode="auto">
            <a:xfrm>
              <a:off x="1408372" y="4816757"/>
              <a:ext cx="1762845" cy="78926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WMI</a:t>
              </a:r>
              <a:endParaRPr lang="en-US" b="1" dirty="0">
                <a:solidFill>
                  <a:srgbClr val="000000"/>
                </a:solidFill>
                <a:latin typeface="Verdana" pitchFamily="34" charset="0"/>
                <a:cs typeface="Arial" charset="0"/>
              </a:endParaRPr>
            </a:p>
          </p:txBody>
        </p:sp>
        <p:sp>
          <p:nvSpPr>
            <p:cNvPr id="8" name="Rounded Rectangle 7"/>
            <p:cNvSpPr/>
            <p:nvPr/>
          </p:nvSpPr>
          <p:spPr bwMode="auto">
            <a:xfrm>
              <a:off x="3871607" y="4819887"/>
              <a:ext cx="1762845" cy="78926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WinRM</a:t>
              </a:r>
              <a:endParaRPr lang="en-US" b="1" dirty="0">
                <a:solidFill>
                  <a:srgbClr val="000000"/>
                </a:solidFill>
                <a:latin typeface="Verdana" pitchFamily="34" charset="0"/>
                <a:cs typeface="Arial" charset="0"/>
              </a:endParaRPr>
            </a:p>
          </p:txBody>
        </p:sp>
        <p:sp>
          <p:nvSpPr>
            <p:cNvPr id="9" name="Down Arrow 8"/>
            <p:cNvSpPr/>
            <p:nvPr/>
          </p:nvSpPr>
          <p:spPr bwMode="auto">
            <a:xfrm>
              <a:off x="1764500" y="2334638"/>
              <a:ext cx="1050587" cy="2482119"/>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0" name="Down Arrow 9"/>
            <p:cNvSpPr/>
            <p:nvPr/>
          </p:nvSpPr>
          <p:spPr bwMode="auto">
            <a:xfrm>
              <a:off x="4227735" y="2421348"/>
              <a:ext cx="1050587" cy="2482119"/>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5850" y="1359067"/>
              <a:ext cx="1194939" cy="128685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8035" y="1359067"/>
              <a:ext cx="1194939" cy="1286857"/>
            </a:xfrm>
            <a:prstGeom prst="rect">
              <a:avLst/>
            </a:prstGeom>
          </p:spPr>
        </p:pic>
        <p:sp>
          <p:nvSpPr>
            <p:cNvPr id="13" name="Oval 12"/>
            <p:cNvSpPr/>
            <p:nvPr/>
          </p:nvSpPr>
          <p:spPr bwMode="auto">
            <a:xfrm>
              <a:off x="1408372" y="3171217"/>
              <a:ext cx="1762845" cy="836579"/>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DCOM</a:t>
              </a:r>
              <a:endParaRPr lang="en-US" b="1" dirty="0">
                <a:solidFill>
                  <a:srgbClr val="000000"/>
                </a:solidFill>
                <a:latin typeface="Verdana" pitchFamily="34" charset="0"/>
                <a:cs typeface="Arial" charset="0"/>
              </a:endParaRPr>
            </a:p>
          </p:txBody>
        </p:sp>
        <p:sp>
          <p:nvSpPr>
            <p:cNvPr id="14" name="Oval 13"/>
            <p:cNvSpPr/>
            <p:nvPr/>
          </p:nvSpPr>
          <p:spPr bwMode="auto">
            <a:xfrm>
              <a:off x="3696509" y="3171217"/>
              <a:ext cx="2140085" cy="836579"/>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WS-MAN</a:t>
              </a:r>
              <a:endParaRPr lang="en-US" b="1" dirty="0">
                <a:solidFill>
                  <a:srgbClr val="000000"/>
                </a:solidFill>
                <a:latin typeface="Verdana" pitchFamily="34" charset="0"/>
                <a:cs typeface="Arial" charset="0"/>
              </a:endParaRPr>
            </a:p>
          </p:txBody>
        </p:sp>
      </p:grpSp>
      <p:sp>
        <p:nvSpPr>
          <p:cNvPr id="15" name="TextBox 14"/>
          <p:cNvSpPr txBox="1"/>
          <p:nvPr/>
        </p:nvSpPr>
        <p:spPr>
          <a:xfrm>
            <a:off x="291830" y="2002495"/>
            <a:ext cx="1116542"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Earlier</a:t>
            </a:r>
          </a:p>
          <a:p>
            <a:pPr lvl="0" algn="ctr" fontAlgn="base">
              <a:spcBef>
                <a:spcPct val="0"/>
              </a:spcBef>
              <a:spcAft>
                <a:spcPct val="0"/>
              </a:spcAft>
            </a:pPr>
            <a:r>
              <a:rPr lang="en-US" b="1">
                <a:solidFill>
                  <a:srgbClr val="FF0000"/>
                </a:solidFill>
                <a:latin typeface="Verdana" pitchFamily="34" charset="0"/>
                <a:cs typeface="Arial" charset="0"/>
              </a:rPr>
              <a:t>(WMI)</a:t>
            </a:r>
            <a:endParaRPr lang="en-US" b="1" dirty="0">
              <a:solidFill>
                <a:srgbClr val="FF0000"/>
              </a:solidFill>
              <a:latin typeface="Verdana" pitchFamily="34" charset="0"/>
              <a:cs typeface="Arial" charset="0"/>
            </a:endParaRPr>
          </a:p>
        </p:txBody>
      </p:sp>
      <p:sp>
        <p:nvSpPr>
          <p:cNvPr id="16" name="TextBox 15"/>
          <p:cNvSpPr txBox="1"/>
          <p:nvPr/>
        </p:nvSpPr>
        <p:spPr>
          <a:xfrm>
            <a:off x="5395822" y="1999593"/>
            <a:ext cx="1116542" cy="646331"/>
          </a:xfrm>
          <a:prstGeom prst="rect">
            <a:avLst/>
          </a:prstGeom>
          <a:noFill/>
        </p:spPr>
        <p:txBody>
          <a:bodyPr wrap="square" rtlCol="0">
            <a:spAutoFit/>
          </a:bodyPr>
          <a:lstStyle/>
          <a:p>
            <a:pPr lvl="0" algn="ctr" fontAlgn="base">
              <a:spcBef>
                <a:spcPct val="0"/>
              </a:spcBef>
              <a:spcAft>
                <a:spcPct val="0"/>
              </a:spcAft>
            </a:pPr>
            <a:r>
              <a:rPr lang="en-US" b="1">
                <a:solidFill>
                  <a:srgbClr val="FF0000"/>
                </a:solidFill>
                <a:latin typeface="Verdana" pitchFamily="34" charset="0"/>
                <a:cs typeface="Arial" charset="0"/>
              </a:rPr>
              <a:t>New</a:t>
            </a:r>
          </a:p>
          <a:p>
            <a:pPr lvl="0" algn="ctr" fontAlgn="base">
              <a:spcBef>
                <a:spcPct val="0"/>
              </a:spcBef>
              <a:spcAft>
                <a:spcPct val="0"/>
              </a:spcAft>
            </a:pPr>
            <a:r>
              <a:rPr lang="en-US" b="1">
                <a:solidFill>
                  <a:srgbClr val="FF0000"/>
                </a:solidFill>
                <a:latin typeface="Verdana" pitchFamily="34" charset="0"/>
                <a:cs typeface="Arial" charset="0"/>
              </a:rPr>
              <a:t>(CIM)</a:t>
            </a:r>
            <a:endParaRPr lang="en-US" b="1" dirty="0">
              <a:solidFill>
                <a:srgbClr val="FF0000"/>
              </a:solidFill>
              <a:latin typeface="Verdana" pitchFamily="34" charset="0"/>
              <a:cs typeface="Arial" charset="0"/>
            </a:endParaRPr>
          </a:p>
        </p:txBody>
      </p:sp>
    </p:spTree>
    <p:extLst>
      <p:ext uri="{BB962C8B-B14F-4D97-AF65-F5344CB8AC3E}">
        <p14:creationId xmlns:p14="http://schemas.microsoft.com/office/powerpoint/2010/main" val="2027835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a29be688-c257-4463-a377-f985a59cfd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WMI or CIM?</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183037497"/>
              </p:ext>
            </p:extLst>
          </p:nvPr>
        </p:nvGraphicFramePr>
        <p:xfrm>
          <a:off x="437545" y="907525"/>
          <a:ext cx="8212968" cy="5132004"/>
        </p:xfrm>
        <a:graphic>
          <a:graphicData uri="http://schemas.openxmlformats.org/drawingml/2006/table">
            <a:tbl>
              <a:tblPr firstRow="1" bandRow="1">
                <a:tableStyleId>{21E4AEA4-8DFA-4A89-87EB-49C32662AFE0}</a:tableStyleId>
              </a:tblPr>
              <a:tblGrid>
                <a:gridCol w="4653131"/>
                <a:gridCol w="1653269"/>
                <a:gridCol w="1906568"/>
              </a:tblGrid>
              <a:tr h="358738">
                <a:tc>
                  <a:txBody>
                    <a:bodyPr/>
                    <a:lstStyle/>
                    <a:p>
                      <a:endParaRPr lang="en-US" sz="2000" dirty="0"/>
                    </a:p>
                  </a:txBody>
                  <a:tcPr/>
                </a:tc>
                <a:tc>
                  <a:txBody>
                    <a:bodyPr/>
                    <a:lstStyle/>
                    <a:p>
                      <a:pPr algn="ctr"/>
                      <a:r>
                        <a:rPr lang="en-US" sz="2000" dirty="0" smtClean="0"/>
                        <a:t>CIM</a:t>
                      </a:r>
                      <a:endParaRPr lang="en-US" sz="2000" dirty="0"/>
                    </a:p>
                  </a:txBody>
                  <a:tcPr/>
                </a:tc>
                <a:tc>
                  <a:txBody>
                    <a:bodyPr/>
                    <a:lstStyle/>
                    <a:p>
                      <a:pPr algn="ctr"/>
                      <a:r>
                        <a:rPr lang="en-US" sz="2000" dirty="0" smtClean="0"/>
                        <a:t>WMI</a:t>
                      </a:r>
                      <a:endParaRPr lang="en-US" sz="2000" dirty="0"/>
                    </a:p>
                  </a:txBody>
                  <a:tcPr/>
                </a:tc>
              </a:tr>
              <a:tr h="556946">
                <a:tc>
                  <a:txBody>
                    <a:bodyPr/>
                    <a:lstStyle/>
                    <a:p>
                      <a:r>
                        <a:rPr lang="en-US" sz="1600" dirty="0" smtClean="0"/>
                        <a:t>Requires WMF 2.0 or later</a:t>
                      </a:r>
                      <a:endParaRPr lang="en-US" sz="1600" dirty="0"/>
                    </a:p>
                  </a:txBody>
                  <a:tcPr/>
                </a:tc>
                <a:tc>
                  <a:txBody>
                    <a:bodyPr/>
                    <a:lstStyle/>
                    <a:p>
                      <a:pPr algn="ctr"/>
                      <a:r>
                        <a:rPr lang="ga-IE" sz="1600" dirty="0" smtClean="0"/>
                        <a:t>Yes</a:t>
                      </a:r>
                      <a:r>
                        <a:rPr lang="en-US" sz="1600" dirty="0" smtClean="0"/>
                        <a:t>*</a:t>
                      </a:r>
                      <a:endParaRPr lang="en-US" sz="1600" dirty="0"/>
                    </a:p>
                  </a:txBody>
                  <a:tcPr/>
                </a:tc>
                <a:tc>
                  <a:txBody>
                    <a:bodyPr/>
                    <a:lstStyle/>
                    <a:p>
                      <a:pPr algn="ctr"/>
                      <a:r>
                        <a:rPr lang="ga-IE" sz="1600" dirty="0" smtClean="0"/>
                        <a:t>WMF Not required</a:t>
                      </a:r>
                      <a:endParaRPr lang="en-US" sz="1600" dirty="0"/>
                    </a:p>
                  </a:txBody>
                  <a:tcPr/>
                </a:tc>
              </a:tr>
              <a:tr h="292406">
                <a:tc>
                  <a:txBody>
                    <a:bodyPr/>
                    <a:lstStyle/>
                    <a:p>
                      <a:r>
                        <a:rPr lang="en-US" sz="1600" dirty="0" smtClean="0"/>
                        <a:t>Requires</a:t>
                      </a:r>
                      <a:r>
                        <a:rPr lang="en-US" sz="1600" baseline="0" dirty="0" smtClean="0"/>
                        <a:t> that Remoting be enabled</a:t>
                      </a:r>
                      <a:endParaRPr lang="en-US" sz="1600" dirty="0"/>
                    </a:p>
                  </a:txBody>
                  <a:tcPr/>
                </a:tc>
                <a:tc>
                  <a:txBody>
                    <a:bodyPr/>
                    <a:lstStyle/>
                    <a:p>
                      <a:pPr algn="ctr"/>
                      <a:r>
                        <a:rPr lang="ga-IE" sz="1600" dirty="0" smtClean="0"/>
                        <a:t>Yes</a:t>
                      </a:r>
                      <a:r>
                        <a:rPr lang="en-US" sz="1600" dirty="0" smtClean="0"/>
                        <a:t>*</a:t>
                      </a:r>
                      <a:endParaRPr lang="en-US" sz="1600" dirty="0"/>
                    </a:p>
                  </a:txBody>
                  <a:tcPr/>
                </a:tc>
                <a:tc>
                  <a:txBody>
                    <a:bodyPr/>
                    <a:lstStyle/>
                    <a:p>
                      <a:pPr algn="ctr"/>
                      <a:r>
                        <a:rPr lang="ga-IE" sz="1600" dirty="0" smtClean="0"/>
                        <a:t>No</a:t>
                      </a:r>
                      <a:endParaRPr lang="en-US" sz="1600" dirty="0"/>
                    </a:p>
                  </a:txBody>
                  <a:tcPr/>
                </a:tc>
              </a:tr>
              <a:tr h="504700">
                <a:tc>
                  <a:txBody>
                    <a:bodyPr/>
                    <a:lstStyle/>
                    <a:p>
                      <a:r>
                        <a:rPr lang="en-US" sz="1600" dirty="0" smtClean="0"/>
                        <a:t>Cross-platform</a:t>
                      </a:r>
                      <a:r>
                        <a:rPr lang="en-US" sz="1600" baseline="0" dirty="0" smtClean="0"/>
                        <a:t> compatibility</a:t>
                      </a:r>
                      <a:r>
                        <a:rPr lang="ga-IE" sz="1600" baseline="0" dirty="0" smtClean="0"/>
                        <a:t> i.e. Supports Non-Windows based systems</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No</a:t>
                      </a:r>
                      <a:endParaRPr lang="en-US" sz="1600" dirty="0"/>
                    </a:p>
                  </a:txBody>
                  <a:tcPr/>
                </a:tc>
              </a:tr>
              <a:tr h="309896">
                <a:tc>
                  <a:txBody>
                    <a:bodyPr/>
                    <a:lstStyle/>
                    <a:p>
                      <a:r>
                        <a:rPr lang="ga-IE" sz="1600" dirty="0" smtClean="0"/>
                        <a:t>Requires </a:t>
                      </a:r>
                      <a:r>
                        <a:rPr lang="en-US" sz="1600" dirty="0" smtClean="0"/>
                        <a:t>Single</a:t>
                      </a:r>
                      <a:r>
                        <a:rPr lang="en-US" sz="1600" baseline="0" dirty="0" smtClean="0"/>
                        <a:t> firewall port exception</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No</a:t>
                      </a:r>
                      <a:endParaRPr lang="en-US" sz="1600" dirty="0"/>
                    </a:p>
                  </a:txBody>
                  <a:tcPr/>
                </a:tc>
              </a:tr>
              <a:tr h="292406">
                <a:tc>
                  <a:txBody>
                    <a:bodyPr/>
                    <a:lstStyle/>
                    <a:p>
                      <a:r>
                        <a:rPr lang="ga-IE" sz="1600" dirty="0" smtClean="0"/>
                        <a:t>Supports session</a:t>
                      </a:r>
                      <a:r>
                        <a:rPr lang="ga-IE" sz="1600" baseline="0" dirty="0" smtClean="0"/>
                        <a:t> based connections</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No</a:t>
                      </a:r>
                      <a:endParaRPr lang="en-US" sz="1600" dirty="0"/>
                    </a:p>
                  </a:txBody>
                  <a:tcPr/>
                </a:tc>
              </a:tr>
              <a:tr h="325188">
                <a:tc>
                  <a:txBody>
                    <a:bodyPr/>
                    <a:lstStyle/>
                    <a:p>
                      <a:r>
                        <a:rPr lang="ga-IE" sz="1600" dirty="0" smtClean="0"/>
                        <a:t>Supports ad-hoc</a:t>
                      </a:r>
                      <a:r>
                        <a:rPr lang="ga-IE" sz="1600" baseline="0" dirty="0" smtClean="0"/>
                        <a:t> based  connections</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Yes</a:t>
                      </a:r>
                      <a:endParaRPr lang="en-US" sz="1600" dirty="0"/>
                    </a:p>
                  </a:txBody>
                  <a:tcPr/>
                </a:tc>
              </a:tr>
              <a:tr h="499044">
                <a:tc>
                  <a:txBody>
                    <a:bodyPr/>
                    <a:lstStyle/>
                    <a:p>
                      <a:r>
                        <a:rPr lang="ga-IE" sz="1600" dirty="0" smtClean="0"/>
                        <a:t>Supports </a:t>
                      </a:r>
                      <a:r>
                        <a:rPr lang="en-US" sz="1600" dirty="0" smtClean="0"/>
                        <a:t>Microsoft</a:t>
                      </a:r>
                      <a:r>
                        <a:rPr lang="en-US" sz="1600" baseline="0" dirty="0" smtClean="0"/>
                        <a:t> Windows XP and later</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Yes</a:t>
                      </a:r>
                      <a:endParaRPr lang="en-US" sz="1600" dirty="0"/>
                    </a:p>
                  </a:txBody>
                  <a:tcPr/>
                </a:tc>
              </a:tr>
              <a:tr h="543063">
                <a:tc>
                  <a:txBody>
                    <a:bodyPr/>
                    <a:lstStyle/>
                    <a:p>
                      <a:r>
                        <a:rPr lang="ga-IE" sz="1600" dirty="0" smtClean="0"/>
                        <a:t>Supports </a:t>
                      </a:r>
                      <a:r>
                        <a:rPr lang="en-US" sz="1600" dirty="0" smtClean="0"/>
                        <a:t>Microsoft Windows Server 2003 and later</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Yes</a:t>
                      </a:r>
                      <a:endParaRPr lang="en-US" sz="1600" dirty="0"/>
                    </a:p>
                  </a:txBody>
                  <a:tcPr/>
                </a:tc>
              </a:tr>
              <a:tr h="499044">
                <a:tc>
                  <a:txBody>
                    <a:bodyPr/>
                    <a:lstStyle/>
                    <a:p>
                      <a:r>
                        <a:rPr lang="ga-IE" sz="1600" dirty="0" smtClean="0"/>
                        <a:t>Supports </a:t>
                      </a:r>
                      <a:r>
                        <a:rPr lang="en-US" sz="1600" dirty="0" smtClean="0"/>
                        <a:t>Microsoft Windows NT 4.0 and later</a:t>
                      </a:r>
                      <a:endParaRPr lang="en-US" sz="1600" dirty="0"/>
                    </a:p>
                  </a:txBody>
                  <a:tcPr/>
                </a:tc>
                <a:tc>
                  <a:txBody>
                    <a:bodyPr/>
                    <a:lstStyle/>
                    <a:p>
                      <a:pPr algn="ctr"/>
                      <a:r>
                        <a:rPr lang="en-US" sz="1600" dirty="0" smtClean="0"/>
                        <a:t>*</a:t>
                      </a:r>
                      <a:endParaRPr lang="en-US" sz="1600" dirty="0"/>
                    </a:p>
                  </a:txBody>
                  <a:tcPr/>
                </a:tc>
                <a:tc>
                  <a:txBody>
                    <a:bodyPr/>
                    <a:lstStyle/>
                    <a:p>
                      <a:pPr algn="ctr"/>
                      <a:r>
                        <a:rPr lang="ga-IE" sz="1600" dirty="0" smtClean="0"/>
                        <a:t>Yes</a:t>
                      </a:r>
                      <a:endParaRPr lang="en-US" sz="1600" dirty="0"/>
                    </a:p>
                  </a:txBody>
                  <a:tcPr/>
                </a:tc>
              </a:tr>
              <a:tr h="499044">
                <a:tc>
                  <a:txBody>
                    <a:bodyPr/>
                    <a:lstStyle/>
                    <a:p>
                      <a:r>
                        <a:rPr lang="en-US" sz="1600" dirty="0" smtClean="0"/>
                        <a:t>Requires Remote </a:t>
                      </a:r>
                      <a:r>
                        <a:rPr lang="ga-IE" sz="1600" dirty="0" smtClean="0"/>
                        <a:t>Administration</a:t>
                      </a:r>
                      <a:r>
                        <a:rPr lang="ga-IE" sz="1600" baseline="0" dirty="0" smtClean="0"/>
                        <a:t> </a:t>
                      </a:r>
                      <a:r>
                        <a:rPr lang="en-US" sz="1600" dirty="0" smtClean="0"/>
                        <a:t>firewall exception</a:t>
                      </a:r>
                      <a:endParaRPr lang="en-US" sz="1600" dirty="0"/>
                    </a:p>
                  </a:txBody>
                  <a:tcPr/>
                </a:tc>
                <a:tc>
                  <a:txBody>
                    <a:bodyPr/>
                    <a:lstStyle/>
                    <a:p>
                      <a:pPr algn="ctr"/>
                      <a:r>
                        <a:rPr lang="en-US" sz="1600" dirty="0" smtClean="0"/>
                        <a:t>*</a:t>
                      </a:r>
                      <a:endParaRPr lang="en-US" sz="1600" dirty="0"/>
                    </a:p>
                  </a:txBody>
                  <a:tcPr/>
                </a:tc>
                <a:tc>
                  <a:txBody>
                    <a:bodyPr/>
                    <a:lstStyle/>
                    <a:p>
                      <a:pPr algn="ctr"/>
                      <a:r>
                        <a:rPr lang="ga-IE" sz="1600" dirty="0" smtClean="0"/>
                        <a:t>Yes</a:t>
                      </a:r>
                      <a:endParaRPr lang="en-US" sz="1600" dirty="0"/>
                    </a:p>
                  </a:txBody>
                  <a:tcPr/>
                </a:tc>
              </a:tr>
            </a:tbl>
          </a:graphicData>
        </a:graphic>
      </p:graphicFrame>
      <p:sp>
        <p:nvSpPr>
          <p:cNvPr id="5" name="TextBox 4"/>
          <p:cNvSpPr txBox="1"/>
          <p:nvPr/>
        </p:nvSpPr>
        <p:spPr>
          <a:xfrm>
            <a:off x="382708" y="6202082"/>
            <a:ext cx="824411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Verdana" pitchFamily="34" charset="0"/>
                <a:cs typeface="Arial" charset="0"/>
              </a:rPr>
              <a:t>*CIM has the same support as WMI when CIM commands use a CIMSession to create a DCOM connection.</a:t>
            </a:r>
            <a:endParaRPr lang="en-US" sz="1400" b="1" dirty="0">
              <a:solidFill>
                <a:srgbClr val="000000"/>
              </a:solidFill>
              <a:latin typeface="Verdana" pitchFamily="34" charset="0"/>
              <a:cs typeface="Arial" charset="0"/>
            </a:endParaRPr>
          </a:p>
        </p:txBody>
      </p:sp>
    </p:spTree>
    <p:extLst>
      <p:ext uri="{BB962C8B-B14F-4D97-AF65-F5344CB8AC3E}">
        <p14:creationId xmlns:p14="http://schemas.microsoft.com/office/powerpoint/2010/main" val="31639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Repository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Namespaces organize related classes</a:t>
            </a:r>
          </a:p>
          <a:p>
            <a:pPr lvl="0"/>
            <a:r>
              <a:rPr lang="en-US" kern="0">
                <a:solidFill>
                  <a:srgbClr val="000000"/>
                </a:solidFill>
              </a:rPr>
              <a:t>Classes represent manageable components</a:t>
            </a:r>
          </a:p>
          <a:p>
            <a:pPr lvl="0"/>
            <a:r>
              <a:rPr lang="en-US" kern="0">
                <a:solidFill>
                  <a:srgbClr val="000000"/>
                </a:solidFill>
              </a:rPr>
              <a:t>Instances are an actual occurrence of a class</a:t>
            </a:r>
          </a:p>
          <a:p>
            <a:pPr lvl="0"/>
            <a:r>
              <a:rPr lang="en-US" kern="0">
                <a:solidFill>
                  <a:srgbClr val="000000"/>
                </a:solidFill>
              </a:rPr>
              <a:t>Instances have</a:t>
            </a:r>
          </a:p>
          <a:p>
            <a:pPr lvl="1"/>
            <a:r>
              <a:rPr lang="en-US" kern="0">
                <a:solidFill>
                  <a:srgbClr val="000000"/>
                </a:solidFill>
              </a:rPr>
              <a:t>Properties that describe the instance’s attributes</a:t>
            </a:r>
          </a:p>
          <a:p>
            <a:pPr lvl="1"/>
            <a:r>
              <a:rPr lang="en-US" kern="0">
                <a:solidFill>
                  <a:srgbClr val="000000"/>
                </a:solidFill>
              </a:rPr>
              <a:t>Methods that make the instance perform an action</a:t>
            </a:r>
            <a:endParaRPr lang="en-US" kern="0" dirty="0">
              <a:solidFill>
                <a:srgbClr val="000000"/>
              </a:solidFill>
            </a:endParaRPr>
          </a:p>
        </p:txBody>
      </p:sp>
    </p:spTree>
    <p:extLst>
      <p:ext uri="{BB962C8B-B14F-4D97-AF65-F5344CB8AC3E}">
        <p14:creationId xmlns:p14="http://schemas.microsoft.com/office/powerpoint/2010/main" val="1079561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Documentation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Fastest way to find documentation is to enter a repository class name into an Internet search engine</a:t>
            </a:r>
          </a:p>
          <a:p>
            <a:pPr lvl="0"/>
            <a:r>
              <a:rPr lang="en-US" kern="0">
                <a:solidFill>
                  <a:srgbClr val="000000"/>
                </a:solidFill>
              </a:rPr>
              <a:t>Classes in the </a:t>
            </a:r>
            <a:r>
              <a:rPr lang="en-US" b="1" kern="0">
                <a:solidFill>
                  <a:srgbClr val="000000"/>
                </a:solidFill>
              </a:rPr>
              <a:t>root\CIMv2</a:t>
            </a:r>
            <a:r>
              <a:rPr lang="en-US" kern="0">
                <a:solidFill>
                  <a:srgbClr val="000000"/>
                </a:solidFill>
              </a:rPr>
              <a:t> namespace are typically well-documented</a:t>
            </a:r>
          </a:p>
          <a:p>
            <a:pPr lvl="0"/>
            <a:r>
              <a:rPr lang="en-US" kern="0">
                <a:solidFill>
                  <a:srgbClr val="000000"/>
                </a:solidFill>
              </a:rPr>
              <a:t>Classes from other namespaces are typically not well-documented</a:t>
            </a:r>
            <a:endParaRPr lang="en-US" kern="0" dirty="0">
              <a:solidFill>
                <a:srgbClr val="000000"/>
              </a:solidFill>
            </a:endParaRPr>
          </a:p>
        </p:txBody>
      </p:sp>
    </p:spTree>
    <p:extLst>
      <p:ext uri="{BB962C8B-B14F-4D97-AF65-F5344CB8AC3E}">
        <p14:creationId xmlns:p14="http://schemas.microsoft.com/office/powerpoint/2010/main" val="4123200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50f18fde-1e3c-4655-a0a8-00d5c0f771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Finding Classes Documentation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locate online class documentation</a:t>
            </a:r>
            <a:endParaRPr lang="en-US" kern="0" dirty="0">
              <a:solidFill>
                <a:srgbClr val="000000"/>
              </a:solidFill>
            </a:endParaRPr>
          </a:p>
        </p:txBody>
      </p:sp>
    </p:spTree>
    <p:extLst>
      <p:ext uri="{BB962C8B-B14F-4D97-AF65-F5344CB8AC3E}">
        <p14:creationId xmlns:p14="http://schemas.microsoft.com/office/powerpoint/2010/main" val="1265725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Querying Data by Using WMI and CIM</a:t>
            </a:r>
            <a:endParaRPr lang="en-US"/>
          </a:p>
        </p:txBody>
      </p:sp>
      <p:sp>
        <p:nvSpPr>
          <p:cNvPr id="3" name="Text Placeholder 2"/>
          <p:cNvSpPr>
            <a:spLocks noGrp="1"/>
          </p:cNvSpPr>
          <p:nvPr>
            <p:ph type="body" idx="1"/>
          </p:nvPr>
        </p:nvSpPr>
        <p:spPr/>
        <p:txBody>
          <a:bodyPr/>
          <a:lstStyle/>
          <a:p>
            <a:r>
              <a:rPr lang="en-US" smtClean="0"/>
              <a:t>Listing Namespaces
Demonstration: Listing Namespaces
Listing Classes
Demonstration: Listing Classes
Querying Instances
Demonstration: Querying Instances
Remote Computers
Using CIMSessions
Demonstration: Using CIMSessions</a:t>
            </a:r>
            <a:endParaRPr lang="en-US"/>
          </a:p>
        </p:txBody>
      </p:sp>
    </p:spTree>
    <p:extLst>
      <p:ext uri="{BB962C8B-B14F-4D97-AF65-F5344CB8AC3E}">
        <p14:creationId xmlns:p14="http://schemas.microsoft.com/office/powerpoint/2010/main" val="4007743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A67461A1-77F9-45B0-9049-320CA4042F11}"/>
</file>

<file path=customXml/itemProps2.xml><?xml version="1.0" encoding="utf-8"?>
<ds:datastoreItem xmlns:ds="http://schemas.openxmlformats.org/officeDocument/2006/customXml" ds:itemID="{A1327D7E-DFBC-4C28-91F4-51478F1ECF6C}"/>
</file>

<file path=customXml/itemProps3.xml><?xml version="1.0" encoding="utf-8"?>
<ds:datastoreItem xmlns:ds="http://schemas.openxmlformats.org/officeDocument/2006/customXml" ds:itemID="{54DE374D-7C7C-452F-BC56-67291EDF8B8F}"/>
</file>

<file path=docProps/app.xml><?xml version="1.0" encoding="utf-8"?>
<Properties xmlns="http://schemas.openxmlformats.org/officeDocument/2006/extended-properties" xmlns:vt="http://schemas.openxmlformats.org/officeDocument/2006/docPropsVTypes">
  <Template>NG_MOC_Core_ModuleNew</Template>
  <TotalTime>152</TotalTime>
  <Words>3562</Words>
  <Application>Microsoft Office PowerPoint</Application>
  <PresentationFormat>On-screen Show (4:3)</PresentationFormat>
  <Paragraphs>386</Paragraphs>
  <Slides>30</Slides>
  <Notes>30</Notes>
  <HiddenSlides>1</HiddenSlides>
  <MMClips>0</MMClips>
  <ScaleCrop>false</ScaleCrop>
  <HeadingPairs>
    <vt:vector size="6" baseType="variant">
      <vt:variant>
        <vt:lpstr>Fonts Used</vt:lpstr>
      </vt:variant>
      <vt:variant>
        <vt:i4>8</vt:i4>
      </vt:variant>
      <vt:variant>
        <vt:lpstr>Theme</vt:lpstr>
      </vt:variant>
      <vt:variant>
        <vt:i4>30</vt:i4>
      </vt:variant>
      <vt:variant>
        <vt:lpstr>Slide Titles</vt:lpstr>
      </vt:variant>
      <vt:variant>
        <vt:i4>30</vt:i4>
      </vt:variant>
    </vt:vector>
  </HeadingPairs>
  <TitlesOfParts>
    <vt:vector size="68" baseType="lpstr">
      <vt:lpstr>Calibri</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Module 6</vt:lpstr>
      <vt:lpstr>Module Overview</vt:lpstr>
      <vt:lpstr>Lesson 1: Understanding WMI and CIM</vt:lpstr>
      <vt:lpstr>Architecture and Technologies</vt:lpstr>
      <vt:lpstr>WMI or CIM?</vt:lpstr>
      <vt:lpstr>The Repository</vt:lpstr>
      <vt:lpstr>Finding Documentation</vt:lpstr>
      <vt:lpstr>Demonstration: Finding Classes Documentation</vt:lpstr>
      <vt:lpstr>Lesson 2: Querying Data by Using WMI and CIM</vt:lpstr>
      <vt:lpstr>Listing Namespaces</vt:lpstr>
      <vt:lpstr>Demonstration: Listing Namespaces</vt:lpstr>
      <vt:lpstr>Listing Classes</vt:lpstr>
      <vt:lpstr>Demonstration: Listing Classes</vt:lpstr>
      <vt:lpstr>Querying Instances</vt:lpstr>
      <vt:lpstr>Using WQL</vt:lpstr>
      <vt:lpstr>Demonstration: Querying Instances</vt:lpstr>
      <vt:lpstr>Remote Computers</vt:lpstr>
      <vt:lpstr>Using CIMSessions</vt:lpstr>
      <vt:lpstr>Demonstration: Using CIMSessions</vt:lpstr>
      <vt:lpstr>Lesson 3: Making Changes by Using WMI and CIM</vt:lpstr>
      <vt:lpstr>Discovering Methods</vt:lpstr>
      <vt:lpstr>Finding Method Documentation</vt:lpstr>
      <vt:lpstr>Demonstration: Finding Methods and Documentation</vt:lpstr>
      <vt:lpstr>Invoking Methods</vt:lpstr>
      <vt:lpstr>Demonstration: Invoking Methods</vt:lpstr>
      <vt:lpstr>Lab: Working with WMI and CIM</vt:lpstr>
      <vt:lpstr>Lab Scenario</vt:lpstr>
      <vt:lpstr>Lab Review</vt:lpstr>
      <vt:lpstr>Module Review and Takeaways</vt:lpstr>
      <vt:lpstr>Notes Page Over-flow Slide. Do Not Print.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
  <cp:lastModifiedBy>Cindy Staley</cp:lastModifiedBy>
  <cp:revision>4</cp:revision>
  <dcterms:created xsi:type="dcterms:W3CDTF">2014-02-24T22:22:25Z</dcterms:created>
  <dcterms:modified xsi:type="dcterms:W3CDTF">2014-02-25T15:15:19Z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