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slides/slide1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0.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18.xml" ContentType="application/vnd.openxmlformats-officedocument.presentationml.notesSlide+xml"/>
  <Override PartName="/ppt/slideLayouts/slideLayout12.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5.xml" ContentType="application/vnd.openxmlformats-officedocument.presentationml.slideLayout+xml"/>
  <Override PartName="/ppt/slideLayouts/slideLayout84.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121.xml" ContentType="application/vnd.openxmlformats-officedocument.presentationml.slideLayout+xml"/>
  <Override PartName="/ppt/slideLayouts/slideLayout2.xml" ContentType="application/vnd.openxmlformats-officedocument.presentationml.slideLayout+xml"/>
  <Override PartName="/ppt/slideLayouts/slideLayout12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3.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6.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5.xml" ContentType="application/vnd.openxmlformats-officedocument.presentationml.slideLayout+xml"/>
  <Override PartName="/ppt/slideLayouts/slideLayout1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7.xml" ContentType="application/vnd.openxmlformats-officedocument.presentationml.slideLayout+xml"/>
  <Override PartName="/ppt/slideLayouts/slideLayout60.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8.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11.xml" ContentType="application/vnd.openxmlformats-officedocument.presentationml.slideLayout+xml"/>
  <Override PartName="/ppt/slideLayouts/slideLayout135.xml" ContentType="application/vnd.openxmlformats-officedocument.presentationml.slideLayout+xml"/>
  <Override PartName="/ppt/slideLayouts/slideLayout137.xml" ContentType="application/vnd.openxmlformats-officedocument.presentationml.slideLayout+xml"/>
  <Override PartName="/ppt/slideLayouts/slideLayout216.xml" ContentType="application/vnd.openxmlformats-officedocument.presentationml.slideLayout+xml"/>
  <Override PartName="/ppt/slideLayouts/slideLayout215.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4.xml" ContentType="application/vnd.openxmlformats-officedocument.presentationml.slideLayout+xml"/>
  <Override PartName="/ppt/slideLayouts/slideLayout223.xml" ContentType="application/vnd.openxmlformats-officedocument.presentationml.slideLayout+xml"/>
  <Override PartName="/ppt/slideLayouts/slideLayout222.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9.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136.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8.xml" ContentType="application/vnd.openxmlformats-officedocument.presentationml.slideLayout+xml"/>
  <Override PartName="/ppt/slideLayouts/slideLayout207.xml" ContentType="application/vnd.openxmlformats-officedocument.presentationml.slideLayout+xml"/>
  <Override PartName="/ppt/slideLayouts/slideLayout206.xml" ContentType="application/vnd.openxmlformats-officedocument.presentationml.slideLayout+xml"/>
  <Override PartName="/ppt/slideLayouts/slideLayout205.xml" ContentType="application/vnd.openxmlformats-officedocument.presentationml.slideLayout+xml"/>
  <Override PartName="/ppt/slideLayouts/slideLayout20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232.xml" ContentType="application/vnd.openxmlformats-officedocument.presentationml.slideLayout+xml"/>
  <Override PartName="/ppt/slideLayouts/slideLayout231.xml" ContentType="application/vnd.openxmlformats-officedocument.presentationml.slideLayout+xml"/>
  <Override PartName="/ppt/slideLayouts/slideLayout230.xml" ContentType="application/vnd.openxmlformats-officedocument.presentationml.slideLayout+xml"/>
  <Override PartName="/ppt/slideLayouts/slideLayout229.xml" ContentType="application/vnd.openxmlformats-officedocument.presentationml.slideLayout+xml"/>
  <Override PartName="/ppt/slideLayouts/slideLayout228.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38.xml" ContentType="application/vnd.openxmlformats-officedocument.presentationml.slideLayout+xml"/>
  <Override PartName="/ppt/slideLayouts/slideLayout237.xml" ContentType="application/vnd.openxmlformats-officedocument.presentationml.slideLayout+xml"/>
  <Override PartName="/ppt/slideLayouts/slideLayout236.xml" ContentType="application/vnd.openxmlformats-officedocument.presentationml.slideLayout+xml"/>
  <Override PartName="/ppt/slideLayouts/slideLayout195.xml" ContentType="application/vnd.openxmlformats-officedocument.presentationml.slideLayout+xml"/>
  <Override PartName="/ppt/slideLayouts/slideLayout198.xml" ContentType="application/vnd.openxmlformats-officedocument.presentationml.slideLayout+xml"/>
  <Override PartName="/ppt/slideLayouts/slideLayout193.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56.xml" ContentType="application/vnd.openxmlformats-officedocument.presentationml.slideLayout+xml"/>
  <Override PartName="/ppt/slideLayouts/slideLayout155.xml" ContentType="application/vnd.openxmlformats-officedocument.presentationml.slideLayout+xml"/>
  <Override PartName="/ppt/slideLayouts/slideLayout154.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6.xml" ContentType="application/vnd.openxmlformats-officedocument.presentationml.slideLayout+xml"/>
  <Override PartName="/ppt/slideLayouts/slideLayout194.xml" ContentType="application/vnd.openxmlformats-officedocument.presentationml.slideLayout+xml"/>
  <Override PartName="/ppt/slideLayouts/slideLayout164.xml" ContentType="application/vnd.openxmlformats-officedocument.presentationml.slideLayout+xml"/>
  <Override PartName="/ppt/slideLayouts/slideLayout163.xml" ContentType="application/vnd.openxmlformats-officedocument.presentationml.slideLayout+xml"/>
  <Override PartName="/ppt/slideLayouts/slideLayout162.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9.xml" ContentType="application/vnd.openxmlformats-officedocument.presentationml.slideLayout+xml"/>
  <Override PartName="/ppt/slideLayouts/slideLayout138.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67.xml" ContentType="application/vnd.openxmlformats-officedocument.presentationml.slideLayout+xml"/>
  <Override PartName="/ppt/slideLayouts/slideLayout165.xml" ContentType="application/vnd.openxmlformats-officedocument.presentationml.slideLayout+xml"/>
  <Override PartName="/ppt/slideLayouts/slideLayout192.xml" ContentType="application/vnd.openxmlformats-officedocument.presentationml.slideLayout+xml"/>
  <Override PartName="/ppt/slideLayouts/slideLayout184.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81.xml" ContentType="application/vnd.openxmlformats-officedocument.presentationml.slideLayout+xml"/>
  <Override PartName="/ppt/slideLayouts/slideLayout168.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69.xml" ContentType="application/vnd.openxmlformats-officedocument.presentationml.slideLayout+xml"/>
  <Override PartName="/ppt/slideLayouts/slideLayout173.xml" ContentType="application/vnd.openxmlformats-officedocument.presentationml.slideLayout+xml"/>
  <Override PartName="/ppt/slideLayouts/slideLayout178.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74.xml" ContentType="application/vnd.openxmlformats-officedocument.presentationml.slideLayout+xml"/>
  <Override PartName="/ppt/slideLayouts/slideLayout172.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4.xml" ContentType="application/vnd.openxmlformats-officedocument.theme+xml"/>
  <Override PartName="/ppt/theme/theme12.xml" ContentType="application/vnd.openxmlformats-officedocument.theme+xml"/>
  <Override PartName="/ppt/theme/theme5.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Lst>
  <p:notesMasterIdLst>
    <p:notesMasterId r:id="rId39"/>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notesMaster" Target="notesMasters/notesMaster1.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9.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customXml" Target="../customXml/item1.xml"/><Relationship Id="rId8" Type="http://schemas.openxmlformats.org/officeDocument/2006/relationships/slideMaster" Target="slideMasters/slideMaster8.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font" Target="fonts/font7.fntdata"/><Relationship Id="rId20" Type="http://schemas.openxmlformats.org/officeDocument/2006/relationships/slideMaster" Target="slideMasters/slideMaster20.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font" Target="fonts/font10.fntdata"/><Relationship Id="rId57" Type="http://schemas.openxmlformats.org/officeDocument/2006/relationships/customXml" Target="../customXml/item2.xml"/><Relationship Id="rId10" Type="http://schemas.openxmlformats.org/officeDocument/2006/relationships/slideMaster" Target="slideMasters/slideMaster10.xml"/><Relationship Id="rId31" Type="http://schemas.openxmlformats.org/officeDocument/2006/relationships/slide" Target="slides/slide11.xml"/><Relationship Id="rId44" Type="http://schemas.openxmlformats.org/officeDocument/2006/relationships/font" Target="fonts/font5.fntdata"/><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DC2AF-440C-4977-B9B4-B7AE8B38555B}"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2FD19-F1F8-406E-9BBD-4F5946D9AD80}" type="slidenum">
              <a:rPr lang="en-US" smtClean="0"/>
              <a:t>‹#›</a:t>
            </a:fld>
            <a:endParaRPr lang="en-US"/>
          </a:p>
        </p:txBody>
      </p:sp>
    </p:spTree>
    <p:extLst>
      <p:ext uri="{BB962C8B-B14F-4D97-AF65-F5344CB8AC3E}">
        <p14:creationId xmlns:p14="http://schemas.microsoft.com/office/powerpoint/2010/main" val="190277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15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10961B_07.pptx.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2419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16860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26816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9259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62339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sample files on the 10961B-LON-CL1 virtual machine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E:\Mod0</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7</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folder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You can also display the Digital Signature tab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for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codesiged file to show students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lso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show students that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non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signed file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does not have a Digital Signature tab</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 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with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opened.</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Get-Executionp</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licy </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ote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value returned.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ExecutionPolicy</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Re</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stricted</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Answer Yes to the prompt by typing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E:\Mod07\Democode\Test-NonCodesignedFile.ps1</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and verify the script is not allowed to be run.</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ExecutionPolicy RemoteSigned</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Answer Yes to the prompt by typing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E:\Mod07\Democode\Test-CodesignedFile.ps1</a:t>
            </a:r>
          </a:p>
          <a:p>
            <a:pPr marL="342900" indent="-342900">
              <a:lnSpc>
                <a:spcPct val="115000"/>
              </a:lnSpc>
              <a:spcAft>
                <a:spcPts val="995"/>
              </a:spcAft>
              <a:buFont typeface="+mj-lt"/>
              <a:buAutoNum type="arabicPeriod"/>
            </a:pP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the file runs successfully</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p>
        </p:txBody>
      </p:sp>
      <p:sp>
        <p:nvSpPr>
          <p:cNvPr id="4" name="Slide Number Placeholder 3"/>
          <p:cNvSpPr>
            <a:spLocks noGrp="1"/>
          </p:cNvSpPr>
          <p:nvPr>
            <p:ph type="sldNum" sz="quarter" idx="10"/>
          </p:nvPr>
        </p:nvSpPr>
        <p:spPr/>
        <p:txBody>
          <a:bodyPr/>
          <a:lstStyle/>
          <a:p>
            <a:fld id="{CD62FD19-F1F8-406E-9BBD-4F5946D9AD80}"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66135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Configure Security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configure and test the execution policy on a computer.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20099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CD62FD19-F1F8-406E-9BBD-4F5946D9AD80}"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3625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Will the execution policy remain in effect?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Yes,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Set-ExecutionPolicy</a:t>
            </a:r>
            <a:r>
              <a:rPr lang="en-US" sz="1000" smtClean="0">
                <a:effectLst/>
                <a:latin typeface="Arial" panose="020B0604020202020204" pitchFamily="34" charset="0"/>
                <a:ea typeface="Calibri" panose="020F0502020204030204" pitchFamily="34" charset="0"/>
                <a:cs typeface="Times New Roman" panose="02020603050405020304" pitchFamily="18" charset="0"/>
              </a:rPr>
              <a:t> makes a persistent setting change. However, in class, if you are directed to revert your virtual machine, your execution policy will return to the default setting,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Restricted</a:t>
            </a:r>
            <a:r>
              <a:rPr lang="en-US" sz="1000" smtClean="0">
                <a:effectLst/>
                <a:latin typeface="Arial" panose="020B0604020202020204" pitchFamily="34" charset="0"/>
                <a:ea typeface="Calibri" panose="020F0502020204030204" pitchFamily="34" charset="0"/>
                <a:cs typeface="Times New Roman" panose="02020603050405020304" pitchFamily="18" charset="0"/>
              </a:rPr>
              <a:t>. You may have to run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Set-ExecutionPolicy</a:t>
            </a:r>
            <a:r>
              <a:rPr lang="en-US" sz="1000" smtClean="0">
                <a:effectLst/>
                <a:latin typeface="Arial" panose="020B0604020202020204" pitchFamily="34" charset="0"/>
                <a:ea typeface="Calibri" panose="020F0502020204030204" pitchFamily="34" charset="0"/>
                <a:cs typeface="Times New Roman" panose="02020603050405020304" pitchFamily="18" charset="0"/>
              </a:rPr>
              <a:t> again to return the setting to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RemoteSigned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is the best way to manage execution policy in an enterprise environment?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 Group Policy Object (GPO) provides centralized control, and can be targeted to the whole organization, or to specific users and computers.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68862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Do organizations typically use a single execution policy throughout their environment?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Most organizations do, because it simplifies management. Some organizations may leave the execution policy set to the default value of </a:t>
            </a:r>
            <a:r>
              <a:rPr lang="en-US" sz="1000" b="1"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Restricted</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all computers except those where scripts need to be run, such as administrator client computers and server computers.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 try to change the local execution policy, but a Group Policy Object (GPO) is already applying an execution policy setting, the GPO will override your local change. Windows PowerShell will display a warning so that you know your change will not have any effect.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smtClean="0">
                <a:effectLst/>
                <a:latin typeface="Arial" panose="020B0604020202020204" pitchFamily="34" charset="0"/>
                <a:ea typeface="Calibri" panose="020F0502020204030204" pitchFamily="34" charset="0"/>
                <a:cs typeface="Times New Roman" panose="02020603050405020304" pitchFamily="18" charset="0"/>
              </a:rPr>
              <a:t>Use Group Policy to configure the execution policy in your environment. Group Policy offers a centralized and easier way to consistently configure this important security setting.</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smtClean="0">
                <a:effectLst/>
                <a:latin typeface="Arial" panose="020B0604020202020204" pitchFamily="34" charset="0"/>
                <a:ea typeface="Calibri" panose="020F0502020204030204" pitchFamily="34" charset="0"/>
                <a:cs typeface="Times New Roman" panose="02020603050405020304" pitchFamily="18" charset="0"/>
              </a:rPr>
              <a:t>Script will not run.</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smtClean="0">
                <a:effectLst/>
                <a:latin typeface="Arial" panose="020B0604020202020204" pitchFamily="34" charset="0"/>
                <a:ea typeface="Calibri" panose="020F0502020204030204" pitchFamily="34" charset="0"/>
                <a:cs typeface="Times New Roman" panose="02020603050405020304" pitchFamily="18" charset="0"/>
              </a:rPr>
              <a:t>Make sure that the execution policy permits script execution. Also make sure that you provide a path, not just a file name, to the script.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6247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have had the option to introduce students to variables earlier in the course. This module will cover the formal rules around variables, preparing students to move into scripting. This module will also cover scripting security so that students can execute scripts. Finally, this module will briefly cover alternate credentials, something that will be used as students move into scripting.</a:t>
            </a:r>
          </a:p>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Lesson in this module. To prepare for them</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10961B-LON-DC1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10961B-LON-CL1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 </a:t>
            </a: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smtClean="0">
                <a:effectLst/>
                <a:latin typeface="Arial" panose="020B0604020202020204" pitchFamily="34" charset="0"/>
                <a:ea typeface="Times New Roman" panose="02020603050405020304" pitchFamily="18" charset="0"/>
                <a:cs typeface="Segoe UI" panose="020B0502040204020203" pitchFamily="34" charset="0"/>
              </a:rPr>
              <a:t>to the 10961B-LON-DC1</a:t>
            </a:r>
            <a:r>
              <a:rPr lang="en-US" sz="1000" smtClean="0">
                <a:effectLst/>
                <a:latin typeface="Arial" panose="020B0604020202020204" pitchFamily="34" charset="0"/>
                <a:ea typeface="Times New Roman" panose="02020603050405020304" pitchFamily="18" charset="0"/>
                <a:cs typeface="Segoe UI" panose="020B0502040204020203" pitchFamily="34" charset="0"/>
              </a:rPr>
              <a:t> virtual machine</a:t>
            </a:r>
            <a:r>
              <a:rPr lang="ga-IE" sz="1000" smtClean="0">
                <a:effectLst/>
                <a:latin typeface="Arial" panose="020B0604020202020204" pitchFamily="34" charset="0"/>
                <a:ea typeface="Times New Roman" panose="02020603050405020304" pitchFamily="18" charset="0"/>
                <a:cs typeface="Segoe UI" panose="020B0502040204020203" pitchFamily="34" charset="0"/>
              </a:rPr>
              <a:t> before logging on 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Perform the d</a:t>
            </a:r>
            <a:r>
              <a:rPr lang="ga-IE" sz="100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on the 10961B-LON-CL1 virtual machine in either the Windows PowerShell</a:t>
            </a:r>
            <a:r>
              <a:rPr lang="ga-IE"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console or in the Windows PowerShell</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may explicitly call out which one to use.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smtClean="0">
                <a:effectLst/>
                <a:latin typeface="Arial" panose="020B0604020202020204" pitchFamily="34" charset="0"/>
                <a:ea typeface="Calibri" panose="020F0502020204030204" pitchFamily="34" charset="0"/>
                <a:cs typeface="Times New Roman" panose="02020603050405020304" pitchFamily="18" charset="0"/>
              </a:rPr>
              <a:t>.ps1 </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ga-IE" sz="1000" smtClean="0">
                <a:effectLst/>
                <a:latin typeface="Arial" panose="020B0604020202020204" pitchFamily="34" charset="0"/>
                <a:ea typeface="Calibri" panose="020F0502020204030204" pitchFamily="34" charset="0"/>
                <a:cs typeface="Times New Roman" panose="02020603050405020304" pitchFamily="18" charset="0"/>
              </a:rPr>
              <a:t>files are provided and can be opened and used in the ISE. Where they are available</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 instructor notes for a demonstration </a:t>
            </a:r>
            <a:r>
              <a:rPr lang="ga-IE" sz="1000" smtClean="0">
                <a:effectLst/>
                <a:latin typeface="Arial" panose="020B0604020202020204" pitchFamily="34" charset="0"/>
                <a:ea typeface="Calibri" panose="020F0502020204030204" pitchFamily="34" charset="0"/>
                <a:cs typeface="Times New Roman" panose="02020603050405020304" pitchFamily="18" charset="0"/>
              </a:rPr>
              <a:t>will call</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them</a:t>
            </a:r>
            <a:r>
              <a:rPr lang="ga-IE" sz="1000" smtClean="0">
                <a:effectLst/>
                <a:latin typeface="Arial" panose="020B0604020202020204" pitchFamily="34" charset="0"/>
                <a:ea typeface="Calibri" panose="020F0502020204030204" pitchFamily="34" charset="0"/>
                <a:cs typeface="Times New Roman" panose="02020603050405020304" pitchFamily="18" charset="0"/>
              </a:rPr>
              <a:t> out. They are available on the 10961B-LON-CL1 </a:t>
            </a:r>
            <a:r>
              <a:rPr lang="en-US" sz="1000" smtClean="0">
                <a:effectLst/>
                <a:latin typeface="Arial" panose="020B0604020202020204" pitchFamily="34" charset="0"/>
                <a:ea typeface="Calibri" panose="020F0502020204030204" pitchFamily="34" charset="0"/>
                <a:cs typeface="Times New Roman" panose="02020603050405020304" pitchFamily="18" charset="0"/>
              </a:rPr>
              <a:t>virtual machine </a:t>
            </a:r>
            <a:r>
              <a:rPr lang="ga-IE" sz="1000" smtClean="0">
                <a:effectLst/>
                <a:latin typeface="Arial" panose="020B0604020202020204" pitchFamily="34" charset="0"/>
                <a:ea typeface="Calibri" panose="020F0502020204030204" pitchFamily="34" charset="0"/>
                <a:cs typeface="Times New Roman" panose="02020603050405020304" pitchFamily="18" charset="0"/>
              </a:rPr>
              <a:t>at E:\Mod07\Democode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63496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happens to variables when you close the shell?</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All variables are removed from memory when the shell is closed. Built-in variables are re-created every time a new shell session is opened, but user-created variables are not re-created automatically.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65847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3158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upcoming demonstration will include these examples and common mistakes. If you want to cover this material as part of the demonstration, you may.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6270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upcoming demonstration will include these examples and common mistakes. If you want to cover this material as part of the demonstration, you may.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7243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4946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E:\Mod07\Democode\UsingVariables.ps1.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 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with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opened.</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$x1 = 100</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procs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Get-Process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procs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[0].name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procs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Sort VM –Descending</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"The content of x1 is $x1“</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x2 = 100</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x1 * $x2</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procs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procs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cpu</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x2 contains $x2"</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procs.name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procs</a:t>
            </a:r>
            <a:r>
              <a:rPr lang="ga-IE"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Format-List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procs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Get-Member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527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happens if you try to run a script that exists in the current directory, but you do not provide an absolute or relative path?</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shell will display an error message. It will also display a warning indicating both that the script does exist in the current folder and that you must provide a path to run the script.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D62FD19-F1F8-406E-9BBD-4F5946D9AD80}"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07: Preparing for Scripting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8139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6848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759486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08589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95127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6570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41933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736858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451502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943991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77427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73769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6873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04446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32711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7163544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85303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163370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31383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6389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24931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765151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40809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7078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12689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438661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1506029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342384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656124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133479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48998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564460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60853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90260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5812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8509263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065883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818288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350485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110132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94928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616344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37074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80651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942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68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261223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236628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73089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865318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606380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41644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9111100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23007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48021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130550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3309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394003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837605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58912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873880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527601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795640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06382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61851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937721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164382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9215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971053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432866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267628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261734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80222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678350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668985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185202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192025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995062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043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116383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469782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6221803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06406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205936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247585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21778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646530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83244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161022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7988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108041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781039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233251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185318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8804451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048973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626757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04491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02366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31095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221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17395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954317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846370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970347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9814193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61198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2388590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985199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892538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821517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920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9067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068462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472833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991176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273873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10728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634789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3629300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684697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8712022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126216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787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000894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918060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17745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722013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202113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669668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209664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885542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0594998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150989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89001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72604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92516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331384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8866328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42270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351655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568348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705765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14898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362583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3782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6078397"/>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85504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51132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698847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680686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84677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615800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248042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490169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2619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2691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88808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2763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80905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269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04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4564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88209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8017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8662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48658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68474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34160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7436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43103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09411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323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2758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361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74197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8085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7453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18747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57617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0506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35537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78031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9106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56571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05058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14611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615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93019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14444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624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33859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04887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405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616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7411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94321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266953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85080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958716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77403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60667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19418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37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10493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105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9208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41329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09581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38059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40600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8032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062697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49536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28427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552813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60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01250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76223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33620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94212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575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31012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731156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7379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1265682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99631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384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102648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04093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50537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63979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82708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927867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458755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96204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731164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68014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0272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theme" Target="../theme/theme19.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5.xml"/><Relationship Id="rId3" Type="http://schemas.openxmlformats.org/officeDocument/2006/relationships/slideLayout" Target="../slideLayouts/slideLayout230.xml"/><Relationship Id="rId7" Type="http://schemas.openxmlformats.org/officeDocument/2006/relationships/slideLayout" Target="../slideLayouts/slideLayout234.xml"/><Relationship Id="rId12" Type="http://schemas.openxmlformats.org/officeDocument/2006/relationships/theme" Target="../theme/theme20.xml"/><Relationship Id="rId2" Type="http://schemas.openxmlformats.org/officeDocument/2006/relationships/slideLayout" Target="../slideLayouts/slideLayout229.x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1" Type="http://schemas.openxmlformats.org/officeDocument/2006/relationships/slideLayout" Target="../slideLayouts/slideLayout238.xml"/><Relationship Id="rId5" Type="http://schemas.openxmlformats.org/officeDocument/2006/relationships/slideLayout" Target="../slideLayouts/slideLayout232.xml"/><Relationship Id="rId10" Type="http://schemas.openxmlformats.org/officeDocument/2006/relationships/slideLayout" Target="../slideLayouts/slideLayout237.xml"/><Relationship Id="rId4" Type="http://schemas.openxmlformats.org/officeDocument/2006/relationships/slideLayout" Target="../slideLayouts/slideLayout231.xml"/><Relationship Id="rId9" Type="http://schemas.openxmlformats.org/officeDocument/2006/relationships/slideLayout" Target="../slideLayouts/slideLayout2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5943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123485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2614118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4590487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8566436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348994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0891116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6405336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6416004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1984408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4872525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9933526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5008674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3226750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7711938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592675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5526288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92262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516391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0486311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7</a:t>
            </a:r>
            <a:endParaRPr lang="en-US"/>
          </a:p>
        </p:txBody>
      </p:sp>
      <p:sp>
        <p:nvSpPr>
          <p:cNvPr id="3" name="Subtitle 2"/>
          <p:cNvSpPr>
            <a:spLocks noGrp="1"/>
          </p:cNvSpPr>
          <p:nvPr>
            <p:ph type="subTitle" sz="quarter" idx="1"/>
          </p:nvPr>
        </p:nvSpPr>
        <p:spPr/>
        <p:txBody>
          <a:bodyPr/>
          <a:lstStyle/>
          <a:p>
            <a:r>
              <a:rPr lang="en-US" smtClean="0"/>
              <a:t>Preparing for Scripting
</a:t>
            </a:r>
            <a:endParaRPr lang="en-US"/>
          </a:p>
        </p:txBody>
      </p:sp>
    </p:spTree>
    <p:extLst>
      <p:ext uri="{BB962C8B-B14F-4D97-AF65-F5344CB8AC3E}">
        <p14:creationId xmlns:p14="http://schemas.microsoft.com/office/powerpoint/2010/main" val="2108892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Goals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Shell security features cover a very limited set of goals:</a:t>
            </a:r>
          </a:p>
          <a:p>
            <a:pPr lvl="1"/>
            <a:r>
              <a:rPr lang="en-US" sz="2000" kern="0">
                <a:solidFill>
                  <a:srgbClr val="000000"/>
                </a:solidFill>
              </a:rPr>
              <a:t>To </a:t>
            </a:r>
            <a:r>
              <a:rPr lang="en-US" sz="2000" u="sng" kern="0">
                <a:solidFill>
                  <a:srgbClr val="000000"/>
                </a:solidFill>
              </a:rPr>
              <a:t>slow down</a:t>
            </a:r>
            <a:r>
              <a:rPr lang="en-US" sz="2000" kern="0">
                <a:solidFill>
                  <a:srgbClr val="000000"/>
                </a:solidFill>
              </a:rPr>
              <a:t>…</a:t>
            </a:r>
          </a:p>
          <a:p>
            <a:pPr lvl="1"/>
            <a:r>
              <a:rPr lang="en-US" sz="2000" kern="0">
                <a:solidFill>
                  <a:srgbClr val="000000"/>
                </a:solidFill>
              </a:rPr>
              <a:t>An </a:t>
            </a:r>
            <a:r>
              <a:rPr lang="en-US" sz="2000" u="sng" kern="0">
                <a:solidFill>
                  <a:srgbClr val="000000"/>
                </a:solidFill>
              </a:rPr>
              <a:t>uninformed user</a:t>
            </a:r>
            <a:r>
              <a:rPr lang="en-US" sz="2000" kern="0">
                <a:solidFill>
                  <a:srgbClr val="000000"/>
                </a:solidFill>
              </a:rPr>
              <a:t>…</a:t>
            </a:r>
          </a:p>
          <a:p>
            <a:pPr lvl="1"/>
            <a:r>
              <a:rPr lang="en-US" sz="2000" kern="0">
                <a:solidFill>
                  <a:srgbClr val="000000"/>
                </a:solidFill>
              </a:rPr>
              <a:t>Who is </a:t>
            </a:r>
            <a:r>
              <a:rPr lang="en-US" sz="2000" u="sng" kern="0">
                <a:solidFill>
                  <a:srgbClr val="000000"/>
                </a:solidFill>
              </a:rPr>
              <a:t>unintentionally</a:t>
            </a:r>
            <a:r>
              <a:rPr lang="en-US" sz="2000" kern="0">
                <a:solidFill>
                  <a:srgbClr val="000000"/>
                </a:solidFill>
              </a:rPr>
              <a:t>…</a:t>
            </a:r>
          </a:p>
          <a:p>
            <a:pPr lvl="1"/>
            <a:r>
              <a:rPr lang="en-US" sz="2000" kern="0">
                <a:solidFill>
                  <a:srgbClr val="000000"/>
                </a:solidFill>
              </a:rPr>
              <a:t>Trying to run an </a:t>
            </a:r>
            <a:r>
              <a:rPr lang="en-US" sz="2000" u="sng" kern="0">
                <a:solidFill>
                  <a:srgbClr val="000000"/>
                </a:solidFill>
              </a:rPr>
              <a:t>untrusted script</a:t>
            </a:r>
            <a:endParaRPr lang="en-US" sz="2000" kern="0">
              <a:solidFill>
                <a:srgbClr val="000000"/>
              </a:solidFill>
            </a:endParaRPr>
          </a:p>
          <a:p>
            <a:pPr lvl="1"/>
            <a:endParaRPr lang="en-US" sz="2000" kern="0">
              <a:solidFill>
                <a:srgbClr val="000000"/>
              </a:solidFill>
            </a:endParaRPr>
          </a:p>
          <a:p>
            <a:pPr lvl="0"/>
            <a:r>
              <a:rPr lang="en-US" sz="2400" kern="0">
                <a:solidFill>
                  <a:srgbClr val="000000"/>
                </a:solidFill>
              </a:rPr>
              <a:t>The shell is not antimalware replacement</a:t>
            </a:r>
          </a:p>
          <a:p>
            <a:pPr lvl="0"/>
            <a:r>
              <a:rPr lang="en-US" sz="2400" kern="0">
                <a:solidFill>
                  <a:srgbClr val="000000"/>
                </a:solidFill>
              </a:rPr>
              <a:t>The shell is not intended to…</a:t>
            </a:r>
          </a:p>
          <a:p>
            <a:pPr lvl="1"/>
            <a:r>
              <a:rPr lang="en-US" sz="2000" u="sng" kern="0">
                <a:solidFill>
                  <a:srgbClr val="000000"/>
                </a:solidFill>
              </a:rPr>
              <a:t>Stop</a:t>
            </a:r>
            <a:r>
              <a:rPr lang="en-US" sz="2000" kern="0">
                <a:solidFill>
                  <a:srgbClr val="000000"/>
                </a:solidFill>
              </a:rPr>
              <a:t> anyone</a:t>
            </a:r>
          </a:p>
          <a:p>
            <a:pPr lvl="1"/>
            <a:r>
              <a:rPr lang="en-US" sz="2000" kern="0">
                <a:solidFill>
                  <a:srgbClr val="000000"/>
                </a:solidFill>
              </a:rPr>
              <a:t>Slow down an </a:t>
            </a:r>
            <a:r>
              <a:rPr lang="en-US" sz="2000" u="sng" kern="0">
                <a:solidFill>
                  <a:srgbClr val="000000"/>
                </a:solidFill>
              </a:rPr>
              <a:t>informed</a:t>
            </a:r>
            <a:r>
              <a:rPr lang="en-US" sz="2000" kern="0">
                <a:solidFill>
                  <a:srgbClr val="000000"/>
                </a:solidFill>
              </a:rPr>
              <a:t> user</a:t>
            </a:r>
          </a:p>
          <a:p>
            <a:pPr lvl="1"/>
            <a:r>
              <a:rPr lang="en-US" sz="2000" kern="0">
                <a:solidFill>
                  <a:srgbClr val="000000"/>
                </a:solidFill>
              </a:rPr>
              <a:t>Inhibit a </a:t>
            </a:r>
            <a:r>
              <a:rPr lang="en-US" sz="2000" u="sng" kern="0">
                <a:solidFill>
                  <a:srgbClr val="000000"/>
                </a:solidFill>
              </a:rPr>
              <a:t>deliberate</a:t>
            </a:r>
            <a:r>
              <a:rPr lang="en-US" sz="2000" kern="0">
                <a:solidFill>
                  <a:srgbClr val="000000"/>
                </a:solidFill>
              </a:rPr>
              <a:t> action</a:t>
            </a:r>
            <a:endParaRPr lang="en-US" sz="2000" kern="0" dirty="0">
              <a:solidFill>
                <a:srgbClr val="000000"/>
              </a:solidFill>
            </a:endParaRPr>
          </a:p>
        </p:txBody>
      </p:sp>
    </p:spTree>
    <p:extLst>
      <p:ext uri="{BB962C8B-B14F-4D97-AF65-F5344CB8AC3E}">
        <p14:creationId xmlns:p14="http://schemas.microsoft.com/office/powerpoint/2010/main" val="370585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Policy</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Five execution policy settings:</a:t>
            </a:r>
          </a:p>
          <a:p>
            <a:pPr lvl="1"/>
            <a:r>
              <a:rPr lang="en-US" b="1" kern="0">
                <a:solidFill>
                  <a:srgbClr val="000000"/>
                </a:solidFill>
              </a:rPr>
              <a:t>Restricted</a:t>
            </a:r>
            <a:r>
              <a:rPr lang="en-US" kern="0">
                <a:solidFill>
                  <a:srgbClr val="000000"/>
                </a:solidFill>
              </a:rPr>
              <a:t> (default)</a:t>
            </a:r>
          </a:p>
          <a:p>
            <a:pPr lvl="1"/>
            <a:r>
              <a:rPr lang="en-US" b="1" kern="0">
                <a:solidFill>
                  <a:srgbClr val="000000"/>
                </a:solidFill>
              </a:rPr>
              <a:t>AllSigned</a:t>
            </a:r>
          </a:p>
          <a:p>
            <a:pPr lvl="1"/>
            <a:r>
              <a:rPr lang="en-US" b="1" kern="0">
                <a:solidFill>
                  <a:srgbClr val="000000"/>
                </a:solidFill>
              </a:rPr>
              <a:t>RemoteSigned</a:t>
            </a:r>
          </a:p>
          <a:p>
            <a:pPr lvl="1"/>
            <a:r>
              <a:rPr lang="en-US" b="1" kern="0">
                <a:solidFill>
                  <a:srgbClr val="000000"/>
                </a:solidFill>
              </a:rPr>
              <a:t>Unrestricted</a:t>
            </a:r>
          </a:p>
          <a:p>
            <a:pPr lvl="1"/>
            <a:r>
              <a:rPr lang="en-US" b="1" kern="0">
                <a:solidFill>
                  <a:srgbClr val="000000"/>
                </a:solidFill>
              </a:rPr>
              <a:t>Bypass</a:t>
            </a:r>
          </a:p>
          <a:p>
            <a:pPr lvl="1"/>
            <a:endParaRPr lang="en-US" kern="0">
              <a:solidFill>
                <a:srgbClr val="000000"/>
              </a:solidFill>
            </a:endParaRPr>
          </a:p>
          <a:p>
            <a:pPr marL="0" lvl="0" indent="0">
              <a:buNone/>
            </a:pPr>
            <a:r>
              <a:rPr lang="en-US" kern="0">
                <a:solidFill>
                  <a:srgbClr val="000000"/>
                </a:solidFill>
              </a:rPr>
              <a:t>Three ways to change:</a:t>
            </a:r>
          </a:p>
          <a:p>
            <a:pPr lvl="1"/>
            <a:r>
              <a:rPr lang="en-US" b="1" kern="0">
                <a:solidFill>
                  <a:srgbClr val="000000"/>
                </a:solidFill>
              </a:rPr>
              <a:t>Set-ExecutionPolicy</a:t>
            </a:r>
            <a:r>
              <a:rPr lang="en-US" kern="0">
                <a:solidFill>
                  <a:srgbClr val="000000"/>
                </a:solidFill>
              </a:rPr>
              <a:t> command</a:t>
            </a:r>
          </a:p>
          <a:p>
            <a:pPr lvl="1"/>
            <a:r>
              <a:rPr lang="en-US" kern="0">
                <a:solidFill>
                  <a:srgbClr val="000000"/>
                </a:solidFill>
              </a:rPr>
              <a:t>Group Policy Object</a:t>
            </a:r>
          </a:p>
          <a:p>
            <a:pPr lvl="1"/>
            <a:r>
              <a:rPr lang="en-US" b="1" kern="0">
                <a:solidFill>
                  <a:srgbClr val="000000"/>
                </a:solidFill>
              </a:rPr>
              <a:t>–ExecutionPolicy </a:t>
            </a:r>
            <a:r>
              <a:rPr lang="en-US" kern="0">
                <a:solidFill>
                  <a:srgbClr val="000000"/>
                </a:solidFill>
              </a:rPr>
              <a:t>parameter of </a:t>
            </a:r>
            <a:r>
              <a:rPr lang="en-US" b="1" kern="0">
                <a:solidFill>
                  <a:srgbClr val="000000"/>
                </a:solidFill>
              </a:rPr>
              <a:t>PowerShell.exe</a:t>
            </a:r>
            <a:endParaRPr lang="en-US" b="1" kern="0" dirty="0">
              <a:solidFill>
                <a:srgbClr val="000000"/>
              </a:solidFill>
            </a:endParaRPr>
          </a:p>
        </p:txBody>
      </p:sp>
    </p:spTree>
    <p:extLst>
      <p:ext uri="{BB962C8B-B14F-4D97-AF65-F5344CB8AC3E}">
        <p14:creationId xmlns:p14="http://schemas.microsoft.com/office/powerpoint/2010/main" val="44079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fcdeda4-efa6-4f72-b231-baa851258a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Trust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 digital certificate is a form of electronic identification</a:t>
            </a:r>
          </a:p>
          <a:p>
            <a:pPr lvl="0"/>
            <a:r>
              <a:rPr lang="en-US" kern="0">
                <a:solidFill>
                  <a:srgbClr val="000000"/>
                </a:solidFill>
              </a:rPr>
              <a:t>The certificate is only reliable if it was issued by using a reliable identify verification process</a:t>
            </a:r>
          </a:p>
          <a:p>
            <a:pPr lvl="0"/>
            <a:r>
              <a:rPr lang="en-US" kern="0">
                <a:solidFill>
                  <a:srgbClr val="000000"/>
                </a:solidFill>
              </a:rPr>
              <a:t>A trusted Certification Authority (CA) is one that uses a reliable process to verify identities of certificate applicants</a:t>
            </a:r>
          </a:p>
          <a:p>
            <a:pPr lvl="0"/>
            <a:r>
              <a:rPr lang="en-US" kern="0">
                <a:solidFill>
                  <a:srgbClr val="000000"/>
                </a:solidFill>
              </a:rPr>
              <a:t>A trusted script is one that has been digitally signed by using a trusted certificate; the author of a trusted script is therefore known to you</a:t>
            </a:r>
            <a:endParaRPr lang="en-US" kern="0" dirty="0">
              <a:solidFill>
                <a:srgbClr val="000000"/>
              </a:solidFill>
            </a:endParaRPr>
          </a:p>
        </p:txBody>
      </p:sp>
    </p:spTree>
    <p:extLst>
      <p:ext uri="{BB962C8B-B14F-4D97-AF65-F5344CB8AC3E}">
        <p14:creationId xmlns:p14="http://schemas.microsoft.com/office/powerpoint/2010/main" val="123783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Security Features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Filename extensions are not executable and are not associated with Windows PowerShell</a:t>
            </a:r>
          </a:p>
          <a:p>
            <a:pPr lvl="0"/>
            <a:r>
              <a:rPr lang="en-US" kern="0">
                <a:solidFill>
                  <a:srgbClr val="000000"/>
                </a:solidFill>
              </a:rPr>
              <a:t>Scripts must be run by using a relative or absolute path</a:t>
            </a:r>
            <a:endParaRPr lang="en-US" kern="0" dirty="0">
              <a:solidFill>
                <a:srgbClr val="000000"/>
              </a:solidFill>
            </a:endParaRPr>
          </a:p>
        </p:txBody>
      </p:sp>
    </p:spTree>
    <p:extLst>
      <p:ext uri="{BB962C8B-B14F-4D97-AF65-F5344CB8AC3E}">
        <p14:creationId xmlns:p14="http://schemas.microsoft.com/office/powerpoint/2010/main" val="10657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004c6b6-3ca4-4ded-adb9-455ef903a5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Shell Security</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set the local execution policy</a:t>
            </a:r>
            <a:endParaRPr lang="en-US" kern="0" dirty="0">
              <a:solidFill>
                <a:srgbClr val="000000"/>
              </a:solidFill>
            </a:endParaRPr>
          </a:p>
        </p:txBody>
      </p:sp>
    </p:spTree>
    <p:extLst>
      <p:ext uri="{BB962C8B-B14F-4D97-AF65-F5344CB8AC3E}">
        <p14:creationId xmlns:p14="http://schemas.microsoft.com/office/powerpoint/2010/main" val="153524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Working with Security in Windows PowerShell</a:t>
            </a:r>
            <a:endParaRPr lang="en-US"/>
          </a:p>
        </p:txBody>
      </p:sp>
      <p:sp>
        <p:nvSpPr>
          <p:cNvPr id="3" name="Text Placeholder 2"/>
          <p:cNvSpPr>
            <a:spLocks noGrp="1"/>
          </p:cNvSpPr>
          <p:nvPr>
            <p:ph type="body" idx="1"/>
          </p:nvPr>
        </p:nvSpPr>
        <p:spPr/>
        <p:txBody>
          <a:bodyPr/>
          <a:lstStyle/>
          <a:p>
            <a:r>
              <a:rPr lang="en-US" smtClean="0"/>
              <a:t>Exercise 1: Configure Security</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endParaRPr lang="en-US" sz="280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10 minutes</a:t>
            </a:r>
            <a:endParaRPr lang="en-US" sz="2800">
              <a:latin typeface="Segoe UI" panose="020B0502040204020203" pitchFamily="34" charset="0"/>
            </a:endParaRPr>
          </a:p>
        </p:txBody>
      </p:sp>
    </p:spTree>
    <p:extLst>
      <p:ext uri="{BB962C8B-B14F-4D97-AF65-F5344CB8AC3E}">
        <p14:creationId xmlns:p14="http://schemas.microsoft.com/office/powerpoint/2010/main" val="3553777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have to configure the Windows PowerShell execution policy on your local computer.</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986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Will the execution policy remain in effect?
What is the best way to manage execution policy in an enterprise environment?</a:t>
            </a:r>
            <a:endParaRPr lang="en-US"/>
          </a:p>
        </p:txBody>
      </p:sp>
    </p:spTree>
    <p:extLst>
      <p:ext uri="{BB962C8B-B14F-4D97-AF65-F5344CB8AC3E}">
        <p14:creationId xmlns:p14="http://schemas.microsoft.com/office/powerpoint/2010/main" val="364804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Best Practice
Common Issues and Troubleshooting Tips</a:t>
            </a:r>
            <a:endParaRPr lang="en-US"/>
          </a:p>
        </p:txBody>
      </p:sp>
    </p:spTree>
    <p:extLst>
      <p:ext uri="{BB962C8B-B14F-4D97-AF65-F5344CB8AC3E}">
        <p14:creationId xmlns:p14="http://schemas.microsoft.com/office/powerpoint/2010/main" val="259971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Variables
Scripting Security</a:t>
            </a:r>
            <a:endParaRPr lang="en-US"/>
          </a:p>
        </p:txBody>
      </p:sp>
    </p:spTree>
    <p:extLst>
      <p:ext uri="{BB962C8B-B14F-4D97-AF65-F5344CB8AC3E}">
        <p14:creationId xmlns:p14="http://schemas.microsoft.com/office/powerpoint/2010/main" val="211384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Variables</a:t>
            </a:r>
            <a:endParaRPr lang="en-US"/>
          </a:p>
        </p:txBody>
      </p:sp>
      <p:sp>
        <p:nvSpPr>
          <p:cNvPr id="3" name="Text Placeholder 2"/>
          <p:cNvSpPr>
            <a:spLocks noGrp="1"/>
          </p:cNvSpPr>
          <p:nvPr>
            <p:ph type="body" idx="1"/>
          </p:nvPr>
        </p:nvSpPr>
        <p:spPr/>
        <p:txBody>
          <a:bodyPr/>
          <a:lstStyle/>
          <a:p>
            <a:r>
              <a:rPr lang="en-US" smtClean="0"/>
              <a:t>What Are Variables?
Variable Rules
Using Variables
Math Operators and Quotation Marks
Demonstration: Using Variables</a:t>
            </a:r>
            <a:endParaRPr lang="en-US"/>
          </a:p>
        </p:txBody>
      </p:sp>
    </p:spTree>
    <p:extLst>
      <p:ext uri="{BB962C8B-B14F-4D97-AF65-F5344CB8AC3E}">
        <p14:creationId xmlns:p14="http://schemas.microsoft.com/office/powerpoint/2010/main" val="21639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Variables?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Named, temporary storage containers for objects</a:t>
            </a:r>
          </a:p>
          <a:p>
            <a:pPr lvl="0"/>
            <a:r>
              <a:rPr lang="en-US" kern="0">
                <a:solidFill>
                  <a:srgbClr val="000000"/>
                </a:solidFill>
              </a:rPr>
              <a:t>Can contain more than one object, making the variable an </a:t>
            </a:r>
            <a:r>
              <a:rPr lang="en-US" i="1" kern="0">
                <a:solidFill>
                  <a:srgbClr val="000000"/>
                </a:solidFill>
              </a:rPr>
              <a:t>array</a:t>
            </a:r>
            <a:endParaRPr lang="en-US" kern="0">
              <a:solidFill>
                <a:srgbClr val="000000"/>
              </a:solidFill>
            </a:endParaRPr>
          </a:p>
          <a:p>
            <a:pPr lvl="0"/>
            <a:r>
              <a:rPr lang="en-US" kern="0">
                <a:solidFill>
                  <a:srgbClr val="000000"/>
                </a:solidFill>
              </a:rPr>
              <a:t>Stored in the drive </a:t>
            </a:r>
            <a:r>
              <a:rPr lang="en-US" b="1" kern="0">
                <a:solidFill>
                  <a:srgbClr val="000000"/>
                </a:solidFill>
              </a:rPr>
              <a:t>VARIABLE:</a:t>
            </a:r>
            <a:endParaRPr lang="en-US" kern="0">
              <a:solidFill>
                <a:srgbClr val="000000"/>
              </a:solidFill>
            </a:endParaRPr>
          </a:p>
          <a:p>
            <a:pPr lvl="0"/>
            <a:r>
              <a:rPr lang="en-US" kern="0">
                <a:solidFill>
                  <a:srgbClr val="000000"/>
                </a:solidFill>
              </a:rPr>
              <a:t>Commands exist to manage variables</a:t>
            </a:r>
          </a:p>
          <a:p>
            <a:pPr lvl="1"/>
            <a:r>
              <a:rPr lang="en-US" b="1" kern="0">
                <a:solidFill>
                  <a:srgbClr val="000000"/>
                </a:solidFill>
              </a:rPr>
              <a:t>Get-Command –Noun Variable</a:t>
            </a:r>
          </a:p>
          <a:p>
            <a:pPr lvl="1"/>
            <a:r>
              <a:rPr lang="en-US" kern="0">
                <a:solidFill>
                  <a:srgbClr val="000000"/>
                </a:solidFill>
              </a:rPr>
              <a:t>Ad hoc management is typical</a:t>
            </a:r>
          </a:p>
          <a:p>
            <a:pPr lvl="0"/>
            <a:r>
              <a:rPr lang="en-US" kern="0">
                <a:solidFill>
                  <a:srgbClr val="000000"/>
                </a:solidFill>
              </a:rPr>
              <a:t>Variables are scoped and exist only for the duration of their containing scope</a:t>
            </a:r>
            <a:endParaRPr lang="en-US" kern="0" dirty="0">
              <a:solidFill>
                <a:srgbClr val="000000"/>
              </a:solidFill>
            </a:endParaRPr>
          </a:p>
        </p:txBody>
      </p:sp>
    </p:spTree>
    <p:extLst>
      <p:ext uri="{BB962C8B-B14F-4D97-AF65-F5344CB8AC3E}">
        <p14:creationId xmlns:p14="http://schemas.microsoft.com/office/powerpoint/2010/main" val="331501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 Rules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Variable names:</a:t>
            </a:r>
          </a:p>
          <a:p>
            <a:pPr lvl="1"/>
            <a:r>
              <a:rPr lang="en-US" kern="0">
                <a:solidFill>
                  <a:srgbClr val="000000"/>
                </a:solidFill>
              </a:rPr>
              <a:t>Typically contain letters and numbers, and sometimes underscores.</a:t>
            </a:r>
          </a:p>
          <a:p>
            <a:pPr lvl="1"/>
            <a:r>
              <a:rPr lang="en-US" kern="0">
                <a:solidFill>
                  <a:srgbClr val="000000"/>
                </a:solidFill>
              </a:rPr>
              <a:t>Can contain other characters if enclosed in curly braces (not recommended).</a:t>
            </a:r>
          </a:p>
          <a:p>
            <a:pPr lvl="1"/>
            <a:endParaRPr lang="en-US" kern="0">
              <a:solidFill>
                <a:srgbClr val="000000"/>
              </a:solidFill>
            </a:endParaRPr>
          </a:p>
          <a:p>
            <a:pPr lvl="0"/>
            <a:r>
              <a:rPr lang="en-US" kern="0">
                <a:solidFill>
                  <a:srgbClr val="000000"/>
                </a:solidFill>
              </a:rPr>
              <a:t>The $ is not part of a variable name. It instructs the shell to access the contents of the variable. Do not use $ when you want to manipulate the variable itself.</a:t>
            </a:r>
            <a:endParaRPr lang="en-US" kern="0" dirty="0">
              <a:solidFill>
                <a:srgbClr val="000000"/>
              </a:solidFill>
            </a:endParaRPr>
          </a:p>
        </p:txBody>
      </p:sp>
    </p:spTree>
    <p:extLst>
      <p:ext uri="{BB962C8B-B14F-4D97-AF65-F5344CB8AC3E}">
        <p14:creationId xmlns:p14="http://schemas.microsoft.com/office/powerpoint/2010/main" val="182287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Variables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a:t>
            </a:r>
            <a:r>
              <a:rPr lang="en-US" b="1" kern="0">
                <a:solidFill>
                  <a:srgbClr val="000000"/>
                </a:solidFill>
              </a:rPr>
              <a:t>=</a:t>
            </a:r>
            <a:r>
              <a:rPr lang="en-US" kern="0">
                <a:solidFill>
                  <a:srgbClr val="000000"/>
                </a:solidFill>
              </a:rPr>
              <a:t> to assign objects to a variable</a:t>
            </a:r>
          </a:p>
          <a:p>
            <a:pPr lvl="0"/>
            <a:r>
              <a:rPr lang="en-US" kern="0">
                <a:solidFill>
                  <a:srgbClr val="000000"/>
                </a:solidFill>
              </a:rPr>
              <a:t>Use index numbers like </a:t>
            </a:r>
            <a:r>
              <a:rPr lang="en-US" b="1" kern="0">
                <a:solidFill>
                  <a:srgbClr val="000000"/>
                </a:solidFill>
              </a:rPr>
              <a:t>[0]</a:t>
            </a:r>
            <a:r>
              <a:rPr lang="en-US" kern="0">
                <a:solidFill>
                  <a:srgbClr val="000000"/>
                </a:solidFill>
              </a:rPr>
              <a:t> to access individual objects in an array</a:t>
            </a:r>
          </a:p>
          <a:p>
            <a:pPr lvl="0"/>
            <a:r>
              <a:rPr lang="en-US" kern="0">
                <a:solidFill>
                  <a:srgbClr val="000000"/>
                </a:solidFill>
              </a:rPr>
              <a:t>Use the period (</a:t>
            </a:r>
            <a:r>
              <a:rPr lang="en-US" b="1" kern="0">
                <a:solidFill>
                  <a:srgbClr val="000000"/>
                </a:solidFill>
              </a:rPr>
              <a:t>.</a:t>
            </a:r>
            <a:r>
              <a:rPr lang="en-US" kern="0">
                <a:solidFill>
                  <a:srgbClr val="000000"/>
                </a:solidFill>
              </a:rPr>
              <a:t>) to access members of an object instead of the entire object</a:t>
            </a:r>
          </a:p>
          <a:p>
            <a:pPr lvl="0"/>
            <a:r>
              <a:rPr lang="en-US" kern="0">
                <a:solidFill>
                  <a:srgbClr val="000000"/>
                </a:solidFill>
              </a:rPr>
              <a:t>Variables can be given a type</a:t>
            </a:r>
          </a:p>
          <a:p>
            <a:pPr lvl="1"/>
            <a:r>
              <a:rPr lang="en-US" kern="0">
                <a:solidFill>
                  <a:srgbClr val="000000"/>
                </a:solidFill>
              </a:rPr>
              <a:t>Use type accelerators like </a:t>
            </a:r>
            <a:r>
              <a:rPr lang="en-US" b="1" kern="0">
                <a:solidFill>
                  <a:srgbClr val="000000"/>
                </a:solidFill>
              </a:rPr>
              <a:t>[string]</a:t>
            </a:r>
            <a:r>
              <a:rPr lang="en-US" kern="0">
                <a:solidFill>
                  <a:srgbClr val="000000"/>
                </a:solidFill>
              </a:rPr>
              <a:t> and </a:t>
            </a:r>
            <a:r>
              <a:rPr lang="en-US" b="1" kern="0">
                <a:solidFill>
                  <a:srgbClr val="000000"/>
                </a:solidFill>
              </a:rPr>
              <a:t>[int]</a:t>
            </a:r>
            <a:endParaRPr lang="en-US" kern="0">
              <a:solidFill>
                <a:srgbClr val="000000"/>
              </a:solidFill>
            </a:endParaRPr>
          </a:p>
          <a:p>
            <a:pPr lvl="1"/>
            <a:r>
              <a:rPr lang="en-US" kern="0">
                <a:solidFill>
                  <a:srgbClr val="000000"/>
                </a:solidFill>
              </a:rPr>
              <a:t>Use </a:t>
            </a:r>
            <a:r>
              <a:rPr lang="en-US" b="1" kern="0">
                <a:solidFill>
                  <a:srgbClr val="000000"/>
                </a:solidFill>
              </a:rPr>
              <a:t>–is</a:t>
            </a:r>
            <a:r>
              <a:rPr lang="en-US" kern="0">
                <a:solidFill>
                  <a:srgbClr val="000000"/>
                </a:solidFill>
              </a:rPr>
              <a:t> and </a:t>
            </a:r>
            <a:r>
              <a:rPr lang="en-US" b="1" kern="0">
                <a:solidFill>
                  <a:srgbClr val="000000"/>
                </a:solidFill>
              </a:rPr>
              <a:t>–as</a:t>
            </a:r>
            <a:r>
              <a:rPr lang="en-US" kern="0">
                <a:solidFill>
                  <a:srgbClr val="000000"/>
                </a:solidFill>
              </a:rPr>
              <a:t> operators</a:t>
            </a:r>
          </a:p>
          <a:p>
            <a:pPr lvl="0"/>
            <a:r>
              <a:rPr lang="en-US" kern="0">
                <a:solidFill>
                  <a:srgbClr val="000000"/>
                </a:solidFill>
              </a:rPr>
              <a:t>Be careful of common mistakes</a:t>
            </a:r>
            <a:endParaRPr lang="en-US" kern="0" dirty="0">
              <a:solidFill>
                <a:srgbClr val="000000"/>
              </a:solidFill>
            </a:endParaRPr>
          </a:p>
        </p:txBody>
      </p:sp>
    </p:spTree>
    <p:extLst>
      <p:ext uri="{BB962C8B-B14F-4D97-AF65-F5344CB8AC3E}">
        <p14:creationId xmlns:p14="http://schemas.microsoft.com/office/powerpoint/2010/main" val="90382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e6221f2-17ab-440b-a96c-bcd7ec91a5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Math Operators and Quotation Marks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Math operators:</a:t>
            </a:r>
          </a:p>
          <a:p>
            <a:pPr lvl="1"/>
            <a:r>
              <a:rPr lang="en-US" b="1" kern="0">
                <a:solidFill>
                  <a:srgbClr val="000000"/>
                </a:solidFill>
              </a:rPr>
              <a:t>+ - / *</a:t>
            </a:r>
          </a:p>
          <a:p>
            <a:pPr lvl="1"/>
            <a:r>
              <a:rPr lang="en-US" b="1" kern="0">
                <a:solidFill>
                  <a:srgbClr val="000000"/>
                </a:solidFill>
              </a:rPr>
              <a:t>+</a:t>
            </a:r>
            <a:r>
              <a:rPr lang="en-US" kern="0">
                <a:solidFill>
                  <a:srgbClr val="000000"/>
                </a:solidFill>
              </a:rPr>
              <a:t> is also used for string concatenation</a:t>
            </a:r>
          </a:p>
          <a:p>
            <a:pPr lvl="1"/>
            <a:endParaRPr lang="en-US" kern="0">
              <a:solidFill>
                <a:srgbClr val="000000"/>
              </a:solidFill>
            </a:endParaRPr>
          </a:p>
          <a:p>
            <a:pPr lvl="0"/>
            <a:r>
              <a:rPr lang="en-US" kern="0">
                <a:solidFill>
                  <a:srgbClr val="000000"/>
                </a:solidFill>
              </a:rPr>
              <a:t>In single quotation marks, variables are left as literal values</a:t>
            </a:r>
          </a:p>
          <a:p>
            <a:pPr lvl="0"/>
            <a:r>
              <a:rPr lang="en-US" kern="0">
                <a:solidFill>
                  <a:srgbClr val="000000"/>
                </a:solidFill>
              </a:rPr>
              <a:t>In double quotation marks, variables are replaced with their contents</a:t>
            </a:r>
          </a:p>
          <a:p>
            <a:pPr lvl="0"/>
            <a:r>
              <a:rPr lang="en-US" kern="0">
                <a:solidFill>
                  <a:srgbClr val="000000"/>
                </a:solidFill>
              </a:rPr>
              <a:t>Subexpressions like </a:t>
            </a:r>
            <a:r>
              <a:rPr lang="en-US" b="1" kern="0">
                <a:solidFill>
                  <a:srgbClr val="000000"/>
                </a:solidFill>
              </a:rPr>
              <a:t>$($service[0].name)</a:t>
            </a:r>
            <a:r>
              <a:rPr lang="en-US" kern="0">
                <a:solidFill>
                  <a:srgbClr val="000000"/>
                </a:solidFill>
              </a:rPr>
              <a:t> are also replaced inside double quotation marks</a:t>
            </a:r>
            <a:endParaRPr lang="en-US" kern="0" dirty="0">
              <a:solidFill>
                <a:srgbClr val="000000"/>
              </a:solidFill>
            </a:endParaRPr>
          </a:p>
        </p:txBody>
      </p:sp>
    </p:spTree>
    <p:extLst>
      <p:ext uri="{BB962C8B-B14F-4D97-AF65-F5344CB8AC3E}">
        <p14:creationId xmlns:p14="http://schemas.microsoft.com/office/powerpoint/2010/main" val="376330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21f334e-0a81-4d73-ac76-030292fe9a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Variables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several ways to use variables</a:t>
            </a:r>
          </a:p>
          <a:p>
            <a:pPr lvl="1"/>
            <a:r>
              <a:rPr lang="en-US" kern="0">
                <a:solidFill>
                  <a:srgbClr val="000000"/>
                </a:solidFill>
              </a:rPr>
              <a:t>Naming variables</a:t>
            </a:r>
          </a:p>
          <a:p>
            <a:pPr lvl="1"/>
            <a:r>
              <a:rPr lang="en-US" kern="0">
                <a:solidFill>
                  <a:srgbClr val="000000"/>
                </a:solidFill>
              </a:rPr>
              <a:t>Using variables</a:t>
            </a:r>
          </a:p>
          <a:p>
            <a:pPr lvl="1"/>
            <a:r>
              <a:rPr lang="en-US" kern="0">
                <a:solidFill>
                  <a:srgbClr val="000000"/>
                </a:solidFill>
              </a:rPr>
              <a:t>Using double quotation marks</a:t>
            </a:r>
          </a:p>
          <a:p>
            <a:pPr lvl="1"/>
            <a:r>
              <a:rPr lang="en-US" kern="0">
                <a:solidFill>
                  <a:srgbClr val="000000"/>
                </a:solidFill>
              </a:rPr>
              <a:t>Using subexpressions</a:t>
            </a:r>
            <a:endParaRPr lang="en-US" kern="0" dirty="0">
              <a:solidFill>
                <a:srgbClr val="000000"/>
              </a:solidFill>
            </a:endParaRPr>
          </a:p>
        </p:txBody>
      </p:sp>
    </p:spTree>
    <p:extLst>
      <p:ext uri="{BB962C8B-B14F-4D97-AF65-F5344CB8AC3E}">
        <p14:creationId xmlns:p14="http://schemas.microsoft.com/office/powerpoint/2010/main" val="350110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Scripting Security</a:t>
            </a:r>
            <a:endParaRPr lang="en-US"/>
          </a:p>
        </p:txBody>
      </p:sp>
      <p:sp>
        <p:nvSpPr>
          <p:cNvPr id="3" name="Text Placeholder 2"/>
          <p:cNvSpPr>
            <a:spLocks noGrp="1"/>
          </p:cNvSpPr>
          <p:nvPr>
            <p:ph type="body" idx="1"/>
          </p:nvPr>
        </p:nvSpPr>
        <p:spPr/>
        <p:txBody>
          <a:bodyPr/>
          <a:lstStyle/>
          <a:p>
            <a:r>
              <a:rPr lang="en-US" smtClean="0"/>
              <a:t>Security Goals
Execution Policy
Understanding Trust
Other Security Features
Demonstration: Shell Security</a:t>
            </a:r>
            <a:endParaRPr lang="en-US"/>
          </a:p>
        </p:txBody>
      </p:sp>
    </p:spTree>
    <p:extLst>
      <p:ext uri="{BB962C8B-B14F-4D97-AF65-F5344CB8AC3E}">
        <p14:creationId xmlns:p14="http://schemas.microsoft.com/office/powerpoint/2010/main" val="272757892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84A8569C-F9B5-441A-B7B3-4AD907C8FFC8}"/>
</file>

<file path=customXml/itemProps2.xml><?xml version="1.0" encoding="utf-8"?>
<ds:datastoreItem xmlns:ds="http://schemas.openxmlformats.org/officeDocument/2006/customXml" ds:itemID="{D44F45C4-ACEA-46E2-98B2-DC32F6F1F8B5}"/>
</file>

<file path=customXml/itemProps3.xml><?xml version="1.0" encoding="utf-8"?>
<ds:datastoreItem xmlns:ds="http://schemas.openxmlformats.org/officeDocument/2006/customXml" ds:itemID="{443FAA16-38E2-4FA8-A130-A459C0D4355B}"/>
</file>

<file path=docProps/app.xml><?xml version="1.0" encoding="utf-8"?>
<Properties xmlns="http://schemas.openxmlformats.org/officeDocument/2006/extended-properties" xmlns:vt="http://schemas.openxmlformats.org/officeDocument/2006/docPropsVTypes">
  <Template>NG_MOC_Core_ModuleNew</Template>
  <TotalTime>5</TotalTime>
  <Words>1972</Words>
  <Application>Microsoft Office PowerPoint</Application>
  <PresentationFormat>On-screen Show (4:3)</PresentationFormat>
  <Paragraphs>236</Paragraphs>
  <Slides>18</Slides>
  <Notes>18</Notes>
  <HiddenSlides>0</HiddenSlides>
  <MMClips>0</MMClips>
  <ScaleCrop>false</ScaleCrop>
  <HeadingPairs>
    <vt:vector size="6" baseType="variant">
      <vt:variant>
        <vt:lpstr>Fonts Used</vt:lpstr>
      </vt:variant>
      <vt:variant>
        <vt:i4>7</vt:i4>
      </vt:variant>
      <vt:variant>
        <vt:lpstr>Theme</vt:lpstr>
      </vt:variant>
      <vt:variant>
        <vt:i4>20</vt:i4>
      </vt:variant>
      <vt:variant>
        <vt:lpstr>Slide Titles</vt:lpstr>
      </vt:variant>
      <vt:variant>
        <vt:i4>18</vt:i4>
      </vt:variant>
    </vt:vector>
  </HeadingPairs>
  <TitlesOfParts>
    <vt:vector size="45" baseType="lpstr">
      <vt:lpstr>Calibri</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Module 7</vt:lpstr>
      <vt:lpstr>Module Overview</vt:lpstr>
      <vt:lpstr>Lesson 1: Using Variables</vt:lpstr>
      <vt:lpstr>What Are Variables?</vt:lpstr>
      <vt:lpstr>Variable Rules</vt:lpstr>
      <vt:lpstr>Using Variables</vt:lpstr>
      <vt:lpstr>Math Operators and Quotation Marks</vt:lpstr>
      <vt:lpstr>Demonstration: Using Variables</vt:lpstr>
      <vt:lpstr>Lesson 2: Scripting Security</vt:lpstr>
      <vt:lpstr>Security Goals</vt:lpstr>
      <vt:lpstr>Execution Policy</vt:lpstr>
      <vt:lpstr>Understanding Trust</vt:lpstr>
      <vt:lpstr>Other Security Features</vt:lpstr>
      <vt:lpstr>Demonstration: Shell Security</vt:lpstr>
      <vt:lpstr>Lab: Working with Security in Windows PowerShell</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
  <cp:lastModifiedBy>Cindy Staley</cp:lastModifiedBy>
  <cp:revision>3</cp:revision>
  <dcterms:created xsi:type="dcterms:W3CDTF">2014-02-25T00:55:14Z</dcterms:created>
  <dcterms:modified xsi:type="dcterms:W3CDTF">2014-02-25T15:16:22Z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