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slides/slide2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s/slide2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4.xml" ContentType="application/vnd.openxmlformats-officedocument.presentationml.slideMaster+xml"/>
  <Override PartName="/ppt/slideMasters/slideMaster43.xml" ContentType="application/vnd.openxmlformats-officedocument.presentationml.slideMaster+xml"/>
  <Override PartName="/ppt/slideMasters/slideMaster42.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8.xml" ContentType="application/vnd.openxmlformats-officedocument.presentationml.slideMaster+xml"/>
  <Override PartName="/ppt/slideMasters/slideMaster57.xml" ContentType="application/vnd.openxmlformats-officedocument.presentationml.slideMaster+xml"/>
  <Override PartName="/ppt/slideMasters/slideMaster56.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Layouts/slideLayout277.xml" ContentType="application/vnd.openxmlformats-officedocument.presentationml.slideLayout+xml"/>
  <Override PartName="/ppt/slideLayouts/slideLayout276.xml" ContentType="application/vnd.openxmlformats-officedocument.presentationml.slideLayout+xml"/>
  <Override PartName="/ppt/slideLayouts/slideLayout275.xml" ContentType="application/vnd.openxmlformats-officedocument.presentationml.slideLayout+xml"/>
  <Override PartName="/ppt/slideLayouts/slideLayout274.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4.xml" ContentType="application/vnd.openxmlformats-officedocument.presentationml.slideLayout+xml"/>
  <Override PartName="/ppt/slideLayouts/slideLayout283.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73.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64.xml" ContentType="application/vnd.openxmlformats-officedocument.presentationml.slideLayout+xml"/>
  <Override PartName="/ppt/slideLayouts/slideLayout263.xml" ContentType="application/vnd.openxmlformats-officedocument.presentationml.slideLayout+xml"/>
  <Override PartName="/ppt/slideLayouts/slideLayout262.xml" ContentType="application/vnd.openxmlformats-officedocument.presentationml.slideLayout+xml"/>
  <Override PartName="/ppt/slideLayouts/slideLayout261.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304.xml" ContentType="application/vnd.openxmlformats-officedocument.presentationml.slideLayout+xml"/>
  <Override PartName="/ppt/slideLayouts/slideLayout303.xml" ContentType="application/vnd.openxmlformats-officedocument.presentationml.slideLayout+xml"/>
  <Override PartName="/ppt/slideLayouts/slideLayout302.xml" ContentType="application/vnd.openxmlformats-officedocument.presentationml.slideLayout+xml"/>
  <Override PartName="/ppt/slideLayouts/slideLayout301.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00.xml" ContentType="application/vnd.openxmlformats-officedocument.presentationml.slideLayout+xml"/>
  <Override PartName="/ppt/slideLayouts/slideLayout299.xml" ContentType="application/vnd.openxmlformats-officedocument.presentationml.slideLayout+xml"/>
  <Override PartName="/ppt/slideLayouts/slideLayout298.xml" ContentType="application/vnd.openxmlformats-officedocument.presentationml.slideLayout+xml"/>
  <Override PartName="/ppt/slideLayouts/slideLayout291.xml" ContentType="application/vnd.openxmlformats-officedocument.presentationml.slideLayout+xml"/>
  <Override PartName="/ppt/slideLayouts/slideLayout290.xml" ContentType="application/vnd.openxmlformats-officedocument.presentationml.slideLayout+xml"/>
  <Override PartName="/ppt/slideLayouts/slideLayout289.xml" ContentType="application/vnd.openxmlformats-officedocument.presentationml.slideLayout+xml"/>
  <Override PartName="/ppt/slideLayouts/slideLayout288.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58.xml" ContentType="application/vnd.openxmlformats-officedocument.presentationml.slideLayout+xml"/>
  <Override PartName="/ppt/slideLayouts/slideLayout225.xml" ContentType="application/vnd.openxmlformats-officedocument.presentationml.slideLayout+xml"/>
  <Override PartName="/ppt/slideLayouts/slideLayout224.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9.xml" ContentType="application/vnd.openxmlformats-officedocument.presentationml.slideLayout+xml"/>
  <Override PartName="/ppt/slideLayouts/slideLayout248.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45.xml" ContentType="application/vnd.openxmlformats-officedocument.presentationml.slideLayout+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35.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82.xml" ContentType="application/vnd.openxmlformats-officedocument.presentationml.slideLayout+xml"/>
  <Override PartName="/ppt/slideLayouts/slideLayout381.xml" ContentType="application/vnd.openxmlformats-officedocument.presentationml.slideLayout+xml"/>
  <Override PartName="/ppt/slideLayouts/slideLayout380.xml" ContentType="application/vnd.openxmlformats-officedocument.presentationml.slideLayout+xml"/>
  <Override PartName="/ppt/slideLayouts/slideLayout379.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9.xml" ContentType="application/vnd.openxmlformats-officedocument.presentationml.slideLayout+xml"/>
  <Override PartName="/ppt/slideLayouts/slideLayout388.xml" ContentType="application/vnd.openxmlformats-officedocument.presentationml.slideLayout+xml"/>
  <Override PartName="/ppt/slideLayouts/slideLayout387.xml" ContentType="application/vnd.openxmlformats-officedocument.presentationml.slideLayout+xml"/>
  <Override PartName="/ppt/slideLayouts/slideLayout386.xml" ContentType="application/vnd.openxmlformats-officedocument.presentationml.slideLayout+xml"/>
  <Override PartName="/ppt/slideLayouts/slideLayout378.xml" ContentType="application/vnd.openxmlformats-officedocument.presentationml.slideLayout+xml"/>
  <Override PartName="/ppt/slideLayouts/slideLayout377.xml" ContentType="application/vnd.openxmlformats-officedocument.presentationml.slideLayout+xml"/>
  <Override PartName="/ppt/slideLayouts/slideLayout376.xml" ContentType="application/vnd.openxmlformats-officedocument.presentationml.slideLayout+xml"/>
  <Override PartName="/ppt/slideLayouts/slideLayout369.xml" ContentType="application/vnd.openxmlformats-officedocument.presentationml.slideLayout+xml"/>
  <Override PartName="/ppt/slideLayouts/slideLayout368.xml" ContentType="application/vnd.openxmlformats-officedocument.presentationml.slideLayout+xml"/>
  <Override PartName="/ppt/slideLayouts/slideLayout367.xml" ContentType="application/vnd.openxmlformats-officedocument.presentationml.slideLayout+xml"/>
  <Override PartName="/ppt/slideLayouts/slideLayout366.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409.xml" ContentType="application/vnd.openxmlformats-officedocument.presentationml.slideLayout+xml"/>
  <Override PartName="/ppt/slideLayouts/slideLayout408.xml" ContentType="application/vnd.openxmlformats-officedocument.presentationml.slideLayout+xml"/>
  <Override PartName="/ppt/slideLayouts/slideLayout407.xml" ContentType="application/vnd.openxmlformats-officedocument.presentationml.slideLayout+xml"/>
  <Override PartName="/ppt/slideLayouts/slideLayout406.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05.xml" ContentType="application/vnd.openxmlformats-officedocument.presentationml.slideLayout+xml"/>
  <Override PartName="/ppt/slideLayouts/slideLayout404.xml" ContentType="application/vnd.openxmlformats-officedocument.presentationml.slideLayout+xml"/>
  <Override PartName="/ppt/slideLayouts/slideLayout403.xml" ContentType="application/vnd.openxmlformats-officedocument.presentationml.slideLayout+xml"/>
  <Override PartName="/ppt/slideLayouts/slideLayout396.xml" ContentType="application/vnd.openxmlformats-officedocument.presentationml.slideLayout+xml"/>
  <Override PartName="/ppt/slideLayouts/slideLayout395.xml" ContentType="application/vnd.openxmlformats-officedocument.presentationml.slideLayout+xml"/>
  <Override PartName="/ppt/slideLayouts/slideLayout394.xml" ContentType="application/vnd.openxmlformats-officedocument.presentationml.slideLayout+xml"/>
  <Override PartName="/ppt/slideLayouts/slideLayout393.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365.xml" ContentType="application/vnd.openxmlformats-officedocument.presentationml.slideLayout+xml"/>
  <Override PartName="/ppt/slideLayouts/slideLayout364.xml" ContentType="application/vnd.openxmlformats-officedocument.presentationml.slideLayout+xml"/>
  <Override PartName="/ppt/slideLayouts/slideLayout363.xml" ContentType="application/vnd.openxmlformats-officedocument.presentationml.slideLayout+xml"/>
  <Override PartName="/ppt/slideLayouts/slideLayout330.xml" ContentType="application/vnd.openxmlformats-officedocument.presentationml.slideLayout+xml"/>
  <Override PartName="/ppt/slideLayouts/slideLayout329.xml" ContentType="application/vnd.openxmlformats-officedocument.presentationml.slideLayout+xml"/>
  <Override PartName="/ppt/slideLayouts/slideLayout328.xml" ContentType="application/vnd.openxmlformats-officedocument.presentationml.slideLayout+xml"/>
  <Override PartName="/ppt/slideLayouts/slideLayout327.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26.xml" ContentType="application/vnd.openxmlformats-officedocument.presentationml.slideLayout+xml"/>
  <Override PartName="/ppt/slideLayouts/slideLayout325.xml" ContentType="application/vnd.openxmlformats-officedocument.presentationml.slideLayout+xml"/>
  <Override PartName="/ppt/slideLayouts/slideLayout324.xml" ContentType="application/vnd.openxmlformats-officedocument.presentationml.slideLayout+xml"/>
  <Override PartName="/ppt/slideLayouts/slideLayout317.xml" ContentType="application/vnd.openxmlformats-officedocument.presentationml.slideLayout+xml"/>
  <Override PartName="/ppt/slideLayouts/slideLayout316.xml" ContentType="application/vnd.openxmlformats-officedocument.presentationml.slideLayout+xml"/>
  <Override PartName="/ppt/slideLayouts/slideLayout315.xml" ContentType="application/vnd.openxmlformats-officedocument.presentationml.slideLayout+xml"/>
  <Override PartName="/ppt/slideLayouts/slideLayout314.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56.xml" ContentType="application/vnd.openxmlformats-officedocument.presentationml.slideLayout+xml"/>
  <Override PartName="/ppt/slideLayouts/slideLayout355.xml" ContentType="application/vnd.openxmlformats-officedocument.presentationml.slideLayout+xml"/>
  <Override PartName="/ppt/slideLayouts/slideLayout354.xml" ContentType="application/vnd.openxmlformats-officedocument.presentationml.slideLayout+xml"/>
  <Override PartName="/ppt/slideLayouts/slideLayout353.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52.xml" ContentType="application/vnd.openxmlformats-officedocument.presentationml.slideLayout+xml"/>
  <Override PartName="/ppt/slideLayouts/slideLayout351.xml" ContentType="application/vnd.openxmlformats-officedocument.presentationml.slideLayout+xml"/>
  <Override PartName="/ppt/slideLayouts/slideLayout350.xml" ContentType="application/vnd.openxmlformats-officedocument.presentationml.slideLayout+xml"/>
  <Override PartName="/ppt/slideLayouts/slideLayout343.xml" ContentType="application/vnd.openxmlformats-officedocument.presentationml.slideLayout+xml"/>
  <Override PartName="/ppt/slideLayouts/slideLayout342.xml" ContentType="application/vnd.openxmlformats-officedocument.presentationml.slideLayout+xml"/>
  <Override PartName="/ppt/slideLayouts/slideLayout341.xml" ContentType="application/vnd.openxmlformats-officedocument.presentationml.slideLayout+xml"/>
  <Override PartName="/ppt/slideLayouts/slideLayout340.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6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416.xml" ContentType="application/vnd.openxmlformats-officedocument.presentationml.slideLayout+xml"/>
  <Override PartName="/ppt/slideLayouts/slideLayout392.xml" ContentType="application/vnd.openxmlformats-officedocument.presentationml.slideLayout+xml"/>
  <Override PartName="/ppt/slideLayouts/slideLayout418.xml" ContentType="application/vnd.openxmlformats-officedocument.presentationml.slideLayout+xml"/>
  <Override PartName="/ppt/slideLayouts/slideLayout664.xml" ContentType="application/vnd.openxmlformats-officedocument.presentationml.slideLayout+xml"/>
  <Override PartName="/ppt/slideLayouts/slideLayout663.xml" ContentType="application/vnd.openxmlformats-officedocument.presentationml.slideLayout+xml"/>
  <Override PartName="/ppt/slideLayouts/slideLayout662.xml" ContentType="application/vnd.openxmlformats-officedocument.presentationml.slideLayout+xml"/>
  <Override PartName="/ppt/slideLayouts/slideLayout661.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60.xml" ContentType="application/vnd.openxmlformats-officedocument.presentationml.slideLayout+xml"/>
  <Override PartName="/ppt/slideLayouts/slideLayout659.xml" ContentType="application/vnd.openxmlformats-officedocument.presentationml.slideLayout+xml"/>
  <Override PartName="/ppt/slideLayouts/slideLayout658.xml" ContentType="application/vnd.openxmlformats-officedocument.presentationml.slideLayout+xml"/>
  <Override PartName="/ppt/slideLayouts/slideLayout651.xml" ContentType="application/vnd.openxmlformats-officedocument.presentationml.slideLayout+xml"/>
  <Override PartName="/ppt/slideLayouts/slideLayout650.xml" ContentType="application/vnd.openxmlformats-officedocument.presentationml.slideLayout+xml"/>
  <Override PartName="/ppt/slideLayouts/slideLayout649.xml" ContentType="application/vnd.openxmlformats-officedocument.presentationml.slideLayout+xml"/>
  <Override PartName="/ppt/slideLayouts/slideLayout648.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90.xml" ContentType="application/vnd.openxmlformats-officedocument.presentationml.slideLayout+xml"/>
  <Override PartName="/ppt/slideLayouts/slideLayout689.xml" ContentType="application/vnd.openxmlformats-officedocument.presentationml.slideLayout+xml"/>
  <Override PartName="/ppt/slideLayouts/slideLayout688.xml" ContentType="application/vnd.openxmlformats-officedocument.presentationml.slideLayout+xml"/>
  <Override PartName="/ppt/slideLayouts/slideLayout687.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86.xml" ContentType="application/vnd.openxmlformats-officedocument.presentationml.slideLayout+xml"/>
  <Override PartName="/ppt/slideLayouts/slideLayout685.xml" ContentType="application/vnd.openxmlformats-officedocument.presentationml.slideLayout+xml"/>
  <Override PartName="/ppt/slideLayouts/slideLayout684.xml" ContentType="application/vnd.openxmlformats-officedocument.presentationml.slideLayout+xml"/>
  <Override PartName="/ppt/slideLayouts/slideLayout677.xml" ContentType="application/vnd.openxmlformats-officedocument.presentationml.slideLayout+xml"/>
  <Override PartName="/ppt/slideLayouts/slideLayout676.xml" ContentType="application/vnd.openxmlformats-officedocument.presentationml.slideLayout+xml"/>
  <Override PartName="/ppt/slideLayouts/slideLayout675.xml" ContentType="application/vnd.openxmlformats-officedocument.presentationml.slideLayout+xml"/>
  <Override PartName="/ppt/slideLayouts/slideLayout674.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47.xml" ContentType="application/vnd.openxmlformats-officedocument.presentationml.slideLayout+xml"/>
  <Override PartName="/ppt/slideLayouts/slideLayout646.xml" ContentType="application/vnd.openxmlformats-officedocument.presentationml.slideLayout+xml"/>
  <Override PartName="/ppt/slideLayouts/slideLayout645.xml" ContentType="application/vnd.openxmlformats-officedocument.presentationml.slideLayout+xml"/>
  <Override PartName="/ppt/slideLayouts/slideLayout612.xml" ContentType="application/vnd.openxmlformats-officedocument.presentationml.slideLayout+xml"/>
  <Override PartName="/ppt/slideLayouts/slideLayout611.xml" ContentType="application/vnd.openxmlformats-officedocument.presentationml.slideLayout+xml"/>
  <Override PartName="/ppt/slideLayouts/slideLayout610.xml" ContentType="application/vnd.openxmlformats-officedocument.presentationml.slideLayout+xml"/>
  <Override PartName="/ppt/slideLayouts/slideLayout609.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417.xml" ContentType="application/vnd.openxmlformats-officedocument.presentationml.slideLayout+xml"/>
  <Override PartName="/ppt/slideLayouts/slideLayout608.xml" ContentType="application/vnd.openxmlformats-officedocument.presentationml.slideLayout+xml"/>
  <Override PartName="/ppt/slideLayouts/slideLayout607.xml" ContentType="application/vnd.openxmlformats-officedocument.presentationml.slideLayout+xml"/>
  <Override PartName="/ppt/slideLayouts/slideLayout606.xml" ContentType="application/vnd.openxmlformats-officedocument.presentationml.slideLayout+xml"/>
  <Override PartName="/ppt/slideLayouts/slideLayout599.xml" ContentType="application/vnd.openxmlformats-officedocument.presentationml.slideLayout+xml"/>
  <Override PartName="/ppt/slideLayouts/slideLayout598.xml" ContentType="application/vnd.openxmlformats-officedocument.presentationml.slideLayout+xml"/>
  <Override PartName="/ppt/slideLayouts/slideLayout597.xml" ContentType="application/vnd.openxmlformats-officedocument.presentationml.slideLayout+xml"/>
  <Override PartName="/ppt/slideLayouts/slideLayout596.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38.xml" ContentType="application/vnd.openxmlformats-officedocument.presentationml.slideLayout+xml"/>
  <Override PartName="/ppt/slideLayouts/slideLayout637.xml" ContentType="application/vnd.openxmlformats-officedocument.presentationml.slideLayout+xml"/>
  <Override PartName="/ppt/slideLayouts/slideLayout636.xml" ContentType="application/vnd.openxmlformats-officedocument.presentationml.slideLayout+xml"/>
  <Override PartName="/ppt/slideLayouts/slideLayout635.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34.xml" ContentType="application/vnd.openxmlformats-officedocument.presentationml.slideLayout+xml"/>
  <Override PartName="/ppt/slideLayouts/slideLayout633.xml" ContentType="application/vnd.openxmlformats-officedocument.presentationml.slideLayout+xml"/>
  <Override PartName="/ppt/slideLayouts/slideLayout632.xml" ContentType="application/vnd.openxmlformats-officedocument.presentationml.slideLayout+xml"/>
  <Override PartName="/ppt/slideLayouts/slideLayout625.xml" ContentType="application/vnd.openxmlformats-officedocument.presentationml.slideLayout+xml"/>
  <Override PartName="/ppt/slideLayouts/slideLayout624.xml" ContentType="application/vnd.openxmlformats-officedocument.presentationml.slideLayout+xml"/>
  <Override PartName="/ppt/slideLayouts/slideLayout623.xml" ContentType="application/vnd.openxmlformats-officedocument.presentationml.slideLayout+xml"/>
  <Override PartName="/ppt/slideLayouts/slideLayout622.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Masters/slideMaster60.xml" ContentType="application/vnd.openxmlformats-officedocument.presentationml.slideMaster+xml"/>
  <Override PartName="/ppt/slideMasters/slideMaster59.xml" ContentType="application/vnd.openxmlformats-officedocument.presentationml.slideMaster+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716.xml" ContentType="application/vnd.openxmlformats-officedocument.presentationml.slideLayout+xml"/>
  <Override PartName="/ppt/slideLayouts/slideLayout715.xml" ContentType="application/vnd.openxmlformats-officedocument.presentationml.slideLayout+xml"/>
  <Override PartName="/ppt/slideLayouts/slideLayout714.xml" ContentType="application/vnd.openxmlformats-officedocument.presentationml.slideLayout+xml"/>
  <Override PartName="/ppt/slideLayouts/slideLayout713.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12.xml" ContentType="application/vnd.openxmlformats-officedocument.presentationml.slideLayout+xml"/>
  <Override PartName="/ppt/slideLayouts/slideLayout711.xml" ContentType="application/vnd.openxmlformats-officedocument.presentationml.slideLayout+xml"/>
  <Override PartName="/ppt/slideLayouts/slideLayout710.xml" ContentType="application/vnd.openxmlformats-officedocument.presentationml.slideLayout+xml"/>
  <Override PartName="/ppt/slideLayouts/slideLayout703.xml" ContentType="application/vnd.openxmlformats-officedocument.presentationml.slideLayout+xml"/>
  <Override PartName="/ppt/slideLayouts/slideLayout702.xml" ContentType="application/vnd.openxmlformats-officedocument.presentationml.slideLayout+xml"/>
  <Override PartName="/ppt/slideLayouts/slideLayout701.xml" ContentType="application/vnd.openxmlformats-officedocument.presentationml.slideLayout+xml"/>
  <Override PartName="/ppt/slideLayouts/slideLayout700.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728.xml" ContentType="application/vnd.openxmlformats-officedocument.presentationml.slideLayout+xml"/>
  <Override PartName="/ppt/slideLayouts/slideLayout727.xml" ContentType="application/vnd.openxmlformats-officedocument.presentationml.slideLayout+xml"/>
  <Override PartName="/ppt/slideLayouts/slideLayout72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595.xml" ContentType="application/vnd.openxmlformats-officedocument.presentationml.slideLayout+xml"/>
  <Override PartName="/ppt/slideLayouts/slideLayout618.xml" ContentType="application/vnd.openxmlformats-officedocument.presentationml.slideLayout+xml"/>
  <Override PartName="/ppt/slideLayouts/slideLayout593.xml" ContentType="application/vnd.openxmlformats-officedocument.presentationml.slideLayout+xml"/>
  <Override PartName="/ppt/slideLayouts/slideLayout486.xml" ContentType="application/vnd.openxmlformats-officedocument.presentationml.slideLayout+xml"/>
  <Override PartName="/ppt/slideLayouts/slideLayout485.xml" ContentType="application/vnd.openxmlformats-officedocument.presentationml.slideLayout+xml"/>
  <Override PartName="/ppt/slideLayouts/slideLayout484.xml" ContentType="application/vnd.openxmlformats-officedocument.presentationml.slideLayout+xml"/>
  <Override PartName="/ppt/slideLayouts/slideLayout483.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82.xml" ContentType="application/vnd.openxmlformats-officedocument.presentationml.slideLayout+xml"/>
  <Override PartName="/ppt/slideLayouts/slideLayout481.xml" ContentType="application/vnd.openxmlformats-officedocument.presentationml.slideLayout+xml"/>
  <Override PartName="/ppt/slideLayouts/slideLayout480.xml" ContentType="application/vnd.openxmlformats-officedocument.presentationml.slideLayout+xml"/>
  <Override PartName="/ppt/slideLayouts/slideLayout473.xml" ContentType="application/vnd.openxmlformats-officedocument.presentationml.slideLayout+xml"/>
  <Override PartName="/ppt/slideLayouts/slideLayout472.xml" ContentType="application/vnd.openxmlformats-officedocument.presentationml.slideLayout+xml"/>
  <Override PartName="/ppt/slideLayouts/slideLayout471.xml" ContentType="application/vnd.openxmlformats-officedocument.presentationml.slideLayout+xml"/>
  <Override PartName="/ppt/slideLayouts/slideLayout470.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512.xml" ContentType="application/vnd.openxmlformats-officedocument.presentationml.slideLayout+xml"/>
  <Override PartName="/ppt/slideLayouts/slideLayout511.xml" ContentType="application/vnd.openxmlformats-officedocument.presentationml.slideLayout+xml"/>
  <Override PartName="/ppt/slideLayouts/slideLayout510.xml" ContentType="application/vnd.openxmlformats-officedocument.presentationml.slideLayout+xml"/>
  <Override PartName="/ppt/slideLayouts/slideLayout509.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08.xml" ContentType="application/vnd.openxmlformats-officedocument.presentationml.slideLayout+xml"/>
  <Override PartName="/ppt/slideLayouts/slideLayout507.xml" ContentType="application/vnd.openxmlformats-officedocument.presentationml.slideLayout+xml"/>
  <Override PartName="/ppt/slideLayouts/slideLayout506.xml" ContentType="application/vnd.openxmlformats-officedocument.presentationml.slideLayout+xml"/>
  <Override PartName="/ppt/slideLayouts/slideLayout499.xml" ContentType="application/vnd.openxmlformats-officedocument.presentationml.slideLayout+xml"/>
  <Override PartName="/ppt/slideLayouts/slideLayout498.xml" ContentType="application/vnd.openxmlformats-officedocument.presentationml.slideLayout+xml"/>
  <Override PartName="/ppt/slideLayouts/slideLayout497.xml" ContentType="application/vnd.openxmlformats-officedocument.presentationml.slideLayout+xml"/>
  <Override PartName="/ppt/slideLayouts/slideLayout496.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469.xml" ContentType="application/vnd.openxmlformats-officedocument.presentationml.slideLayout+xml"/>
  <Override PartName="/ppt/slideLayouts/slideLayout468.xml" ContentType="application/vnd.openxmlformats-officedocument.presentationml.slideLayout+xml"/>
  <Override PartName="/ppt/slideLayouts/slideLayout467.xml" ContentType="application/vnd.openxmlformats-officedocument.presentationml.slideLayout+xml"/>
  <Override PartName="/ppt/slideLayouts/slideLayout435.xml" ContentType="application/vnd.openxmlformats-officedocument.presentationml.slideLayout+xml"/>
  <Override PartName="/ppt/slideLayouts/slideLayout434.xml" ContentType="application/vnd.openxmlformats-officedocument.presentationml.slideLayout+xml"/>
  <Override PartName="/ppt/slideLayouts/slideLayout433.xml" ContentType="application/vnd.openxmlformats-officedocument.presentationml.slideLayout+xml"/>
  <Override PartName="/ppt/slideLayouts/slideLayout432.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31.xml" ContentType="application/vnd.openxmlformats-officedocument.presentationml.slideLayout+xml"/>
  <Override PartName="/ppt/slideLayouts/slideLayout430.xml" ContentType="application/vnd.openxmlformats-officedocument.presentationml.slideLayout+xml"/>
  <Override PartName="/ppt/slideLayouts/slideLayout429.xml" ContentType="application/vnd.openxmlformats-officedocument.presentationml.slideLayout+xml"/>
  <Override PartName="/ppt/slideLayouts/slideLayout422.xml" ContentType="application/vnd.openxmlformats-officedocument.presentationml.slideLayout+xml"/>
  <Override PartName="/ppt/slideLayouts/slideLayout421.xml" ContentType="application/vnd.openxmlformats-officedocument.presentationml.slideLayout+xml"/>
  <Override PartName="/ppt/slideLayouts/slideLayout420.xml" ContentType="application/vnd.openxmlformats-officedocument.presentationml.slideLayout+xml"/>
  <Override PartName="/ppt/slideLayouts/slideLayout419.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60.xml" ContentType="application/vnd.openxmlformats-officedocument.presentationml.slideLayout+xml"/>
  <Override PartName="/ppt/slideLayouts/slideLayout459.xml" ContentType="application/vnd.openxmlformats-officedocument.presentationml.slideLayout+xml"/>
  <Override PartName="/ppt/slideLayouts/slideLayout458.xml" ContentType="application/vnd.openxmlformats-officedocument.presentationml.slideLayout+xml"/>
  <Override PartName="/ppt/slideLayouts/slideLayout457.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56.xml" ContentType="application/vnd.openxmlformats-officedocument.presentationml.slideLayout+xml"/>
  <Override PartName="/ppt/slideLayouts/slideLayout455.xml" ContentType="application/vnd.openxmlformats-officedocument.presentationml.slideLayout+xml"/>
  <Override PartName="/ppt/slideLayouts/slideLayout45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519.xml" ContentType="application/vnd.openxmlformats-officedocument.presentationml.slideLayout+xml"/>
  <Override PartName="/ppt/slideLayouts/slideLayout594.xml" ContentType="application/vnd.openxmlformats-officedocument.presentationml.slideLayout+xml"/>
  <Override PartName="/ppt/slideLayouts/slideLayout592.xml" ContentType="application/vnd.openxmlformats-officedocument.presentationml.slideLayout+xml"/>
  <Override PartName="/ppt/slideLayouts/slideLayout520.xml" ContentType="application/vnd.openxmlformats-officedocument.presentationml.slideLayout+xml"/>
  <Override PartName="/ppt/slideLayouts/slideLayout560.xml" ContentType="application/vnd.openxmlformats-officedocument.presentationml.slideLayout+xml"/>
  <Override PartName="/ppt/slideLayouts/slideLayout559.xml" ContentType="application/vnd.openxmlformats-officedocument.presentationml.slideLayout+xml"/>
  <Override PartName="/ppt/slideLayouts/slideLayout558.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57.xml" ContentType="application/vnd.openxmlformats-officedocument.presentationml.slideLayout+xml"/>
  <Override PartName="/ppt/slideLayouts/slideLayout556.xml" ContentType="application/vnd.openxmlformats-officedocument.presentationml.slideLayout+xml"/>
  <Override PartName="/ppt/slideLayouts/slideLayout55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82.xml" ContentType="application/vnd.openxmlformats-officedocument.presentationml.slideLayout+xml"/>
  <Override PartName="/ppt/slideLayouts/slideLayout581.xml" ContentType="application/vnd.openxmlformats-officedocument.presentationml.slideLayout+xml"/>
  <Override PartName="/ppt/slideLayouts/slideLayout58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45.xml" ContentType="application/vnd.openxmlformats-officedocument.presentationml.slideLayout+xml"/>
  <Override PartName="/ppt/slideLayouts/slideLayout561.xml" ContentType="application/vnd.openxmlformats-officedocument.presentationml.slideLayout+xml"/>
  <Override PartName="/ppt/slideLayouts/slideLayout533.xml" ContentType="application/vnd.openxmlformats-officedocument.presentationml.slideLayout+xml"/>
  <Override PartName="/ppt/slideLayouts/slideLayout540.xml" ContentType="application/vnd.openxmlformats-officedocument.presentationml.slideLayout+xml"/>
  <Override PartName="/ppt/slideLayouts/slideLayout536.xml" ContentType="application/vnd.openxmlformats-officedocument.presentationml.slideLayout+xml"/>
  <Override PartName="/ppt/slideLayouts/slideLayout531.xml" ContentType="application/vnd.openxmlformats-officedocument.presentationml.slideLayout+xml"/>
  <Override PartName="/ppt/slideLayouts/slideLayout535.xml" ContentType="application/vnd.openxmlformats-officedocument.presentationml.slideLayout+xml"/>
  <Override PartName="/ppt/slideLayouts/slideLayout537.xml" ContentType="application/vnd.openxmlformats-officedocument.presentationml.slideLayout+xml"/>
  <Override PartName="/ppt/slideLayouts/slideLayout539.xml" ContentType="application/vnd.openxmlformats-officedocument.presentationml.slideLayout+xml"/>
  <Override PartName="/ppt/slideLayouts/slideLayout532.xml" ContentType="application/vnd.openxmlformats-officedocument.presentationml.slideLayout+xml"/>
  <Override PartName="/ppt/slideLayouts/slideLayout523.xml" ContentType="application/vnd.openxmlformats-officedocument.presentationml.slideLayout+xml"/>
  <Override PartName="/ppt/slideLayouts/slideLayout538.xml" ContentType="application/vnd.openxmlformats-officedocument.presentationml.slideLayout+xml"/>
  <Override PartName="/ppt/slideLayouts/slideLayout524.xml" ContentType="application/vnd.openxmlformats-officedocument.presentationml.slideLayout+xml"/>
  <Override PartName="/ppt/slideLayouts/slideLayout534.xml" ContentType="application/vnd.openxmlformats-officedocument.presentationml.slideLayout+xml"/>
  <Override PartName="/ppt/slideLayouts/slideLayout521.xml" ContentType="application/vnd.openxmlformats-officedocument.presentationml.slideLayout+xml"/>
  <Override PartName="/ppt/slideLayouts/slideLayout525.xml" ContentType="application/vnd.openxmlformats-officedocument.presentationml.slideLayout+xml"/>
  <Override PartName="/ppt/slideLayouts/slideLayout530.xml" ContentType="application/vnd.openxmlformats-officedocument.presentationml.slideLayout+xml"/>
  <Override PartName="/ppt/slideLayouts/slideLayout544.xml" ContentType="application/vnd.openxmlformats-officedocument.presentationml.slideLayout+xml"/>
  <Override PartName="/ppt/slideLayouts/slideLayout543.xml" ContentType="application/vnd.openxmlformats-officedocument.presentationml.slideLayout+xml"/>
  <Override PartName="/ppt/slideLayouts/slideLayout528.xml" ContentType="application/vnd.openxmlformats-officedocument.presentationml.slideLayout+xml"/>
  <Override PartName="/ppt/slideLayouts/slideLayout526.xml" ContentType="application/vnd.openxmlformats-officedocument.presentationml.slideLayout+xml"/>
  <Override PartName="/ppt/slideLayouts/slideLayout542.xml" ContentType="application/vnd.openxmlformats-officedocument.presentationml.slideLayout+xml"/>
  <Override PartName="/ppt/slideLayouts/slideLayout527.xml" ContentType="application/vnd.openxmlformats-officedocument.presentationml.slideLayout+xml"/>
  <Override PartName="/ppt/slideLayouts/slideLayout522.xml" ContentType="application/vnd.openxmlformats-officedocument.presentationml.slideLayout+xml"/>
  <Override PartName="/ppt/slideLayouts/slideLayout541.xml" ContentType="application/vnd.openxmlformats-officedocument.presentationml.slideLayout+xml"/>
  <Override PartName="/ppt/slideLayouts/slideLayout529.xml" ContentType="application/vnd.openxmlformats-officedocument.presentationml.slideLayout+xml"/>
  <Override PartName="/ppt/theme/theme11.xml" ContentType="application/vnd.openxmlformats-officedocument.theme+xml"/>
  <Override PartName="/ppt/theme/theme49.xml" ContentType="application/vnd.openxmlformats-officedocument.theme+xml"/>
  <Override PartName="/ppt/theme/theme23.xml" ContentType="application/vnd.openxmlformats-officedocument.theme+xml"/>
  <Override PartName="/ppt/theme/theme18.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58.xml" ContentType="application/vnd.openxmlformats-officedocument.theme+xml"/>
  <Override PartName="/ppt/theme/theme33.xml" ContentType="application/vnd.openxmlformats-officedocument.theme+xml"/>
  <Override PartName="/ppt/theme/theme36.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0.xml" ContentType="application/vnd.openxmlformats-officedocument.theme+xml"/>
  <Override PartName="/ppt/theme/theme34.xml" ContentType="application/vnd.openxmlformats-officedocument.theme+xml"/>
  <Override PartName="/ppt/notesMasters/notesMaster1.xml" ContentType="application/vnd.openxmlformats-officedocument.presentationml.notesMaster+xml"/>
  <Override PartName="/ppt/theme/theme57.xml" ContentType="application/vnd.openxmlformats-officedocument.theme+xml"/>
  <Override PartName="/ppt/theme/theme43.xml" ContentType="application/vnd.openxmlformats-officedocument.theme+xml"/>
  <Override PartName="/ppt/theme/theme19.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50.xml" ContentType="application/vnd.openxmlformats-officedocument.theme+xml"/>
  <Override PartName="/ppt/theme/theme7.xml" ContentType="application/vnd.openxmlformats-officedocument.theme+xml"/>
  <Override PartName="/ppt/theme/theme51.xml" ContentType="application/vnd.openxmlformats-officedocument.theme+xml"/>
  <Override PartName="/ppt/theme/theme41.xml" ContentType="application/vnd.openxmlformats-officedocument.theme+xml"/>
  <Override PartName="/ppt/theme/theme22.xml" ContentType="application/vnd.openxmlformats-officedocument.theme+xml"/>
  <Override PartName="/ppt/theme/theme39.xml" ContentType="application/vnd.openxmlformats-officedocument.theme+xml"/>
  <Override PartName="/ppt/theme/theme30.xml" ContentType="application/vnd.openxmlformats-officedocument.theme+xml"/>
  <Override PartName="/ppt/theme/theme55.xml" ContentType="application/vnd.openxmlformats-officedocument.theme+xml"/>
  <Override PartName="/ppt/theme/theme5.xml" ContentType="application/vnd.openxmlformats-officedocument.theme+xml"/>
  <Override PartName="/ppt/theme/theme53.xml" ContentType="application/vnd.openxmlformats-officedocument.theme+xml"/>
  <Override PartName="/ppt/theme/theme8.xml" ContentType="application/vnd.openxmlformats-officedocument.theme+xml"/>
  <Override PartName="/ppt/theme/theme17.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28.xml" ContentType="application/vnd.openxmlformats-officedocument.theme+xml"/>
  <Override PartName="/ppt/theme/theme54.xml" ContentType="application/vnd.openxmlformats-officedocument.theme+xml"/>
  <Override PartName="/ppt/theme/theme4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29.xml" ContentType="application/vnd.openxmlformats-officedocument.theme+xml"/>
  <Override PartName="/ppt/theme/theme60.xml" ContentType="application/vnd.openxmlformats-officedocument.theme+xml"/>
  <Override PartName="/ppt/theme/theme6.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24.xml" ContentType="application/vnd.openxmlformats-officedocument.theme+xml"/>
  <Override PartName="/ppt/theme/theme15.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3.xml" ContentType="application/vnd.openxmlformats-officedocument.theme+xml"/>
  <Override PartName="/ppt/theme/theme42.xml" ContentType="application/vnd.openxmlformats-officedocument.theme+xml"/>
  <Override PartName="/ppt/theme/theme32.xml" ContentType="application/vnd.openxmlformats-officedocument.theme+xml"/>
  <Override PartName="/ppt/theme/theme37.xml" ContentType="application/vnd.openxmlformats-officedocument.theme+xml"/>
  <Override PartName="/ppt/theme/theme56.xml" ContentType="application/vnd.openxmlformats-officedocument.theme+xml"/>
  <Override PartName="/ppt/theme/theme48.xml" ContentType="application/vnd.openxmlformats-officedocument.theme+xml"/>
  <Override PartName="/ppt/theme/theme44.xml" ContentType="application/vnd.openxmlformats-officedocument.theme+xml"/>
  <Override PartName="/ppt/theme/theme16.xml" ContentType="application/vnd.openxmlformats-officedocument.theme+xml"/>
  <Override PartName="/ppt/theme/theme52.xml" ContentType="application/vnd.openxmlformats-officedocument.theme+xml"/>
  <Override PartName="/ppt/theme/theme47.xml" ContentType="application/vnd.openxmlformats-officedocument.theme+xml"/>
  <Override PartName="/ppt/theme/theme59.xml" ContentType="application/vnd.openxmlformats-officedocument.theme+xml"/>
  <Override PartName="/ppt/theme/theme27.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21.xml" ContentType="application/vnd.openxmlformats-officedocument.theme+xml"/>
  <Override PartName="/ppt/theme/theme38.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 id="2147484336" r:id="rId53"/>
    <p:sldMasterId id="2147484349" r:id="rId54"/>
    <p:sldMasterId id="2147484362" r:id="rId55"/>
    <p:sldMasterId id="2147484375" r:id="rId56"/>
    <p:sldMasterId id="2147484388" r:id="rId57"/>
    <p:sldMasterId id="2147484401" r:id="rId58"/>
    <p:sldMasterId id="2147484414" r:id="rId59"/>
    <p:sldMasterId id="2147484427" r:id="rId60"/>
    <p:sldMasterId id="2147484440" r:id="rId61"/>
  </p:sldMasterIdLst>
  <p:notesMasterIdLst>
    <p:notesMasterId r:id="rId119"/>
  </p:notesMasterIdLst>
  <p:sldIdLst>
    <p:sldId id="256" r:id="rId62"/>
    <p:sldId id="257" r:id="rId63"/>
    <p:sldId id="258" r:id="rId64"/>
    <p:sldId id="259" r:id="rId65"/>
    <p:sldId id="260" r:id="rId66"/>
    <p:sldId id="261" r:id="rId67"/>
    <p:sldId id="262" r:id="rId68"/>
    <p:sldId id="263" r:id="rId69"/>
    <p:sldId id="264" r:id="rId70"/>
    <p:sldId id="265" r:id="rId71"/>
    <p:sldId id="266" r:id="rId72"/>
    <p:sldId id="267" r:id="rId73"/>
    <p:sldId id="268" r:id="rId74"/>
    <p:sldId id="312" r:id="rId75"/>
    <p:sldId id="269" r:id="rId76"/>
    <p:sldId id="270" r:id="rId77"/>
    <p:sldId id="271" r:id="rId78"/>
    <p:sldId id="272" r:id="rId79"/>
    <p:sldId id="273" r:id="rId80"/>
    <p:sldId id="274" r:id="rId81"/>
    <p:sldId id="275" r:id="rId82"/>
    <p:sldId id="276" r:id="rId83"/>
    <p:sldId id="277" r:id="rId84"/>
    <p:sldId id="278" r:id="rId85"/>
    <p:sldId id="279" r:id="rId86"/>
    <p:sldId id="280" r:id="rId87"/>
    <p:sldId id="314" r:id="rId88"/>
    <p:sldId id="281" r:id="rId89"/>
    <p:sldId id="315" r:id="rId90"/>
    <p:sldId id="282" r:id="rId91"/>
    <p:sldId id="283" r:id="rId92"/>
    <p:sldId id="284" r:id="rId93"/>
    <p:sldId id="285" r:id="rId94"/>
    <p:sldId id="286" r:id="rId95"/>
    <p:sldId id="287" r:id="rId96"/>
    <p:sldId id="288" r:id="rId97"/>
    <p:sldId id="289" r:id="rId98"/>
    <p:sldId id="290" r:id="rId99"/>
    <p:sldId id="291" r:id="rId100"/>
    <p:sldId id="292" r:id="rId101"/>
    <p:sldId id="293" r:id="rId102"/>
    <p:sldId id="294" r:id="rId103"/>
    <p:sldId id="295" r:id="rId104"/>
    <p:sldId id="296" r:id="rId105"/>
    <p:sldId id="297" r:id="rId106"/>
    <p:sldId id="298" r:id="rId107"/>
    <p:sldId id="299" r:id="rId108"/>
    <p:sldId id="300" r:id="rId109"/>
    <p:sldId id="301" r:id="rId110"/>
    <p:sldId id="302" r:id="rId111"/>
    <p:sldId id="303" r:id="rId112"/>
    <p:sldId id="304" r:id="rId113"/>
    <p:sldId id="305" r:id="rId114"/>
    <p:sldId id="306" r:id="rId115"/>
    <p:sldId id="307" r:id="rId116"/>
    <p:sldId id="308" r:id="rId117"/>
    <p:sldId id="309" r:id="rId118"/>
  </p:sldIdLst>
  <p:sldSz cx="9144000" cy="6858000" type="screen4x3"/>
  <p:notesSz cx="6858000" cy="9144000"/>
  <p:embeddedFontLst>
    <p:embeddedFont>
      <p:font typeface="Calibri" panose="020F0502020204030204" pitchFamily="34" charset="0"/>
      <p:regular r:id="rId120"/>
      <p:bold r:id="rId121"/>
      <p:italic r:id="rId122"/>
      <p:boldItalic r:id="rId123"/>
    </p:embeddedFont>
    <p:embeddedFont>
      <p:font typeface="Consolas" panose="020B0609020204030204" pitchFamily="49" charset="0"/>
      <p:regular r:id="rId124"/>
      <p:bold r:id="rId125"/>
      <p:italic r:id="rId126"/>
      <p:boldItalic r:id="rId127"/>
    </p:embeddedFont>
    <p:embeddedFont>
      <p:font typeface="Segoe UI" panose="020B0502040204020203" pitchFamily="34" charset="0"/>
      <p:regular r:id="rId128"/>
      <p:bold r:id="rId129"/>
      <p:italic r:id="rId130"/>
      <p:boldItalic r:id="rId131"/>
    </p:embeddedFont>
    <p:embeddedFont>
      <p:font typeface="Verdana" panose="020B0604030504040204" pitchFamily="34" charset="0"/>
      <p:regular r:id="rId132"/>
      <p:bold r:id="rId133"/>
      <p:italic r:id="rId134"/>
      <p:boldItalic r:id="rId1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p:scale>
          <a:sx n="80" d="100"/>
          <a:sy n="80" d="100"/>
        </p:scale>
        <p:origin x="3918" y="26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5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2.xml"/><Relationship Id="rId84" Type="http://schemas.openxmlformats.org/officeDocument/2006/relationships/slide" Target="slides/slide23.xml"/><Relationship Id="rId138" Type="http://schemas.openxmlformats.org/officeDocument/2006/relationships/theme" Target="theme/theme1.xml"/><Relationship Id="rId107" Type="http://schemas.openxmlformats.org/officeDocument/2006/relationships/slide" Target="slides/slide4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 Target="slides/slide13.xml"/><Relationship Id="rId79" Type="http://schemas.openxmlformats.org/officeDocument/2006/relationships/slide" Target="slides/slide18.xml"/><Relationship Id="rId102" Type="http://schemas.openxmlformats.org/officeDocument/2006/relationships/slide" Target="slides/slide41.xml"/><Relationship Id="rId123" Type="http://schemas.openxmlformats.org/officeDocument/2006/relationships/font" Target="fonts/font4.fntdata"/><Relationship Id="rId128" Type="http://schemas.openxmlformats.org/officeDocument/2006/relationships/font" Target="fonts/font9.fntdata"/><Relationship Id="rId5" Type="http://schemas.openxmlformats.org/officeDocument/2006/relationships/slideMaster" Target="slideMasters/slideMaster5.xml"/><Relationship Id="rId90" Type="http://schemas.openxmlformats.org/officeDocument/2006/relationships/slide" Target="slides/slide29.xml"/><Relationship Id="rId95" Type="http://schemas.openxmlformats.org/officeDocument/2006/relationships/slide" Target="slides/slide3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3.xml"/><Relationship Id="rId69" Type="http://schemas.openxmlformats.org/officeDocument/2006/relationships/slide" Target="slides/slide8.xml"/><Relationship Id="rId113" Type="http://schemas.openxmlformats.org/officeDocument/2006/relationships/slide" Target="slides/slide52.xml"/><Relationship Id="rId118" Type="http://schemas.openxmlformats.org/officeDocument/2006/relationships/slide" Target="slides/slide57.xml"/><Relationship Id="rId134" Type="http://schemas.openxmlformats.org/officeDocument/2006/relationships/font" Target="fonts/font15.fntdata"/><Relationship Id="rId139" Type="http://schemas.openxmlformats.org/officeDocument/2006/relationships/tableStyles" Target="tableStyles.xml"/><Relationship Id="rId80" Type="http://schemas.openxmlformats.org/officeDocument/2006/relationships/slide" Target="slides/slide19.xml"/><Relationship Id="rId85" Type="http://schemas.openxmlformats.org/officeDocument/2006/relationships/slide" Target="slides/slide24.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42.xml"/><Relationship Id="rId108" Type="http://schemas.openxmlformats.org/officeDocument/2006/relationships/slide" Target="slides/slide47.xml"/><Relationship Id="rId124" Type="http://schemas.openxmlformats.org/officeDocument/2006/relationships/font" Target="fonts/font5.fntdata"/><Relationship Id="rId129" Type="http://schemas.openxmlformats.org/officeDocument/2006/relationships/font" Target="fonts/font10.fntdata"/><Relationship Id="rId54" Type="http://schemas.openxmlformats.org/officeDocument/2006/relationships/slideMaster" Target="slideMasters/slideMaster54.xml"/><Relationship Id="rId70" Type="http://schemas.openxmlformats.org/officeDocument/2006/relationships/slide" Target="slides/slide9.xml"/><Relationship Id="rId75" Type="http://schemas.openxmlformats.org/officeDocument/2006/relationships/slide" Target="slides/slide14.xml"/><Relationship Id="rId91" Type="http://schemas.openxmlformats.org/officeDocument/2006/relationships/slide" Target="slides/slide30.xml"/><Relationship Id="rId96" Type="http://schemas.openxmlformats.org/officeDocument/2006/relationships/slide" Target="slides/slide35.xml"/><Relationship Id="rId14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3.xml"/><Relationship Id="rId119" Type="http://schemas.openxmlformats.org/officeDocument/2006/relationships/notesMaster" Target="notesMasters/notesMaster1.xml"/><Relationship Id="rId44" Type="http://schemas.openxmlformats.org/officeDocument/2006/relationships/slideMaster" Target="slideMasters/slideMaster44.xml"/><Relationship Id="rId60" Type="http://schemas.openxmlformats.org/officeDocument/2006/relationships/slideMaster" Target="slideMasters/slideMaster60.xml"/><Relationship Id="rId65" Type="http://schemas.openxmlformats.org/officeDocument/2006/relationships/slide" Target="slides/slide4.xml"/><Relationship Id="rId81" Type="http://schemas.openxmlformats.org/officeDocument/2006/relationships/slide" Target="slides/slide20.xml"/><Relationship Id="rId86" Type="http://schemas.openxmlformats.org/officeDocument/2006/relationships/slide" Target="slides/slide25.xml"/><Relationship Id="rId130" Type="http://schemas.openxmlformats.org/officeDocument/2006/relationships/font" Target="fonts/font11.fntdata"/><Relationship Id="rId135" Type="http://schemas.openxmlformats.org/officeDocument/2006/relationships/font" Target="fonts/font16.fntdata"/><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8.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5.xml"/><Relationship Id="rId97" Type="http://schemas.openxmlformats.org/officeDocument/2006/relationships/slide" Target="slides/slide36.xml"/><Relationship Id="rId104" Type="http://schemas.openxmlformats.org/officeDocument/2006/relationships/slide" Target="slides/slide43.xml"/><Relationship Id="rId120" Type="http://schemas.openxmlformats.org/officeDocument/2006/relationships/font" Target="fonts/font1.fntdata"/><Relationship Id="rId125" Type="http://schemas.openxmlformats.org/officeDocument/2006/relationships/font" Target="fonts/font6.fntdata"/><Relationship Id="rId141" Type="http://schemas.openxmlformats.org/officeDocument/2006/relationships/customXml" Target="../customXml/item2.xml"/><Relationship Id="rId7" Type="http://schemas.openxmlformats.org/officeDocument/2006/relationships/slideMaster" Target="slideMasters/slideMaster7.xml"/><Relationship Id="rId71" Type="http://schemas.openxmlformats.org/officeDocument/2006/relationships/slide" Target="slides/slide10.xml"/><Relationship Id="rId92" Type="http://schemas.openxmlformats.org/officeDocument/2006/relationships/slide" Target="slides/slide31.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5.xml"/><Relationship Id="rId87" Type="http://schemas.openxmlformats.org/officeDocument/2006/relationships/slide" Target="slides/slide26.xml"/><Relationship Id="rId110" Type="http://schemas.openxmlformats.org/officeDocument/2006/relationships/slide" Target="slides/slide49.xml"/><Relationship Id="rId115" Type="http://schemas.openxmlformats.org/officeDocument/2006/relationships/slide" Target="slides/slide54.xml"/><Relationship Id="rId131" Type="http://schemas.openxmlformats.org/officeDocument/2006/relationships/font" Target="fonts/font12.fntdata"/><Relationship Id="rId136" Type="http://schemas.openxmlformats.org/officeDocument/2006/relationships/presProps" Target="presProps.xml"/><Relationship Id="rId61" Type="http://schemas.openxmlformats.org/officeDocument/2006/relationships/slideMaster" Target="slideMasters/slideMaster61.xml"/><Relationship Id="rId82" Type="http://schemas.openxmlformats.org/officeDocument/2006/relationships/slide" Target="slides/slide2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6.xml"/><Relationship Id="rId100" Type="http://schemas.openxmlformats.org/officeDocument/2006/relationships/slide" Target="slides/slide39.xml"/><Relationship Id="rId105" Type="http://schemas.openxmlformats.org/officeDocument/2006/relationships/slide" Target="slides/slide44.xml"/><Relationship Id="rId126" Type="http://schemas.openxmlformats.org/officeDocument/2006/relationships/font" Target="fonts/font7.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1.xml"/><Relationship Id="rId93" Type="http://schemas.openxmlformats.org/officeDocument/2006/relationships/slide" Target="slides/slide32.xml"/><Relationship Id="rId98" Type="http://schemas.openxmlformats.org/officeDocument/2006/relationships/slide" Target="slides/slide37.xml"/><Relationship Id="rId121" Type="http://schemas.openxmlformats.org/officeDocument/2006/relationships/font" Target="fonts/font2.fntdata"/><Relationship Id="rId142" Type="http://schemas.openxmlformats.org/officeDocument/2006/relationships/customXml" Target="../customXml/item3.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6.xml"/><Relationship Id="rId116" Type="http://schemas.openxmlformats.org/officeDocument/2006/relationships/slide" Target="slides/slide55.xml"/><Relationship Id="rId137"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xml"/><Relationship Id="rId83" Type="http://schemas.openxmlformats.org/officeDocument/2006/relationships/slide" Target="slides/slide22.xml"/><Relationship Id="rId88" Type="http://schemas.openxmlformats.org/officeDocument/2006/relationships/slide" Target="slides/slide27.xml"/><Relationship Id="rId111" Type="http://schemas.openxmlformats.org/officeDocument/2006/relationships/slide" Target="slides/slide50.xml"/><Relationship Id="rId132" Type="http://schemas.openxmlformats.org/officeDocument/2006/relationships/font" Target="fonts/font13.fntdata"/><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5.xml"/><Relationship Id="rId127" Type="http://schemas.openxmlformats.org/officeDocument/2006/relationships/font" Target="fonts/font8.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12.xml"/><Relationship Id="rId78" Type="http://schemas.openxmlformats.org/officeDocument/2006/relationships/slide" Target="slides/slide17.xml"/><Relationship Id="rId94" Type="http://schemas.openxmlformats.org/officeDocument/2006/relationships/slide" Target="slides/slide33.xml"/><Relationship Id="rId99" Type="http://schemas.openxmlformats.org/officeDocument/2006/relationships/slide" Target="slides/slide38.xml"/><Relationship Id="rId101" Type="http://schemas.openxmlformats.org/officeDocument/2006/relationships/slide" Target="slides/slide40.xml"/><Relationship Id="rId122"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7.xml"/><Relationship Id="rId89" Type="http://schemas.openxmlformats.org/officeDocument/2006/relationships/slide" Target="slides/slide28.xml"/><Relationship Id="rId112" Type="http://schemas.openxmlformats.org/officeDocument/2006/relationships/slide" Target="slides/slide51.xml"/><Relationship Id="rId133" Type="http://schemas.openxmlformats.org/officeDocument/2006/relationships/font" Target="fonts/font14.fntdata"/><Relationship Id="rId16"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F2A74-8B37-400B-88F5-157DC0F25E81}"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3331E-60D1-4BC6-8E69-911D49B6EFF8}" type="slidenum">
              <a:rPr lang="en-US" smtClean="0"/>
              <a:t>‹#›</a:t>
            </a:fld>
            <a:endParaRPr lang="en-US"/>
          </a:p>
        </p:txBody>
      </p:sp>
    </p:spTree>
    <p:extLst>
      <p:ext uri="{BB962C8B-B14F-4D97-AF65-F5344CB8AC3E}">
        <p14:creationId xmlns:p14="http://schemas.microsoft.com/office/powerpoint/2010/main" val="84854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90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90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135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10961B_08.pptx.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4540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cannot perform this demonstration completely in the Script Pane of the ISE; you must switch to the Console pane and run the script so that you can specify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–Verbose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parameter.</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If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ISE is not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Param2.ps1 opened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ensure that the local execution policy is correct: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ExecutionPolicy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RemoteSigned</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necessary, 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E:\Mod08\Democode\Param2.ps1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is the starting point.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Position your pointer at the end of line 5 and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Add the following to line 6: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Write-Verbose "Connecting to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Save the script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C:\Demo.ps1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the file.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Ctrl+D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This changes the focus and therefore the active screen to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onsole</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and press 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and press Enter: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–Comp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should run fine but with no verbose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and press Enter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–Comp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–Verbose</a:t>
            </a:r>
          </a:p>
          <a:p>
            <a:pPr marL="342900" lvl="0" indent="-342900">
              <a:lnSpc>
                <a:spcPct val="115000"/>
              </a:lnSpc>
              <a:spcAft>
                <a:spcPts val="995"/>
              </a:spcAft>
              <a:buFont typeface="+mj-lt"/>
              <a:buAutoNum type="arabicPeriod"/>
            </a:pPr>
            <a:r>
              <a:rPr lang="ga-IE"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ga-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script should run fine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ga-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now there should be verbose output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ga-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including the line </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from </a:t>
            </a:r>
            <a:r>
              <a:rPr lang="ga-IE"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Step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4</a:t>
            </a:r>
            <a:r>
              <a:rPr lang="ga-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any opened files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9699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854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If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ISE is not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Param3.ps1 opened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E:\Mod08\Democode\Param3.ps1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ISE.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Insert the following before the first line of the script (or 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E:\Mod08\Democode\Param4.ps1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instead):</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&lt;#</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.SYNOPSIS</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Retrieves network adapter information from a computer.</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.DESCRIPTION</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Uses CIM to retrieve information about physical adapters only. </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.PARAMETER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name of the computer to query.</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.EXAMPLE</a:t>
            </a:r>
          </a:p>
          <a:p>
            <a:pPr lvl="1">
              <a:lnSpc>
                <a:spcPct val="115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.\Get-NetAdapterInfo.ps1 -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LON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-DC1 –Verbose</a:t>
            </a:r>
          </a:p>
          <a:p>
            <a:pPr lvl="1">
              <a:lnSpc>
                <a:spcPct val="115000"/>
              </a:lnSpc>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p>
          <a:p>
            <a:pPr lvl="1">
              <a:lnSpc>
                <a:spcPct val="115000"/>
              </a:lnSpc>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the script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C:\Demo.ps1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Overwrite the existing file.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Ctrl+D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changes the focus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therefore the active screen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console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and press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C:\Demo</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any open files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8739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Test the Command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are given a working Windows PowerShell command. The command is as follows:</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Win32_LogicalDisk -Filter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=3"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Select-Object -Property @{n='</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DriveLetter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PSItem.DeviceID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FreeSpace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(MB)';e={"{0:N2}" -f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1MB)}},</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@{n='Size(GB)';e={"{0:N2}" -f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PSItem.Size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1GB)}},</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FreePercent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';e={"{0:N2}%" -f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PSItem.Size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100)}}</a:t>
            </a:r>
          </a:p>
          <a:p>
            <a:pPr>
              <a:lnSpc>
                <a:spcPct val="115000"/>
              </a:lnSpc>
              <a:spcAft>
                <a:spcPts val="10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have to test this command and make sure that it works correctly before you use the command in a script.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you do not want to type the command, you will find it in E:\Mod08\Labfiles\LabA\Exercise1.ps1.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you try to repeat this exercise on a computer running Windows PowerShell 2.0, remember that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$_</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must be used instead of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PSItem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Parameterize Changing Values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identify and parameterize the values in a command that might have to change every time someone runs the command. You should be able to identify and parameterize two values in the command that you were given.</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Note: Students will be asked to parameterize two values. One of them, the drive type in the filter, may not change very frequently, and so they will define the original value as a default. The other is the computer name. You may have to explain to students that the drive type in the filter controls which kinds of logical disks are returned by the command. Although you may usually want fixed local disks, which are represented by the numeral 3, you may sometimes want removable drives, which are identified by a different drive type number.</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exercise also begins a sequence where students are continually adding to the same script. Over time, some students may become lost or fall behind. The detailed steps in the lab answer key always directs students to open a premade script file that serves as a starting point for that task. Students therefore have the choice of discarding their own work and working from the provided starting point, or continuing to work in their own script.</a:t>
            </a:r>
          </a:p>
        </p:txBody>
      </p:sp>
      <p:sp>
        <p:nvSpPr>
          <p:cNvPr id="4" name="Slide Number Placeholder 3"/>
          <p:cNvSpPr>
            <a:spLocks noGrp="1"/>
          </p:cNvSpPr>
          <p:nvPr>
            <p:ph type="sldNum" sz="quarter" idx="10"/>
          </p:nvPr>
        </p:nvSpPr>
        <p:spPr/>
        <p:txBody>
          <a:bodyPr/>
          <a:lstStyle/>
          <a:p>
            <a:fld id="{1213331E-60D1-4BC6-8E69-911D49B6EFF8}"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878534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must understand that the lab answer key in this module is intended to help students who are lost. It </a:t>
            </a:r>
            <a:r>
              <a:rPr lang="en-US" sz="1000" dirty="0" smtClean="0">
                <a:latin typeface="Arial" panose="020B0604020202020204" pitchFamily="34" charset="0"/>
                <a:ea typeface="Calibri" panose="020F0502020204030204" pitchFamily="34" charset="0"/>
                <a:cs typeface="Times New Roman" panose="02020603050405020304" pitchFamily="18" charset="0"/>
              </a:rPr>
              <a:t>is </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not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intended as a learning tool. The lab answer key will not tell students why they are doing what they are doing. It will tell them only what to do to catch up. Students should rely on the lab instructions to understand why they are making the changes they are.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Students who rely primarily on the lab answer key may become frustrated, because it directs them to repeatedly open provided files and then save them in a new location. This approach is used because the lab answer key is intended to help students who are lost, not to guide students through the instructional sequence.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Students who work on their own may produce slightly different results from students who follow only the lab answer key. This is expected. Students are given a certain amount of creative freedom if they are working on their own.</a:t>
            </a: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Add verbose output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modify your script so that it produces verbose output.</a:t>
            </a: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Add Comment-Based Help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add documentation to your script by using comment-based help.</a:t>
            </a:r>
            <a:endParaRPr lang="en-US" dirty="0"/>
          </a:p>
        </p:txBody>
      </p:sp>
      <p:sp>
        <p:nvSpPr>
          <p:cNvPr id="4" name="Slide Number Placeholder 3"/>
          <p:cNvSpPr>
            <a:spLocks noGrp="1"/>
          </p:cNvSpPr>
          <p:nvPr>
            <p:ph type="sldNum" sz="quarter" idx="10"/>
          </p:nvPr>
        </p:nvSpPr>
        <p:spPr/>
        <p:txBody>
          <a:bodyPr/>
          <a:lstStyle/>
          <a:p>
            <a:fld id="{1213331E-60D1-4BC6-8E69-911D49B6EFF8}" type="slidenum">
              <a:rPr lang="en-US" smtClean="0"/>
              <a:t>14</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5914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213331E-60D1-4BC6-8E69-911D49B6EFF8}"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85314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advantages of using comment-based help to document a script?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Comment-based help is easy to add. Normal Windows PowerShell Help files are external to the script, and are written in a complex XML format. Comment-based help is included inside the script, and consists of English keywords and basic text.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69382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How could you set up your environment so that a set of script modules could be shared between yourself and your coworkers?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could store your modules in a shared folder on a file server. By adding the shared folder path to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smtClean="0">
                <a:effectLst/>
                <a:latin typeface="Arial" panose="020B0604020202020204" pitchFamily="34" charset="0"/>
                <a:ea typeface="Calibri" panose="020F0502020204030204" pitchFamily="34" charset="0"/>
                <a:cs typeface="Times New Roman" panose="02020603050405020304" pitchFamily="18" charset="0"/>
              </a:rPr>
              <a:t> environment variable on your coworkers’ computers, everyone’s Windows PowerShell sessions would be able to locate and load the modules as needed.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16537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69622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6953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module is meant to be a very light overview of scripting and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toolmaking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a term that in the Windows PowerShell</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community has come to mean “producing tools that will be used by other people.” This module will not provide detailed coverage of any scripting topics. Instead, this lesson will introduce students to most of the major scripting features and concepts. Most students will benefit from additional independent exploration. Students who are intimidated by scripting or programming will hopefully find this lighter coverage easier to master.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Deeper and more comprehensive coverage of Windows PowerShell scripting will have to be </a:t>
            </a:r>
            <a:r>
              <a:rPr lang="ga-IE" sz="1000" smtClean="0">
                <a:effectLst/>
                <a:latin typeface="Arial" panose="020B0604020202020204" pitchFamily="34" charset="0"/>
                <a:ea typeface="Calibri" panose="020F0502020204030204" pitchFamily="34" charset="0"/>
                <a:cs typeface="Times New Roman" panose="02020603050405020304" pitchFamily="18" charset="0"/>
              </a:rPr>
              <a:t>covered in </a:t>
            </a:r>
            <a:r>
              <a:rPr lang="en-US" sz="1000" smtClean="0">
                <a:effectLst/>
                <a:latin typeface="Arial" panose="020B0604020202020204" pitchFamily="34" charset="0"/>
                <a:ea typeface="Calibri" panose="020F0502020204030204" pitchFamily="34" charset="0"/>
                <a:cs typeface="Times New Roman" panose="02020603050405020304" pitchFamily="18" charset="0"/>
              </a:rPr>
              <a:t>a separate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advanced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course. If you feel your students would be interested in a course like that, please provide that feedback to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Learning.</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labs in this module have a very specific pattern. In the high-level instructions, students will work on just one or two scripts, and in each lab will add to those scripts. The detailed instructions in each task assume that the student is lost. Those instructions provide the student with a complete starting point, and then guide them through the changes they have to make to complete that exercise. Each task therefore seems to include redundant steps, because each task is assuming that the student is starting from nothing and has to catch up quickly. Therefore, if a student’s script is not working, you can instruct them to follow the detailed steps in the lab answer key. The lab answer key has no dependencies on any prior work that the student may have finished.</a:t>
            </a:r>
          </a:p>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10961B-LON-DC1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10961B-LON-CL1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 (Start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should be performed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provided and can be opened and used in the ISE.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Where they are available, 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hey will be called out in the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 </a:t>
            </a:r>
            <a:r>
              <a:rPr lang="en-US" sz="1000" smtClean="0">
                <a:effectLst/>
                <a:latin typeface="Arial" panose="020B0604020202020204" pitchFamily="34" charset="0"/>
                <a:ea typeface="Calibri" panose="020F0502020204030204" pitchFamily="34" charset="0"/>
                <a:cs typeface="Times New Roman" panose="02020603050405020304" pitchFamily="18" charset="0"/>
              </a:rPr>
              <a:t>for a </a:t>
            </a:r>
            <a:r>
              <a:rPr lang="ga-IE" sz="1000" smtClean="0">
                <a:effectLst/>
                <a:latin typeface="Arial" panose="020B0604020202020204" pitchFamily="34" charset="0"/>
                <a:ea typeface="Calibri" panose="020F0502020204030204" pitchFamily="34" charset="0"/>
                <a:cs typeface="Times New Roman" panose="02020603050405020304" pitchFamily="18" charset="0"/>
              </a:rPr>
              <a:t>demonstration. They are available on the 10961B-LON-CL1 virtual machine at E:\Mod08\Democode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713290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coverage of scope is deliberately light. Students with some programming experience may want to learn more, and you can encourage them to read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about_scope</a:t>
            </a:r>
            <a:r>
              <a:rPr lang="en-US" sz="1000" smtClean="0">
                <a:effectLst/>
                <a:latin typeface="Arial" panose="020B0604020202020204" pitchFamily="34" charset="0"/>
                <a:ea typeface="Calibri" panose="020F0502020204030204" pitchFamily="34" charset="0"/>
                <a:cs typeface="Times New Roman" panose="02020603050405020304" pitchFamily="18" charset="0"/>
              </a:rPr>
              <a:t> Help file in the shell. For this course, students will have almost no interaction with scope and should not have to deal with any particular issues about scope.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22881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Open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if it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 not open already</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Function1.ps1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E:\Mod08\Democode\Function1.ps1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line 27, add the following: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NetAdaptInfo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–comp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Ctrl+S</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to save the 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F5</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to run the script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any open files.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53377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Getting the file and folder name correct is a major challenge for beginning users. Take the time to point out how Windows Explorer’s Documents library contains two subfolders, Documents and Public Documents. The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WindowsPowerShell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folder must be created under Documents,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not Public Documents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Also, the module name is used in two locations. First, you must create a subfolder under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WindowsPowerShell</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\Modules\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that uses the module name. Next, the module file itself must use the module name and a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.psm1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file name extension.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003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slide shows the correct location and file name for a script module named MyTools.psm1. The file path in this example is C:\Users\TRAINER\Documents\WindowsPowerShell\Modules\MyTools\MyTools.psm1.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35212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E:\Mod08\Democode\Function2.ps1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Delete line 27.</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Ctrl+D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commands, pressing Enter after each line: </a:t>
            </a:r>
          </a:p>
          <a:p>
            <a:pPr lvl="1">
              <a:lnSpc>
                <a:spcPct val="115000"/>
              </a:lnSpc>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$home</a:t>
            </a:r>
          </a:p>
          <a:p>
            <a:pPr lvl="1">
              <a:lnSpc>
                <a:spcPct val="115000"/>
              </a:lnSpc>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Documents</a:t>
            </a:r>
          </a:p>
          <a:p>
            <a:pPr lvl="1">
              <a:lnSpc>
                <a:spcPct val="115000"/>
              </a:lnSpc>
            </a:pP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MkDir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WindowsPowerShell</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WindowsPowerShell</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pP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MkDir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Modules</a:t>
            </a:r>
          </a:p>
          <a:p>
            <a:pPr lvl="1">
              <a:lnSpc>
                <a:spcPct val="115000"/>
              </a:lnSpc>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Modules</a:t>
            </a:r>
          </a:p>
          <a:p>
            <a:pPr lvl="1">
              <a:lnSpc>
                <a:spcPct val="115000"/>
              </a:lnSpc>
            </a:pP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MkDir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MyTools</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As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C:\Users\Administrator.ADATUM\Documents\WindowsPowerShell\Modules\MyTools\MyTools.</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psm1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file. </a:t>
            </a:r>
            <a:endParaRPr lang="en-US" sz="1000" dirty="0"/>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30423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course will not cover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PSBreakpoints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detail. The last lesson in this module does introduce them. Students are given a starting point for independent exploration.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Write-Debug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is a good introduction to the concept of breakpoints, and fits within the time limitations of this course.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Write-Debug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also helps this course avoid deep discussions about how to program concepts, which are considered out of scope.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74126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E:\Mod08\Democode\Function3.ps1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line 19, add the following: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Write-Debug "About to query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As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C:\Users\Administrator.ADATUM\Documents\WindowsPowerShell\Modules\MyTools\MyTools.psm1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Confirm Save As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Press</a:t>
            </a:r>
            <a:r>
              <a:rPr lang="en-US"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Ctrl+D</a:t>
            </a:r>
            <a:r>
              <a:rPr lang="ga-IE" sz="1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switch to the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onsole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pane.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and then press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(because the module may not be loaded, this command may produce an error that you may ignore):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MyTools</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and press 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NetAdaptInfo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–comp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and press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Enter: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NetAdaptInfo</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 –Comp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ga-IE"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You </a:t>
            </a:r>
            <a:r>
              <a:rPr lang="ga-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should receive a debug prompt asking you whether you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want </a:t>
            </a:r>
            <a:r>
              <a:rPr lang="ga-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continue with the operation</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If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do not receive the prompt you should import the module again by typing: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MyTools</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Then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removing the module by typing: </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Remove-Module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MyTools</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And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then continue from step 8 again</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t>
            </a:r>
            <a:r>
              <a:rPr lang="ga-IE"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suspend the operation</a:t>
            </a:r>
            <a:r>
              <a:rPr lang="ga-IE"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826439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and press Enter</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ComputerName</a:t>
            </a:r>
            <a:endParaRPr lang="en-US" sz="10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Exit.</a:t>
            </a:r>
          </a:p>
          <a:p>
            <a:pPr marL="342900" lvl="0" indent="-342900">
              <a:lnSpc>
                <a:spcPct val="115000"/>
              </a:lnSpc>
              <a:spcAft>
                <a:spcPts val="995"/>
              </a:spcAft>
              <a:buFont typeface="+mj-lt"/>
              <a:buAutoNum type="arabicPeriod" startAt="13"/>
            </a:pPr>
            <a:r>
              <a:rPr lang="ga-IE"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You </a:t>
            </a:r>
            <a:r>
              <a:rPr lang="ga-IE"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should receive a prompt asking you to confirm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whether </a:t>
            </a:r>
            <a:r>
              <a:rPr lang="ga-IE"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you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want </a:t>
            </a:r>
            <a:r>
              <a:rPr lang="ga-IE"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continue with the operation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Y.</a:t>
            </a:r>
          </a:p>
          <a:p>
            <a:pPr marL="342900" lvl="0" indent="-342900">
              <a:lnSpc>
                <a:spcPct val="115000"/>
              </a:lnSpc>
              <a:spcAft>
                <a:spcPts val="995"/>
              </a:spcAf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213331E-60D1-4BC6-8E69-911D49B6EFF8}" type="slidenum">
              <a:rPr lang="en-US" smtClean="0"/>
              <a:t>27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9568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Convert the Script to a Function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have written the following script: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.SYNOPSIS</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Retrieves disk space information.</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.DESCRIPTION</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Retrieves disk information from a single computer.</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.PARAMETER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name of the computer to query.</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.PARAMETER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type of drive to query. Defaults to 3, representing local fixed disks.</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.EXAMPLE</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DiskInfo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-Verbose</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CmdletBinding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Param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[Parameter(Mandatory=$True)][string]$</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int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 3</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Write-Verbose "Getting drive types of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from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-Class Win32_LogicalDisk -Filter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lvl="0">
              <a:lnSpc>
                <a:spcPts val="1000"/>
              </a:lnSpc>
              <a:spcBef>
                <a:spcPts val="600"/>
              </a:spcBef>
              <a:spcAft>
                <a:spcPts val="600"/>
              </a:spcAft>
              <a:tabLst>
                <a:tab pos="804863"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Select-Object -Property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DriveLetter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PSItem.DeviceID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(MB)';e={"{0:N2}"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1MB)}},</a:t>
            </a:r>
          </a:p>
          <a:p>
            <a:pPr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@{n='Size(GB)';e={"{0:N2}"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1GB)}},</a:t>
            </a:r>
          </a:p>
          <a:p>
            <a:pPr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FreePercent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100)}}</a:t>
            </a:r>
          </a:p>
          <a:p>
            <a:pPr lvl="1">
              <a:lnSpc>
                <a:spcPts val="1000"/>
              </a:lnSpc>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ts val="1000"/>
              </a:lnSpc>
              <a:spcBef>
                <a:spcPts val="600"/>
              </a:spcBef>
              <a:spcAft>
                <a:spcPts val="6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now want to convert that script to a function, in preparation for packaging the script as a script module.</a:t>
            </a:r>
          </a:p>
          <a:p>
            <a:pPr>
              <a:lnSpc>
                <a:spcPts val="1000"/>
              </a:lnSpc>
              <a:spcBef>
                <a:spcPts val="600"/>
              </a:spcBef>
              <a:spcAft>
                <a:spcPts val="6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019146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Exercise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2: Save the Script as a Script Module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written the following script: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function 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DiskInfo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.SYNOPSIS</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Retrieves disk space information.</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.DESCRIPTION</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Retrieves disk information from a single computer.</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name of the computer to query.</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DriveType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type of drive to query. Defaults to 3, representing local fixed disks.</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.EXAMPLE</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DiskInfo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-Verbose</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CmdletBinding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([Parameter(Mandatory=$True)][string]$</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int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3</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Write-Verbose "Getting drive types of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WMIObject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-Class Win32_LogicalDisk -Filter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Select-Object -Property @{n='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DriveLetter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PSItem.DeviceID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(MB)';e={"{0:N2}"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1MB)}},</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@{n='Size(GB)';e={"{0:N2}"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1GB)}},</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FreePercent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e={"{0:N2}%" -f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PSItem.FreeSpace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100)}}</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ts val="1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DiskInfo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ts val="1000"/>
              </a:lnSpc>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have to package this script as a Windows PowerShell script module</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Add Debugging </a:t>
            </a:r>
            <a:r>
              <a:rPr lang="en-US"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Breakpoints</a:t>
            </a:r>
            <a:endPar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You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have created a script module named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MyTools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In this exercise, you will add debugging breakpoints to the script module.</a:t>
            </a:r>
            <a:endParaRPr lang="en-US" sz="1000" dirty="0"/>
          </a:p>
          <a:p>
            <a:pPr lvl="0">
              <a:lnSpc>
                <a:spcPct val="107000"/>
              </a:lnSpc>
              <a:spcAft>
                <a:spcPts val="800"/>
              </a:spcAft>
            </a:pPr>
            <a:endPar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29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3113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process, more than the syntax, is important in this lesson. The syntax is obviously important, but students can look that up in Help files. This lesson really focuses on the progression from command to script. This means that the steps involved are where you should spend the most time.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Write-Verbose</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comment-based help serve the purpose of documenting a script and its functionality?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They do, at least in part. Comment-based help provides documentation that is usable by someone reading the script, in addition to by someone who is running the script. Verbose output can serve the same purpose, by providing inline documentation of the various actions a script takes, as it takes them.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35288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213331E-60D1-4BC6-8E69-911D49B6EFF8}"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79717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have previous experience in scripting or programming, does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Write-Debug</a:t>
            </a:r>
            <a:r>
              <a:rPr lang="en-US" sz="1000" smtClean="0">
                <a:effectLst/>
                <a:latin typeface="Arial" panose="020B0604020202020204" pitchFamily="34" charset="0"/>
                <a:ea typeface="Calibri" panose="020F0502020204030204" pitchFamily="34" charset="0"/>
                <a:cs typeface="Times New Roman" panose="02020603050405020304" pitchFamily="18" charset="0"/>
              </a:rPr>
              <a:t> work like other debuggers you have used?</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Probably not.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Write-Debug</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a very simplistic debugging tool. One advantage of this command is that debug breakpoints stay with your script regardless of where you move or copy your script to. However, the command is not as flexible as true debugging breakpoints. Windows PowerShell does support true debugging breakpoints, and you will learn about them later in this module.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30751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Try…Catch</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construct was introduced in Windows PowerShell 2.0. An earlier construct was introduced in Windows PowerShell 1.0, and is still supported in Windows PowerShell 2.0 and later. Do you know what that older construct is?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It is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Trap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construct. You may still see it in online examples from several years ago, and some Windows PowerShell users may still use it. It is a less efficient construct than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Try…Catch</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is more difficult to plan, write, and debug. As a best practice, try to avoid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Trap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new scripts that you write.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5936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49989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1736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85062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E:\Mod08\Democode\ErrorAction.ps1.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open already</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open it now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ErrorAction.ps1 opened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that outputs and error then continues to completion: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Win32_BIOS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,BAD,</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ErrorAction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Continue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that does not output the error and continues to completion: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Win32_BIOS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,BAD,</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ErrorAction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SilentlyContinue</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that prompts for an action when it encounters an error: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Win32_BIOS -ComputerName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,BAD,</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ErrorAction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Inquire</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“Confirm” dialogue will appear and will prompt you to determine what action to take with the command i.e. to click “Yes” / “Yes to All” / Halt Command” or “Suspend” the command.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that stops when it encounters an error: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Win32_BIOS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,BAD,</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ErrorAction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Stop</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2922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33797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open it now</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\Democode\</a:t>
            </a:r>
            <a:r>
              <a:rPr lang="ga-IE" sz="1000" smtClean="0">
                <a:effectLst/>
                <a:latin typeface="Arial" panose="020B0604020202020204" pitchFamily="34" charset="0"/>
                <a:ea typeface="Calibri" panose="020F0502020204030204" pitchFamily="34" charset="0"/>
                <a:cs typeface="Times New Roman" panose="02020603050405020304" pitchFamily="18" charset="0"/>
              </a:rPr>
              <a:t>ErrorAction2.ps1 opened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Run the script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E:\Mod08\Democode\ErrorAction2.ps1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74143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6321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62988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\Democode\</a:t>
            </a:r>
            <a:r>
              <a:rPr lang="ga-IE" sz="1000" smtClean="0">
                <a:effectLst/>
                <a:latin typeface="Arial" panose="020B0604020202020204" pitchFamily="34" charset="0"/>
                <a:ea typeface="Calibri" panose="020F0502020204030204" pitchFamily="34" charset="0"/>
                <a:cs typeface="Times New Roman" panose="02020603050405020304" pitchFamily="18" charset="0"/>
              </a:rPr>
              <a:t>ErrorAction3.ps1 opened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E:\Mod08\Democode\ErrorAction3.ps1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62848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Add Error Handling to a Function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add error handling to an existing function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 that you created earlier in this module in Lab B.Exercise 2: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 Error Handling to a New Function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add error handling to a function that someone else wrote.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83922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213331E-60D1-4BC6-8E69-911D49B6EFF8}"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89740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one of the demonstrations, you saw an example of how to add error logging to a script. That example used a static file name. In a production environment, a user might want the ability to specify the name of the file where errors would be logged. How could you provide that ability?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could add a parameter to a function to let the user specify a file name. You could provide a default value for that parameter so that users would not be required to specify a file name. You might also include verbose output to notify the user of the file name that was being used.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66335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We are deliberately covering only these three constructs because this course is not intended to be a scripting course. The next lesson in this module will summarize the rest of the scripting language and give students a starting point for independent exploration of the language. The language elements that will be covered in-depth are the most frequently used elements, and they are the ones that are absolutely necessary to a beginner who wants to start automating processes by writing short scripts and reusable tools.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Are you familiar with any scripting language constructs from other scripting languages that might also be present in Windows PowerShell?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does feature scripting language constructs other than the ones covered in this lesson. This includes several than will be covered in the next lesson. Windows PowerShell does not feature as large a scripting language as languages such as Microsoft Visual Basic</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Scripting Edition (VBScript), Perl, or Python. Instead, Windows PowerShell relies on its built-in and add-in commands to provide more functionality.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18650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07291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your virtual machine has other drives, such as a virtual floppy drive on drive A or a virtual CD-ROM drive on drive D, you can change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the demonstration script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D:</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This lets the script to display different results.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open it now</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\Democode\</a:t>
            </a:r>
            <a:r>
              <a:rPr lang="ga-IE" sz="1000" smtClean="0">
                <a:effectLst/>
                <a:latin typeface="Arial" panose="020B0604020202020204" pitchFamily="34" charset="0"/>
                <a:ea typeface="Calibri" panose="020F0502020204030204" pitchFamily="34" charset="0"/>
                <a:cs typeface="Times New Roman" panose="02020603050405020304" pitchFamily="18" charset="0"/>
              </a:rPr>
              <a:t>if.ps1 opened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E:\Mod08\Democode\If.ps1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184485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 is no scheduled demonstration for this topic, but there are demonstration scripts if you want to use them: E:\Mod08\Democode contains Switch1.ps1, Switch2.ps1, and Switch3.ps1. These scripts include the same examples as the student manual, and you can run them without modification.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7474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47147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demonstration is very important because it will help students in the upcoming lab. The script starts by creating an array of four computer names. Two of those names are known to be incorrect.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script enumerates through those so that only one computer name is being processed at a time. That technique makes sure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Get-WMIObject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working on only one target at a time. When the command encounters an error, it can stop processing, display a message, and move on to the next computer name.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Students have to duplicate this technique in the lab.</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Windows PowerShell ISE. If the ISE is not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open it now</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with the file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\Democode\</a:t>
            </a:r>
            <a:r>
              <a:rPr lang="ga-IE" sz="1000" smtClean="0">
                <a:effectLst/>
                <a:latin typeface="Arial" panose="020B0604020202020204" pitchFamily="34" charset="0"/>
                <a:ea typeface="Calibri" panose="020F0502020204030204" pitchFamily="34" charset="0"/>
                <a:cs typeface="Times New Roman" panose="02020603050405020304" pitchFamily="18" charset="0"/>
              </a:rPr>
              <a:t>ForEach.ps1 opened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E:\Mod08\Democode\ForEach.ps1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t>
            </a:r>
          </a:p>
          <a:p>
            <a:pPr marL="457200" marR="0">
              <a:lnSpc>
                <a:spcPts val="1300"/>
              </a:lnSpc>
              <a:spcBef>
                <a:spcPts val="0"/>
              </a:spcBef>
              <a:spcAft>
                <a:spcPts val="6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The script starts by creating an array of four computer names. Two of those names are known to be incorrect.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script enumerates through those so that only one computer name is being processed at a time. That technique makes sure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Get-WMIObject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working on only one target at a time. When the command encounters an error, it can stop processing, display a message, and move on to the next computer name.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4509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26411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Test an Existing Command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test an existing Windows PowerShell command to verify that it works correctly. You will also identify changeable values that you will have to parameterize later.</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Create a Parameterized Function</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 parameterized function by using the provided command.</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Handle Multiple Targets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change a function to accept multiple computer names as input.</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4: Add error handling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add error handling to a function.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78049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213331E-60D1-4BC6-8E69-911D49B6EFF8}" type="slidenum">
              <a:rPr lang="en-US" smtClean="0"/>
              <a:t>51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34658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if you need to write a function whose output combines information from multiple sources?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provides a means to accomplish this, but it will not be covered in this course. You can read the Help for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New-Object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obtain some of the information needed to accomplish this task.</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happens if you try to run Get-OSInfo and provide LON-CL1 as a target?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Currently the command will not work. The command that runs inside of Get-OSInfo requires the WS-Management protocol, which has not been enabled on LON-CL1. Therefore, Get-OSInfo returns an error.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99551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main purpose for PSBreakpoints is to help debug scripts. You have also learned about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Write-Debug</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which serves a similar purpose. What other approaches to debugging are you familiar with?</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might be familiar with editors that provide built-in, visual debugging tools. The Windows PowerShell ISE host application provides some visual representations for PSBreakpoints. Editors created by independent software vendors (ISVs) can provide similar or additional capabilities.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3267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207051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32003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74076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kinds of tasks do you want to automate immediately using a script module?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an open-ended question. However, the easiest tasks to automate are usually the ones that are performed manually several times each day or week. Creating new user accounts, archiving files, and similar tasks are all good candidates.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As you write functions, remember that each function should produce as output only one kind of object. If you have to have a function to combine information from several sources, that information should be combined into a custom object that can hold all the information that you want. Creating custom objects is beyond the scope of this course. However, you can start by looking at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New-Object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in Windows PowerShell.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As you start to write functions, take the time to format commands and code in the correct way. Every time that you begin a new construct, indent the contents of that construct. This technique helps make it visually clearer which code belongs to the construct to make both maintenance and debugging easier.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A script module cannot be found by Windows PowerShell.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Make sure that the script module file is in the correct location.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PSModulePath</a:t>
            </a:r>
            <a:r>
              <a:rPr lang="en-US" sz="1000" smtClean="0">
                <a:effectLst/>
                <a:latin typeface="Arial" panose="020B0604020202020204" pitchFamily="34" charset="0"/>
                <a:ea typeface="Calibri" panose="020F0502020204030204" pitchFamily="34" charset="0"/>
                <a:cs typeface="Times New Roman" panose="02020603050405020304" pitchFamily="18" charset="0"/>
              </a:rPr>
              <a:t> environment variable lists the acceptable locations. Within those locations, you must create a folder than has the module name, and the module itself must be located in that folder. The module file name must be the same as that folder name, and the module file name extension must be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.psm1</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57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6524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Use the narrative in the manual to outline the changes that were made. Point out the following:</a:t>
            </a: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two parameters and where they are now used in the command</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data type declarations for each parameter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default value for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$EventID</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mandatory attribute for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$ComputerName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comma separating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from $EventID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8015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a starting point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E:\Mod08\Democode\Param1.ps1. A finished version is in E:\Mod08\Democode\Param2.ps1. It would be best if you could start with the starting point script and then manually add the parameter block. But if you do not have enough time, you can display the two files side by side in different windows to point out the differences.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 the ISE is not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open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E:\Mod0</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8</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Param1.ps1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following command to ensure that the local execution policy is correct: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ExecutionPolicy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RemoteSigned</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Answer Yes to change the remote policy.</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E:\Mod08\Democode\Param1.ps1 contains a working command. Run the command in the ISE to demonstrate that the command works.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computer name. This is obviously a value that will change when someone else runs the command.</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E:\Mod08\Democode\Param2.ps1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and view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modified script.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8213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Emphasize the need to save the script. This is a big hurdle for newcomers. They start to work in an Untitled script in the ISE, and they can run it in this manner up to a point. When they start using some advanced features, the script will not run correctly unless it is being run from a file on disk. As a best practice, encourage students to save each new script that they start to work 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9798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13331E-60D1-4BC6-8E69-911D49B6EFF8}"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08: Moving from Command to Script to Module</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1047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8731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2758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7748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56669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12060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1888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18281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265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40045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5635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00589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447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058936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3456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75283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5711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92048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48776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28683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03739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52159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18566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049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33576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91281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57314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97648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87822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943085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02379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80220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0563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85907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059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8748828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221677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142138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93628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16703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38500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00896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53020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07762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470491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78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61603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3238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90025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99455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934207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42910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875359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95512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322625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52668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2891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91937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637229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05283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32396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41863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870538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38835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810236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0513435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95392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0885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1646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2622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8616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710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310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1069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2781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57814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160853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318397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76627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674705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171424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951570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477583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2002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83871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2395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261107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58780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516832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131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08774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648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0073416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030017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81579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63667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39419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77085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86288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76248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3236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20411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10699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15046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954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389736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01087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05624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50304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707325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202625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59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249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496981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962350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064706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28854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873377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997735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3091267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169946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471463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03222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58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015019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356805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77900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529874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34078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83319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966481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0676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8376471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17994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5516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243218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39414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210309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963272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95238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036257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822550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33662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850071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699477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2445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766410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397807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729341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703793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956465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236310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15546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380057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058662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13564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6342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31542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742625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8344832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739762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493257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0739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929841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173326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68588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867852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8668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439144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02141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563733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66732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2614973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656665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871944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971269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94600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781900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29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353924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541214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58352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85615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12608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165654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8249708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242328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0940282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52999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9656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556148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756689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34673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353595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301022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1127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100672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051967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821741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141188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2035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167398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21300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227019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766073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44453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62921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366174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33280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728540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783437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48815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42832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71531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286294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29231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92900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797808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856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409423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781372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579820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96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8708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878916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052805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1671790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722199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499220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2608673"/>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273300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701357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92785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97075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9777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3263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251019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32435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684646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9864599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76230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444564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188787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59539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557031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35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482721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787526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414451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1019829"/>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231564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050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861790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624840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717853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208741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07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195166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286713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85755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42417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809027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048942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88591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756680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404528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006439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8715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785212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5988571"/>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211916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358626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76025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813741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130531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467672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522487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786058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54437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240038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98399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6982146"/>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099843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44913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335429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99714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7515623"/>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958703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45560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5012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173120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8034056"/>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304428"/>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681769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2416366"/>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634415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8900340"/>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675526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735514"/>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633980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41238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764865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246557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976412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341809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0139325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206018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005412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3826299"/>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67630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280442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636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66085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168514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265109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94578"/>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360538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775599"/>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7783380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8574578"/>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261961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920554"/>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53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107728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235219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41203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206720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9952952"/>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052484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437131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2140405"/>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36370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976497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204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722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735143"/>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058044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2336976"/>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8764149"/>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66199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746191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857917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55192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978838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918313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96529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748205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7271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4265201"/>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6387563"/>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02326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00428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302348"/>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819331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548038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66135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51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510667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572430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696588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743418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8198347"/>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893531"/>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52229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01303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0094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501199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54543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669454"/>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6880550"/>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18667"/>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8306017"/>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25080893"/>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042690"/>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43799968"/>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083823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3859008"/>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816627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5182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6352072"/>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04489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062146"/>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6232520"/>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506878"/>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7024601"/>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502174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3788827"/>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6692171"/>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037138"/>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5426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5933272"/>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7927741"/>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68780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270391"/>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4960927"/>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5838533"/>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789518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7903917"/>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9331563"/>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7654759"/>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6315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689866"/>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5944343"/>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5751570"/>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5560782"/>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12841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5133910"/>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3511855"/>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920988"/>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9612059"/>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484140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673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6503823"/>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0836575"/>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394740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1789450"/>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444964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865202"/>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12768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7481893"/>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1908"/>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2796892"/>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5454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9895326"/>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8192780"/>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6821810"/>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8672741"/>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1973567"/>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391315"/>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186296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9781948"/>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995948"/>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530664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8671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15380352"/>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9778410"/>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371439"/>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2211592"/>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806223"/>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5255977"/>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2745303"/>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4036432"/>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5171327"/>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7555633"/>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04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1658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088956"/>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4046231"/>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2103361"/>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375448"/>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3421704"/>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3971712"/>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3124958"/>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4128194"/>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4360226"/>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397474"/>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7397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74377"/>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8366114"/>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69154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7208971"/>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5321448"/>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658872"/>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2720821"/>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9952817"/>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4858216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7989529"/>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5260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621593"/>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0681442"/>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062333"/>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9527010"/>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734"/>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5114605"/>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8740676"/>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746128"/>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0775509"/>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868420"/>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303081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5436429"/>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160953"/>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6677012"/>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24520"/>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380350"/>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9054693"/>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797734"/>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95781"/>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6915933"/>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5932910"/>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736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747252"/>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459191"/>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2790334"/>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098435"/>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250019"/>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5349076"/>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2199552"/>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7525137"/>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059166"/>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9785915"/>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5294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650261"/>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376942"/>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629849"/>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0840282"/>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2998286"/>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703508"/>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1697085"/>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19159"/>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1537171"/>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481736"/>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9259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6643351"/>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7916302"/>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183646"/>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413311"/>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765158"/>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1331641"/>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934883"/>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2092200"/>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98355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9941970"/>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31165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5707679"/>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721702"/>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658914"/>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6307607"/>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1783359"/>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734068"/>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3558470"/>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9257072"/>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5639266"/>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095260"/>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56266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6464834"/>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1346606"/>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8954220"/>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4763059"/>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225480"/>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4087133"/>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6477393"/>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7183789"/>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1750226"/>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088913"/>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13616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8002082"/>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020442"/>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4751455"/>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426207"/>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2863351"/>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586121"/>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306017"/>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0027292"/>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2309176"/>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7541803"/>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235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36544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9237219"/>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0200840"/>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00354602"/>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372179"/>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2911996"/>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4764172"/>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552415"/>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0797056"/>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604742"/>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0265076"/>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75104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4312408"/>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734257"/>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4903785"/>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418411"/>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51686227"/>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245604"/>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4073584"/>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088271"/>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0752184"/>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6153563"/>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6748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88074"/>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3952919"/>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6730380"/>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355886"/>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034405"/>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7117172"/>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75587902"/>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5213456"/>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4263267"/>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872649"/>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01524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4939206"/>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4966211"/>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540505"/>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8458533"/>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2676878"/>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4353804"/>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823730"/>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9972576"/>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04060481"/>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94765"/>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6804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0500947"/>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5844877"/>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392668"/>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810565"/>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9171684"/>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6204219"/>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8935860"/>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3324478"/>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871200"/>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5463621"/>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715395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1374266"/>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8475"/>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6253358"/>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8151068"/>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7636791"/>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6246898"/>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212029"/>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9298328"/>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664792"/>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279658"/>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32973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7804861"/>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77439564"/>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4613888"/>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4254298"/>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242265"/>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9832"/>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0173042"/>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053524"/>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2452800"/>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9430410"/>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3177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309721"/>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1862353"/>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76638335"/>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223025"/>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7242222"/>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4850"/>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7153380"/>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1685122"/>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177687"/>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9677112"/>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68271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5633650"/>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3166005"/>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2976982"/>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9328305"/>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4707290"/>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759840"/>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8265890"/>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557499"/>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1629076"/>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5453507"/>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7940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8981413"/>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5817196"/>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2323834"/>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101"/>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619786"/>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73865232"/>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3708746"/>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99200381"/>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5279772"/>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551082"/>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756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7888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0187067"/>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10446"/>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1709259"/>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6429704"/>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592181"/>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554195"/>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9070041"/>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47423524"/>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906726"/>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7316773"/>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68276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295253"/>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5153462"/>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1104042"/>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673424"/>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6335251"/>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4557101"/>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386532"/>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081916"/>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5614314"/>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3681899"/>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0785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100360"/>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3191065"/>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0829096"/>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19421"/>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3534429"/>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241583"/>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6629042"/>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2917820"/>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7755457"/>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09337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27944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35731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42409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71779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6768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6272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67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56067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442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48306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68064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3668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073077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49586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848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07091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56107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565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8813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73120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1353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65870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63446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0570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0311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8498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8603329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69257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900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8.xml"/><Relationship Id="rId13" Type="http://schemas.openxmlformats.org/officeDocument/2006/relationships/theme" Target="../theme/theme51.xml"/><Relationship Id="rId3" Type="http://schemas.openxmlformats.org/officeDocument/2006/relationships/slideLayout" Target="../slideLayouts/slideLayout603.xml"/><Relationship Id="rId7" Type="http://schemas.openxmlformats.org/officeDocument/2006/relationships/slideLayout" Target="../slideLayouts/slideLayout607.xml"/><Relationship Id="rId12" Type="http://schemas.openxmlformats.org/officeDocument/2006/relationships/slideLayout" Target="../slideLayouts/slideLayout612.xml"/><Relationship Id="rId2" Type="http://schemas.openxmlformats.org/officeDocument/2006/relationships/slideLayout" Target="../slideLayouts/slideLayout602.xml"/><Relationship Id="rId1" Type="http://schemas.openxmlformats.org/officeDocument/2006/relationships/slideLayout" Target="../slideLayouts/slideLayout601.xml"/><Relationship Id="rId6" Type="http://schemas.openxmlformats.org/officeDocument/2006/relationships/slideLayout" Target="../slideLayouts/slideLayout606.xml"/><Relationship Id="rId11" Type="http://schemas.openxmlformats.org/officeDocument/2006/relationships/slideLayout" Target="../slideLayouts/slideLayout611.xml"/><Relationship Id="rId5" Type="http://schemas.openxmlformats.org/officeDocument/2006/relationships/slideLayout" Target="../slideLayouts/slideLayout605.xml"/><Relationship Id="rId10" Type="http://schemas.openxmlformats.org/officeDocument/2006/relationships/slideLayout" Target="../slideLayouts/slideLayout610.xml"/><Relationship Id="rId4" Type="http://schemas.openxmlformats.org/officeDocument/2006/relationships/slideLayout" Target="../slideLayouts/slideLayout604.xml"/><Relationship Id="rId9" Type="http://schemas.openxmlformats.org/officeDocument/2006/relationships/slideLayout" Target="../slideLayouts/slideLayout60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20.xml"/><Relationship Id="rId13" Type="http://schemas.openxmlformats.org/officeDocument/2006/relationships/theme" Target="../theme/theme52.xml"/><Relationship Id="rId3" Type="http://schemas.openxmlformats.org/officeDocument/2006/relationships/slideLayout" Target="../slideLayouts/slideLayout615.xml"/><Relationship Id="rId7" Type="http://schemas.openxmlformats.org/officeDocument/2006/relationships/slideLayout" Target="../slideLayouts/slideLayout619.xml"/><Relationship Id="rId12" Type="http://schemas.openxmlformats.org/officeDocument/2006/relationships/slideLayout" Target="../slideLayouts/slideLayout624.xml"/><Relationship Id="rId2" Type="http://schemas.openxmlformats.org/officeDocument/2006/relationships/slideLayout" Target="../slideLayouts/slideLayout614.xml"/><Relationship Id="rId1" Type="http://schemas.openxmlformats.org/officeDocument/2006/relationships/slideLayout" Target="../slideLayouts/slideLayout613.xml"/><Relationship Id="rId6" Type="http://schemas.openxmlformats.org/officeDocument/2006/relationships/slideLayout" Target="../slideLayouts/slideLayout618.xml"/><Relationship Id="rId11" Type="http://schemas.openxmlformats.org/officeDocument/2006/relationships/slideLayout" Target="../slideLayouts/slideLayout623.xml"/><Relationship Id="rId5" Type="http://schemas.openxmlformats.org/officeDocument/2006/relationships/slideLayout" Target="../slideLayouts/slideLayout617.xml"/><Relationship Id="rId10" Type="http://schemas.openxmlformats.org/officeDocument/2006/relationships/slideLayout" Target="../slideLayouts/slideLayout622.xml"/><Relationship Id="rId4" Type="http://schemas.openxmlformats.org/officeDocument/2006/relationships/slideLayout" Target="../slideLayouts/slideLayout616.xml"/><Relationship Id="rId9" Type="http://schemas.openxmlformats.org/officeDocument/2006/relationships/slideLayout" Target="../slideLayouts/slideLayout621.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32.xml"/><Relationship Id="rId13" Type="http://schemas.openxmlformats.org/officeDocument/2006/relationships/theme" Target="../theme/theme53.xml"/><Relationship Id="rId3" Type="http://schemas.openxmlformats.org/officeDocument/2006/relationships/slideLayout" Target="../slideLayouts/slideLayout627.xml"/><Relationship Id="rId7" Type="http://schemas.openxmlformats.org/officeDocument/2006/relationships/slideLayout" Target="../slideLayouts/slideLayout631.xml"/><Relationship Id="rId12" Type="http://schemas.openxmlformats.org/officeDocument/2006/relationships/slideLayout" Target="../slideLayouts/slideLayout636.xml"/><Relationship Id="rId2" Type="http://schemas.openxmlformats.org/officeDocument/2006/relationships/slideLayout" Target="../slideLayouts/slideLayout626.xml"/><Relationship Id="rId1" Type="http://schemas.openxmlformats.org/officeDocument/2006/relationships/slideLayout" Target="../slideLayouts/slideLayout625.xml"/><Relationship Id="rId6" Type="http://schemas.openxmlformats.org/officeDocument/2006/relationships/slideLayout" Target="../slideLayouts/slideLayout630.xml"/><Relationship Id="rId11" Type="http://schemas.openxmlformats.org/officeDocument/2006/relationships/slideLayout" Target="../slideLayouts/slideLayout635.xml"/><Relationship Id="rId5" Type="http://schemas.openxmlformats.org/officeDocument/2006/relationships/slideLayout" Target="../slideLayouts/slideLayout629.xml"/><Relationship Id="rId10" Type="http://schemas.openxmlformats.org/officeDocument/2006/relationships/slideLayout" Target="../slideLayouts/slideLayout634.xml"/><Relationship Id="rId4" Type="http://schemas.openxmlformats.org/officeDocument/2006/relationships/slideLayout" Target="../slideLayouts/slideLayout628.xml"/><Relationship Id="rId9" Type="http://schemas.openxmlformats.org/officeDocument/2006/relationships/slideLayout" Target="../slideLayouts/slideLayout633.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44.xml"/><Relationship Id="rId13" Type="http://schemas.openxmlformats.org/officeDocument/2006/relationships/theme" Target="../theme/theme54.xml"/><Relationship Id="rId3" Type="http://schemas.openxmlformats.org/officeDocument/2006/relationships/slideLayout" Target="../slideLayouts/slideLayout639.xml"/><Relationship Id="rId7" Type="http://schemas.openxmlformats.org/officeDocument/2006/relationships/slideLayout" Target="../slideLayouts/slideLayout643.xml"/><Relationship Id="rId12" Type="http://schemas.openxmlformats.org/officeDocument/2006/relationships/slideLayout" Target="../slideLayouts/slideLayout648.xml"/><Relationship Id="rId2" Type="http://schemas.openxmlformats.org/officeDocument/2006/relationships/slideLayout" Target="../slideLayouts/slideLayout638.xml"/><Relationship Id="rId1" Type="http://schemas.openxmlformats.org/officeDocument/2006/relationships/slideLayout" Target="../slideLayouts/slideLayout637.xml"/><Relationship Id="rId6" Type="http://schemas.openxmlformats.org/officeDocument/2006/relationships/slideLayout" Target="../slideLayouts/slideLayout642.xml"/><Relationship Id="rId11" Type="http://schemas.openxmlformats.org/officeDocument/2006/relationships/slideLayout" Target="../slideLayouts/slideLayout647.xml"/><Relationship Id="rId5" Type="http://schemas.openxmlformats.org/officeDocument/2006/relationships/slideLayout" Target="../slideLayouts/slideLayout641.xml"/><Relationship Id="rId10" Type="http://schemas.openxmlformats.org/officeDocument/2006/relationships/slideLayout" Target="../slideLayouts/slideLayout646.xml"/><Relationship Id="rId4" Type="http://schemas.openxmlformats.org/officeDocument/2006/relationships/slideLayout" Target="../slideLayouts/slideLayout640.xml"/><Relationship Id="rId9" Type="http://schemas.openxmlformats.org/officeDocument/2006/relationships/slideLayout" Target="../slideLayouts/slideLayout645.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56.xml"/><Relationship Id="rId3" Type="http://schemas.openxmlformats.org/officeDocument/2006/relationships/slideLayout" Target="../slideLayouts/slideLayout651.xml"/><Relationship Id="rId7" Type="http://schemas.openxmlformats.org/officeDocument/2006/relationships/slideLayout" Target="../slideLayouts/slideLayout655.xml"/><Relationship Id="rId12" Type="http://schemas.openxmlformats.org/officeDocument/2006/relationships/theme" Target="../theme/theme55.xml"/><Relationship Id="rId2" Type="http://schemas.openxmlformats.org/officeDocument/2006/relationships/slideLayout" Target="../slideLayouts/slideLayout650.xml"/><Relationship Id="rId1" Type="http://schemas.openxmlformats.org/officeDocument/2006/relationships/slideLayout" Target="../slideLayouts/slideLayout649.xml"/><Relationship Id="rId6" Type="http://schemas.openxmlformats.org/officeDocument/2006/relationships/slideLayout" Target="../slideLayouts/slideLayout654.xml"/><Relationship Id="rId11" Type="http://schemas.openxmlformats.org/officeDocument/2006/relationships/slideLayout" Target="../slideLayouts/slideLayout659.xml"/><Relationship Id="rId5" Type="http://schemas.openxmlformats.org/officeDocument/2006/relationships/slideLayout" Target="../slideLayouts/slideLayout653.xml"/><Relationship Id="rId10" Type="http://schemas.openxmlformats.org/officeDocument/2006/relationships/slideLayout" Target="../slideLayouts/slideLayout658.xml"/><Relationship Id="rId4" Type="http://schemas.openxmlformats.org/officeDocument/2006/relationships/slideLayout" Target="../slideLayouts/slideLayout652.xml"/><Relationship Id="rId9" Type="http://schemas.openxmlformats.org/officeDocument/2006/relationships/slideLayout" Target="../slideLayouts/slideLayout657.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67.xml"/><Relationship Id="rId3" Type="http://schemas.openxmlformats.org/officeDocument/2006/relationships/slideLayout" Target="../slideLayouts/slideLayout662.xml"/><Relationship Id="rId7" Type="http://schemas.openxmlformats.org/officeDocument/2006/relationships/slideLayout" Target="../slideLayouts/slideLayout666.xml"/><Relationship Id="rId12" Type="http://schemas.openxmlformats.org/officeDocument/2006/relationships/theme" Target="../theme/theme56.xml"/><Relationship Id="rId2" Type="http://schemas.openxmlformats.org/officeDocument/2006/relationships/slideLayout" Target="../slideLayouts/slideLayout661.xml"/><Relationship Id="rId1" Type="http://schemas.openxmlformats.org/officeDocument/2006/relationships/slideLayout" Target="../slideLayouts/slideLayout660.xml"/><Relationship Id="rId6" Type="http://schemas.openxmlformats.org/officeDocument/2006/relationships/slideLayout" Target="../slideLayouts/slideLayout665.xml"/><Relationship Id="rId11" Type="http://schemas.openxmlformats.org/officeDocument/2006/relationships/slideLayout" Target="../slideLayouts/slideLayout670.xml"/><Relationship Id="rId5" Type="http://schemas.openxmlformats.org/officeDocument/2006/relationships/slideLayout" Target="../slideLayouts/slideLayout664.xml"/><Relationship Id="rId10" Type="http://schemas.openxmlformats.org/officeDocument/2006/relationships/slideLayout" Target="../slideLayouts/slideLayout669.xml"/><Relationship Id="rId4" Type="http://schemas.openxmlformats.org/officeDocument/2006/relationships/slideLayout" Target="../slideLayouts/slideLayout663.xml"/><Relationship Id="rId9" Type="http://schemas.openxmlformats.org/officeDocument/2006/relationships/slideLayout" Target="../slideLayouts/slideLayout668.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78.xml"/><Relationship Id="rId13" Type="http://schemas.openxmlformats.org/officeDocument/2006/relationships/theme" Target="../theme/theme57.xml"/><Relationship Id="rId3" Type="http://schemas.openxmlformats.org/officeDocument/2006/relationships/slideLayout" Target="../slideLayouts/slideLayout673.xml"/><Relationship Id="rId7" Type="http://schemas.openxmlformats.org/officeDocument/2006/relationships/slideLayout" Target="../slideLayouts/slideLayout677.xml"/><Relationship Id="rId12" Type="http://schemas.openxmlformats.org/officeDocument/2006/relationships/slideLayout" Target="../slideLayouts/slideLayout682.xml"/><Relationship Id="rId2" Type="http://schemas.openxmlformats.org/officeDocument/2006/relationships/slideLayout" Target="../slideLayouts/slideLayout672.xml"/><Relationship Id="rId1" Type="http://schemas.openxmlformats.org/officeDocument/2006/relationships/slideLayout" Target="../slideLayouts/slideLayout671.xml"/><Relationship Id="rId6" Type="http://schemas.openxmlformats.org/officeDocument/2006/relationships/slideLayout" Target="../slideLayouts/slideLayout676.xml"/><Relationship Id="rId11" Type="http://schemas.openxmlformats.org/officeDocument/2006/relationships/slideLayout" Target="../slideLayouts/slideLayout681.xml"/><Relationship Id="rId5" Type="http://schemas.openxmlformats.org/officeDocument/2006/relationships/slideLayout" Target="../slideLayouts/slideLayout675.xml"/><Relationship Id="rId10" Type="http://schemas.openxmlformats.org/officeDocument/2006/relationships/slideLayout" Target="../slideLayouts/slideLayout680.xml"/><Relationship Id="rId4" Type="http://schemas.openxmlformats.org/officeDocument/2006/relationships/slideLayout" Target="../slideLayouts/slideLayout674.xml"/><Relationship Id="rId9" Type="http://schemas.openxmlformats.org/officeDocument/2006/relationships/slideLayout" Target="../slideLayouts/slideLayout679.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90.xml"/><Relationship Id="rId3" Type="http://schemas.openxmlformats.org/officeDocument/2006/relationships/slideLayout" Target="../slideLayouts/slideLayout685.xml"/><Relationship Id="rId7" Type="http://schemas.openxmlformats.org/officeDocument/2006/relationships/slideLayout" Target="../slideLayouts/slideLayout689.xml"/><Relationship Id="rId12" Type="http://schemas.openxmlformats.org/officeDocument/2006/relationships/theme" Target="../theme/theme58.xml"/><Relationship Id="rId2" Type="http://schemas.openxmlformats.org/officeDocument/2006/relationships/slideLayout" Target="../slideLayouts/slideLayout684.xml"/><Relationship Id="rId1" Type="http://schemas.openxmlformats.org/officeDocument/2006/relationships/slideLayout" Target="../slideLayouts/slideLayout683.xml"/><Relationship Id="rId6" Type="http://schemas.openxmlformats.org/officeDocument/2006/relationships/slideLayout" Target="../slideLayouts/slideLayout688.xml"/><Relationship Id="rId11" Type="http://schemas.openxmlformats.org/officeDocument/2006/relationships/slideLayout" Target="../slideLayouts/slideLayout693.xml"/><Relationship Id="rId5" Type="http://schemas.openxmlformats.org/officeDocument/2006/relationships/slideLayout" Target="../slideLayouts/slideLayout687.xml"/><Relationship Id="rId10" Type="http://schemas.openxmlformats.org/officeDocument/2006/relationships/slideLayout" Target="../slideLayouts/slideLayout692.xml"/><Relationship Id="rId4" Type="http://schemas.openxmlformats.org/officeDocument/2006/relationships/slideLayout" Target="../slideLayouts/slideLayout686.xml"/><Relationship Id="rId9" Type="http://schemas.openxmlformats.org/officeDocument/2006/relationships/slideLayout" Target="../slideLayouts/slideLayout691.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theme" Target="../theme/theme59.xml"/><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slideLayout" Target="../slideLayouts/slideLayout705.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13.xml"/><Relationship Id="rId13" Type="http://schemas.openxmlformats.org/officeDocument/2006/relationships/theme" Target="../theme/theme60.xml"/><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slideLayout" Target="../slideLayouts/slideLayout717.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25.xml"/><Relationship Id="rId3" Type="http://schemas.openxmlformats.org/officeDocument/2006/relationships/slideLayout" Target="../slideLayouts/slideLayout720.xml"/><Relationship Id="rId7" Type="http://schemas.openxmlformats.org/officeDocument/2006/relationships/slideLayout" Target="../slideLayouts/slideLayout724.xml"/><Relationship Id="rId12" Type="http://schemas.openxmlformats.org/officeDocument/2006/relationships/theme" Target="../theme/theme61.xml"/><Relationship Id="rId2" Type="http://schemas.openxmlformats.org/officeDocument/2006/relationships/slideLayout" Target="../slideLayouts/slideLayout719.xml"/><Relationship Id="rId1" Type="http://schemas.openxmlformats.org/officeDocument/2006/relationships/slideLayout" Target="../slideLayouts/slideLayout718.xml"/><Relationship Id="rId6" Type="http://schemas.openxmlformats.org/officeDocument/2006/relationships/slideLayout" Target="../slideLayouts/slideLayout723.xml"/><Relationship Id="rId11" Type="http://schemas.openxmlformats.org/officeDocument/2006/relationships/slideLayout" Target="../slideLayouts/slideLayout728.xml"/><Relationship Id="rId5" Type="http://schemas.openxmlformats.org/officeDocument/2006/relationships/slideLayout" Target="../slideLayouts/slideLayout722.xml"/><Relationship Id="rId10" Type="http://schemas.openxmlformats.org/officeDocument/2006/relationships/slideLayout" Target="../slideLayouts/slideLayout727.xml"/><Relationship Id="rId4" Type="http://schemas.openxmlformats.org/officeDocument/2006/relationships/slideLayout" Target="../slideLayouts/slideLayout721.xml"/><Relationship Id="rId9" Type="http://schemas.openxmlformats.org/officeDocument/2006/relationships/slideLayout" Target="../slideLayouts/slideLayout72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6129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285633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4908668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662529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878341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551485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937001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716327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5761567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2461694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132029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77675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579041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8402784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789885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158576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326667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946553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8475134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4700162"/>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6442691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671637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52317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305719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0309501"/>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441831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189520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140547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3657329"/>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442882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2845713"/>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7002593"/>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022007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887592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205822"/>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9595177"/>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090785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7332811"/>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92952534"/>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0551138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1659386"/>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30666499"/>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6406042"/>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47724565"/>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75218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19612506"/>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9026416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482354"/>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25249172"/>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7727335"/>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5003016"/>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14875027"/>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0165124"/>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4001358"/>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3967290"/>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229465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5285601"/>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05977619"/>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7353723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03763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7471902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0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9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5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6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8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9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9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6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7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8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0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0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8</a:t>
            </a:r>
            <a:endParaRPr lang="en-US"/>
          </a:p>
        </p:txBody>
      </p:sp>
      <p:sp>
        <p:nvSpPr>
          <p:cNvPr id="3" name="Subtitle 2"/>
          <p:cNvSpPr>
            <a:spLocks noGrp="1"/>
          </p:cNvSpPr>
          <p:nvPr>
            <p:ph type="subTitle" sz="quarter" idx="1"/>
          </p:nvPr>
        </p:nvSpPr>
        <p:spPr/>
        <p:txBody>
          <a:bodyPr/>
          <a:lstStyle/>
          <a:p>
            <a:r>
              <a:rPr lang="en-US" smtClean="0"/>
              <a:t>Moving from Command to Script to Module
</a:t>
            </a:r>
            <a:endParaRPr lang="en-US"/>
          </a:p>
        </p:txBody>
      </p:sp>
    </p:spTree>
    <p:extLst>
      <p:ext uri="{BB962C8B-B14F-4D97-AF65-F5344CB8AC3E}">
        <p14:creationId xmlns:p14="http://schemas.microsoft.com/office/powerpoint/2010/main" val="208979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0751250-6a44-4014-a447-c05ee848a0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Verbose Output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add verbose output to a script</a:t>
            </a:r>
            <a:endParaRPr lang="en-US" kern="0" dirty="0">
              <a:solidFill>
                <a:srgbClr val="000000"/>
              </a:solidFill>
            </a:endParaRPr>
          </a:p>
        </p:txBody>
      </p:sp>
    </p:spTree>
    <p:extLst>
      <p:ext uri="{BB962C8B-B14F-4D97-AF65-F5344CB8AC3E}">
        <p14:creationId xmlns:p14="http://schemas.microsoft.com/office/powerpoint/2010/main" val="71809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f6eebc7-d273-4854-96e6-8c337ff9c9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Documenting the Script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Provides an in-script documentation block</a:t>
            </a:r>
          </a:p>
          <a:p>
            <a:pPr lvl="0"/>
            <a:r>
              <a:rPr lang="en-US" kern="0">
                <a:solidFill>
                  <a:srgbClr val="000000"/>
                </a:solidFill>
              </a:rPr>
              <a:t>Includes:</a:t>
            </a:r>
          </a:p>
          <a:p>
            <a:pPr lvl="1"/>
            <a:r>
              <a:rPr lang="en-US" kern="0">
                <a:solidFill>
                  <a:srgbClr val="000000"/>
                </a:solidFill>
              </a:rPr>
              <a:t>Synopsis</a:t>
            </a:r>
          </a:p>
          <a:p>
            <a:pPr lvl="1"/>
            <a:r>
              <a:rPr lang="en-US" kern="0">
                <a:solidFill>
                  <a:srgbClr val="000000"/>
                </a:solidFill>
              </a:rPr>
              <a:t>Description</a:t>
            </a:r>
          </a:p>
          <a:p>
            <a:pPr lvl="1"/>
            <a:r>
              <a:rPr lang="en-US" kern="0">
                <a:solidFill>
                  <a:srgbClr val="000000"/>
                </a:solidFill>
              </a:rPr>
              <a:t>Parameter information</a:t>
            </a:r>
          </a:p>
          <a:p>
            <a:pPr lvl="1"/>
            <a:r>
              <a:rPr lang="en-US" kern="0">
                <a:solidFill>
                  <a:srgbClr val="000000"/>
                </a:solidFill>
              </a:rPr>
              <a:t>Examples</a:t>
            </a:r>
          </a:p>
          <a:p>
            <a:pPr lvl="1"/>
            <a:r>
              <a:rPr lang="en-US" kern="0">
                <a:solidFill>
                  <a:srgbClr val="000000"/>
                </a:solidFill>
              </a:rPr>
              <a:t>Other documentation</a:t>
            </a:r>
          </a:p>
          <a:p>
            <a:pPr lvl="0"/>
            <a:endParaRPr lang="en-US" kern="0">
              <a:solidFill>
                <a:srgbClr val="000000"/>
              </a:solidFill>
            </a:endParaRPr>
          </a:p>
          <a:p>
            <a:pPr lvl="0"/>
            <a:r>
              <a:rPr lang="en-US" kern="0">
                <a:solidFill>
                  <a:srgbClr val="000000"/>
                </a:solidFill>
              </a:rPr>
              <a:t>Run </a:t>
            </a:r>
            <a:r>
              <a:rPr lang="en-US" b="1" kern="0">
                <a:solidFill>
                  <a:srgbClr val="000000"/>
                </a:solidFill>
              </a:rPr>
              <a:t>help about_comment_based_help</a:t>
            </a:r>
            <a:r>
              <a:rPr lang="en-US" kern="0">
                <a:solidFill>
                  <a:srgbClr val="000000"/>
                </a:solidFill>
              </a:rPr>
              <a:t> to see a full list of documentation features</a:t>
            </a:r>
            <a:endParaRPr lang="en-US" kern="0" dirty="0">
              <a:solidFill>
                <a:srgbClr val="000000"/>
              </a:solidFill>
            </a:endParaRPr>
          </a:p>
        </p:txBody>
      </p:sp>
    </p:spTree>
    <p:extLst>
      <p:ext uri="{BB962C8B-B14F-4D97-AF65-F5344CB8AC3E}">
        <p14:creationId xmlns:p14="http://schemas.microsoft.com/office/powerpoint/2010/main" val="378899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5aad663-fc71-4e50-bafe-38c51d7fff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Comment-Based Help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add a basic comment-based help block to a script</a:t>
            </a:r>
            <a:endParaRPr lang="en-US" kern="0" dirty="0">
              <a:solidFill>
                <a:srgbClr val="000000"/>
              </a:solidFill>
            </a:endParaRPr>
          </a:p>
        </p:txBody>
      </p:sp>
    </p:spTree>
    <p:extLst>
      <p:ext uri="{BB962C8B-B14F-4D97-AF65-F5344CB8AC3E}">
        <p14:creationId xmlns:p14="http://schemas.microsoft.com/office/powerpoint/2010/main" val="117624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Moving from Command to Script</a:t>
            </a:r>
            <a:endParaRPr lang="en-US"/>
          </a:p>
        </p:txBody>
      </p:sp>
      <p:sp>
        <p:nvSpPr>
          <p:cNvPr id="3" name="Text Placeholder 2"/>
          <p:cNvSpPr>
            <a:spLocks noGrp="1"/>
          </p:cNvSpPr>
          <p:nvPr>
            <p:ph type="body" idx="1"/>
          </p:nvPr>
        </p:nvSpPr>
        <p:spPr/>
        <p:txBody>
          <a:bodyPr/>
          <a:lstStyle/>
          <a:p>
            <a:r>
              <a:rPr lang="en-US" smtClean="0"/>
              <a:t>Exercise 1: Test the Command
Exercise 2: Parameterize Changing Values
Exercise 3: Add verbose output
Exercise 4: Add Comment-Based Help</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a:p>
            <a:r>
              <a:rPr lang="en-US" sz="2800" b="0" i="0" u="none" strike="noStrike" baseline="0" smtClean="0">
                <a:latin typeface="Segoe UI" panose="020B0502040204020203" pitchFamily="34" charset="0"/>
              </a:rPr>
              <a:t> </a:t>
            </a:r>
            <a:endParaRPr lang="en-US" sz="280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3482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75445" y="740662"/>
            <a:ext cx="9000067" cy="5985933"/>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76273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Lab Scenario2197137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written a Windows PowerShell command and have to share it with several coworkers. Before sharing the command with them, you have to package it in a script. Your coworkers must be able to use this script to run the command by providing only minimal input to the script.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18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are some advantages of using comment-based help to document a script?</a:t>
            </a:r>
            <a:endParaRPr lang="en-US"/>
          </a:p>
        </p:txBody>
      </p:sp>
    </p:spTree>
    <p:extLst>
      <p:ext uri="{BB962C8B-B14F-4D97-AF65-F5344CB8AC3E}">
        <p14:creationId xmlns:p14="http://schemas.microsoft.com/office/powerpoint/2010/main" val="43135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Moving from Script to Function to Module</a:t>
            </a:r>
            <a:endParaRPr lang="en-US"/>
          </a:p>
        </p:txBody>
      </p:sp>
      <p:sp>
        <p:nvSpPr>
          <p:cNvPr id="3" name="Text Placeholder 2"/>
          <p:cNvSpPr>
            <a:spLocks noGrp="1"/>
          </p:cNvSpPr>
          <p:nvPr>
            <p:ph type="body" idx="1"/>
          </p:nvPr>
        </p:nvSpPr>
        <p:spPr/>
        <p:txBody>
          <a:bodyPr/>
          <a:lstStyle/>
          <a:p>
            <a:r>
              <a:rPr lang="en-US" smtClean="0"/>
              <a:t>Wrapping a Script in a Function
Understanding Scope
Demonstration: Testing the Function
Creating a Script Module
Demonstration: Creating a Script Module
Adding Debugging Breakpoints
Demonstration: Adding and Using Debugging Breakpoints</a:t>
            </a:r>
            <a:endParaRPr lang="en-US"/>
          </a:p>
        </p:txBody>
      </p:sp>
    </p:spTree>
    <p:extLst>
      <p:ext uri="{BB962C8B-B14F-4D97-AF65-F5344CB8AC3E}">
        <p14:creationId xmlns:p14="http://schemas.microsoft.com/office/powerpoint/2010/main" val="299558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Wrapping a Script in a Function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Wrap the body of your script, including comment-based help, in a function declaration</a:t>
            </a:r>
          </a:p>
          <a:p>
            <a:pPr lvl="0"/>
            <a:endParaRPr lang="en-US" kern="0">
              <a:solidFill>
                <a:srgbClr val="000000"/>
              </a:solidFill>
            </a:endParaRPr>
          </a:p>
          <a:p>
            <a:pPr marL="0" lvl="0" indent="0">
              <a:buNone/>
            </a:pPr>
            <a:r>
              <a:rPr lang="en-US" sz="1800" kern="0">
                <a:solidFill>
                  <a:srgbClr val="000000"/>
                </a:solidFill>
                <a:latin typeface="Consolas" pitchFamily="49" charset="0"/>
                <a:cs typeface="Consolas" pitchFamily="49" charset="0"/>
              </a:rPr>
              <a:t> </a:t>
            </a:r>
            <a:r>
              <a:rPr lang="en-US" sz="1800" kern="0">
                <a:solidFill>
                  <a:srgbClr val="FF0000"/>
                </a:solidFill>
                <a:latin typeface="Consolas" pitchFamily="49" charset="0"/>
                <a:cs typeface="Consolas" pitchFamily="49" charset="0"/>
              </a:rPr>
              <a:t>function Get-SecurityEvents {</a:t>
            </a:r>
          </a:p>
          <a:p>
            <a:pPr marL="0" lvl="0" indent="0">
              <a:buNone/>
            </a:pPr>
            <a:r>
              <a:rPr lang="en-US" sz="1800" kern="0">
                <a:solidFill>
                  <a:srgbClr val="000000"/>
                </a:solidFill>
                <a:latin typeface="Consolas" pitchFamily="49" charset="0"/>
                <a:cs typeface="Consolas" pitchFamily="49" charset="0"/>
              </a:rPr>
              <a:t>    [CmdletBinding()]</a:t>
            </a:r>
          </a:p>
          <a:p>
            <a:pPr marL="0" lvl="0" indent="0">
              <a:buNone/>
            </a:pPr>
            <a:r>
              <a:rPr lang="en-US" sz="1800" kern="0">
                <a:solidFill>
                  <a:srgbClr val="000000"/>
                </a:solidFill>
                <a:latin typeface="Consolas" pitchFamily="49" charset="0"/>
                <a:cs typeface="Consolas" pitchFamily="49" charset="0"/>
              </a:rPr>
              <a:t>    Param(</a:t>
            </a:r>
          </a:p>
          <a:p>
            <a:pPr marL="0" lvl="0" indent="0">
              <a:buNone/>
            </a:pPr>
            <a:r>
              <a:rPr lang="en-US" sz="1800" kern="0">
                <a:solidFill>
                  <a:srgbClr val="000000"/>
                </a:solidFill>
                <a:latin typeface="Consolas" pitchFamily="49" charset="0"/>
                <a:cs typeface="Consolas" pitchFamily="49" charset="0"/>
              </a:rPr>
              <a:t>        [string]$ComputerName,</a:t>
            </a:r>
          </a:p>
          <a:p>
            <a:pPr marL="0" lvl="0" indent="0">
              <a:buNone/>
            </a:pPr>
            <a:r>
              <a:rPr lang="en-US" sz="1800" kern="0">
                <a:solidFill>
                  <a:srgbClr val="000000"/>
                </a:solidFill>
                <a:latin typeface="Consolas" pitchFamily="49" charset="0"/>
                <a:cs typeface="Consolas" pitchFamily="49" charset="0"/>
              </a:rPr>
              <a:t>        [int]$EventID</a:t>
            </a:r>
          </a:p>
          <a:p>
            <a:pPr marL="0" lvl="0" indent="0">
              <a:buNone/>
            </a:pPr>
            <a:r>
              <a:rPr lang="en-US" sz="1800" kern="0">
                <a:solidFill>
                  <a:srgbClr val="000000"/>
                </a:solidFill>
                <a:latin typeface="Consolas" pitchFamily="49" charset="0"/>
                <a:cs typeface="Consolas" pitchFamily="49" charset="0"/>
              </a:rPr>
              <a:t>    )</a:t>
            </a:r>
          </a:p>
          <a:p>
            <a:pPr marL="0" lvl="0" indent="0">
              <a:buNone/>
            </a:pPr>
            <a:r>
              <a:rPr lang="en-US" sz="1800" kern="0">
                <a:solidFill>
                  <a:srgbClr val="000000"/>
                </a:solidFill>
                <a:latin typeface="Consolas" pitchFamily="49" charset="0"/>
                <a:cs typeface="Consolas" pitchFamily="49" charset="0"/>
              </a:rPr>
              <a:t>    Get-EventLog -LogName Security -ComputerName $ComputerName |</a:t>
            </a:r>
          </a:p>
          <a:p>
            <a:pPr marL="0" lvl="0" indent="0">
              <a:buNone/>
            </a:pPr>
            <a:r>
              <a:rPr lang="en-US" sz="1800" kern="0">
                <a:solidFill>
                  <a:srgbClr val="000000"/>
                </a:solidFill>
                <a:latin typeface="Consolas" pitchFamily="49" charset="0"/>
                <a:cs typeface="Consolas" pitchFamily="49" charset="0"/>
              </a:rPr>
              <a:t>    Where EventID -eq $EventID |</a:t>
            </a:r>
          </a:p>
          <a:p>
            <a:pPr marL="0" lvl="0" indent="0">
              <a:buNone/>
            </a:pPr>
            <a:r>
              <a:rPr lang="en-US" sz="1800" kern="0">
                <a:solidFill>
                  <a:srgbClr val="000000"/>
                </a:solidFill>
                <a:latin typeface="Consolas" pitchFamily="49" charset="0"/>
                <a:cs typeface="Consolas" pitchFamily="49" charset="0"/>
              </a:rPr>
              <a:t>    Select -First 50</a:t>
            </a:r>
          </a:p>
          <a:p>
            <a:pPr marL="0" lvl="0" indent="0">
              <a:buNone/>
            </a:pPr>
            <a:r>
              <a:rPr lang="en-US" sz="1800" kern="0">
                <a:solidFill>
                  <a:srgbClr val="FF0000"/>
                </a:solidFill>
                <a:latin typeface="Consolas" pitchFamily="49" charset="0"/>
                <a:cs typeface="Consolas" pitchFamily="49" charset="0"/>
              </a:rPr>
              <a:t>} </a:t>
            </a:r>
            <a:endParaRPr lang="en-US" kern="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272192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3704992-86e7-47b7-b21d-748d1510e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is Now More Difficult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Testing the function is more difficult because you cannot simply run the script that contains the function</a:t>
            </a:r>
          </a:p>
          <a:p>
            <a:pPr lvl="0"/>
            <a:r>
              <a:rPr lang="en-US" kern="0">
                <a:solidFill>
                  <a:srgbClr val="000000"/>
                </a:solidFill>
              </a:rPr>
              <a:t>Doing so defines the function, but does not run it</a:t>
            </a:r>
          </a:p>
          <a:p>
            <a:pPr lvl="0"/>
            <a:r>
              <a:rPr lang="en-US" kern="0">
                <a:solidFill>
                  <a:srgbClr val="000000"/>
                </a:solidFill>
              </a:rPr>
              <a:t>After the script ends, the function definition is removed from memory</a:t>
            </a:r>
          </a:p>
          <a:p>
            <a:pPr lvl="0"/>
            <a:endParaRPr lang="en-US" kern="0">
              <a:solidFill>
                <a:srgbClr val="000000"/>
              </a:solidFill>
            </a:endParaRPr>
          </a:p>
          <a:p>
            <a:pPr lvl="0"/>
            <a:r>
              <a:rPr lang="en-US" kern="0">
                <a:solidFill>
                  <a:srgbClr val="000000"/>
                </a:solidFill>
              </a:rPr>
              <a:t>This occurs because of scope</a:t>
            </a:r>
            <a:endParaRPr lang="en-US" kern="0" dirty="0">
              <a:solidFill>
                <a:srgbClr val="000000"/>
              </a:solidFill>
            </a:endParaRPr>
          </a:p>
        </p:txBody>
      </p:sp>
    </p:spTree>
    <p:extLst>
      <p:ext uri="{BB962C8B-B14F-4D97-AF65-F5344CB8AC3E}">
        <p14:creationId xmlns:p14="http://schemas.microsoft.com/office/powerpoint/2010/main" val="378103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Moving from Command to Script
Moving from Script to Function to Module
Implementing Basic Error Handling
Using Basic Scripting Constructs
Exploring Other Scripting Features</a:t>
            </a:r>
            <a:endParaRPr lang="en-US"/>
          </a:p>
        </p:txBody>
      </p:sp>
    </p:spTree>
    <p:extLst>
      <p:ext uri="{BB962C8B-B14F-4D97-AF65-F5344CB8AC3E}">
        <p14:creationId xmlns:p14="http://schemas.microsoft.com/office/powerpoint/2010/main" val="113352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scope is a container that the shell places around:</a:t>
            </a:r>
          </a:p>
          <a:p>
            <a:pPr lvl="1"/>
            <a:r>
              <a:rPr lang="en-US" kern="0">
                <a:solidFill>
                  <a:srgbClr val="000000"/>
                </a:solidFill>
              </a:rPr>
              <a:t>Itself</a:t>
            </a:r>
          </a:p>
          <a:p>
            <a:pPr lvl="1"/>
            <a:r>
              <a:rPr lang="en-US" kern="0">
                <a:solidFill>
                  <a:srgbClr val="000000"/>
                </a:solidFill>
              </a:rPr>
              <a:t>Each script you run</a:t>
            </a:r>
          </a:p>
          <a:p>
            <a:pPr lvl="1"/>
            <a:r>
              <a:rPr lang="en-US" kern="0">
                <a:solidFill>
                  <a:srgbClr val="000000"/>
                </a:solidFill>
              </a:rPr>
              <a:t>Each function you create</a:t>
            </a:r>
          </a:p>
          <a:p>
            <a:pPr lvl="1"/>
            <a:endParaRPr lang="en-US" kern="0">
              <a:solidFill>
                <a:srgbClr val="000000"/>
              </a:solidFill>
            </a:endParaRPr>
          </a:p>
          <a:p>
            <a:pPr lvl="0"/>
            <a:r>
              <a:rPr lang="en-US" kern="0">
                <a:solidFill>
                  <a:srgbClr val="000000"/>
                </a:solidFill>
              </a:rPr>
              <a:t>The items created inside a scope, including variables and functions, only exist while that scope exists</a:t>
            </a:r>
          </a:p>
          <a:p>
            <a:pPr lvl="0"/>
            <a:r>
              <a:rPr lang="en-US" kern="0">
                <a:solidFill>
                  <a:srgbClr val="000000"/>
                </a:solidFill>
              </a:rPr>
              <a:t>This behavior can make testing a function more challenging</a:t>
            </a:r>
          </a:p>
          <a:p>
            <a:pPr lvl="0"/>
            <a:r>
              <a:rPr lang="en-US" kern="0">
                <a:solidFill>
                  <a:srgbClr val="000000"/>
                </a:solidFill>
              </a:rPr>
              <a:t>For more information, read </a:t>
            </a:r>
            <a:r>
              <a:rPr lang="en-US" b="1" kern="0">
                <a:solidFill>
                  <a:srgbClr val="000000"/>
                </a:solidFill>
              </a:rPr>
              <a:t>about_scope</a:t>
            </a:r>
            <a:endParaRPr lang="en-US" kern="0" dirty="0">
              <a:solidFill>
                <a:srgbClr val="000000"/>
              </a:solidFill>
            </a:endParaRPr>
          </a:p>
        </p:txBody>
      </p:sp>
    </p:spTree>
    <p:extLst>
      <p:ext uri="{BB962C8B-B14F-4D97-AF65-F5344CB8AC3E}">
        <p14:creationId xmlns:p14="http://schemas.microsoft.com/office/powerpoint/2010/main" val="170038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19b2506-1477-4ba5-ab43-8a8c0a6e0e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Testing the Function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test a function that is included inside a script</a:t>
            </a:r>
            <a:endParaRPr lang="en-US" kern="0" dirty="0">
              <a:solidFill>
                <a:srgbClr val="000000"/>
              </a:solidFill>
            </a:endParaRPr>
          </a:p>
        </p:txBody>
      </p:sp>
    </p:spTree>
    <p:extLst>
      <p:ext uri="{BB962C8B-B14F-4D97-AF65-F5344CB8AC3E}">
        <p14:creationId xmlns:p14="http://schemas.microsoft.com/office/powerpoint/2010/main" val="309433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Script Module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script module can contain multiple functions</a:t>
            </a:r>
          </a:p>
          <a:p>
            <a:pPr lvl="0"/>
            <a:r>
              <a:rPr lang="en-US" kern="0">
                <a:solidFill>
                  <a:srgbClr val="000000"/>
                </a:solidFill>
              </a:rPr>
              <a:t>When saved in the correct location, the shell can find and load the module automatically</a:t>
            </a:r>
          </a:p>
          <a:p>
            <a:pPr lvl="0"/>
            <a:r>
              <a:rPr lang="en-US" kern="0">
                <a:solidFill>
                  <a:srgbClr val="000000"/>
                </a:solidFill>
              </a:rPr>
              <a:t>Functions in the script module behave like regular shell commands</a:t>
            </a:r>
            <a:endParaRPr lang="en-US" kern="0" dirty="0">
              <a:solidFill>
                <a:srgbClr val="000000"/>
              </a:solidFill>
            </a:endParaRPr>
          </a:p>
        </p:txBody>
      </p:sp>
    </p:spTree>
    <p:extLst>
      <p:ext uri="{BB962C8B-B14F-4D97-AF65-F5344CB8AC3E}">
        <p14:creationId xmlns:p14="http://schemas.microsoft.com/office/powerpoint/2010/main" val="316166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b0f4fa9-8bc7-4981-b57d-8bf23f9185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 Module File Location</a:t>
            </a:r>
            <a:endParaRPr lang="en-US"/>
          </a:p>
        </p:txBody>
      </p:sp>
      <p:pic>
        <p:nvPicPr>
          <p:cNvPr id="4" name="Content Placeholder 1" descr="This slide shows the correct location and file name for a script module named MyTools.psm1. The file path in this example is C:\Users\TRAINER\Documents\WindowsPowerShell\Modules\MyTools\MyTools.psm1. &#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002" y="1020763"/>
            <a:ext cx="6568047" cy="5148262"/>
          </a:xfrm>
          <a:prstGeom prst="rect">
            <a:avLst/>
          </a:prstGeom>
        </p:spPr>
      </p:pic>
    </p:spTree>
    <p:extLst>
      <p:ext uri="{BB962C8B-B14F-4D97-AF65-F5344CB8AC3E}">
        <p14:creationId xmlns:p14="http://schemas.microsoft.com/office/powerpoint/2010/main" val="193777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818f672-16e4-469c-ba99-c223d8ab59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 Script Module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save a script as a script module</a:t>
            </a:r>
            <a:endParaRPr lang="en-US" kern="0" dirty="0">
              <a:solidFill>
                <a:srgbClr val="000000"/>
              </a:solidFill>
            </a:endParaRPr>
          </a:p>
        </p:txBody>
      </p:sp>
    </p:spTree>
    <p:extLst>
      <p:ext uri="{BB962C8B-B14F-4D97-AF65-F5344CB8AC3E}">
        <p14:creationId xmlns:p14="http://schemas.microsoft.com/office/powerpoint/2010/main" val="402912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4a32ffa-87f7-433a-ab46-6bb4333349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Debugging Breakpoints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Add </a:t>
            </a:r>
            <a:r>
              <a:rPr lang="en-US" b="1" kern="0">
                <a:solidFill>
                  <a:srgbClr val="000000"/>
                </a:solidFill>
              </a:rPr>
              <a:t>Write-Debug</a:t>
            </a:r>
            <a:r>
              <a:rPr lang="en-US" kern="0">
                <a:solidFill>
                  <a:srgbClr val="000000"/>
                </a:solidFill>
              </a:rPr>
              <a:t> to your script.</a:t>
            </a:r>
          </a:p>
          <a:p>
            <a:pPr lvl="0"/>
            <a:r>
              <a:rPr lang="en-US" kern="0">
                <a:solidFill>
                  <a:srgbClr val="000000"/>
                </a:solidFill>
              </a:rPr>
              <a:t>Works much like </a:t>
            </a:r>
            <a:r>
              <a:rPr lang="en-US" b="1" kern="0">
                <a:solidFill>
                  <a:srgbClr val="000000"/>
                </a:solidFill>
              </a:rPr>
              <a:t>Write-Verbose</a:t>
            </a:r>
            <a:r>
              <a:rPr lang="en-US" kern="0">
                <a:solidFill>
                  <a:srgbClr val="000000"/>
                </a:solidFill>
              </a:rPr>
              <a:t>, and must be enabled by using the </a:t>
            </a:r>
            <a:r>
              <a:rPr lang="en-US" b="1" kern="0">
                <a:solidFill>
                  <a:srgbClr val="000000"/>
                </a:solidFill>
              </a:rPr>
              <a:t>–Debug</a:t>
            </a:r>
            <a:r>
              <a:rPr lang="en-US" kern="0">
                <a:solidFill>
                  <a:srgbClr val="000000"/>
                </a:solidFill>
              </a:rPr>
              <a:t> parameter.</a:t>
            </a:r>
          </a:p>
          <a:p>
            <a:pPr lvl="0"/>
            <a:r>
              <a:rPr lang="en-US" kern="0">
                <a:solidFill>
                  <a:srgbClr val="000000"/>
                </a:solidFill>
              </a:rPr>
              <a:t>When enabled, displays your debug output and pauses the script. You can:</a:t>
            </a:r>
          </a:p>
          <a:p>
            <a:pPr lvl="1"/>
            <a:r>
              <a:rPr lang="en-US" kern="0">
                <a:solidFill>
                  <a:srgbClr val="000000"/>
                </a:solidFill>
              </a:rPr>
              <a:t>Continue execution</a:t>
            </a:r>
          </a:p>
          <a:p>
            <a:pPr lvl="1"/>
            <a:r>
              <a:rPr lang="en-US" kern="0">
                <a:solidFill>
                  <a:srgbClr val="000000"/>
                </a:solidFill>
              </a:rPr>
              <a:t>Halt execution</a:t>
            </a:r>
          </a:p>
          <a:p>
            <a:pPr lvl="1"/>
            <a:r>
              <a:rPr lang="en-US" kern="0">
                <a:solidFill>
                  <a:srgbClr val="000000"/>
                </a:solidFill>
              </a:rPr>
              <a:t>Suspend the script and examine the script environment from within the current scope</a:t>
            </a:r>
            <a:endParaRPr lang="en-US" kern="0" dirty="0">
              <a:solidFill>
                <a:srgbClr val="000000"/>
              </a:solidFill>
            </a:endParaRPr>
          </a:p>
        </p:txBody>
      </p:sp>
    </p:spTree>
    <p:extLst>
      <p:ext uri="{BB962C8B-B14F-4D97-AF65-F5344CB8AC3E}">
        <p14:creationId xmlns:p14="http://schemas.microsoft.com/office/powerpoint/2010/main" val="52462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8eaee97-e2cc-46cd-a68c-b1bb307f65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and Using Debugging Breakpoints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add debugging breakpoints by using </a:t>
            </a:r>
            <a:r>
              <a:rPr lang="en-US" b="1" kern="0">
                <a:solidFill>
                  <a:srgbClr val="000000"/>
                </a:solidFill>
              </a:rPr>
              <a:t>Write-Debug</a:t>
            </a:r>
            <a:endParaRPr lang="en-US" kern="0">
              <a:solidFill>
                <a:srgbClr val="000000"/>
              </a:solidFill>
            </a:endParaRPr>
          </a:p>
          <a:p>
            <a:pPr lvl="0"/>
            <a:r>
              <a:rPr lang="en-US" kern="0">
                <a:solidFill>
                  <a:srgbClr val="000000"/>
                </a:solidFill>
              </a:rPr>
              <a:t>You will also see how to use the suspend mode offered by the command</a:t>
            </a:r>
            <a:endParaRPr lang="en-US" kern="0" dirty="0">
              <a:solidFill>
                <a:srgbClr val="000000"/>
              </a:solidFill>
            </a:endParaRPr>
          </a:p>
        </p:txBody>
      </p:sp>
    </p:spTree>
    <p:extLst>
      <p:ext uri="{BB962C8B-B14F-4D97-AF65-F5344CB8AC3E}">
        <p14:creationId xmlns:p14="http://schemas.microsoft.com/office/powerpoint/2010/main" val="402144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071572" cy="6034135"/>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425667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a5e9ab2b-cbbf-494e-8e0d-859bb2e1a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Moving from Script to Function to Module</a:t>
            </a:r>
            <a:endParaRPr lang="en-US"/>
          </a:p>
        </p:txBody>
      </p:sp>
      <p:sp>
        <p:nvSpPr>
          <p:cNvPr id="3" name="Text Placeholder 2"/>
          <p:cNvSpPr>
            <a:spLocks noGrp="1"/>
          </p:cNvSpPr>
          <p:nvPr>
            <p:ph type="body" idx="1"/>
          </p:nvPr>
        </p:nvSpPr>
        <p:spPr/>
        <p:txBody>
          <a:bodyPr/>
          <a:lstStyle/>
          <a:p>
            <a:r>
              <a:rPr lang="en-US" smtClean="0"/>
              <a:t>Exercise 1: Convert the Script to a Function
Exercise 2: Save the Script as a Script Module
Exercise 3: Add Debugging Breakpoints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a:p>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1363608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75445" y="740662"/>
            <a:ext cx="9000067" cy="5985933"/>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301046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Moving from Command to Script</a:t>
            </a:r>
            <a:endParaRPr lang="en-US"/>
          </a:p>
        </p:txBody>
      </p:sp>
      <p:sp>
        <p:nvSpPr>
          <p:cNvPr id="3" name="Text Placeholder 2"/>
          <p:cNvSpPr>
            <a:spLocks noGrp="1"/>
          </p:cNvSpPr>
          <p:nvPr>
            <p:ph type="body" idx="1"/>
          </p:nvPr>
        </p:nvSpPr>
        <p:spPr/>
        <p:txBody>
          <a:bodyPr/>
          <a:lstStyle/>
          <a:p>
            <a:r>
              <a:rPr lang="en-US" smtClean="0"/>
              <a:t>Start with a Working Command
Identifying Values that Might Change
Parameterizing Changing Values
Demonstration: Parameterizing a Working Command
Test the Parameterized Script
Demonstration: Adding Verbose Output
Documenting the Script
Demonstration: Adding Comment-Based Help</a:t>
            </a:r>
            <a:endParaRPr lang="en-US"/>
          </a:p>
        </p:txBody>
      </p:sp>
    </p:spTree>
    <p:extLst>
      <p:ext uri="{BB962C8B-B14F-4D97-AF65-F5344CB8AC3E}">
        <p14:creationId xmlns:p14="http://schemas.microsoft.com/office/powerpoint/2010/main" val="500897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6687627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written a script that performs an administrative task in your environment. You have to package that script as a Windows PowerShell script module so that it can be more easily used by other administrators in your environment.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7833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60ab8d2-b612-45e3-beab-974288c66f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If you have previous experience in scripting or programming, does Write-Debug work like other debuggers you have used?</a:t>
            </a:r>
            <a:endParaRPr lang="en-US"/>
          </a:p>
        </p:txBody>
      </p:sp>
    </p:spTree>
    <p:extLst>
      <p:ext uri="{BB962C8B-B14F-4D97-AF65-F5344CB8AC3E}">
        <p14:creationId xmlns:p14="http://schemas.microsoft.com/office/powerpoint/2010/main" val="96149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Implementing Basic Error Handling</a:t>
            </a:r>
            <a:endParaRPr lang="en-US"/>
          </a:p>
        </p:txBody>
      </p:sp>
      <p:sp>
        <p:nvSpPr>
          <p:cNvPr id="3" name="Text Placeholder 2"/>
          <p:cNvSpPr>
            <a:spLocks noGrp="1"/>
          </p:cNvSpPr>
          <p:nvPr>
            <p:ph type="body" idx="1"/>
          </p:nvPr>
        </p:nvSpPr>
        <p:spPr/>
        <p:txBody>
          <a:bodyPr/>
          <a:lstStyle/>
          <a:p>
            <a:r>
              <a:rPr lang="en-US" smtClean="0"/>
              <a:t>Understanding Error Actions
Demonstration: Error Actions
Try...Catch Constructs
Demonstration: Using Try...Catch
Logging Errors
Demonstration: Adding Error Logging</a:t>
            </a:r>
            <a:endParaRPr lang="en-US"/>
          </a:p>
        </p:txBody>
      </p:sp>
    </p:spTree>
    <p:extLst>
      <p:ext uri="{BB962C8B-B14F-4D97-AF65-F5344CB8AC3E}">
        <p14:creationId xmlns:p14="http://schemas.microsoft.com/office/powerpoint/2010/main" val="4085995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Error Actions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Terminating errors always make a command stop what it is doing</a:t>
            </a:r>
          </a:p>
          <a:p>
            <a:pPr lvl="0"/>
            <a:r>
              <a:rPr lang="en-US" kern="0">
                <a:solidFill>
                  <a:srgbClr val="000000"/>
                </a:solidFill>
              </a:rPr>
              <a:t>A non-terminating error is one where a command can continue processing</a:t>
            </a:r>
          </a:p>
          <a:p>
            <a:pPr lvl="0"/>
            <a:r>
              <a:rPr lang="en-US" kern="0">
                <a:solidFill>
                  <a:srgbClr val="000000"/>
                </a:solidFill>
              </a:rPr>
              <a:t>When a command has a non-terminating error, it needs to know what action you want it to take</a:t>
            </a:r>
            <a:endParaRPr lang="en-US" kern="0" dirty="0">
              <a:solidFill>
                <a:srgbClr val="000000"/>
              </a:solidFill>
            </a:endParaRPr>
          </a:p>
        </p:txBody>
      </p:sp>
    </p:spTree>
    <p:extLst>
      <p:ext uri="{BB962C8B-B14F-4D97-AF65-F5344CB8AC3E}">
        <p14:creationId xmlns:p14="http://schemas.microsoft.com/office/powerpoint/2010/main" val="4177838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b296a1f0-205c-492b-a38e-77798e7c94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$ErrorActionPreference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$ErrorActionPreference</a:t>
            </a:r>
            <a:r>
              <a:rPr lang="en-US" kern="0">
                <a:solidFill>
                  <a:srgbClr val="000000"/>
                </a:solidFill>
              </a:rPr>
              <a:t> is a global variable that sets the default action for non-terminating errors</a:t>
            </a:r>
          </a:p>
          <a:p>
            <a:pPr lvl="1"/>
            <a:r>
              <a:rPr lang="en-US" b="1" kern="0">
                <a:solidFill>
                  <a:srgbClr val="000000"/>
                </a:solidFill>
              </a:rPr>
              <a:t>Continue</a:t>
            </a:r>
            <a:r>
              <a:rPr lang="en-US" kern="0">
                <a:solidFill>
                  <a:srgbClr val="000000"/>
                </a:solidFill>
              </a:rPr>
              <a:t> is the default and tells the command to continue processing</a:t>
            </a:r>
          </a:p>
          <a:p>
            <a:pPr lvl="1"/>
            <a:r>
              <a:rPr lang="en-US" b="1" kern="0">
                <a:solidFill>
                  <a:srgbClr val="000000"/>
                </a:solidFill>
              </a:rPr>
              <a:t>SilentlyContinue</a:t>
            </a:r>
            <a:r>
              <a:rPr lang="en-US" kern="0">
                <a:solidFill>
                  <a:srgbClr val="000000"/>
                </a:solidFill>
              </a:rPr>
              <a:t> suppresses error messages and tells the command to continue processing</a:t>
            </a:r>
          </a:p>
          <a:p>
            <a:pPr lvl="1"/>
            <a:r>
              <a:rPr lang="en-US" b="1" kern="0">
                <a:solidFill>
                  <a:srgbClr val="000000"/>
                </a:solidFill>
              </a:rPr>
              <a:t>Inquire</a:t>
            </a:r>
            <a:r>
              <a:rPr lang="en-US" kern="0">
                <a:solidFill>
                  <a:srgbClr val="000000"/>
                </a:solidFill>
              </a:rPr>
              <a:t> prompts the user for an action</a:t>
            </a:r>
          </a:p>
          <a:p>
            <a:pPr lvl="1"/>
            <a:r>
              <a:rPr lang="en-US" b="1" kern="0">
                <a:solidFill>
                  <a:srgbClr val="000000"/>
                </a:solidFill>
              </a:rPr>
              <a:t>Stop</a:t>
            </a:r>
            <a:r>
              <a:rPr lang="en-US" kern="0">
                <a:solidFill>
                  <a:srgbClr val="000000"/>
                </a:solidFill>
              </a:rPr>
              <a:t> treats the error as terminating and stops the command from processing</a:t>
            </a:r>
            <a:endParaRPr lang="en-US" b="1" kern="0" dirty="0">
              <a:solidFill>
                <a:srgbClr val="000000"/>
              </a:solidFill>
            </a:endParaRPr>
          </a:p>
        </p:txBody>
      </p:sp>
    </p:spTree>
    <p:extLst>
      <p:ext uri="{BB962C8B-B14F-4D97-AF65-F5344CB8AC3E}">
        <p14:creationId xmlns:p14="http://schemas.microsoft.com/office/powerpoint/2010/main" val="2813172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f35f741e-08c7-4bc5-ab4c-cd45c16396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-ErrorAction Parameter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Same settings as </a:t>
            </a:r>
            <a:r>
              <a:rPr lang="en-US" b="1" kern="0">
                <a:solidFill>
                  <a:srgbClr val="000000"/>
                </a:solidFill>
              </a:rPr>
              <a:t>$ErrorActionPreference</a:t>
            </a:r>
            <a:endParaRPr lang="en-US" kern="0">
              <a:solidFill>
                <a:srgbClr val="000000"/>
              </a:solidFill>
            </a:endParaRPr>
          </a:p>
          <a:p>
            <a:pPr lvl="0"/>
            <a:r>
              <a:rPr lang="en-US" kern="0">
                <a:solidFill>
                  <a:srgbClr val="000000"/>
                </a:solidFill>
              </a:rPr>
              <a:t>Alias is </a:t>
            </a:r>
            <a:r>
              <a:rPr lang="en-US" b="1" kern="0">
                <a:solidFill>
                  <a:srgbClr val="000000"/>
                </a:solidFill>
              </a:rPr>
              <a:t>–EA</a:t>
            </a:r>
            <a:endParaRPr lang="en-US" kern="0">
              <a:solidFill>
                <a:srgbClr val="000000"/>
              </a:solidFill>
            </a:endParaRPr>
          </a:p>
          <a:p>
            <a:pPr lvl="0"/>
            <a:r>
              <a:rPr lang="en-US" kern="0">
                <a:solidFill>
                  <a:srgbClr val="000000"/>
                </a:solidFill>
              </a:rPr>
              <a:t>Sets the error action only for the current command</a:t>
            </a:r>
          </a:p>
          <a:p>
            <a:pPr lvl="0"/>
            <a:r>
              <a:rPr lang="en-US" kern="0">
                <a:solidFill>
                  <a:srgbClr val="000000"/>
                </a:solidFill>
              </a:rPr>
              <a:t>Available on all commands:</a:t>
            </a:r>
          </a:p>
          <a:p>
            <a:pPr lvl="1"/>
            <a:r>
              <a:rPr lang="en-US" kern="0">
                <a:solidFill>
                  <a:srgbClr val="000000"/>
                </a:solidFill>
              </a:rPr>
              <a:t>Cmdlets</a:t>
            </a:r>
          </a:p>
          <a:p>
            <a:pPr lvl="1"/>
            <a:r>
              <a:rPr lang="en-US" kern="0">
                <a:solidFill>
                  <a:srgbClr val="000000"/>
                </a:solidFill>
              </a:rPr>
              <a:t>Functions</a:t>
            </a:r>
          </a:p>
          <a:p>
            <a:pPr lvl="1"/>
            <a:r>
              <a:rPr lang="en-US" kern="0">
                <a:solidFill>
                  <a:srgbClr val="000000"/>
                </a:solidFill>
              </a:rPr>
              <a:t>Workflows </a:t>
            </a:r>
          </a:p>
          <a:p>
            <a:pPr lvl="0"/>
            <a:r>
              <a:rPr lang="en-US" kern="0">
                <a:solidFill>
                  <a:srgbClr val="000000"/>
                </a:solidFill>
              </a:rPr>
              <a:t>Not available on methods or other noncommand executables</a:t>
            </a:r>
            <a:endParaRPr lang="en-US" kern="0" dirty="0">
              <a:solidFill>
                <a:srgbClr val="000000"/>
              </a:solidFill>
            </a:endParaRPr>
          </a:p>
        </p:txBody>
      </p:sp>
    </p:spTree>
    <p:extLst>
      <p:ext uri="{BB962C8B-B14F-4D97-AF65-F5344CB8AC3E}">
        <p14:creationId xmlns:p14="http://schemas.microsoft.com/office/powerpoint/2010/main" val="1781928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6ffba910-e7a2-45f5-b2a9-b514f3311e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Error Actions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all four error actions in operation</a:t>
            </a:r>
            <a:endParaRPr lang="en-US" kern="0" dirty="0">
              <a:solidFill>
                <a:srgbClr val="000000"/>
              </a:solidFill>
            </a:endParaRPr>
          </a:p>
        </p:txBody>
      </p:sp>
    </p:spTree>
    <p:extLst>
      <p:ext uri="{BB962C8B-B14F-4D97-AF65-F5344CB8AC3E}">
        <p14:creationId xmlns:p14="http://schemas.microsoft.com/office/powerpoint/2010/main" val="127242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Try...Catch Constructs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Try</a:t>
            </a:r>
            <a:r>
              <a:rPr lang="en-US" kern="0">
                <a:solidFill>
                  <a:srgbClr val="000000"/>
                </a:solidFill>
              </a:rPr>
              <a:t> section contains commands that might cause an error</a:t>
            </a:r>
          </a:p>
          <a:p>
            <a:pPr lvl="1"/>
            <a:r>
              <a:rPr lang="en-US" kern="0">
                <a:solidFill>
                  <a:srgbClr val="000000"/>
                </a:solidFill>
              </a:rPr>
              <a:t>Commands should process only one item</a:t>
            </a:r>
          </a:p>
          <a:p>
            <a:pPr lvl="1"/>
            <a:r>
              <a:rPr lang="en-US" kern="0">
                <a:solidFill>
                  <a:srgbClr val="000000"/>
                </a:solidFill>
              </a:rPr>
              <a:t>Set </a:t>
            </a:r>
            <a:r>
              <a:rPr lang="en-US" b="1" kern="0">
                <a:solidFill>
                  <a:srgbClr val="000000"/>
                </a:solidFill>
              </a:rPr>
              <a:t>–ErrorAction</a:t>
            </a:r>
            <a:r>
              <a:rPr lang="en-US" kern="0">
                <a:solidFill>
                  <a:srgbClr val="000000"/>
                </a:solidFill>
              </a:rPr>
              <a:t> to </a:t>
            </a:r>
            <a:r>
              <a:rPr lang="en-US" b="1" kern="0">
                <a:solidFill>
                  <a:srgbClr val="000000"/>
                </a:solidFill>
              </a:rPr>
              <a:t>Stop</a:t>
            </a:r>
            <a:endParaRPr lang="en-US" kern="0">
              <a:solidFill>
                <a:srgbClr val="000000"/>
              </a:solidFill>
            </a:endParaRPr>
          </a:p>
          <a:p>
            <a:pPr lvl="0"/>
            <a:r>
              <a:rPr lang="en-US" b="1" kern="0">
                <a:solidFill>
                  <a:srgbClr val="000000"/>
                </a:solidFill>
              </a:rPr>
              <a:t>Catch</a:t>
            </a:r>
            <a:r>
              <a:rPr lang="en-US" kern="0">
                <a:solidFill>
                  <a:srgbClr val="000000"/>
                </a:solidFill>
              </a:rPr>
              <a:t> section runs if an error happens</a:t>
            </a:r>
          </a:p>
          <a:p>
            <a:pPr lvl="0"/>
            <a:r>
              <a:rPr lang="en-US" b="1" kern="0">
                <a:solidFill>
                  <a:srgbClr val="000000"/>
                </a:solidFill>
              </a:rPr>
              <a:t>Finally</a:t>
            </a:r>
            <a:r>
              <a:rPr lang="en-US" kern="0">
                <a:solidFill>
                  <a:srgbClr val="000000"/>
                </a:solidFill>
              </a:rPr>
              <a:t> section runs if an error happens or not</a:t>
            </a:r>
          </a:p>
          <a:p>
            <a:pPr lvl="0"/>
            <a:endParaRPr lang="en-US" kern="0">
              <a:solidFill>
                <a:srgbClr val="000000"/>
              </a:solidFill>
            </a:endParaRPr>
          </a:p>
          <a:p>
            <a:pPr marL="0" lvl="0" indent="0">
              <a:buNone/>
            </a:pPr>
            <a:r>
              <a:rPr lang="en-US" sz="1800" kern="0">
                <a:solidFill>
                  <a:srgbClr val="000000"/>
                </a:solidFill>
                <a:latin typeface="Consolas" pitchFamily="49" charset="0"/>
                <a:cs typeface="Consolas" pitchFamily="49" charset="0"/>
              </a:rPr>
              <a:t>Try {</a:t>
            </a:r>
          </a:p>
          <a:p>
            <a:pPr marL="0" lvl="0" indent="0">
              <a:buNone/>
            </a:pPr>
            <a:r>
              <a:rPr lang="en-US" sz="1800" kern="0">
                <a:solidFill>
                  <a:srgbClr val="000000"/>
                </a:solidFill>
                <a:latin typeface="Consolas" pitchFamily="49" charset="0"/>
                <a:cs typeface="Consolas" pitchFamily="49" charset="0"/>
              </a:rPr>
              <a:t>  Get-WmiObject –Class Win32_Service –ComputerName $name –ErrorAction Stop</a:t>
            </a:r>
          </a:p>
          <a:p>
            <a:pPr marL="0" lvl="0" indent="0">
              <a:buNone/>
            </a:pPr>
            <a:r>
              <a:rPr lang="en-US" sz="1800" kern="0">
                <a:solidFill>
                  <a:srgbClr val="000000"/>
                </a:solidFill>
                <a:latin typeface="Consolas" pitchFamily="49" charset="0"/>
                <a:cs typeface="Consolas" pitchFamily="49" charset="0"/>
              </a:rPr>
              <a:t>} Catch {</a:t>
            </a:r>
          </a:p>
          <a:p>
            <a:pPr marL="0" lvl="0" indent="0">
              <a:buNone/>
            </a:pPr>
            <a:r>
              <a:rPr lang="en-US" sz="1800" kern="0">
                <a:solidFill>
                  <a:srgbClr val="000000"/>
                </a:solidFill>
                <a:latin typeface="Consolas" pitchFamily="49" charset="0"/>
                <a:cs typeface="Consolas" pitchFamily="49" charset="0"/>
              </a:rPr>
              <a:t>  Write-Verbose "Error connecting to $name"</a:t>
            </a:r>
          </a:p>
          <a:p>
            <a:pPr marL="0" lvl="0" indent="0">
              <a:buNone/>
            </a:pPr>
            <a:r>
              <a:rPr lang="en-US" sz="1800" kern="0">
                <a:solidFill>
                  <a:srgbClr val="000000"/>
                </a:solidFill>
                <a:latin typeface="Consolas" pitchFamily="49" charset="0"/>
                <a:cs typeface="Consolas" pitchFamily="49" charset="0"/>
              </a:rPr>
              <a:t>}</a:t>
            </a:r>
          </a:p>
          <a:p>
            <a:pPr lvl="0"/>
            <a:endParaRPr lang="en-US" kern="0" dirty="0">
              <a:solidFill>
                <a:srgbClr val="000000"/>
              </a:solidFill>
            </a:endParaRPr>
          </a:p>
        </p:txBody>
      </p:sp>
    </p:spTree>
    <p:extLst>
      <p:ext uri="{BB962C8B-B14F-4D97-AF65-F5344CB8AC3E}">
        <p14:creationId xmlns:p14="http://schemas.microsoft.com/office/powerpoint/2010/main" val="1554433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3f9a7b1a-0804-4bbc-9f74-4b291a4a3a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Try...Catch</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a:t>
            </a:r>
            <a:r>
              <a:rPr lang="en-US" b="1" kern="0">
                <a:solidFill>
                  <a:srgbClr val="000000"/>
                </a:solidFill>
              </a:rPr>
              <a:t>Try…Catch</a:t>
            </a:r>
            <a:endParaRPr lang="en-US" kern="0" dirty="0">
              <a:solidFill>
                <a:srgbClr val="000000"/>
              </a:solidFill>
            </a:endParaRPr>
          </a:p>
        </p:txBody>
      </p:sp>
    </p:spTree>
    <p:extLst>
      <p:ext uri="{BB962C8B-B14F-4D97-AF65-F5344CB8AC3E}">
        <p14:creationId xmlns:p14="http://schemas.microsoft.com/office/powerpoint/2010/main" val="54478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Errors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Capturing an error allows you to log it, or to take different actions for different errors</a:t>
            </a:r>
          </a:p>
          <a:p>
            <a:pPr lvl="0"/>
            <a:r>
              <a:rPr lang="en-US" kern="0">
                <a:solidFill>
                  <a:srgbClr val="000000"/>
                </a:solidFill>
              </a:rPr>
              <a:t>The built-in </a:t>
            </a:r>
            <a:r>
              <a:rPr lang="en-US" b="1" kern="0">
                <a:solidFill>
                  <a:srgbClr val="000000"/>
                </a:solidFill>
              </a:rPr>
              <a:t>$Error</a:t>
            </a:r>
            <a:r>
              <a:rPr lang="en-US" kern="0">
                <a:solidFill>
                  <a:srgbClr val="000000"/>
                </a:solidFill>
              </a:rPr>
              <a:t> array stores the most recent error in </a:t>
            </a:r>
            <a:r>
              <a:rPr lang="en-US" b="1" kern="0">
                <a:solidFill>
                  <a:srgbClr val="000000"/>
                </a:solidFill>
              </a:rPr>
              <a:t>$Error[0]</a:t>
            </a:r>
            <a:endParaRPr lang="en-US" kern="0">
              <a:solidFill>
                <a:srgbClr val="000000"/>
              </a:solidFill>
            </a:endParaRPr>
          </a:p>
          <a:p>
            <a:pPr lvl="1"/>
            <a:r>
              <a:rPr lang="en-US" kern="0">
                <a:solidFill>
                  <a:srgbClr val="000000"/>
                </a:solidFill>
              </a:rPr>
              <a:t>Stores all errors throughout the shell</a:t>
            </a:r>
          </a:p>
          <a:p>
            <a:pPr lvl="0"/>
            <a:r>
              <a:rPr lang="en-US" kern="0">
                <a:solidFill>
                  <a:srgbClr val="000000"/>
                </a:solidFill>
              </a:rPr>
              <a:t>Windows PowerShell commands use the </a:t>
            </a:r>
            <a:br>
              <a:rPr lang="en-US" kern="0">
                <a:solidFill>
                  <a:srgbClr val="000000"/>
                </a:solidFill>
              </a:rPr>
            </a:br>
            <a:r>
              <a:rPr lang="en-US" b="1" kern="0">
                <a:solidFill>
                  <a:srgbClr val="000000"/>
                </a:solidFill>
              </a:rPr>
              <a:t>–ErrorVariable</a:t>
            </a:r>
            <a:r>
              <a:rPr lang="en-US" kern="0">
                <a:solidFill>
                  <a:srgbClr val="000000"/>
                </a:solidFill>
              </a:rPr>
              <a:t> (</a:t>
            </a:r>
            <a:r>
              <a:rPr lang="en-US" b="1" kern="0">
                <a:solidFill>
                  <a:srgbClr val="000000"/>
                </a:solidFill>
              </a:rPr>
              <a:t>-EV</a:t>
            </a:r>
            <a:r>
              <a:rPr lang="en-US" kern="0">
                <a:solidFill>
                  <a:srgbClr val="000000"/>
                </a:solidFill>
              </a:rPr>
              <a:t>) parameter to specify an alternate variable name for error storage</a:t>
            </a:r>
          </a:p>
          <a:p>
            <a:pPr lvl="1"/>
            <a:r>
              <a:rPr lang="en-US" kern="0">
                <a:solidFill>
                  <a:srgbClr val="000000"/>
                </a:solidFill>
              </a:rPr>
              <a:t>Variable names do not include a $</a:t>
            </a:r>
          </a:p>
          <a:p>
            <a:pPr lvl="1"/>
            <a:r>
              <a:rPr lang="en-US" kern="0">
                <a:solidFill>
                  <a:srgbClr val="000000"/>
                </a:solidFill>
              </a:rPr>
              <a:t>Only stores errors for the specified command</a:t>
            </a:r>
            <a:endParaRPr lang="en-US" kern="0" dirty="0">
              <a:solidFill>
                <a:srgbClr val="000000"/>
              </a:solidFill>
            </a:endParaRPr>
          </a:p>
        </p:txBody>
      </p:sp>
    </p:spTree>
    <p:extLst>
      <p:ext uri="{BB962C8B-B14F-4D97-AF65-F5344CB8AC3E}">
        <p14:creationId xmlns:p14="http://schemas.microsoft.com/office/powerpoint/2010/main" val="149358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with a Working Command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Start with a single command</a:t>
            </a:r>
          </a:p>
          <a:p>
            <a:pPr lvl="0"/>
            <a:r>
              <a:rPr lang="en-US" kern="0">
                <a:solidFill>
                  <a:srgbClr val="000000"/>
                </a:solidFill>
              </a:rPr>
              <a:t>Use test values to verify that the command syntax and output is correct</a:t>
            </a:r>
          </a:p>
          <a:p>
            <a:pPr lvl="0"/>
            <a:endParaRPr lang="en-US" kern="0">
              <a:solidFill>
                <a:srgbClr val="000000"/>
              </a:solidFill>
            </a:endParaRPr>
          </a:p>
          <a:p>
            <a:pPr marL="0" lvl="0" indent="0">
              <a:buNone/>
            </a:pPr>
            <a:r>
              <a:rPr lang="en-US" sz="2000" kern="0">
                <a:solidFill>
                  <a:srgbClr val="000000"/>
                </a:solidFill>
                <a:latin typeface="Consolas" pitchFamily="49" charset="0"/>
                <a:cs typeface="Consolas" pitchFamily="49" charset="0"/>
              </a:rPr>
              <a:t>Get-EventLog -LogName Security -ComputerName localhost |</a:t>
            </a:r>
          </a:p>
          <a:p>
            <a:pPr marL="0" lvl="0" indent="0">
              <a:buNone/>
            </a:pPr>
            <a:r>
              <a:rPr lang="en-US" sz="2000" kern="0">
                <a:solidFill>
                  <a:srgbClr val="000000"/>
                </a:solidFill>
                <a:latin typeface="Consolas" pitchFamily="49" charset="0"/>
                <a:cs typeface="Consolas" pitchFamily="49" charset="0"/>
              </a:rPr>
              <a:t>Where EventID -eq 4624 |</a:t>
            </a:r>
          </a:p>
          <a:p>
            <a:pPr marL="0" lvl="0" indent="0">
              <a:buNone/>
            </a:pPr>
            <a:r>
              <a:rPr lang="en-US" sz="2000" kern="0">
                <a:solidFill>
                  <a:srgbClr val="000000"/>
                </a:solidFill>
                <a:latin typeface="Consolas" pitchFamily="49" charset="0"/>
                <a:cs typeface="Consolas" pitchFamily="49" charset="0"/>
              </a:rPr>
              <a:t>Select -First 50 </a:t>
            </a:r>
          </a:p>
          <a:p>
            <a:pPr marL="0" lvl="0" indent="0">
              <a:buNone/>
            </a:pP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668399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6a28dcc4-e2d5-4c8d-be8a-1d0cd90968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Adding Error Logging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add error logging to a script</a:t>
            </a:r>
            <a:endParaRPr lang="en-US" kern="0" dirty="0">
              <a:solidFill>
                <a:srgbClr val="000000"/>
              </a:solidFill>
            </a:endParaRPr>
          </a:p>
        </p:txBody>
      </p:sp>
    </p:spTree>
    <p:extLst>
      <p:ext uri="{BB962C8B-B14F-4D97-AF65-F5344CB8AC3E}">
        <p14:creationId xmlns:p14="http://schemas.microsoft.com/office/powerpoint/2010/main" val="1159222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df1cc475-aecf-4bdc-ad3d-82207b8da0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 Implementing Basic Error Handling</a:t>
            </a:r>
            <a:endParaRPr lang="en-US"/>
          </a:p>
        </p:txBody>
      </p:sp>
      <p:sp>
        <p:nvSpPr>
          <p:cNvPr id="3" name="Text Placeholder 2"/>
          <p:cNvSpPr>
            <a:spLocks noGrp="1"/>
          </p:cNvSpPr>
          <p:nvPr>
            <p:ph type="body" idx="1"/>
          </p:nvPr>
        </p:nvSpPr>
        <p:spPr/>
        <p:txBody>
          <a:bodyPr/>
          <a:lstStyle/>
          <a:p>
            <a:r>
              <a:rPr lang="en-US" smtClean="0"/>
              <a:t>Exercise 1: Add Error Handling to a Function
Exercise 2: Add Error Handling to a New Function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a:p>
            <a:r>
              <a:rPr lang="en-US" sz="2800" b="0" i="0" u="none" strike="noStrike" baseline="0" smtClean="0">
                <a:latin typeface="Segoe UI" panose="020B0502040204020203" pitchFamily="34" charset="0"/>
              </a:rPr>
              <a:t> </a:t>
            </a:r>
            <a:endParaRPr lang="en-US" sz="280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3889556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Lab Scenario23229137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written a Windows PowerShell script that may encounter errors when it is run in your environment. You have to change the script to handle and log those errors.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3876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acbd6a6a-02bd-4e16-86fe-00bf92d73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one of the demonstrations, you saw an example of how to add error logging to a script. That example used a static file name. In a production environment, a user might want the ability to specify the name of the file where errors would be logged. How could you provide that ability?</a:t>
            </a:r>
            <a:endParaRPr lang="en-US"/>
          </a:p>
        </p:txBody>
      </p:sp>
    </p:spTree>
    <p:extLst>
      <p:ext uri="{BB962C8B-B14F-4D97-AF65-F5344CB8AC3E}">
        <p14:creationId xmlns:p14="http://schemas.microsoft.com/office/powerpoint/2010/main" val="2060535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178b7eae-dab4-4505-bbad-9a998ce9ff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Using Basic Scripting Constructs</a:t>
            </a:r>
            <a:endParaRPr lang="en-US"/>
          </a:p>
        </p:txBody>
      </p:sp>
      <p:sp>
        <p:nvSpPr>
          <p:cNvPr id="3" name="Text Placeholder 2"/>
          <p:cNvSpPr>
            <a:spLocks noGrp="1"/>
          </p:cNvSpPr>
          <p:nvPr>
            <p:ph type="body" idx="1"/>
          </p:nvPr>
        </p:nvSpPr>
        <p:spPr/>
        <p:txBody>
          <a:bodyPr/>
          <a:lstStyle/>
          <a:p>
            <a:r>
              <a:rPr lang="en-US" smtClean="0"/>
              <a:t>The If Construct
Demonstration: The If Construct
The Switch Construct
The ForEach Construct
Demonstration: The ForEach Construct</a:t>
            </a:r>
            <a:endParaRPr lang="en-US"/>
          </a:p>
        </p:txBody>
      </p:sp>
    </p:spTree>
    <p:extLst>
      <p:ext uri="{BB962C8B-B14F-4D97-AF65-F5344CB8AC3E}">
        <p14:creationId xmlns:p14="http://schemas.microsoft.com/office/powerpoint/2010/main" val="208300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408c156-6456-4494-8ac2-0969e851b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If Construct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If ($this –eq $that) {</a:t>
            </a:r>
          </a:p>
          <a:p>
            <a:pPr marL="0" lvl="0" indent="0">
              <a:buNone/>
            </a:pPr>
            <a:r>
              <a:rPr lang="en-US" kern="0">
                <a:solidFill>
                  <a:srgbClr val="000000"/>
                </a:solidFill>
                <a:latin typeface="Consolas" pitchFamily="49" charset="0"/>
                <a:cs typeface="Consolas" pitchFamily="49" charset="0"/>
              </a:rPr>
              <a:t>  # Condition 1</a:t>
            </a:r>
          </a:p>
          <a:p>
            <a:pPr marL="0" lvl="0" indent="0">
              <a:buNone/>
            </a:pPr>
            <a:r>
              <a:rPr lang="en-US" kern="0">
                <a:solidFill>
                  <a:srgbClr val="000000"/>
                </a:solidFill>
                <a:latin typeface="Consolas" pitchFamily="49" charset="0"/>
                <a:cs typeface="Consolas" pitchFamily="49" charset="0"/>
              </a:rPr>
              <a:t>} ElseIf ($those –gt $these) {</a:t>
            </a:r>
          </a:p>
          <a:p>
            <a:pPr marL="0" lvl="0" indent="0">
              <a:buNone/>
            </a:pPr>
            <a:r>
              <a:rPr lang="en-US" kern="0">
                <a:solidFill>
                  <a:srgbClr val="000000"/>
                </a:solidFill>
                <a:latin typeface="Consolas" pitchFamily="49" charset="0"/>
                <a:cs typeface="Consolas" pitchFamily="49" charset="0"/>
              </a:rPr>
              <a:t>  # Condition 2</a:t>
            </a:r>
          </a:p>
          <a:p>
            <a:pPr marL="0" lvl="0" indent="0">
              <a:buNone/>
            </a:pPr>
            <a:r>
              <a:rPr lang="en-US" kern="0">
                <a:solidFill>
                  <a:srgbClr val="000000"/>
                </a:solidFill>
                <a:latin typeface="Consolas" pitchFamily="49" charset="0"/>
                <a:cs typeface="Consolas" pitchFamily="49" charset="0"/>
              </a:rPr>
              <a:t>} ElseIf ($this –lt $that) {</a:t>
            </a:r>
          </a:p>
          <a:p>
            <a:pPr marL="0" lvl="0" indent="0">
              <a:buNone/>
            </a:pPr>
            <a:r>
              <a:rPr lang="en-US" kern="0">
                <a:solidFill>
                  <a:srgbClr val="000000"/>
                </a:solidFill>
                <a:latin typeface="Consolas" pitchFamily="49" charset="0"/>
                <a:cs typeface="Consolas" pitchFamily="49" charset="0"/>
              </a:rPr>
              <a:t>  # Condition 3</a:t>
            </a:r>
          </a:p>
          <a:p>
            <a:pPr marL="0" lvl="0" indent="0">
              <a:buNone/>
            </a:pPr>
            <a:r>
              <a:rPr lang="en-US" kern="0">
                <a:solidFill>
                  <a:srgbClr val="000000"/>
                </a:solidFill>
                <a:latin typeface="Consolas" pitchFamily="49" charset="0"/>
                <a:cs typeface="Consolas" pitchFamily="49" charset="0"/>
              </a:rPr>
              <a:t>} Else {</a:t>
            </a:r>
          </a:p>
          <a:p>
            <a:pPr marL="0" lvl="0" indent="0">
              <a:buNone/>
            </a:pPr>
            <a:r>
              <a:rPr lang="en-US" kern="0">
                <a:solidFill>
                  <a:srgbClr val="000000"/>
                </a:solidFill>
                <a:latin typeface="Consolas" pitchFamily="49" charset="0"/>
                <a:cs typeface="Consolas" pitchFamily="49" charset="0"/>
              </a:rPr>
              <a:t>  # Condition 4</a:t>
            </a:r>
          </a:p>
          <a:p>
            <a:pPr marL="0" lvl="0" indent="0">
              <a:buNone/>
            </a:pPr>
            <a:r>
              <a:rPr lang="en-US" kern="0">
                <a:solidFill>
                  <a:srgbClr val="000000"/>
                </a:solidFill>
                <a:latin typeface="Consolas" pitchFamily="49" charset="0"/>
                <a:cs typeface="Consolas" pitchFamily="49" charset="0"/>
              </a:rPr>
              <a:t>}</a:t>
            </a:r>
          </a:p>
          <a:p>
            <a:pPr marL="0" lvl="0" indent="0">
              <a:buNone/>
            </a:pP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686028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d6ad6c02-949c-493b-9926-55f02848c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The If Construct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the </a:t>
            </a:r>
            <a:r>
              <a:rPr lang="en-US" b="1" kern="0">
                <a:solidFill>
                  <a:srgbClr val="000000"/>
                </a:solidFill>
              </a:rPr>
              <a:t>If</a:t>
            </a:r>
            <a:r>
              <a:rPr lang="en-US" kern="0">
                <a:solidFill>
                  <a:srgbClr val="000000"/>
                </a:solidFill>
              </a:rPr>
              <a:t> construct</a:t>
            </a:r>
            <a:endParaRPr lang="en-US" kern="0" dirty="0">
              <a:solidFill>
                <a:srgbClr val="000000"/>
              </a:solidFill>
            </a:endParaRPr>
          </a:p>
        </p:txBody>
      </p:sp>
    </p:spTree>
    <p:extLst>
      <p:ext uri="{BB962C8B-B14F-4D97-AF65-F5344CB8AC3E}">
        <p14:creationId xmlns:p14="http://schemas.microsoft.com/office/powerpoint/2010/main" val="2659801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e1705bbe-b0bf-47ca-9257-c1bbb6bc25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Switch Construct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kern="0">
                <a:solidFill>
                  <a:srgbClr val="000000"/>
                </a:solidFill>
                <a:latin typeface="Consolas" pitchFamily="49" charset="0"/>
                <a:cs typeface="Consolas" pitchFamily="49" charset="0"/>
              </a:rPr>
              <a:t>$</a:t>
            </a:r>
            <a:r>
              <a:rPr lang="en-US" sz="2000" kern="0">
                <a:solidFill>
                  <a:srgbClr val="000000"/>
                </a:solidFill>
                <a:latin typeface="Consolas" pitchFamily="49" charset="0"/>
                <a:cs typeface="Consolas" pitchFamily="49" charset="0"/>
              </a:rPr>
              <a:t>drive = Get-CimInstance -ClassName Win32_LogicalDisk</a:t>
            </a:r>
          </a:p>
          <a:p>
            <a:pPr marL="0" lvl="0" indent="0">
              <a:buNone/>
            </a:pPr>
            <a:r>
              <a:rPr lang="en-US" sz="2000" kern="0">
                <a:solidFill>
                  <a:srgbClr val="000000"/>
                </a:solidFill>
                <a:latin typeface="Consolas" pitchFamily="49" charset="0"/>
                <a:cs typeface="Consolas" pitchFamily="49" charset="0"/>
              </a:rPr>
              <a:t>switch ($drive.DriveType) {</a:t>
            </a:r>
          </a:p>
          <a:p>
            <a:pPr marL="0" lvl="0" indent="0">
              <a:buNone/>
            </a:pPr>
            <a:r>
              <a:rPr lang="en-US" sz="2000" kern="0">
                <a:solidFill>
                  <a:srgbClr val="000000"/>
                </a:solidFill>
                <a:latin typeface="Consolas" pitchFamily="49" charset="0"/>
                <a:cs typeface="Consolas" pitchFamily="49" charset="0"/>
              </a:rPr>
              <a:t>    3 { Write "Fixed local" }</a:t>
            </a:r>
          </a:p>
          <a:p>
            <a:pPr marL="0" lvl="0" indent="0">
              <a:buNone/>
            </a:pPr>
            <a:r>
              <a:rPr lang="en-US" sz="2000" kern="0">
                <a:solidFill>
                  <a:srgbClr val="000000"/>
                </a:solidFill>
                <a:latin typeface="Consolas" pitchFamily="49" charset="0"/>
                <a:cs typeface="Consolas" pitchFamily="49" charset="0"/>
              </a:rPr>
              <a:t>    5 { Write "Optical" }</a:t>
            </a:r>
          </a:p>
          <a:p>
            <a:pPr marL="0" lvl="0" indent="0">
              <a:buNone/>
            </a:pPr>
            <a:r>
              <a:rPr lang="en-US" sz="2000" kern="0">
                <a:solidFill>
                  <a:srgbClr val="000000"/>
                </a:solidFill>
                <a:latin typeface="Consolas" pitchFamily="49" charset="0"/>
                <a:cs typeface="Consolas" pitchFamily="49" charset="0"/>
              </a:rPr>
              <a:t>    Default { Write "Other" }</a:t>
            </a:r>
          </a:p>
          <a:p>
            <a:pPr marL="0" lvl="0" indent="0">
              <a:buNone/>
            </a:pPr>
            <a:r>
              <a:rPr lang="en-US" sz="2000" kern="0">
                <a:solidFill>
                  <a:srgbClr val="000000"/>
                </a:solidFill>
                <a:latin typeface="Consolas" pitchFamily="49" charset="0"/>
                <a:cs typeface="Consolas" pitchFamily="49" charset="0"/>
              </a:rPr>
              <a:t>}</a:t>
            </a:r>
          </a:p>
          <a:p>
            <a:pPr lvl="0"/>
            <a:endParaRPr lang="en-US" kern="0">
              <a:solidFill>
                <a:srgbClr val="000000"/>
              </a:solidFill>
            </a:endParaRPr>
          </a:p>
          <a:p>
            <a:pPr lvl="0"/>
            <a:r>
              <a:rPr lang="en-US" kern="0">
                <a:solidFill>
                  <a:srgbClr val="000000"/>
                </a:solidFill>
              </a:rPr>
              <a:t>Also </a:t>
            </a:r>
            <a:r>
              <a:rPr lang="en-US" b="1" kern="0">
                <a:solidFill>
                  <a:srgbClr val="000000"/>
                </a:solidFill>
              </a:rPr>
              <a:t>–Wildcard</a:t>
            </a:r>
            <a:r>
              <a:rPr lang="en-US" kern="0">
                <a:solidFill>
                  <a:srgbClr val="000000"/>
                </a:solidFill>
              </a:rPr>
              <a:t>, </a:t>
            </a:r>
            <a:r>
              <a:rPr lang="en-US" b="1" kern="0">
                <a:solidFill>
                  <a:srgbClr val="000000"/>
                </a:solidFill>
              </a:rPr>
              <a:t>-Regex</a:t>
            </a:r>
            <a:r>
              <a:rPr lang="en-US" kern="0">
                <a:solidFill>
                  <a:srgbClr val="000000"/>
                </a:solidFill>
              </a:rPr>
              <a:t>, and other options</a:t>
            </a:r>
          </a:p>
          <a:p>
            <a:pPr lvl="0"/>
            <a:r>
              <a:rPr lang="en-US" kern="0">
                <a:solidFill>
                  <a:srgbClr val="000000"/>
                </a:solidFill>
              </a:rPr>
              <a:t>Read </a:t>
            </a:r>
            <a:r>
              <a:rPr lang="en-US" b="1" kern="0">
                <a:solidFill>
                  <a:srgbClr val="000000"/>
                </a:solidFill>
              </a:rPr>
              <a:t>About_Switch</a:t>
            </a:r>
            <a:r>
              <a:rPr lang="en-US" kern="0">
                <a:solidFill>
                  <a:srgbClr val="000000"/>
                </a:solidFill>
              </a:rPr>
              <a:t> for more information</a:t>
            </a:r>
          </a:p>
          <a:p>
            <a:pPr lvl="0"/>
            <a:r>
              <a:rPr lang="en-US" kern="0">
                <a:solidFill>
                  <a:srgbClr val="000000"/>
                </a:solidFill>
              </a:rPr>
              <a:t>Executes all matching conditions</a:t>
            </a:r>
          </a:p>
          <a:p>
            <a:pPr lvl="0"/>
            <a:r>
              <a:rPr lang="en-US" kern="0">
                <a:solidFill>
                  <a:srgbClr val="000000"/>
                </a:solidFill>
              </a:rPr>
              <a:t>Use </a:t>
            </a:r>
            <a:r>
              <a:rPr lang="en-US" b="1" kern="0">
                <a:solidFill>
                  <a:srgbClr val="000000"/>
                </a:solidFill>
              </a:rPr>
              <a:t>Break</a:t>
            </a:r>
            <a:r>
              <a:rPr lang="en-US" kern="0">
                <a:solidFill>
                  <a:srgbClr val="000000"/>
                </a:solidFill>
              </a:rPr>
              <a:t> to stop matching</a:t>
            </a:r>
            <a:endParaRPr lang="en-US" kern="0" dirty="0">
              <a:solidFill>
                <a:srgbClr val="000000"/>
              </a:solidFill>
            </a:endParaRPr>
          </a:p>
        </p:txBody>
      </p:sp>
    </p:spTree>
    <p:extLst>
      <p:ext uri="{BB962C8B-B14F-4D97-AF65-F5344CB8AC3E}">
        <p14:creationId xmlns:p14="http://schemas.microsoft.com/office/powerpoint/2010/main" val="3893058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d857d096-b213-4ec6-8c68-7b816d5061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ForEach Construct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Same purpose as </a:t>
            </a:r>
            <a:r>
              <a:rPr lang="en-US" b="1" kern="0">
                <a:solidFill>
                  <a:srgbClr val="000000"/>
                </a:solidFill>
              </a:rPr>
              <a:t>ForEach-Object</a:t>
            </a:r>
            <a:r>
              <a:rPr lang="en-US" kern="0">
                <a:solidFill>
                  <a:srgbClr val="000000"/>
                </a:solidFill>
              </a:rPr>
              <a:t> cmdlet, but different syntax</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$ComputerNames = Get-Content Names.txt</a:t>
            </a:r>
          </a:p>
          <a:p>
            <a:pPr marL="0" lvl="0" indent="0">
              <a:buNone/>
            </a:pPr>
            <a:r>
              <a:rPr lang="en-US" kern="0">
                <a:solidFill>
                  <a:srgbClr val="000000"/>
                </a:solidFill>
                <a:latin typeface="Consolas" pitchFamily="49" charset="0"/>
                <a:cs typeface="Consolas" pitchFamily="49" charset="0"/>
              </a:rPr>
              <a:t>ForEach ($name in $ComputerNames) {</a:t>
            </a:r>
          </a:p>
          <a:p>
            <a:pPr marL="0" lvl="0" indent="0">
              <a:buNone/>
            </a:pPr>
            <a:r>
              <a:rPr lang="en-US" kern="0">
                <a:solidFill>
                  <a:srgbClr val="000000"/>
                </a:solidFill>
                <a:latin typeface="Consolas" pitchFamily="49" charset="0"/>
                <a:cs typeface="Consolas" pitchFamily="49" charset="0"/>
              </a:rPr>
              <a:t>  Write "The current name is $name"</a:t>
            </a:r>
          </a:p>
          <a:p>
            <a:pPr marL="0" lvl="0" indent="0">
              <a:buNone/>
            </a:pPr>
            <a:r>
              <a:rPr lang="en-US" kern="0">
                <a:solidFill>
                  <a:srgbClr val="000000"/>
                </a:solidFill>
                <a:latin typeface="Consolas" pitchFamily="49" charset="0"/>
                <a:cs typeface="Consolas" pitchFamily="49" charset="0"/>
              </a:rPr>
              <a:t>}</a:t>
            </a:r>
          </a:p>
          <a:p>
            <a:pPr lvl="0"/>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448444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d9650fc5-e164-48b3-86d6-47dfd4418d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The ForEach Construct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the </a:t>
            </a:r>
            <a:r>
              <a:rPr lang="en-US" b="1" kern="0">
                <a:solidFill>
                  <a:srgbClr val="000000"/>
                </a:solidFill>
              </a:rPr>
              <a:t>ForEach</a:t>
            </a:r>
            <a:r>
              <a:rPr lang="en-US" kern="0">
                <a:solidFill>
                  <a:srgbClr val="000000"/>
                </a:solidFill>
              </a:rPr>
              <a:t> construct to enumerate objects in a script</a:t>
            </a:r>
            <a:endParaRPr lang="en-US" kern="0" dirty="0">
              <a:solidFill>
                <a:srgbClr val="000000"/>
              </a:solidFill>
            </a:endParaRPr>
          </a:p>
        </p:txBody>
      </p:sp>
    </p:spTree>
    <p:extLst>
      <p:ext uri="{BB962C8B-B14F-4D97-AF65-F5344CB8AC3E}">
        <p14:creationId xmlns:p14="http://schemas.microsoft.com/office/powerpoint/2010/main" val="172322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Identifying Values that Might Change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Identify values in your test command that might need to change each time the command is run</a:t>
            </a:r>
          </a:p>
          <a:p>
            <a:pPr lvl="0"/>
            <a:endParaRPr lang="en-US" kern="0">
              <a:solidFill>
                <a:srgbClr val="000000"/>
              </a:solidFill>
            </a:endParaRPr>
          </a:p>
          <a:p>
            <a:pPr marL="0" lvl="0" indent="0">
              <a:buNone/>
            </a:pPr>
            <a:r>
              <a:rPr lang="en-US" sz="2000" kern="0">
                <a:solidFill>
                  <a:srgbClr val="000000"/>
                </a:solidFill>
                <a:latin typeface="Consolas" pitchFamily="49" charset="0"/>
                <a:cs typeface="Consolas" pitchFamily="49" charset="0"/>
              </a:rPr>
              <a:t>Get-EventLog -LogName Security -ComputerName </a:t>
            </a:r>
            <a:r>
              <a:rPr lang="en-US" sz="2000" b="1" kern="0">
                <a:solidFill>
                  <a:srgbClr val="FF0000"/>
                </a:solidFill>
                <a:latin typeface="Consolas" pitchFamily="49" charset="0"/>
                <a:cs typeface="Consolas" pitchFamily="49" charset="0"/>
              </a:rPr>
              <a:t>localhost</a:t>
            </a:r>
            <a:r>
              <a:rPr lang="en-US" sz="2000" kern="0">
                <a:solidFill>
                  <a:srgbClr val="FF0000"/>
                </a:solidFill>
                <a:latin typeface="Consolas" pitchFamily="49" charset="0"/>
                <a:cs typeface="Consolas" pitchFamily="49" charset="0"/>
              </a:rPr>
              <a:t> </a:t>
            </a:r>
            <a:r>
              <a:rPr lang="en-US" sz="2000" kern="0">
                <a:solidFill>
                  <a:srgbClr val="000000"/>
                </a:solidFill>
                <a:latin typeface="Consolas" pitchFamily="49" charset="0"/>
                <a:cs typeface="Consolas" pitchFamily="49" charset="0"/>
              </a:rPr>
              <a:t>|</a:t>
            </a:r>
          </a:p>
          <a:p>
            <a:pPr marL="0" lvl="0" indent="0">
              <a:buNone/>
            </a:pPr>
            <a:r>
              <a:rPr lang="en-US" sz="2000" kern="0">
                <a:solidFill>
                  <a:srgbClr val="000000"/>
                </a:solidFill>
                <a:latin typeface="Consolas" pitchFamily="49" charset="0"/>
                <a:cs typeface="Consolas" pitchFamily="49" charset="0"/>
              </a:rPr>
              <a:t>Where EventID -eq </a:t>
            </a:r>
            <a:r>
              <a:rPr lang="en-US" sz="2000" b="1" kern="0">
                <a:solidFill>
                  <a:srgbClr val="FF0000"/>
                </a:solidFill>
                <a:latin typeface="Consolas" pitchFamily="49" charset="0"/>
                <a:cs typeface="Consolas" pitchFamily="49" charset="0"/>
              </a:rPr>
              <a:t>4624</a:t>
            </a:r>
            <a:r>
              <a:rPr lang="en-US" sz="2000" kern="0">
                <a:solidFill>
                  <a:srgbClr val="FF0000"/>
                </a:solidFill>
                <a:latin typeface="Consolas" pitchFamily="49" charset="0"/>
                <a:cs typeface="Consolas" pitchFamily="49" charset="0"/>
              </a:rPr>
              <a:t> </a:t>
            </a:r>
            <a:r>
              <a:rPr lang="en-US" sz="2000" kern="0">
                <a:solidFill>
                  <a:srgbClr val="000000"/>
                </a:solidFill>
                <a:latin typeface="Consolas" pitchFamily="49" charset="0"/>
                <a:cs typeface="Consolas" pitchFamily="49" charset="0"/>
              </a:rPr>
              <a:t>|</a:t>
            </a:r>
          </a:p>
          <a:p>
            <a:pPr marL="0" lvl="0" indent="0">
              <a:buNone/>
            </a:pPr>
            <a:r>
              <a:rPr lang="en-US" sz="2000" kern="0">
                <a:solidFill>
                  <a:srgbClr val="000000"/>
                </a:solidFill>
                <a:latin typeface="Consolas" pitchFamily="49" charset="0"/>
                <a:cs typeface="Consolas" pitchFamily="49" charset="0"/>
              </a:rPr>
              <a:t>Select -First 50 </a:t>
            </a:r>
          </a:p>
          <a:p>
            <a:pPr lvl="0"/>
            <a:endParaRPr lang="en-US" kern="0" dirty="0">
              <a:solidFill>
                <a:srgbClr val="000000"/>
              </a:solidFill>
            </a:endParaRPr>
          </a:p>
        </p:txBody>
      </p:sp>
    </p:spTree>
    <p:extLst>
      <p:ext uri="{BB962C8B-B14F-4D97-AF65-F5344CB8AC3E}">
        <p14:creationId xmlns:p14="http://schemas.microsoft.com/office/powerpoint/2010/main" val="994259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443a3144-97f0-4f70-b517-04975119c0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 Creating an Advanced Function</a:t>
            </a:r>
            <a:endParaRPr lang="en-US"/>
          </a:p>
        </p:txBody>
      </p:sp>
      <p:sp>
        <p:nvSpPr>
          <p:cNvPr id="3" name="Text Placeholder 2"/>
          <p:cNvSpPr>
            <a:spLocks noGrp="1"/>
          </p:cNvSpPr>
          <p:nvPr>
            <p:ph type="body" idx="1"/>
          </p:nvPr>
        </p:nvSpPr>
        <p:spPr/>
        <p:txBody>
          <a:bodyPr/>
          <a:lstStyle/>
          <a:p>
            <a:r>
              <a:rPr lang="en-US" smtClean="0"/>
              <a:t>Exercise 1: Test an Existing Command
Exercise 2: Create a Parameterized Function
Exercise 3: Handle Multiple Targets
Exercise 4: Add error handling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a:p>
            <a:r>
              <a:rPr lang="en-US" sz="2800" b="0" i="0" u="none" strike="noStrike" baseline="0" smtClean="0">
                <a:latin typeface="Segoe UI" panose="020B0502040204020203" pitchFamily="34" charset="0"/>
              </a:rPr>
              <a:t> </a:t>
            </a:r>
            <a:endParaRPr lang="en-US" sz="280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60 minutes</a:t>
            </a:r>
            <a:endParaRPr lang="en-US" sz="2800">
              <a:latin typeface="Segoe UI" panose="020B0502040204020203" pitchFamily="34" charset="0"/>
            </a:endParaRPr>
          </a:p>
        </p:txBody>
      </p:sp>
    </p:spTree>
    <p:extLst>
      <p:ext uri="{BB962C8B-B14F-4D97-AF65-F5344CB8AC3E}">
        <p14:creationId xmlns:p14="http://schemas.microsoft.com/office/powerpoint/2010/main" val="4271014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Lab Scenario3068960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given a new administrative task that you have to automate in Windows PowerShell. You will automate this task by taking an existing command and turning it into an advanced function. You will include the advanced function in an existing script module.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6386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38dbc065-8bc2-42c0-bba5-82d684b796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if you need to write a function whose output combines information from multiple sources?
What happens if you try to run Get-OSInfo and provide LON-CL1 as a target?</a:t>
            </a:r>
            <a:endParaRPr lang="en-US"/>
          </a:p>
        </p:txBody>
      </p:sp>
    </p:spTree>
    <p:extLst>
      <p:ext uri="{BB962C8B-B14F-4D97-AF65-F5344CB8AC3E}">
        <p14:creationId xmlns:p14="http://schemas.microsoft.com/office/powerpoint/2010/main" val="385117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195d9739-9ec2-4112-b42a-4e7be242ec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Exploring Other Scripting Features</a:t>
            </a:r>
            <a:endParaRPr lang="en-US"/>
          </a:p>
        </p:txBody>
      </p:sp>
      <p:sp>
        <p:nvSpPr>
          <p:cNvPr id="3" name="Text Placeholder 2"/>
          <p:cNvSpPr>
            <a:spLocks noGrp="1"/>
          </p:cNvSpPr>
          <p:nvPr>
            <p:ph type="body" idx="1"/>
          </p:nvPr>
        </p:nvSpPr>
        <p:spPr/>
        <p:txBody>
          <a:bodyPr/>
          <a:lstStyle/>
          <a:p>
            <a:r>
              <a:rPr lang="en-US" smtClean="0"/>
              <a:t>PSBreakpoints
More Capabilities of Advanced Functions
Additional Scripting Constructs</a:t>
            </a:r>
            <a:endParaRPr lang="en-US"/>
          </a:p>
        </p:txBody>
      </p:sp>
    </p:spTree>
    <p:extLst>
      <p:ext uri="{BB962C8B-B14F-4D97-AF65-F5344CB8AC3E}">
        <p14:creationId xmlns:p14="http://schemas.microsoft.com/office/powerpoint/2010/main" val="2297779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cc56f483-fce1-4341-b6af-52f0639c43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PSBreakpoints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more advanced, formal way of defining temporary breakpoints</a:t>
            </a:r>
          </a:p>
          <a:p>
            <a:pPr lvl="0"/>
            <a:r>
              <a:rPr lang="en-US" kern="0">
                <a:solidFill>
                  <a:srgbClr val="000000"/>
                </a:solidFill>
              </a:rPr>
              <a:t>Can define breakpoints on:</a:t>
            </a:r>
          </a:p>
          <a:p>
            <a:pPr lvl="1"/>
            <a:r>
              <a:rPr lang="en-US" kern="0">
                <a:solidFill>
                  <a:srgbClr val="000000"/>
                </a:solidFill>
              </a:rPr>
              <a:t>Script line and column number</a:t>
            </a:r>
          </a:p>
          <a:p>
            <a:pPr lvl="1"/>
            <a:r>
              <a:rPr lang="en-US" kern="0">
                <a:solidFill>
                  <a:srgbClr val="000000"/>
                </a:solidFill>
              </a:rPr>
              <a:t>Command execution</a:t>
            </a:r>
          </a:p>
          <a:p>
            <a:pPr lvl="1"/>
            <a:r>
              <a:rPr lang="en-US" kern="0">
                <a:solidFill>
                  <a:srgbClr val="000000"/>
                </a:solidFill>
              </a:rPr>
              <a:t>Variable access</a:t>
            </a:r>
          </a:p>
          <a:p>
            <a:pPr lvl="0"/>
            <a:r>
              <a:rPr lang="en-US" kern="0">
                <a:solidFill>
                  <a:srgbClr val="000000"/>
                </a:solidFill>
              </a:rPr>
              <a:t>Can specify custom actions for the breakpoint to execute, or allow the breakpoint to go into the debugging prompt</a:t>
            </a:r>
          </a:p>
          <a:p>
            <a:pPr lvl="0"/>
            <a:r>
              <a:rPr lang="en-US" kern="0">
                <a:solidFill>
                  <a:srgbClr val="000000"/>
                </a:solidFill>
              </a:rPr>
              <a:t>For more, read </a:t>
            </a:r>
            <a:r>
              <a:rPr lang="en-US" b="1" kern="0">
                <a:solidFill>
                  <a:srgbClr val="000000"/>
                </a:solidFill>
              </a:rPr>
              <a:t>About_Debuggers </a:t>
            </a:r>
            <a:r>
              <a:rPr lang="en-US" kern="0">
                <a:solidFill>
                  <a:srgbClr val="000000"/>
                </a:solidFill>
              </a:rPr>
              <a:t>in the shell</a:t>
            </a:r>
            <a:endParaRPr lang="en-US" kern="0" dirty="0">
              <a:solidFill>
                <a:srgbClr val="000000"/>
              </a:solidFill>
            </a:endParaRPr>
          </a:p>
        </p:txBody>
      </p:sp>
    </p:spTree>
    <p:extLst>
      <p:ext uri="{BB962C8B-B14F-4D97-AF65-F5344CB8AC3E}">
        <p14:creationId xmlns:p14="http://schemas.microsoft.com/office/powerpoint/2010/main" val="4206613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968e07c9-d4a6-4870-830a-eeeb097e88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Capabilities of Advanced Functions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Define validation for parameter input checking.</a:t>
            </a:r>
          </a:p>
          <a:p>
            <a:pPr lvl="0"/>
            <a:r>
              <a:rPr lang="en-US" kern="0">
                <a:solidFill>
                  <a:srgbClr val="000000"/>
                </a:solidFill>
              </a:rPr>
              <a:t>Add support for </a:t>
            </a:r>
            <a:r>
              <a:rPr lang="en-US" b="1" kern="0">
                <a:solidFill>
                  <a:srgbClr val="000000"/>
                </a:solidFill>
              </a:rPr>
              <a:t>–WhatIf</a:t>
            </a:r>
            <a:r>
              <a:rPr lang="en-US" kern="0">
                <a:solidFill>
                  <a:srgbClr val="000000"/>
                </a:solidFill>
              </a:rPr>
              <a:t> and </a:t>
            </a:r>
            <a:r>
              <a:rPr lang="en-US" b="1" kern="0">
                <a:solidFill>
                  <a:srgbClr val="000000"/>
                </a:solidFill>
              </a:rPr>
              <a:t>–Confirm</a:t>
            </a:r>
            <a:r>
              <a:rPr lang="en-US" kern="0">
                <a:solidFill>
                  <a:srgbClr val="000000"/>
                </a:solidFill>
              </a:rPr>
              <a:t>.</a:t>
            </a:r>
          </a:p>
          <a:p>
            <a:pPr lvl="0"/>
            <a:r>
              <a:rPr lang="en-US" kern="0">
                <a:solidFill>
                  <a:srgbClr val="000000"/>
                </a:solidFill>
              </a:rPr>
              <a:t>Define aliases for parameter names.</a:t>
            </a:r>
          </a:p>
          <a:p>
            <a:pPr lvl="0"/>
            <a:r>
              <a:rPr lang="en-US" kern="0">
                <a:solidFill>
                  <a:srgbClr val="000000"/>
                </a:solidFill>
              </a:rPr>
              <a:t>Create custom default formatting views.</a:t>
            </a:r>
          </a:p>
          <a:p>
            <a:pPr lvl="0"/>
            <a:r>
              <a:rPr lang="en-US" kern="0">
                <a:solidFill>
                  <a:srgbClr val="000000"/>
                </a:solidFill>
              </a:rPr>
              <a:t>Create custom type extensions.</a:t>
            </a:r>
          </a:p>
          <a:p>
            <a:pPr lvl="0"/>
            <a:r>
              <a:rPr lang="en-US" kern="0">
                <a:solidFill>
                  <a:srgbClr val="000000"/>
                </a:solidFill>
              </a:rPr>
              <a:t>And much more!</a:t>
            </a:r>
          </a:p>
          <a:p>
            <a:pPr lvl="0"/>
            <a:endParaRPr lang="en-US" kern="0">
              <a:solidFill>
                <a:srgbClr val="000000"/>
              </a:solidFill>
            </a:endParaRPr>
          </a:p>
          <a:p>
            <a:pPr lvl="0"/>
            <a:r>
              <a:rPr lang="en-US" kern="0">
                <a:solidFill>
                  <a:srgbClr val="000000"/>
                </a:solidFill>
              </a:rPr>
              <a:t>Run </a:t>
            </a:r>
            <a:r>
              <a:rPr lang="en-US" b="1" kern="0">
                <a:solidFill>
                  <a:srgbClr val="000000"/>
                </a:solidFill>
              </a:rPr>
              <a:t>help *function*</a:t>
            </a:r>
            <a:r>
              <a:rPr lang="en-US" kern="0">
                <a:solidFill>
                  <a:srgbClr val="000000"/>
                </a:solidFill>
              </a:rPr>
              <a:t> in the shell to get a list of Help topics. Read those as a starting point for further exploration.</a:t>
            </a:r>
            <a:endParaRPr lang="en-US" kern="0" dirty="0">
              <a:solidFill>
                <a:srgbClr val="000000"/>
              </a:solidFill>
            </a:endParaRPr>
          </a:p>
        </p:txBody>
      </p:sp>
    </p:spTree>
    <p:extLst>
      <p:ext uri="{BB962C8B-B14F-4D97-AF65-F5344CB8AC3E}">
        <p14:creationId xmlns:p14="http://schemas.microsoft.com/office/powerpoint/2010/main" val="1248889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01e0e32e-32d3-44d6-82d9-0bf2668bd7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Scripting Constructs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For</a:t>
            </a:r>
          </a:p>
          <a:p>
            <a:pPr lvl="0"/>
            <a:r>
              <a:rPr lang="en-US" b="1" kern="0">
                <a:solidFill>
                  <a:srgbClr val="000000"/>
                </a:solidFill>
              </a:rPr>
              <a:t>Do…While</a:t>
            </a:r>
            <a:r>
              <a:rPr lang="en-US" kern="0">
                <a:solidFill>
                  <a:srgbClr val="000000"/>
                </a:solidFill>
              </a:rPr>
              <a:t> / </a:t>
            </a:r>
            <a:r>
              <a:rPr lang="en-US" b="1" kern="0">
                <a:solidFill>
                  <a:srgbClr val="000000"/>
                </a:solidFill>
              </a:rPr>
              <a:t>While</a:t>
            </a:r>
            <a:r>
              <a:rPr lang="en-US" kern="0">
                <a:solidFill>
                  <a:srgbClr val="000000"/>
                </a:solidFill>
              </a:rPr>
              <a:t> / </a:t>
            </a:r>
            <a:r>
              <a:rPr lang="en-US" b="1" kern="0">
                <a:solidFill>
                  <a:srgbClr val="000000"/>
                </a:solidFill>
              </a:rPr>
              <a:t>Do…Until</a:t>
            </a:r>
          </a:p>
          <a:p>
            <a:pPr lvl="0"/>
            <a:r>
              <a:rPr lang="en-US" b="1" kern="0">
                <a:solidFill>
                  <a:srgbClr val="000000"/>
                </a:solidFill>
              </a:rPr>
              <a:t>Throw</a:t>
            </a:r>
          </a:p>
          <a:p>
            <a:pPr lvl="0"/>
            <a:r>
              <a:rPr lang="en-US" b="1" kern="0">
                <a:solidFill>
                  <a:srgbClr val="000000"/>
                </a:solidFill>
              </a:rPr>
              <a:t>Break</a:t>
            </a:r>
          </a:p>
          <a:p>
            <a:pPr lvl="0"/>
            <a:r>
              <a:rPr lang="en-US" b="1" kern="0">
                <a:solidFill>
                  <a:srgbClr val="000000"/>
                </a:solidFill>
              </a:rPr>
              <a:t>Continue</a:t>
            </a:r>
          </a:p>
          <a:p>
            <a:pPr lvl="0"/>
            <a:endParaRPr lang="en-US" kern="0">
              <a:solidFill>
                <a:srgbClr val="000000"/>
              </a:solidFill>
            </a:endParaRPr>
          </a:p>
          <a:p>
            <a:pPr lvl="0"/>
            <a:r>
              <a:rPr lang="en-US" kern="0">
                <a:solidFill>
                  <a:srgbClr val="000000"/>
                </a:solidFill>
              </a:rPr>
              <a:t>Each is documented in an “About” Help file. Run </a:t>
            </a:r>
            <a:r>
              <a:rPr lang="en-US" b="1" kern="0">
                <a:solidFill>
                  <a:srgbClr val="000000"/>
                </a:solidFill>
              </a:rPr>
              <a:t>help about*</a:t>
            </a:r>
            <a:r>
              <a:rPr lang="en-US" kern="0">
                <a:solidFill>
                  <a:srgbClr val="000000"/>
                </a:solidFill>
              </a:rPr>
              <a:t> for a complete list of these files.</a:t>
            </a:r>
            <a:endParaRPr lang="en-US" kern="0" dirty="0">
              <a:solidFill>
                <a:srgbClr val="000000"/>
              </a:solidFill>
            </a:endParaRPr>
          </a:p>
        </p:txBody>
      </p:sp>
    </p:spTree>
    <p:extLst>
      <p:ext uri="{BB962C8B-B14F-4D97-AF65-F5344CB8AC3E}">
        <p14:creationId xmlns:p14="http://schemas.microsoft.com/office/powerpoint/2010/main" val="725166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Best Practice
Common Issues and Troubleshooting Tips</a:t>
            </a:r>
            <a:endParaRPr lang="en-US"/>
          </a:p>
        </p:txBody>
      </p:sp>
    </p:spTree>
    <p:extLst>
      <p:ext uri="{BB962C8B-B14F-4D97-AF65-F5344CB8AC3E}">
        <p14:creationId xmlns:p14="http://schemas.microsoft.com/office/powerpoint/2010/main" val="305311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Parameterizing Changing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kern="0">
                <a:solidFill>
                  <a:srgbClr val="000000"/>
                </a:solidFill>
                <a:latin typeface="Consolas" pitchFamily="49" charset="0"/>
                <a:cs typeface="Consolas" pitchFamily="49" charset="0"/>
              </a:rPr>
              <a:t>[CmdletBinding()]</a:t>
            </a:r>
          </a:p>
          <a:p>
            <a:pPr marL="0" lvl="0" indent="0">
              <a:buNone/>
            </a:pPr>
            <a:r>
              <a:rPr lang="en-US" sz="1800" kern="0">
                <a:solidFill>
                  <a:srgbClr val="000000"/>
                </a:solidFill>
                <a:latin typeface="Consolas" pitchFamily="49" charset="0"/>
                <a:cs typeface="Consolas" pitchFamily="49" charset="0"/>
              </a:rPr>
              <a:t>Param(</a:t>
            </a:r>
          </a:p>
          <a:p>
            <a:pPr marL="0" lvl="0" indent="0">
              <a:buNone/>
            </a:pPr>
            <a:r>
              <a:rPr lang="en-US" sz="1800" kern="0">
                <a:solidFill>
                  <a:srgbClr val="000000"/>
                </a:solidFill>
                <a:latin typeface="Consolas" pitchFamily="49" charset="0"/>
                <a:cs typeface="Consolas" pitchFamily="49" charset="0"/>
              </a:rPr>
              <a:t>    [Parameter(Mandatory=$True)]</a:t>
            </a:r>
          </a:p>
          <a:p>
            <a:pPr marL="0" lvl="0" indent="0">
              <a:buNone/>
            </a:pPr>
            <a:r>
              <a:rPr lang="en-US" sz="1800" kern="0">
                <a:solidFill>
                  <a:srgbClr val="000000"/>
                </a:solidFill>
                <a:latin typeface="Consolas" pitchFamily="49" charset="0"/>
                <a:cs typeface="Consolas" pitchFamily="49" charset="0"/>
              </a:rPr>
              <a:t>    [string]</a:t>
            </a:r>
            <a:r>
              <a:rPr lang="en-US" sz="1800" kern="0">
                <a:solidFill>
                  <a:srgbClr val="FF0000"/>
                </a:solidFill>
                <a:latin typeface="Consolas" pitchFamily="49" charset="0"/>
                <a:cs typeface="Consolas" pitchFamily="49" charset="0"/>
              </a:rPr>
              <a:t>$ComputerName</a:t>
            </a:r>
            <a:r>
              <a:rPr lang="en-US" sz="1800" kern="0">
                <a:solidFill>
                  <a:srgbClr val="000000"/>
                </a:solidFill>
                <a:latin typeface="Consolas" pitchFamily="49" charset="0"/>
                <a:cs typeface="Consolas" pitchFamily="49" charset="0"/>
              </a:rPr>
              <a:t>,</a:t>
            </a:r>
          </a:p>
          <a:p>
            <a:pPr marL="0" lvl="0" indent="0">
              <a:buNone/>
            </a:pPr>
            <a:r>
              <a:rPr lang="en-US" sz="1800" kern="0">
                <a:solidFill>
                  <a:srgbClr val="000000"/>
                </a:solidFill>
                <a:latin typeface="Consolas" pitchFamily="49" charset="0"/>
                <a:cs typeface="Consolas" pitchFamily="49" charset="0"/>
              </a:rPr>
              <a:t>    </a:t>
            </a:r>
          </a:p>
          <a:p>
            <a:pPr marL="0" lvl="0" indent="0">
              <a:buNone/>
            </a:pPr>
            <a:r>
              <a:rPr lang="en-US" sz="1800" kern="0">
                <a:solidFill>
                  <a:srgbClr val="000000"/>
                </a:solidFill>
                <a:latin typeface="Consolas" pitchFamily="49" charset="0"/>
                <a:cs typeface="Consolas" pitchFamily="49" charset="0"/>
              </a:rPr>
              <a:t>    [int]</a:t>
            </a:r>
            <a:r>
              <a:rPr lang="en-US" sz="1800" kern="0">
                <a:solidFill>
                  <a:srgbClr val="00B050"/>
                </a:solidFill>
                <a:latin typeface="Consolas" pitchFamily="49" charset="0"/>
                <a:cs typeface="Consolas" pitchFamily="49" charset="0"/>
              </a:rPr>
              <a:t>$EventID</a:t>
            </a:r>
            <a:r>
              <a:rPr lang="en-US" sz="1800" kern="0">
                <a:solidFill>
                  <a:srgbClr val="000000"/>
                </a:solidFill>
                <a:latin typeface="Consolas" pitchFamily="49" charset="0"/>
                <a:cs typeface="Consolas" pitchFamily="49" charset="0"/>
              </a:rPr>
              <a:t> = 4624</a:t>
            </a:r>
          </a:p>
          <a:p>
            <a:pPr marL="0" lvl="0" indent="0">
              <a:buNone/>
            </a:pPr>
            <a:r>
              <a:rPr lang="en-US" sz="1800" kern="0">
                <a:solidFill>
                  <a:srgbClr val="000000"/>
                </a:solidFill>
                <a:latin typeface="Consolas" pitchFamily="49" charset="0"/>
                <a:cs typeface="Consolas" pitchFamily="49" charset="0"/>
              </a:rPr>
              <a:t>)</a:t>
            </a:r>
          </a:p>
          <a:p>
            <a:pPr marL="0" lvl="0" indent="0">
              <a:buNone/>
            </a:pPr>
            <a:r>
              <a:rPr lang="en-US" sz="1800" kern="0">
                <a:solidFill>
                  <a:srgbClr val="000000"/>
                </a:solidFill>
                <a:latin typeface="Consolas" pitchFamily="49" charset="0"/>
                <a:cs typeface="Consolas" pitchFamily="49" charset="0"/>
              </a:rPr>
              <a:t>Get-EventLog -LogName Security -ComputerName </a:t>
            </a:r>
            <a:r>
              <a:rPr lang="en-US" sz="1800" kern="0">
                <a:solidFill>
                  <a:srgbClr val="FF0000"/>
                </a:solidFill>
                <a:latin typeface="Consolas" pitchFamily="49" charset="0"/>
                <a:cs typeface="Consolas" pitchFamily="49" charset="0"/>
              </a:rPr>
              <a:t>$ComputerName </a:t>
            </a:r>
            <a:r>
              <a:rPr lang="en-US" sz="1800" kern="0">
                <a:solidFill>
                  <a:srgbClr val="000000"/>
                </a:solidFill>
                <a:latin typeface="Consolas" pitchFamily="49" charset="0"/>
                <a:cs typeface="Consolas" pitchFamily="49" charset="0"/>
              </a:rPr>
              <a:t>|</a:t>
            </a:r>
          </a:p>
          <a:p>
            <a:pPr marL="0" lvl="0" indent="0">
              <a:buNone/>
            </a:pPr>
            <a:r>
              <a:rPr lang="en-US" sz="1800" kern="0">
                <a:solidFill>
                  <a:srgbClr val="000000"/>
                </a:solidFill>
                <a:latin typeface="Consolas" pitchFamily="49" charset="0"/>
                <a:cs typeface="Consolas" pitchFamily="49" charset="0"/>
              </a:rPr>
              <a:t>Where EventID -eq </a:t>
            </a:r>
            <a:r>
              <a:rPr lang="en-US" sz="1800" kern="0">
                <a:solidFill>
                  <a:srgbClr val="00B050"/>
                </a:solidFill>
                <a:latin typeface="Consolas" pitchFamily="49" charset="0"/>
                <a:cs typeface="Consolas" pitchFamily="49" charset="0"/>
              </a:rPr>
              <a:t>$EventID </a:t>
            </a:r>
            <a:r>
              <a:rPr lang="en-US" sz="1800" kern="0">
                <a:solidFill>
                  <a:srgbClr val="000000"/>
                </a:solidFill>
                <a:latin typeface="Consolas" pitchFamily="49" charset="0"/>
                <a:cs typeface="Consolas" pitchFamily="49" charset="0"/>
              </a:rPr>
              <a:t>|</a:t>
            </a:r>
          </a:p>
          <a:p>
            <a:pPr marL="0" lvl="0" indent="0">
              <a:buNone/>
            </a:pPr>
            <a:r>
              <a:rPr lang="en-US" sz="1800" kern="0">
                <a:solidFill>
                  <a:srgbClr val="000000"/>
                </a:solidFill>
                <a:latin typeface="Consolas" pitchFamily="49" charset="0"/>
                <a:cs typeface="Consolas" pitchFamily="49" charset="0"/>
              </a:rPr>
              <a:t>Select -First 50</a:t>
            </a:r>
          </a:p>
          <a:p>
            <a:pPr marL="0" lvl="0" indent="0">
              <a:buNone/>
            </a:pPr>
            <a:endParaRPr lang="en-US" sz="18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7757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2ba3422-3304-4ed2-a879-bc0b7afff3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Parameterizing a Working Command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take an existing command and parameterize changing values in a script</a:t>
            </a:r>
            <a:endParaRPr lang="en-US" kern="0" dirty="0">
              <a:solidFill>
                <a:srgbClr val="000000"/>
              </a:solidFill>
            </a:endParaRPr>
          </a:p>
        </p:txBody>
      </p:sp>
    </p:spTree>
    <p:extLst>
      <p:ext uri="{BB962C8B-B14F-4D97-AF65-F5344CB8AC3E}">
        <p14:creationId xmlns:p14="http://schemas.microsoft.com/office/powerpoint/2010/main" val="420103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f9cfc6f-0991-4563-ad62-1099ed2fd0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the Parameterized Script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Always save your script before testing.</a:t>
            </a:r>
          </a:p>
          <a:p>
            <a:pPr lvl="0"/>
            <a:r>
              <a:rPr lang="en-US" kern="0">
                <a:solidFill>
                  <a:srgbClr val="000000"/>
                </a:solidFill>
              </a:rPr>
              <a:t>After the script is saved, the ISE will automatically save it each time you run it.</a:t>
            </a:r>
          </a:p>
          <a:p>
            <a:pPr lvl="0"/>
            <a:endParaRPr lang="en-US" kern="0">
              <a:solidFill>
                <a:srgbClr val="000000"/>
              </a:solidFill>
            </a:endParaRPr>
          </a:p>
          <a:p>
            <a:pPr lvl="0"/>
            <a:r>
              <a:rPr lang="en-US" kern="0">
                <a:solidFill>
                  <a:srgbClr val="000000"/>
                </a:solidFill>
              </a:rPr>
              <a:t>Test your script:</a:t>
            </a:r>
          </a:p>
          <a:p>
            <a:pPr lvl="1"/>
            <a:r>
              <a:rPr lang="en-US" kern="0">
                <a:solidFill>
                  <a:srgbClr val="000000"/>
                </a:solidFill>
              </a:rPr>
              <a:t>By pressing F5 in the ISE. You will be prompted for mandatory parameters, but not for optional ones.</a:t>
            </a:r>
          </a:p>
          <a:p>
            <a:pPr lvl="1"/>
            <a:r>
              <a:rPr lang="en-US" kern="0">
                <a:solidFill>
                  <a:srgbClr val="000000"/>
                </a:solidFill>
              </a:rPr>
              <a:t>By typing the script’s path, file name, and parameters in the Console pane and then pressing Enter. This allows you to specify any parameters you want.</a:t>
            </a:r>
            <a:endParaRPr lang="en-US" kern="0" dirty="0">
              <a:solidFill>
                <a:srgbClr val="000000"/>
              </a:solidFill>
            </a:endParaRPr>
          </a:p>
        </p:txBody>
      </p:sp>
    </p:spTree>
    <p:extLst>
      <p:ext uri="{BB962C8B-B14F-4D97-AF65-F5344CB8AC3E}">
        <p14:creationId xmlns:p14="http://schemas.microsoft.com/office/powerpoint/2010/main" val="84824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5ad16fd-d4ce-4195-ab41-3811abbaac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Verbose Output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Write-Verbose</a:t>
            </a:r>
            <a:r>
              <a:rPr lang="en-US" kern="0">
                <a:solidFill>
                  <a:srgbClr val="000000"/>
                </a:solidFill>
              </a:rPr>
              <a:t> in a script to generate status messages about what the script is doing</a:t>
            </a:r>
          </a:p>
          <a:p>
            <a:pPr lvl="0"/>
            <a:r>
              <a:rPr lang="en-US" kern="0">
                <a:solidFill>
                  <a:srgbClr val="000000"/>
                </a:solidFill>
              </a:rPr>
              <a:t>These messages are suppressed by default</a:t>
            </a:r>
          </a:p>
          <a:p>
            <a:pPr lvl="0"/>
            <a:r>
              <a:rPr lang="en-US" kern="0">
                <a:solidFill>
                  <a:srgbClr val="000000"/>
                </a:solidFill>
              </a:rPr>
              <a:t>Add the </a:t>
            </a:r>
            <a:r>
              <a:rPr lang="en-US" b="1" kern="0">
                <a:solidFill>
                  <a:srgbClr val="000000"/>
                </a:solidFill>
              </a:rPr>
              <a:t>–verbose</a:t>
            </a:r>
            <a:r>
              <a:rPr lang="en-US" kern="0">
                <a:solidFill>
                  <a:srgbClr val="000000"/>
                </a:solidFill>
              </a:rPr>
              <a:t> parameter when running the script to enable the status messages</a:t>
            </a:r>
            <a:endParaRPr lang="en-US" kern="0" dirty="0">
              <a:solidFill>
                <a:srgbClr val="000000"/>
              </a:solidFill>
            </a:endParaRPr>
          </a:p>
        </p:txBody>
      </p:sp>
    </p:spTree>
    <p:extLst>
      <p:ext uri="{BB962C8B-B14F-4D97-AF65-F5344CB8AC3E}">
        <p14:creationId xmlns:p14="http://schemas.microsoft.com/office/powerpoint/2010/main" val="371129955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1DA866-6EF7-4F32-903D-8C8DEAA509F1}"/>
</file>

<file path=customXml/itemProps2.xml><?xml version="1.0" encoding="utf-8"?>
<ds:datastoreItem xmlns:ds="http://schemas.openxmlformats.org/officeDocument/2006/customXml" ds:itemID="{5CF1EF53-2594-43CE-98B4-CA52998900C3}"/>
</file>

<file path=customXml/itemProps3.xml><?xml version="1.0" encoding="utf-8"?>
<ds:datastoreItem xmlns:ds="http://schemas.openxmlformats.org/officeDocument/2006/customXml" ds:itemID="{B3E7ABDA-2F66-42CE-B114-40A581A9DB7C}"/>
</file>

<file path=docProps/app.xml><?xml version="1.0" encoding="utf-8"?>
<Properties xmlns="http://schemas.openxmlformats.org/officeDocument/2006/extended-properties" xmlns:vt="http://schemas.openxmlformats.org/officeDocument/2006/docPropsVTypes">
  <Template>NG_MOC_Core_ModuleNew</Template>
  <TotalTime>19</TotalTime>
  <Words>8172</Words>
  <Application>Microsoft Office PowerPoint</Application>
  <PresentationFormat>On-screen Show (4:3)</PresentationFormat>
  <Paragraphs>774</Paragraphs>
  <Slides>57</Slides>
  <Notes>57</Notes>
  <HiddenSlides>3</HiddenSlides>
  <MMClips>0</MMClips>
  <ScaleCrop>false</ScaleCrop>
  <HeadingPairs>
    <vt:vector size="6" baseType="variant">
      <vt:variant>
        <vt:lpstr>Fonts Used</vt:lpstr>
      </vt:variant>
      <vt:variant>
        <vt:i4>8</vt:i4>
      </vt:variant>
      <vt:variant>
        <vt:lpstr>Theme</vt:lpstr>
      </vt:variant>
      <vt:variant>
        <vt:i4>61</vt:i4>
      </vt:variant>
      <vt:variant>
        <vt:lpstr>Slide Titles</vt:lpstr>
      </vt:variant>
      <vt:variant>
        <vt:i4>57</vt:i4>
      </vt:variant>
    </vt:vector>
  </HeadingPairs>
  <TitlesOfParts>
    <vt:vector size="126"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53_NG_MOC_Core_ModuleNew2</vt:lpstr>
      <vt:lpstr>54_NG_MOC_Core_ModuleNew2</vt:lpstr>
      <vt:lpstr>55_NG_MOC_Core_ModuleNew2</vt:lpstr>
      <vt:lpstr>56_NG_MOC_Core_ModuleNew2</vt:lpstr>
      <vt:lpstr>57_NG_MOC_Core_ModuleNew2</vt:lpstr>
      <vt:lpstr>58_NG_MOC_Core_ModuleNew2</vt:lpstr>
      <vt:lpstr>59_NG_MOC_Core_ModuleNew2</vt:lpstr>
      <vt:lpstr>60_NG_MOC_Core_ModuleNew2</vt:lpstr>
      <vt:lpstr>Module 8</vt:lpstr>
      <vt:lpstr>Module Overview</vt:lpstr>
      <vt:lpstr>Lesson 1: Moving from Command to Script</vt:lpstr>
      <vt:lpstr>Start with a Working Command</vt:lpstr>
      <vt:lpstr>Identifying Values that Might Change</vt:lpstr>
      <vt:lpstr>Parameterizing Changing Values</vt:lpstr>
      <vt:lpstr>Demonstration: Parameterizing a Working Command</vt:lpstr>
      <vt:lpstr>Test the Parameterized Script</vt:lpstr>
      <vt:lpstr>Adding Verbose Output</vt:lpstr>
      <vt:lpstr>Demonstration: Adding Verbose Output</vt:lpstr>
      <vt:lpstr>Documenting the Script</vt:lpstr>
      <vt:lpstr>Demonstration: Adding Comment-Based Help</vt:lpstr>
      <vt:lpstr>Lab A: Moving from Command to Script</vt:lpstr>
      <vt:lpstr>Notes Page Over-flow Slide. Do Not Print.</vt:lpstr>
      <vt:lpstr>Lab Scenario</vt:lpstr>
      <vt:lpstr>Lab Review</vt:lpstr>
      <vt:lpstr>Lesson 2: Moving from Script to Function to Module</vt:lpstr>
      <vt:lpstr>Wrapping a Script in a Function</vt:lpstr>
      <vt:lpstr>Testing is Now More Difficult</vt:lpstr>
      <vt:lpstr>Understanding Scope</vt:lpstr>
      <vt:lpstr>Demonstration: Testing the Function</vt:lpstr>
      <vt:lpstr>Creating a Script Module</vt:lpstr>
      <vt:lpstr>Script Module File Location</vt:lpstr>
      <vt:lpstr>Demonstration: Creating a Script Module</vt:lpstr>
      <vt:lpstr>Adding Debugging Breakpoints</vt:lpstr>
      <vt:lpstr>Demonstration: Adding and Using Debugging Breakpoints</vt:lpstr>
      <vt:lpstr>Notes Page Over-flow Slide. Do Not Print.</vt:lpstr>
      <vt:lpstr>Lab B: Moving from Script to Function to Module</vt:lpstr>
      <vt:lpstr>Notes Page Over-flow Slide. Do Not Print.</vt:lpstr>
      <vt:lpstr>Lab Scenario</vt:lpstr>
      <vt:lpstr>Lab Review</vt:lpstr>
      <vt:lpstr>Lesson 3: Implementing Basic Error Handling</vt:lpstr>
      <vt:lpstr>Understanding Error Actions</vt:lpstr>
      <vt:lpstr>$ErrorActionPreference</vt:lpstr>
      <vt:lpstr>-ErrorAction Parameter</vt:lpstr>
      <vt:lpstr>Demonstration: Error Actions</vt:lpstr>
      <vt:lpstr>Try...Catch Constructs</vt:lpstr>
      <vt:lpstr>Demonstration: Using Try...Catch</vt:lpstr>
      <vt:lpstr>Logging Errors</vt:lpstr>
      <vt:lpstr>Demonstration: Adding Error Logging</vt:lpstr>
      <vt:lpstr>Lab C: Implementing Basic Error Handling</vt:lpstr>
      <vt:lpstr>Lab Scenario</vt:lpstr>
      <vt:lpstr>Lab Review</vt:lpstr>
      <vt:lpstr>Lesson 4: Using Basic Scripting Constructs</vt:lpstr>
      <vt:lpstr>The If Construct</vt:lpstr>
      <vt:lpstr>Demonstration: The If Construct</vt:lpstr>
      <vt:lpstr>The Switch Construct</vt:lpstr>
      <vt:lpstr>The ForEach Construct</vt:lpstr>
      <vt:lpstr>Demonstration: The ForEach Construct</vt:lpstr>
      <vt:lpstr>Lab D: Creating an Advanced Function</vt:lpstr>
      <vt:lpstr>Lab Scenario</vt:lpstr>
      <vt:lpstr>Lab Review</vt:lpstr>
      <vt:lpstr>Lesson 5: Exploring Other Scripting Features</vt:lpstr>
      <vt:lpstr>PSBreakpoints</vt:lpstr>
      <vt:lpstr>More Capabilities of Advanced Functions</vt:lpstr>
      <vt:lpstr>Additional Scripting Constructs</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
  <cp:lastModifiedBy>Cindy Staley</cp:lastModifiedBy>
  <cp:revision>5</cp:revision>
  <dcterms:created xsi:type="dcterms:W3CDTF">2014-02-25T01:06:40Z</dcterms:created>
  <dcterms:modified xsi:type="dcterms:W3CDTF">2014-02-25T15:14:51Z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