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slides/slide1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26.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5.xml" ContentType="application/vnd.openxmlformats-officedocument.presentationml.slideMaster+xml"/>
  <Override PartName="/ppt/slideMasters/slideMaster34.xml" ContentType="application/vnd.openxmlformats-officedocument.presentationml.slideMaster+xml"/>
  <Override PartName="/ppt/slideMasters/slideMaster33.xml" ContentType="application/vnd.openxmlformats-officedocument.presentationml.slideMaster+xml"/>
  <Override PartName="/ppt/slideMasters/slideMaster32.xml" ContentType="application/vnd.openxmlformats-officedocument.presentationml.slideMaster+xml"/>
  <Override PartName="/ppt/slideMasters/slideMaster31.xml" ContentType="application/vnd.openxmlformats-officedocument.presentationml.slideMaster+xml"/>
  <Override PartName="/ppt/slideMasters/slideMaster30.xml" ContentType="application/vnd.openxmlformats-officedocument.presentationml.slideMaster+xml"/>
  <Override PartName="/ppt/slideMasters/slideMaster19.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1.xml" ContentType="application/vnd.openxmlformats-officedocument.presentationml.slideMaster+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0.xml" ContentType="application/vnd.openxmlformats-officedocument.presentationml.slideLayout+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197.xml" ContentType="application/vnd.openxmlformats-officedocument.presentationml.slideLayout+xml"/>
  <Override PartName="/ppt/slideLayouts/slideLayout196.xml" ContentType="application/vnd.openxmlformats-officedocument.presentationml.slideLayout+xml"/>
  <Override PartName="/ppt/slideLayouts/slideLayout195.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9.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2.xml" ContentType="application/vnd.openxmlformats-officedocument.presentationml.slideLayout+xml"/>
  <Override PartName="/ppt/slideLayouts/slideLayout161.xml" ContentType="application/vnd.openxmlformats-officedocument.presentationml.slideLayout+xml"/>
  <Override PartName="/ppt/slideLayouts/slideLayout160.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4.xml" ContentType="application/vnd.openxmlformats-officedocument.presentationml.slideLayout+xml"/>
  <Override PartName="/ppt/slideLayouts/slideLayout248.xml" ContentType="application/vnd.openxmlformats-officedocument.presentationml.slideLayout+xml"/>
  <Override PartName="/ppt/slideLayouts/slideLayout247.xml" ContentType="application/vnd.openxmlformats-officedocument.presentationml.slideLayout+xml"/>
  <Override PartName="/ppt/slideLayouts/slideLayout246.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65.xml" ContentType="application/vnd.openxmlformats-officedocument.presentationml.slideLayout+xml"/>
  <Override PartName="/ppt/slideLayouts/slideLayout264.xml" ContentType="application/vnd.openxmlformats-officedocument.presentationml.slideLayout+xml"/>
  <Override PartName="/ppt/slideLayouts/slideLayout263.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238.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1.xml" ContentType="application/vnd.openxmlformats-officedocument.presentationml.slideLayout+xml"/>
  <Override PartName="/ppt/slideLayouts/slideLayout230.xml" ContentType="application/vnd.openxmlformats-officedocument.presentationml.slideLayout+xml"/>
  <Override PartName="/ppt/slideLayouts/slideLayout229.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137.xml" ContentType="application/vnd.openxmlformats-officedocument.presentationml.slideLayout+xml"/>
  <Override PartName="/ppt/slideLayouts/slideLayout136.xml" ContentType="application/vnd.openxmlformats-officedocument.presentationml.slideLayout+xml"/>
  <Override PartName="/ppt/slideLayouts/slideLayout13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272.xml" ContentType="application/vnd.openxmlformats-officedocument.presentationml.slideLayout+xml"/>
  <Override PartName="/ppt/slideLayouts/slideLayout253.xml" ContentType="application/vnd.openxmlformats-officedocument.presentationml.slideLayout+xml"/>
  <Override PartName="/ppt/slideLayouts/slideLayout274.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29.xml" ContentType="application/vnd.openxmlformats-officedocument.presentationml.slideLayout+xml"/>
  <Override PartName="/ppt/slideLayouts/slideLayout428.xml" ContentType="application/vnd.openxmlformats-officedocument.presentationml.slideLayout+xml"/>
  <Override PartName="/ppt/slideLayouts/slideLayout427.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46.xml" ContentType="application/vnd.openxmlformats-officedocument.presentationml.slideLayout+xml"/>
  <Override PartName="/ppt/slideLayouts/slideLayout445.xml" ContentType="application/vnd.openxmlformats-officedocument.presentationml.slideLayout+xml"/>
  <Override PartName="/ppt/slideLayouts/slideLayout444.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21.xml" ContentType="application/vnd.openxmlformats-officedocument.presentationml.slideLayout+xml"/>
  <Override PartName="/ppt/slideLayouts/slideLayout420.xml" ContentType="application/vnd.openxmlformats-officedocument.presentationml.slideLayout+xml"/>
  <Override PartName="/ppt/slideLayouts/slideLayout419.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396.xml" ContentType="application/vnd.openxmlformats-officedocument.presentationml.slideLayout+xml"/>
  <Override PartName="/ppt/slideLayouts/slideLayout395.xml" ContentType="application/vnd.openxmlformats-officedocument.presentationml.slideLayout+xml"/>
  <Override PartName="/ppt/slideLayouts/slideLayout394.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3.xml" ContentType="application/vnd.openxmlformats-officedocument.presentationml.slideLayout+xml"/>
  <Override PartName="/ppt/slideLayouts/slideLayout412.xml" ContentType="application/vnd.openxmlformats-officedocument.presentationml.slideLayout+xml"/>
  <Override PartName="/ppt/slideLayouts/slideLayout411.xml" ContentType="application/vnd.openxmlformats-officedocument.presentationml.slideLayout+xml"/>
  <Override PartName="/ppt/slideLayouts/slideLayout406.xml" ContentType="application/vnd.openxmlformats-officedocument.presentationml.slideLayout+xml"/>
  <Override PartName="/ppt/slideLayouts/slideLayout273.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63.xml" ContentType="application/vnd.openxmlformats-officedocument.presentationml.slideLayout+xml"/>
  <Override PartName="/ppt/slideLayouts/slideLayout462.xml" ContentType="application/vnd.openxmlformats-officedocument.presentationml.slideLayout+xml"/>
  <Override PartName="/ppt/slideLayouts/slideLayout461.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388.xml" ContentType="application/vnd.openxmlformats-officedocument.presentationml.slideLayout+xml"/>
  <Override PartName="/ppt/slideLayouts/slideLayout407.xml" ContentType="application/vnd.openxmlformats-officedocument.presentationml.slideLayout+xml"/>
  <Override PartName="/ppt/slideLayouts/slideLayout386.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15.xml" ContentType="application/vnd.openxmlformats-officedocument.presentationml.slideLayout+xml"/>
  <Override PartName="/ppt/slideLayouts/slideLayout314.xml" ContentType="application/vnd.openxmlformats-officedocument.presentationml.slideLayout+xml"/>
  <Override PartName="/ppt/slideLayouts/slideLayout313.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22.xml" ContentType="application/vnd.openxmlformats-officedocument.presentationml.slideLayout+xml"/>
  <Override PartName="/ppt/slideLayouts/slideLayout387.xml" ContentType="application/vnd.openxmlformats-officedocument.presentationml.slideLayout+xml"/>
  <Override PartName="/ppt/slideLayouts/slideLayout324.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2.xml" ContentType="application/vnd.openxmlformats-officedocument.presentationml.slideLayout+xml"/>
  <Override PartName="/ppt/slideLayouts/slideLayout331.xml" ContentType="application/vnd.openxmlformats-officedocument.presentationml.slideLayout+xml"/>
  <Override PartName="/ppt/slideLayouts/slideLayout330.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07.xml" ContentType="application/vnd.openxmlformats-officedocument.presentationml.slideLayout+xml"/>
  <Override PartName="/ppt/slideLayouts/slideLayout306.xml" ContentType="application/vnd.openxmlformats-officedocument.presentationml.slideLayout+xml"/>
  <Override PartName="/ppt/slideLayouts/slideLayout305.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299.xml" ContentType="application/vnd.openxmlformats-officedocument.presentationml.slideLayout+xml"/>
  <Override PartName="/ppt/slideLayouts/slideLayout298.xml" ContentType="application/vnd.openxmlformats-officedocument.presentationml.slideLayout+xml"/>
  <Override PartName="/ppt/slideLayouts/slideLayout297.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338.xml" ContentType="application/vnd.openxmlformats-officedocument.presentationml.slideLayout+xml"/>
  <Override PartName="/ppt/slideLayouts/slideLayout323.xml" ContentType="application/vnd.openxmlformats-officedocument.presentationml.slideLayout+xml"/>
  <Override PartName="/ppt/slideLayouts/slideLayout385.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39.xml" ContentType="application/vnd.openxmlformats-officedocument.presentationml.slideLayout+xml"/>
  <Override PartName="/ppt/slideLayouts/slideLayout369.xml" ContentType="application/vnd.openxmlformats-officedocument.presentationml.slideLayout+xml"/>
  <Override PartName="/ppt/slideLayouts/slideLayout364.xml" ContentType="application/vnd.openxmlformats-officedocument.presentationml.slideLayout+xml"/>
  <Override PartName="/ppt/slideLayouts/slideLayout363.xml" ContentType="application/vnd.openxmlformats-officedocument.presentationml.slideLayout+xml"/>
  <Override PartName="/ppt/slideLayouts/slideLayout362.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79.xml" ContentType="application/vnd.openxmlformats-officedocument.presentationml.slideLayout+xml"/>
  <Override PartName="/ppt/slideLayouts/slideLayout378.xml" ContentType="application/vnd.openxmlformats-officedocument.presentationml.slideLayout+xml"/>
  <Override PartName="/ppt/slideLayouts/slideLayout377.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56.xml" ContentType="application/vnd.openxmlformats-officedocument.presentationml.slideLayout+xml"/>
  <Override PartName="/ppt/slideLayouts/slideLayout368.xml" ContentType="application/vnd.openxmlformats-officedocument.presentationml.slideLayout+xml"/>
  <Override PartName="/ppt/slideLayouts/slideLayout354.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46.xml" ContentType="application/vnd.openxmlformats-officedocument.presentationml.slideLayout+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51.xml" ContentType="application/vnd.openxmlformats-officedocument.presentationml.slideLayout+xml"/>
  <Override PartName="/ppt/slideLayouts/slideLayout355.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theme/theme5.xml" ContentType="application/vnd.openxmlformats-officedocument.theme+xml"/>
  <Override PartName="/ppt/theme/theme32.xml" ContentType="application/vnd.openxmlformats-officedocument.theme+xml"/>
  <Override PartName="/ppt/theme/theme37.xml" ContentType="application/vnd.openxmlformats-officedocument.theme+xml"/>
  <Override PartName="/ppt/theme/theme1.xml" ContentType="application/vnd.openxmlformats-officedocument.theme+xml"/>
  <Override PartName="/ppt/theme/theme23.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28.xml" ContentType="application/vnd.openxmlformats-officedocument.theme+xml"/>
  <Override PartName="/ppt/theme/theme22.xml" ContentType="application/vnd.openxmlformats-officedocument.theme+xml"/>
  <Override PartName="/ppt/theme/theme7.xml" ContentType="application/vnd.openxmlformats-officedocument.theme+xml"/>
  <Override PartName="/ppt/theme/theme30.xml" ContentType="application/vnd.openxmlformats-officedocument.theme+xml"/>
  <Override PartName="/ppt/notesMasters/notesMaster1.xml" ContentType="application/vnd.openxmlformats-officedocument.presentationml.notesMaster+xml"/>
  <Override PartName="/ppt/theme/theme13.xml" ContentType="application/vnd.openxmlformats-officedocument.theme+xml"/>
  <Override PartName="/ppt/theme/theme17.xml" ContentType="application/vnd.openxmlformats-officedocument.theme+xml"/>
  <Override PartName="/ppt/theme/theme15.xml" ContentType="application/vnd.openxmlformats-officedocument.theme+xml"/>
  <Override PartName="/ppt/theme/theme25.xml" ContentType="application/vnd.openxmlformats-officedocument.theme+xml"/>
  <Override PartName="/ppt/theme/theme40.xml" ContentType="application/vnd.openxmlformats-officedocument.theme+xml"/>
  <Override PartName="/ppt/theme/theme14.xml" ContentType="application/vnd.openxmlformats-officedocument.theme+xml"/>
  <Override PartName="/ppt/theme/theme34.xml" ContentType="application/vnd.openxmlformats-officedocument.theme+xml"/>
  <Override PartName="/ppt/theme/theme6.xml" ContentType="application/vnd.openxmlformats-officedocument.theme+xml"/>
  <Override PartName="/ppt/theme/theme38.xml" ContentType="application/vnd.openxmlformats-officedocument.theme+xml"/>
  <Override PartName="/ppt/theme/theme3.xml" ContentType="application/vnd.openxmlformats-officedocument.theme+xml"/>
  <Override PartName="/ppt/theme/theme36.xml" ContentType="application/vnd.openxmlformats-officedocument.theme+xml"/>
  <Override PartName="/ppt/theme/theme20.xml" ContentType="application/vnd.openxmlformats-officedocument.theme+xml"/>
  <Override PartName="/ppt/theme/theme41.xml" ContentType="application/vnd.openxmlformats-officedocument.theme+xml"/>
  <Override PartName="/ppt/theme/theme4.xml" ContentType="application/vnd.openxmlformats-officedocument.theme+xml"/>
  <Override PartName="/ppt/theme/theme18.xml" ContentType="application/vnd.openxmlformats-officedocument.theme+xml"/>
  <Override PartName="/ppt/theme/theme27.xml" ContentType="application/vnd.openxmlformats-officedocument.theme+xml"/>
  <Override PartName="/ppt/theme/theme10.xml" ContentType="application/vnd.openxmlformats-officedocument.theme+xml"/>
  <Override PartName="/ppt/theme/theme29.xml" ContentType="application/vnd.openxmlformats-officedocument.theme+xml"/>
  <Override PartName="/ppt/theme/theme31.xml" ContentType="application/vnd.openxmlformats-officedocument.theme+xml"/>
  <Override PartName="/ppt/theme/theme33.xml" ContentType="application/vnd.openxmlformats-officedocument.theme+xml"/>
  <Override PartName="/ppt/theme/theme35.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6.xml" ContentType="application/vnd.openxmlformats-officedocument.theme+xml"/>
  <Override PartName="/ppt/theme/theme11.xml" ContentType="application/vnd.openxmlformats-officedocument.theme+xml"/>
  <Override PartName="/ppt/theme/theme24.xml" ContentType="application/vnd.openxmlformats-officedocument.theme+xml"/>
  <Override PartName="/ppt/theme/theme16.xml" ContentType="application/vnd.openxmlformats-officedocument.theme+xml"/>
  <Override PartName="/ppt/theme/theme8.xml" ContentType="application/vnd.openxmlformats-officedocument.theme+xml"/>
  <Override PartName="/ppt/theme/theme39.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Lst>
  <p:notesMasterIdLst>
    <p:notesMasterId r:id="rId78"/>
  </p:notesMasterIdLst>
  <p:sldIdLst>
    <p:sldId id="256" r:id="rId41"/>
    <p:sldId id="257" r:id="rId42"/>
    <p:sldId id="258" r:id="rId43"/>
    <p:sldId id="259" r:id="rId44"/>
    <p:sldId id="260" r:id="rId45"/>
    <p:sldId id="261"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 id="289" r:id="rId74"/>
    <p:sldId id="290" r:id="rId75"/>
    <p:sldId id="291" r:id="rId76"/>
    <p:sldId id="292" r:id="rId77"/>
  </p:sldIdLst>
  <p:sldSz cx="9144000" cy="6858000" type="screen4x3"/>
  <p:notesSz cx="6858000" cy="9144000"/>
  <p:embeddedFontLst>
    <p:embeddedFont>
      <p:font typeface="Calibri" panose="020F0502020204030204" pitchFamily="34" charset="0"/>
      <p:regular r:id="rId79"/>
      <p:bold r:id="rId80"/>
      <p:italic r:id="rId81"/>
      <p:boldItalic r:id="rId82"/>
    </p:embeddedFont>
    <p:embeddedFont>
      <p:font typeface="Consolas" panose="020B0609020204030204" pitchFamily="49"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2.xml"/><Relationship Id="rId47" Type="http://schemas.openxmlformats.org/officeDocument/2006/relationships/slide" Target="slides/slide7.xml"/><Relationship Id="rId63" Type="http://schemas.openxmlformats.org/officeDocument/2006/relationships/slide" Target="slides/slide23.xml"/><Relationship Id="rId68" Type="http://schemas.openxmlformats.org/officeDocument/2006/relationships/slide" Target="slides/slide28.xml"/><Relationship Id="rId84" Type="http://schemas.openxmlformats.org/officeDocument/2006/relationships/font" Target="fonts/font6.fntdata"/><Relationship Id="rId89" Type="http://schemas.openxmlformats.org/officeDocument/2006/relationships/font" Target="fonts/font11.fntdata"/><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3.xml"/><Relationship Id="rId58" Type="http://schemas.openxmlformats.org/officeDocument/2006/relationships/slide" Target="slides/slide18.xml"/><Relationship Id="rId74" Type="http://schemas.openxmlformats.org/officeDocument/2006/relationships/slide" Target="slides/slide34.xml"/><Relationship Id="rId79" Type="http://schemas.openxmlformats.org/officeDocument/2006/relationships/font" Target="fonts/font1.fntdata"/><Relationship Id="rId5" Type="http://schemas.openxmlformats.org/officeDocument/2006/relationships/slideMaster" Target="slideMasters/slideMaster5.xml"/><Relationship Id="rId90" Type="http://schemas.openxmlformats.org/officeDocument/2006/relationships/font" Target="fonts/font12.fntdata"/><Relationship Id="rId95" Type="http://schemas.openxmlformats.org/officeDocument/2006/relationships/presProps" Target="presProps.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3.xml"/><Relationship Id="rId48" Type="http://schemas.openxmlformats.org/officeDocument/2006/relationships/slide" Target="slides/slide8.xml"/><Relationship Id="rId64" Type="http://schemas.openxmlformats.org/officeDocument/2006/relationships/slide" Target="slides/slide24.xml"/><Relationship Id="rId69" Type="http://schemas.openxmlformats.org/officeDocument/2006/relationships/slide" Target="slides/slide29.xml"/><Relationship Id="rId80" Type="http://schemas.openxmlformats.org/officeDocument/2006/relationships/font" Target="fonts/font2.fntdata"/><Relationship Id="rId85" Type="http://schemas.openxmlformats.org/officeDocument/2006/relationships/font" Target="fonts/font7.fntdata"/><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6.xml"/><Relationship Id="rId59" Type="http://schemas.openxmlformats.org/officeDocument/2006/relationships/slide" Target="slides/slide19.xml"/><Relationship Id="rId67" Type="http://schemas.openxmlformats.org/officeDocument/2006/relationships/slide" Target="slides/slide27.xml"/><Relationship Id="rId20" Type="http://schemas.openxmlformats.org/officeDocument/2006/relationships/slideMaster" Target="slideMasters/slideMaster20.xml"/><Relationship Id="rId41" Type="http://schemas.openxmlformats.org/officeDocument/2006/relationships/slide" Target="slides/slide1.xml"/><Relationship Id="rId54" Type="http://schemas.openxmlformats.org/officeDocument/2006/relationships/slide" Target="slides/slide14.xml"/><Relationship Id="rId62" Type="http://schemas.openxmlformats.org/officeDocument/2006/relationships/slide" Target="slides/slide22.xml"/><Relationship Id="rId70" Type="http://schemas.openxmlformats.org/officeDocument/2006/relationships/slide" Target="slides/slide30.xml"/><Relationship Id="rId75" Type="http://schemas.openxmlformats.org/officeDocument/2006/relationships/slide" Target="slides/slide35.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9.xml"/><Relationship Id="rId57" Type="http://schemas.openxmlformats.org/officeDocument/2006/relationships/slide" Target="slides/slide17.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4.xml"/><Relationship Id="rId52" Type="http://schemas.openxmlformats.org/officeDocument/2006/relationships/slide" Target="slides/slide12.xml"/><Relationship Id="rId60" Type="http://schemas.openxmlformats.org/officeDocument/2006/relationships/slide" Target="slides/slide20.xml"/><Relationship Id="rId65" Type="http://schemas.openxmlformats.org/officeDocument/2006/relationships/slide" Target="slides/slide25.xml"/><Relationship Id="rId73" Type="http://schemas.openxmlformats.org/officeDocument/2006/relationships/slide" Target="slides/slide33.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customXml" Target="../customXml/item1.xml"/><Relationship Id="rId10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10.xml"/><Relationship Id="rId55" Type="http://schemas.openxmlformats.org/officeDocument/2006/relationships/slide" Target="slides/slide15.xml"/><Relationship Id="rId76" Type="http://schemas.openxmlformats.org/officeDocument/2006/relationships/slide" Target="slides/slide36.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31.xml"/><Relationship Id="rId92" Type="http://schemas.openxmlformats.org/officeDocument/2006/relationships/font" Target="fonts/font14.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 Target="slides/slide5.xml"/><Relationship Id="rId66" Type="http://schemas.openxmlformats.org/officeDocument/2006/relationships/slide" Target="slides/slide26.xml"/><Relationship Id="rId87" Type="http://schemas.openxmlformats.org/officeDocument/2006/relationships/font" Target="fonts/font9.fntdata"/><Relationship Id="rId61" Type="http://schemas.openxmlformats.org/officeDocument/2006/relationships/slide" Target="slides/slide21.xml"/><Relationship Id="rId82" Type="http://schemas.openxmlformats.org/officeDocument/2006/relationships/font" Target="fonts/font4.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6.xml"/><Relationship Id="rId77" Type="http://schemas.openxmlformats.org/officeDocument/2006/relationships/slide" Target="slides/slide37.xml"/><Relationship Id="rId100" Type="http://schemas.openxmlformats.org/officeDocument/2006/relationships/customXml" Target="../customXml/item2.xml"/><Relationship Id="rId8" Type="http://schemas.openxmlformats.org/officeDocument/2006/relationships/slideMaster" Target="slideMasters/slideMaster8.xml"/><Relationship Id="rId51" Type="http://schemas.openxmlformats.org/officeDocument/2006/relationships/slide" Target="slides/slide11.xml"/><Relationship Id="rId72" Type="http://schemas.openxmlformats.org/officeDocument/2006/relationships/slide" Target="slides/slide32.xml"/><Relationship Id="rId93" Type="http://schemas.openxmlformats.org/officeDocument/2006/relationships/font" Target="fonts/font15.fntdata"/><Relationship Id="rId98" Type="http://schemas.openxmlformats.org/officeDocument/2006/relationships/tableStyles" Target="tableStyles.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E7B10-040B-4AF4-85D0-8F02F7BC1D79}"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DC582-7B65-4170-BC57-D3B9F0D3D6BE}" type="slidenum">
              <a:rPr lang="en-US" smtClean="0"/>
              <a:t>‹#›</a:t>
            </a:fld>
            <a:endParaRPr lang="en-US"/>
          </a:p>
        </p:txBody>
      </p:sp>
    </p:spTree>
    <p:extLst>
      <p:ext uri="{BB962C8B-B14F-4D97-AF65-F5344CB8AC3E}">
        <p14:creationId xmlns:p14="http://schemas.microsoft.com/office/powerpoint/2010/main" val="2890226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10961B_09.pptx.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3558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10671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47284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1815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9035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46407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E:\Mod09\DemoCode\EnablingAndUsingRemoting.ps1.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started but </a:t>
            </a:r>
            <a:r>
              <a:rPr lang="en-US" sz="1000" i="1" dirty="0" smtClean="0">
                <a:effectLst/>
                <a:latin typeface="Arial" panose="020B0604020202020204" pitchFamily="34" charset="0"/>
                <a:ea typeface="Calibri" panose="020F0502020204030204" pitchFamily="34" charset="0"/>
                <a:cs typeface="Times New Roman" panose="02020603050405020304" pitchFamily="18" charset="0"/>
              </a:rPr>
              <a:t>not l</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ogged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to the virtual machine 10961B-LON-DC1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started and signed in to the virtual machine 10961B-LON-CL1 using the credentials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or the Console pane of 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Also, ensure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that the window title bar of Windows PowerShell (or the ISE) says Administrator. If not, close the window, right-click the program icon, and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Run as administrator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Ensure you are signed into the 10961B-LON-CL1 virtual machine as Adatum\Administrator with password Pa$$w0rd.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e</a:t>
            </a: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nsure you have the correct execution policy in place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executionPolicy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RemoteSigned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Answer Yes to confirm the Execution Policy Change.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Psremoting</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receive an error about a network connection being Public,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PSremoting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SkipNetwork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instead. Point out the error to students; it is an error they’ll see a lot.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'Yes' or press Y to confirm all dialog boxes.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LON-DC1</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Get-Process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LON-CL1,LON-DC1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Get-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Security –Newest 10 }</a:t>
            </a:r>
            <a:endParaRPr lang="en-US" sz="1000" dirty="0"/>
          </a:p>
          <a:p>
            <a:pPr marL="342900" marR="0" lvl="0" indent="-342900">
              <a:lnSpc>
                <a:spcPct val="115000"/>
              </a:lnSpc>
              <a:spcBef>
                <a:spcPts val="0"/>
              </a:spcBef>
              <a:spcAft>
                <a:spcPts val="995"/>
              </a:spcAft>
              <a:buFont typeface="+mj-lt"/>
              <a:buAutoNum type="arabicPeriod"/>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92949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6665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might you configure remoting to use ports other than the defaults?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most cases, you would not do so. The best reason to configure remoting to use different ports is when your organization uses an application that has to use the same ports.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47024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3903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309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Of key importance is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Invoke-Command</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together with its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–ArgumentList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and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Param()</a:t>
            </a:r>
            <a:r>
              <a:rPr lang="en-US" sz="1000" smtClean="0">
                <a:effectLst/>
                <a:latin typeface="Arial" panose="020B0604020202020204" pitchFamily="34" charset="0"/>
                <a:ea typeface="Calibri" panose="020F0502020204030204" pitchFamily="34" charset="0"/>
                <a:cs typeface="Times New Roman" panose="02020603050405020304" pitchFamily="18" charset="0"/>
              </a:rPr>
              <a:t> block technique. This will be used in Module 10, “Putting it All Together.” Therefore, it is extremely important that students understand the command and its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–ArgumentList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The lesson and lab on delegated administration in this module is practical, real-world, and useful. However, it is less urgent in terms of students needing to leave class with a good understanding. If you are running short on time, skip the last lesson and lab in this module and instruct students to explore that material on their own. You must make sure that students complete this module, and their lunch break, by 1:30 to 1:45 P.M. so that you can move into the next module and its lengthy lab.</a:t>
            </a:r>
          </a:p>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the virtual machine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10961B-LON-DC1 </a:t>
            </a:r>
            <a:r>
              <a:rPr lang="ga-IE" sz="1000" smtClean="0">
                <a:effectLst/>
                <a:latin typeface="Arial" panose="020B0604020202020204" pitchFamily="34" charset="0"/>
                <a:ea typeface="Times New Roman" panose="02020603050405020304" pitchFamily="18" charset="0"/>
                <a:cs typeface="Segoe UI" panose="020B0502040204020203" pitchFamily="34" charset="0"/>
              </a:rPr>
              <a:t>but do not sign in</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the 10961B-LON-DC1 </a:t>
            </a:r>
            <a:r>
              <a:rPr lang="en-US" sz="1000" smtClean="0">
                <a:effectLst/>
                <a:latin typeface="Arial" panose="020B0604020202020204" pitchFamily="34" charset="0"/>
                <a:ea typeface="Times New Roman" panose="02020603050405020304" pitchFamily="18" charset="0"/>
                <a:cs typeface="Segoe UI" panose="020B0502040204020203" pitchFamily="34" charset="0"/>
              </a:rPr>
              <a:t>virtual machine </a:t>
            </a:r>
            <a:r>
              <a:rPr lang="ga-IE" sz="1000" smtClean="0">
                <a:effectLst/>
                <a:latin typeface="Arial" panose="020B0604020202020204" pitchFamily="34" charset="0"/>
                <a:ea typeface="Times New Roman" panose="02020603050405020304" pitchFamily="18" charset="0"/>
                <a:cs typeface="Segoe UI" panose="020B0502040204020203" pitchFamily="34" charset="0"/>
              </a:rPr>
              <a:t>before logging on 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demonstration steps </a:t>
            </a:r>
            <a:r>
              <a:rPr lang="ga-IE" sz="1000" smtClean="0">
                <a:effectLst/>
                <a:latin typeface="Arial" panose="020B0604020202020204" pitchFamily="34" charset="0"/>
                <a:ea typeface="Calibri" panose="020F0502020204030204" pitchFamily="34" charset="0"/>
                <a:cs typeface="Times New Roman" panose="02020603050405020304" pitchFamily="18" charset="0"/>
              </a:rPr>
              <a:t>should be performed on the 10961B-LON-CL1 virtual machine in either the Windows PowerShell console or in the Windows PowerShell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ga-IE" sz="1000" smtClean="0">
                <a:effectLst/>
                <a:latin typeface="Arial" panose="020B0604020202020204" pitchFamily="34" charset="0"/>
                <a:ea typeface="Calibri" panose="020F0502020204030204" pitchFamily="34" charset="0"/>
                <a:cs typeface="Times New Roman" panose="02020603050405020304" pitchFamily="18" charset="0"/>
              </a:rPr>
              <a:t>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a:t>
            </a: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also provided and can be opened and used in the ISE. Where they are available</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they </a:t>
            </a:r>
            <a:r>
              <a:rPr lang="ga-IE" sz="1000" smtClean="0">
                <a:effectLst/>
                <a:latin typeface="Arial" panose="020B0604020202020204" pitchFamily="34" charset="0"/>
                <a:ea typeface="Calibri" panose="020F0502020204030204" pitchFamily="34" charset="0"/>
                <a:cs typeface="Times New Roman" panose="02020603050405020304" pitchFamily="18" charset="0"/>
              </a:rPr>
              <a:t>will be called out in the demonstration Instructor Notes. They are available on the 10961B-LON-CL1 </a:t>
            </a:r>
            <a:r>
              <a:rPr lang="en-US" sz="1000" smtClean="0">
                <a:effectLst/>
                <a:latin typeface="Arial" panose="020B0604020202020204" pitchFamily="34" charset="0"/>
                <a:ea typeface="Calibri" panose="020F0502020204030204" pitchFamily="34" charset="0"/>
                <a:cs typeface="Times New Roman" panose="02020603050405020304" pitchFamily="18" charset="0"/>
              </a:rPr>
              <a:t>virtual machine </a:t>
            </a:r>
            <a:r>
              <a:rPr lang="ga-IE" sz="1000" smtClean="0">
                <a:effectLst/>
                <a:latin typeface="Arial" panose="020B0604020202020204" pitchFamily="34" charset="0"/>
                <a:ea typeface="Calibri" panose="020F0502020204030204" pitchFamily="34" charset="0"/>
                <a:cs typeface="Times New Roman" panose="02020603050405020304" pitchFamily="18" charset="0"/>
              </a:rPr>
              <a:t>at E:\Mod09\Democode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86097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E:\Mod09\DemoCode\SendingLocalVariablesToARemoteComputer.ps1.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The 10961B-LON-DC1 virtual must also be started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although you do not need to be logged 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demonstrate how the data in a variable might be provided by a user,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$quantity = Read-Host "Query how many log entries?“</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You shou</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d be prompted for a number of log entries that you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want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to view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Enter any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desired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value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example,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and press Enter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ArgumentList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$quantity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Param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($x)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$x }</a:t>
            </a: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You should be able to view the number of entries you specified for the security log.</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7866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You will not have to have Credential Security </a:t>
            </a:r>
            <a:r>
              <a:rPr lang="ga-IE" sz="1000" smtClean="0">
                <a:effectLst/>
                <a:latin typeface="Arial" panose="020B0604020202020204" pitchFamily="34" charset="0"/>
                <a:ea typeface="Calibri" panose="020F0502020204030204" pitchFamily="34" charset="0"/>
                <a:cs typeface="Times New Roman" panose="02020603050405020304" pitchFamily="18" charset="0"/>
              </a:rPr>
              <a:t>Support </a:t>
            </a:r>
            <a:r>
              <a:rPr lang="en-US" sz="1000" smtClean="0">
                <a:effectLst/>
                <a:latin typeface="Arial" panose="020B0604020202020204" pitchFamily="34" charset="0"/>
                <a:ea typeface="Calibri" panose="020F0502020204030204" pitchFamily="34" charset="0"/>
                <a:cs typeface="Times New Roman" panose="02020603050405020304" pitchFamily="18" charset="0"/>
              </a:rPr>
              <a:t>Provider (CredSSP) in class, so there is no specific reason to demonstrate this. But if you want to show the Help for Enable-WsManCredSSP, doing so will help give students some context and visual variety.</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This slide shows three computers: a laptop and two server computers. An arrow from the laptop to the first server demonstrates the delegation of credentials to that computer. An arrow from the first server to the second shows a “not allowed” icon, indicating that the credential cannot be delegated across that second connection.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6463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Enabling Remoting on the Local Computer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enable remoting on the client computer.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If students encounter problems, remind them of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SkipNetworkProfileCheck</a:t>
            </a:r>
            <a:r>
              <a:rPr lang="en-US" sz="1000" smtClean="0">
                <a:effectLst/>
                <a:latin typeface="Arial" panose="020B0604020202020204" pitchFamily="34" charset="0"/>
                <a:ea typeface="Calibri" panose="020F0502020204030204" pitchFamily="34" charset="0"/>
                <a:cs typeface="Times New Roman" panose="02020603050405020304" pitchFamily="18" charset="0"/>
              </a:rPr>
              <a:t> parameter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of Enable-PSremoting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make sure that they are running Windows PowerShell as Administrator.</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Performing One-to-One Remoting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connect to a remote computer and perform maintenance tasks.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Performing One-to-Many Remoting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run commands against multiple computers. One of those will be the client computer, although you will be establishing a second logon to it for the duration of each command.</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You will find an answer script for this exercise in E:\Mod09\Labfiles\OneToMany.ps1.</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6162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DAFDC582-7B65-4170-BC57-D3B9F0D3D6BE}"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03788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Would it be possible to use remoting to connect to a client computer and run an application that the interactive user of that computer could see?</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Not easily. Windows is a mutliuser operating system, and enforces strict boundaries between users of the same computer. When you connect through remoting, you are connected to a user session that is different from the user session of any other users who may be using the same computer. Trying to run an application would just run it under your own session, invisible </a:t>
            </a:r>
            <a:r>
              <a:rPr lang="ga-IE" sz="1000" smtClean="0">
                <a:effectLst/>
                <a:latin typeface="Arial" panose="020B0604020202020204" pitchFamily="34" charset="0"/>
                <a:ea typeface="Calibri" panose="020F0502020204030204" pitchFamily="34" charset="0"/>
                <a:cs typeface="Times New Roman" panose="02020603050405020304" pitchFamily="18" charset="0"/>
              </a:rPr>
              <a:t>to </a:t>
            </a:r>
            <a:r>
              <a:rPr lang="en-US" sz="1000" smtClean="0">
                <a:effectLst/>
                <a:latin typeface="Arial" panose="020B0604020202020204" pitchFamily="34" charset="0"/>
                <a:ea typeface="Calibri" panose="020F0502020204030204" pitchFamily="34" charset="0"/>
                <a:cs typeface="Times New Roman" panose="02020603050405020304" pitchFamily="18" charset="0"/>
              </a:rPr>
              <a:t>other users. Running a graphical application such as Notepad will make Windows PowerShell stop responding, because remoting cannot display a graphical application. You can press Ctrl+C to end the graphical application and restore the shell prompt.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34476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potential operational concerns for sessions?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Because sessions are persistent, one concern is that lots of administrators might open many sessions to a single server. That could potentially create a large amount of processing and memory overhead on the server. This concern can be lessened by configuring remoting options appropriately to limit the number of sessions one administrator can create, and limiting the total number of administrators who may create concurrent sessions on a server.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87605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2317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877564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63845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E:\Mod09\DemoCode\UsingSessions.ps1.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should be 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LON-CL1 virtual machine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LON-DC1,LON-CL1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–Session $dc</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Get-Process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dc</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–Session $all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Get-Service | Where { $_.Status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eq</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'Running'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dc | Remove-</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Remove-</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a:p>
          <a:p>
            <a:pPr marL="342900" marR="0" lvl="0" indent="-342900">
              <a:lnSpc>
                <a:spcPct val="115000"/>
              </a:lnSpc>
              <a:spcBef>
                <a:spcPts val="0"/>
              </a:spcBef>
              <a:spcAft>
                <a:spcPts val="995"/>
              </a:spcAft>
              <a:buFont typeface="+mj-lt"/>
              <a:buAutoNum type="arabicPeriod"/>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1508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Why would an administrator decide to use remoting instead of managing a computer directly?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Sometimes, a computer might not be physically available. Computers in geographically distant locations, for example, might be more easily managed remotely.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security concerns with remoting?</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Remoting does require that credentials be delegated across the network, and remoting offers expanded reach and capability for administrators. Both capabilities can cause concerns for some organizations. However, remoting offers several features that enable organizations to help secure it, to monitor it, and to audit it. Remoting does not give administrators additional permissions. Instead, it gives them a more efficient way to exercise the permissions that they already have.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7802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687496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E:\Mod09\DemoCode\DisconnectedSessions.ps1.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steps should be performed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Disconnect-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–Session $dc</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 | Connect-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confirm that the session is available,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–Session $dc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44526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58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10961B-LON-CL1</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E:\Mod09\DemoCode\ImplicitRemoting.ps1.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steps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should be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performed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10961B-LON-CL1,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$dc = New-</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$dc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ListAvailable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PSSession</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$dc –Name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ActiveDirectory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–Prefix Rem</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Help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RemADUser</a:t>
            </a:r>
            <a:endParaRPr lang="en-US" sz="1000" b="1"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Be aware that the server may not have updated Help, so the Help you retrieve may be truncated and include only the Syntax section.</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see a list of all domain users,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RemADUser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–filter *</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close the session, run: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$dc | Remove-</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RemADUser</a:t>
            </a: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the command will not return the list of users but Implicit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will try to re-create a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prompt you for input to be able to successfully run the command. If you run 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after this command you will see that a new session with LON-DC1 has been recreated.</a:t>
            </a:r>
            <a:endParaRPr lang="en-US" sz="1000" dirty="0"/>
          </a:p>
          <a:p>
            <a:pPr marL="342900" marR="0" lvl="0" indent="-342900">
              <a:lnSpc>
                <a:spcPct val="115000"/>
              </a:lnSpc>
              <a:spcBef>
                <a:spcPts val="0"/>
              </a:spcBef>
              <a:spcAft>
                <a:spcPts val="995"/>
              </a:spcAft>
              <a:buFont typeface="+mj-lt"/>
              <a:buAutoNum type="arabicPeriod"/>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825442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Using Implicit Remoting</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use implicit remoting to import and run commands from a remote computer.</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You will find an answer script in E:\Mod09\Labfiles\ImplicitRemoting.ps1.</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Multicomputer Management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perform several management tasks against multiple computers, relying on remoting sessions to provide persistence.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Instructor Note: You will find an answer script for this exercise in E:\Mod09\Labfiles\MultiComputer.ps1.</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72139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DAFDC582-7B65-4170-BC57-D3B9F0D3D6BE}"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25724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What are some benefits offered by implicit remoting?</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One benefit is that administrators do not have to install administrative tools such as PowerShell commands on their local computers. Instead, they can connect to a server or other computer that already has the tools, and use them as if they were installed locally.</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Another benefit is that access to tools can be more centrally monitored and controlled. By keeping PowerShell commands on a smaller number of computers, the commands can also be more easily updated as needed.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7428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DAFDC582-7B65-4170-BC57-D3B9F0D3D6BE}"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7214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0977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slide shows the flow of WS-MAN traffic from the local Windows PowerShell instance, over the network to an HTTP listener hosted by WinRM, through to a registered WinRM endpoint, and to the executable application associated with that endpoint.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4879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is really background information; spend five minutes or less discussing this. Explain the fact that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remote</a:t>
            </a:r>
            <a:r>
              <a:rPr lang="en-US" sz="1000" smtClean="0">
                <a:effectLst/>
                <a:latin typeface="Arial" panose="020B0604020202020204" pitchFamily="34" charset="0"/>
                <a:ea typeface="Calibri" panose="020F0502020204030204" pitchFamily="34" charset="0"/>
                <a:cs typeface="Times New Roman" panose="02020603050405020304" pitchFamily="18" charset="0"/>
              </a:rPr>
              <a:t> is not necessarily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remoting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that commands not using remoting may use any protocol they want and may not document what they do use. Remoting is the way forward, but it will be some time before it is the only protocol used.</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Some people capitalize remoting, as in </a:t>
            </a:r>
            <a:r>
              <a:rPr lang="en-US" sz="1000" i="1" smtClean="0">
                <a:effectLst/>
                <a:latin typeface="Arial" panose="020B0604020202020204" pitchFamily="34" charset="0"/>
                <a:ea typeface="Calibri" panose="020F0502020204030204" pitchFamily="34" charset="0"/>
                <a:cs typeface="Times New Roman" panose="02020603050405020304" pitchFamily="18" charset="0"/>
              </a:rPr>
              <a:t>Windows PowerShell Remoting</a:t>
            </a:r>
            <a:r>
              <a:rPr lang="en-US" sz="1000" smtClean="0">
                <a:effectLst/>
                <a:latin typeface="Arial" panose="020B0604020202020204" pitchFamily="34" charset="0"/>
                <a:ea typeface="Calibri" panose="020F0502020204030204" pitchFamily="34" charset="0"/>
                <a:cs typeface="Times New Roman" panose="02020603050405020304" pitchFamily="18" charset="0"/>
              </a:rPr>
              <a:t>, to call attention to the fact that it is a specific feature.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30194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Make a special effort to cover all the material for this slide, especially the concept of mutual authentication, why it is good, and how TrustedHosts is used to bypass it. Many online blog entries on the Internet, for example, tell people to set TrustedHosts to the wildcard asterisk character (*) to “make the error go away,” which does in fact make the error go away but is a poor security practice.</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TrustedHosts is important in Module 10, and you should absolutely ensure that you are talking about TrustedHosts.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19754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87596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AFDC582-7B65-4170-BC57-D3B9F0D3D6BE}"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09: Administering Remote Computers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1874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8528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539039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96410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087763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2363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556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70541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217260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93189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77613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2433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192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77890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98680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03123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1745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0657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18091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0668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32353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661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892237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550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39583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427718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63609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51349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9317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001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86420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44235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8029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43352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0149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697132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9109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735451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0216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263548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80741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347110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74912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525462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464531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6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06362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772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99172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71499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46575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34425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30699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2299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369936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91127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986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5530825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509286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9932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89956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765280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395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5981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179769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332421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88201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188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94370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84602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817019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757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0064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37345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207051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27643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53860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22022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5553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76876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75162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300018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9296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07881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069097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07067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18808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874991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034037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752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298908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051870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026882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662218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846225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653134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840771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973719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99538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082763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3723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89214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439408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23256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1205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664765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17621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585397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431016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319231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955682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41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801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19688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814327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304303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30636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045531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679936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566237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298455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140832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183594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7916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784997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290770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7618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902182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923412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81615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68359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96319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8983882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85808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159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43314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160394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952612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239089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648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851244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406735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55775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09715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199870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5289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862609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934343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531530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49468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620355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484942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8270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33986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002915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28076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5428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588794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46605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56288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330821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129511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945397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65399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668419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72048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807306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40532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2932503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18099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13794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109182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888960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74678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269631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10026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482408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58030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876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86859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125014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992172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425063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160855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775199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777801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819076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6820803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9670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062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585725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140821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38997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469451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759894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05904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176129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283980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2413580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30300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2147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734507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019968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875785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436809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46227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761869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416071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107448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019153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163286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0007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82779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427839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842828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118537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4269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081302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39187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908111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015701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231294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92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70160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072663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966691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8574640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0203757"/>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923060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4452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805358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015935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3498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71964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97266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73404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1350"/>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93971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46980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419041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14254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272510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757987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835866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47681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7848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084654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709026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030605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13424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5468"/>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08115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5748376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426139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895963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437295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81664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391272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454701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99089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007706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645171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677434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450452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453606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025692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872563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6971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624208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611105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227019"/>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636546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58931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963224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166384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75279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7521570"/>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920075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20357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499519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242164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723406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49896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496715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812463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4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09690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821785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3534956"/>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9152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012786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84961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7368496"/>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03595"/>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371465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78119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925244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13639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08153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043987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819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6834589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20555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0210334"/>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792177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3310424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0527839"/>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411688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53452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129139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127952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83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72629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655671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169948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792704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7447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414197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1267106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896244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379637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6648250"/>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6868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8238434"/>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79087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23336"/>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785243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7126563"/>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6202131"/>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637141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751523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946045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648667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304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84144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00619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446441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426135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10332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394974"/>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0371070"/>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721988"/>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5697929"/>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947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013291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216046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6049352"/>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089449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17812081"/>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86467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22293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3949910"/>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23775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4191619"/>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113701"/>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2920123"/>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41604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3869819"/>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3886690"/>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1645816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095388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0691341"/>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887977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6938513"/>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1677026"/>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836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270907"/>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32043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25697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2770440"/>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793076"/>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196165"/>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447664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16104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1447986"/>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4319195"/>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186585"/>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357266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916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9421875"/>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1442324"/>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7156223"/>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7154391"/>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8396089"/>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955692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775181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7573211"/>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9771033"/>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5201258"/>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27484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5622207"/>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8628502"/>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1330"/>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1546649"/>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4287706"/>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900103"/>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780628"/>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8226859"/>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177749"/>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4945882"/>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9667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056615"/>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527338"/>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6016309"/>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48785"/>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9920361"/>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3607346"/>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329467"/>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1825164"/>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6531841"/>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0020724"/>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03218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91753"/>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9467197"/>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661095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9698555"/>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176883"/>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2155299"/>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638749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3068307"/>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1187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33615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7619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5408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246220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3742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33350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5410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06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31381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06594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628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548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13973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6835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527735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682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403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3310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62817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47851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7976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31473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027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2918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2647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5261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3913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780917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32033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19554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1149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63620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55286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9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70318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11083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47054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8224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95884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99163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076544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69666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95765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4007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471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79900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48491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3318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3950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62868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3713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38092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41415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78657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8396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209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theme" Target="../theme/theme38.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3.xml"/><Relationship Id="rId3" Type="http://schemas.openxmlformats.org/officeDocument/2006/relationships/slideLayout" Target="../slideLayouts/slideLayout458.xml"/><Relationship Id="rId7" Type="http://schemas.openxmlformats.org/officeDocument/2006/relationships/slideLayout" Target="../slideLayouts/slideLayout462.xml"/><Relationship Id="rId12" Type="http://schemas.openxmlformats.org/officeDocument/2006/relationships/theme" Target="../theme/theme39.xml"/><Relationship Id="rId2" Type="http://schemas.openxmlformats.org/officeDocument/2006/relationships/slideLayout" Target="../slideLayouts/slideLayout457.xml"/><Relationship Id="rId1" Type="http://schemas.openxmlformats.org/officeDocument/2006/relationships/slideLayout" Target="../slideLayouts/slideLayout456.xml"/><Relationship Id="rId6" Type="http://schemas.openxmlformats.org/officeDocument/2006/relationships/slideLayout" Target="../slideLayouts/slideLayout461.xml"/><Relationship Id="rId11" Type="http://schemas.openxmlformats.org/officeDocument/2006/relationships/slideLayout" Target="../slideLayouts/slideLayout466.xml"/><Relationship Id="rId5" Type="http://schemas.openxmlformats.org/officeDocument/2006/relationships/slideLayout" Target="../slideLayouts/slideLayout460.xml"/><Relationship Id="rId10" Type="http://schemas.openxmlformats.org/officeDocument/2006/relationships/slideLayout" Target="../slideLayouts/slideLayout465.xml"/><Relationship Id="rId4" Type="http://schemas.openxmlformats.org/officeDocument/2006/relationships/slideLayout" Target="../slideLayouts/slideLayout459.xml"/><Relationship Id="rId9" Type="http://schemas.openxmlformats.org/officeDocument/2006/relationships/slideLayout" Target="../slideLayouts/slideLayout4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4.xml"/><Relationship Id="rId3" Type="http://schemas.openxmlformats.org/officeDocument/2006/relationships/slideLayout" Target="../slideLayouts/slideLayout469.xml"/><Relationship Id="rId7" Type="http://schemas.openxmlformats.org/officeDocument/2006/relationships/slideLayout" Target="../slideLayouts/slideLayout473.xml"/><Relationship Id="rId12" Type="http://schemas.openxmlformats.org/officeDocument/2006/relationships/theme" Target="../theme/theme40.xml"/><Relationship Id="rId2" Type="http://schemas.openxmlformats.org/officeDocument/2006/relationships/slideLayout" Target="../slideLayouts/slideLayout468.xml"/><Relationship Id="rId1" Type="http://schemas.openxmlformats.org/officeDocument/2006/relationships/slideLayout" Target="../slideLayouts/slideLayout467.xml"/><Relationship Id="rId6" Type="http://schemas.openxmlformats.org/officeDocument/2006/relationships/slideLayout" Target="../slideLayouts/slideLayout472.xml"/><Relationship Id="rId11" Type="http://schemas.openxmlformats.org/officeDocument/2006/relationships/slideLayout" Target="../slideLayouts/slideLayout477.xml"/><Relationship Id="rId5" Type="http://schemas.openxmlformats.org/officeDocument/2006/relationships/slideLayout" Target="../slideLayouts/slideLayout471.xml"/><Relationship Id="rId10" Type="http://schemas.openxmlformats.org/officeDocument/2006/relationships/slideLayout" Target="../slideLayouts/slideLayout476.xml"/><Relationship Id="rId4" Type="http://schemas.openxmlformats.org/officeDocument/2006/relationships/slideLayout" Target="../slideLayouts/slideLayout470.xml"/><Relationship Id="rId9" Type="http://schemas.openxmlformats.org/officeDocument/2006/relationships/slideLayout" Target="../slideLayouts/slideLayout4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597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097836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946529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020934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83791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15733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837998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9397662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342781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515369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98782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93038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020529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584107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1888367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400211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136613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298177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9109769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310191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316321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056623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84838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0763974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227056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35039346"/>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59160271"/>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8259058"/>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1151692"/>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4605077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374154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711411"/>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54178744"/>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085881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07656918"/>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940240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2477081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5739947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3799383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980866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46.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9</a:t>
            </a:r>
            <a:endParaRPr lang="en-US"/>
          </a:p>
        </p:txBody>
      </p:sp>
      <p:sp>
        <p:nvSpPr>
          <p:cNvPr id="3" name="Subtitle 2"/>
          <p:cNvSpPr>
            <a:spLocks noGrp="1"/>
          </p:cNvSpPr>
          <p:nvPr>
            <p:ph type="subTitle" sz="quarter" idx="1"/>
          </p:nvPr>
        </p:nvSpPr>
        <p:spPr/>
        <p:txBody>
          <a:bodyPr/>
          <a:lstStyle/>
          <a:p>
            <a:r>
              <a:rPr lang="en-US" smtClean="0"/>
              <a:t>Administering Remote Computers
</a:t>
            </a:r>
            <a:endParaRPr lang="en-US"/>
          </a:p>
        </p:txBody>
      </p:sp>
    </p:spTree>
    <p:extLst>
      <p:ext uri="{BB962C8B-B14F-4D97-AF65-F5344CB8AC3E}">
        <p14:creationId xmlns:p14="http://schemas.microsoft.com/office/powerpoint/2010/main" val="608660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e28b508-4123-4555-83c4-b78f61d45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Remoting: One-to-One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Similar in concept to SSH, although different in actual operation</a:t>
            </a:r>
          </a:p>
          <a:p>
            <a:pPr lvl="0"/>
            <a:endParaRPr lang="en-US" kern="0">
              <a:solidFill>
                <a:srgbClr val="000000"/>
              </a:solidFill>
            </a:endParaRPr>
          </a:p>
          <a:p>
            <a:pPr lvl="0"/>
            <a:r>
              <a:rPr lang="en-US" kern="0">
                <a:solidFill>
                  <a:srgbClr val="000000"/>
                </a:solidFill>
              </a:rPr>
              <a:t>Start with </a:t>
            </a:r>
            <a:br>
              <a:rPr lang="en-US" kern="0">
                <a:solidFill>
                  <a:srgbClr val="000000"/>
                </a:solidFill>
              </a:rPr>
            </a:br>
            <a:r>
              <a:rPr lang="en-US" b="1" kern="0">
                <a:solidFill>
                  <a:srgbClr val="000000"/>
                </a:solidFill>
              </a:rPr>
              <a:t>Enter-PSSession –ComputerName </a:t>
            </a:r>
            <a:r>
              <a:rPr lang="en-US" b="1" i="1" kern="0">
                <a:solidFill>
                  <a:srgbClr val="000000"/>
                </a:solidFill>
              </a:rPr>
              <a:t>name</a:t>
            </a:r>
            <a:endParaRPr lang="en-US" kern="0">
              <a:solidFill>
                <a:srgbClr val="000000"/>
              </a:solidFill>
            </a:endParaRPr>
          </a:p>
          <a:p>
            <a:pPr lvl="0"/>
            <a:r>
              <a:rPr lang="en-US" kern="0">
                <a:solidFill>
                  <a:srgbClr val="000000"/>
                </a:solidFill>
              </a:rPr>
              <a:t>Shell prompt changes to indicate connected computer</a:t>
            </a:r>
          </a:p>
          <a:p>
            <a:pPr lvl="0"/>
            <a:r>
              <a:rPr lang="en-US" kern="0">
                <a:solidFill>
                  <a:srgbClr val="000000"/>
                </a:solidFill>
              </a:rPr>
              <a:t>Exit with </a:t>
            </a:r>
            <a:r>
              <a:rPr lang="en-US" b="1" kern="0">
                <a:solidFill>
                  <a:srgbClr val="000000"/>
                </a:solidFill>
              </a:rPr>
              <a:t>Exit-PSSession</a:t>
            </a:r>
            <a:endParaRPr lang="en-US" kern="0" dirty="0">
              <a:solidFill>
                <a:srgbClr val="000000"/>
              </a:solidFill>
            </a:endParaRPr>
          </a:p>
        </p:txBody>
      </p:sp>
    </p:spTree>
    <p:extLst>
      <p:ext uri="{BB962C8B-B14F-4D97-AF65-F5344CB8AC3E}">
        <p14:creationId xmlns:p14="http://schemas.microsoft.com/office/powerpoint/2010/main" val="197459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6c8c7f9-0e66-4936-87ce-759cee67ef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Remoting: One-to-Many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Invoke-Command</a:t>
            </a:r>
            <a:r>
              <a:rPr lang="en-US" kern="0">
                <a:solidFill>
                  <a:srgbClr val="000000"/>
                </a:solidFill>
              </a:rPr>
              <a:t> can send a command or script to one or more remote computers in parallel</a:t>
            </a:r>
          </a:p>
          <a:p>
            <a:pPr lvl="0"/>
            <a:r>
              <a:rPr lang="en-US" kern="0">
                <a:solidFill>
                  <a:srgbClr val="000000"/>
                </a:solidFill>
              </a:rPr>
              <a:t>Results come back with a </a:t>
            </a:r>
            <a:r>
              <a:rPr lang="en-US" b="1" kern="0">
                <a:solidFill>
                  <a:srgbClr val="000000"/>
                </a:solidFill>
              </a:rPr>
              <a:t>PSComputerName</a:t>
            </a:r>
            <a:r>
              <a:rPr lang="en-US" kern="0">
                <a:solidFill>
                  <a:srgbClr val="000000"/>
                </a:solidFill>
              </a:rPr>
              <a:t> property indicating which computer each result came from</a:t>
            </a:r>
          </a:p>
          <a:p>
            <a:pPr lvl="0"/>
            <a:r>
              <a:rPr lang="en-US" kern="0">
                <a:solidFill>
                  <a:srgbClr val="000000"/>
                </a:solidFill>
              </a:rPr>
              <a:t>Considerations include:</a:t>
            </a:r>
          </a:p>
          <a:p>
            <a:pPr lvl="1"/>
            <a:r>
              <a:rPr lang="en-US" kern="0">
                <a:solidFill>
                  <a:srgbClr val="000000"/>
                </a:solidFill>
              </a:rPr>
              <a:t>Throttling</a:t>
            </a:r>
          </a:p>
          <a:p>
            <a:pPr lvl="1"/>
            <a:r>
              <a:rPr lang="en-US" kern="0">
                <a:solidFill>
                  <a:srgbClr val="000000"/>
                </a:solidFill>
              </a:rPr>
              <a:t>Passing data to remote computers</a:t>
            </a:r>
          </a:p>
          <a:p>
            <a:pPr lvl="1"/>
            <a:r>
              <a:rPr lang="en-US" kern="0">
                <a:solidFill>
                  <a:srgbClr val="000000"/>
                </a:solidFill>
              </a:rPr>
              <a:t>Persistence</a:t>
            </a:r>
          </a:p>
          <a:p>
            <a:pPr lvl="1"/>
            <a:r>
              <a:rPr lang="en-US" kern="0">
                <a:solidFill>
                  <a:srgbClr val="000000"/>
                </a:solidFill>
              </a:rPr>
              <a:t>Ways to specify computer names</a:t>
            </a:r>
            <a:endParaRPr lang="en-US" kern="0" dirty="0">
              <a:solidFill>
                <a:srgbClr val="000000"/>
              </a:solidFill>
            </a:endParaRPr>
          </a:p>
        </p:txBody>
      </p:sp>
    </p:spTree>
    <p:extLst>
      <p:ext uri="{BB962C8B-B14F-4D97-AF65-F5344CB8AC3E}">
        <p14:creationId xmlns:p14="http://schemas.microsoft.com/office/powerpoint/2010/main" val="3075895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149dab13-4c62-410f-94a3-1f34a33eb0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and Local Execution</a:t>
            </a:r>
            <a:endParaRPr lang="en-US"/>
          </a:p>
        </p:txBody>
      </p:sp>
      <p:grpSp>
        <p:nvGrpSpPr>
          <p:cNvPr id="4" name="Group 3"/>
          <p:cNvGrpSpPr/>
          <p:nvPr/>
        </p:nvGrpSpPr>
        <p:grpSpPr>
          <a:xfrm>
            <a:off x="1031631" y="1463820"/>
            <a:ext cx="7213600" cy="3100365"/>
            <a:chOff x="1031631" y="1463820"/>
            <a:chExt cx="7213600" cy="3100365"/>
          </a:xfrm>
        </p:grpSpPr>
        <p:sp>
          <p:nvSpPr>
            <p:cNvPr id="5" name="Rectangle 4"/>
            <p:cNvSpPr/>
            <p:nvPr/>
          </p:nvSpPr>
          <p:spPr bwMode="auto">
            <a:xfrm>
              <a:off x="1031631" y="2055446"/>
              <a:ext cx="7213600" cy="2508739"/>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6" name="TextBox 5"/>
            <p:cNvSpPr txBox="1"/>
            <p:nvPr/>
          </p:nvSpPr>
          <p:spPr>
            <a:xfrm>
              <a:off x="4189045" y="1463820"/>
              <a:ext cx="4056185" cy="646331"/>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This command runs on the remote computer</a:t>
              </a:r>
              <a:endParaRPr lang="en-US" b="1" dirty="0">
                <a:solidFill>
                  <a:srgbClr val="FF0000"/>
                </a:solidFill>
                <a:latin typeface="Verdana" pitchFamily="34" charset="0"/>
                <a:cs typeface="Arial" charset="0"/>
              </a:endParaRPr>
            </a:p>
          </p:txBody>
        </p:sp>
      </p:grpSp>
      <p:grpSp>
        <p:nvGrpSpPr>
          <p:cNvPr id="7" name="Group 6"/>
          <p:cNvGrpSpPr/>
          <p:nvPr/>
        </p:nvGrpSpPr>
        <p:grpSpPr>
          <a:xfrm>
            <a:off x="3477849" y="4710666"/>
            <a:ext cx="4814277" cy="779642"/>
            <a:chOff x="3477849" y="4710666"/>
            <a:chExt cx="4814277" cy="779642"/>
          </a:xfrm>
        </p:grpSpPr>
        <p:sp>
          <p:nvSpPr>
            <p:cNvPr id="8" name="Rectangle 7"/>
            <p:cNvSpPr/>
            <p:nvPr/>
          </p:nvSpPr>
          <p:spPr bwMode="auto">
            <a:xfrm>
              <a:off x="3571631" y="5033108"/>
              <a:ext cx="4583722" cy="457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TextBox 8"/>
            <p:cNvSpPr txBox="1"/>
            <p:nvPr/>
          </p:nvSpPr>
          <p:spPr>
            <a:xfrm>
              <a:off x="3477849" y="4710666"/>
              <a:ext cx="4814277" cy="369332"/>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These computers run the command</a:t>
              </a:r>
              <a:endParaRPr lang="en-US" b="1" dirty="0">
                <a:solidFill>
                  <a:srgbClr val="FF0000"/>
                </a:solidFill>
                <a:latin typeface="Verdana" pitchFamily="34" charset="0"/>
                <a:cs typeface="Arial" charset="0"/>
              </a:endParaRPr>
            </a:p>
          </p:txBody>
        </p:sp>
      </p:grpSp>
      <p:grpSp>
        <p:nvGrpSpPr>
          <p:cNvPr id="10" name="Group 9"/>
          <p:cNvGrpSpPr/>
          <p:nvPr/>
        </p:nvGrpSpPr>
        <p:grpSpPr>
          <a:xfrm>
            <a:off x="3501296" y="5556738"/>
            <a:ext cx="4814277" cy="1085893"/>
            <a:chOff x="3501296" y="5556738"/>
            <a:chExt cx="4814277" cy="1085893"/>
          </a:xfrm>
        </p:grpSpPr>
        <p:sp>
          <p:nvSpPr>
            <p:cNvPr id="11" name="Rectangle 10"/>
            <p:cNvSpPr/>
            <p:nvPr/>
          </p:nvSpPr>
          <p:spPr bwMode="auto">
            <a:xfrm>
              <a:off x="3571631" y="5556738"/>
              <a:ext cx="3180861" cy="484554"/>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2" name="TextBox 11"/>
            <p:cNvSpPr txBox="1"/>
            <p:nvPr/>
          </p:nvSpPr>
          <p:spPr>
            <a:xfrm>
              <a:off x="3501296" y="5996300"/>
              <a:ext cx="4814277" cy="646331"/>
            </a:xfrm>
            <a:prstGeom prst="rect">
              <a:avLst/>
            </a:prstGeom>
            <a:noFill/>
          </p:spPr>
          <p:txBody>
            <a:bodyPr wrap="square" rtlCol="0">
              <a:spAutoFit/>
            </a:bodyPr>
            <a:lstStyle/>
            <a:p>
              <a:pPr lvl="0" fontAlgn="base">
                <a:spcBef>
                  <a:spcPct val="0"/>
                </a:spcBef>
                <a:spcAft>
                  <a:spcPct val="0"/>
                </a:spcAft>
              </a:pPr>
              <a:r>
                <a:rPr lang="en-US" b="1">
                  <a:solidFill>
                    <a:srgbClr val="FF0000"/>
                  </a:solidFill>
                  <a:latin typeface="Verdana" pitchFamily="34" charset="0"/>
                  <a:cs typeface="Arial" charset="0"/>
                </a:rPr>
                <a:t>This command runs on the local computer</a:t>
              </a:r>
              <a:endParaRPr lang="en-US" b="1" dirty="0">
                <a:solidFill>
                  <a:srgbClr val="FF0000"/>
                </a:solidFill>
                <a:latin typeface="Verdana" pitchFamily="34" charset="0"/>
                <a:cs typeface="Arial" charset="0"/>
              </a:endParaRPr>
            </a:p>
          </p:txBody>
        </p:sp>
      </p:grpSp>
      <p:sp>
        <p:nvSpPr>
          <p:cNvPr id="13"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Invoke-Command</a:t>
            </a:r>
          </a:p>
          <a:p>
            <a:pPr marL="0" lvl="0" indent="0">
              <a:buNone/>
            </a:pPr>
            <a:r>
              <a:rPr lang="en-US" kern="0">
                <a:solidFill>
                  <a:srgbClr val="000000"/>
                </a:solidFill>
                <a:latin typeface="Consolas" pitchFamily="49" charset="0"/>
                <a:cs typeface="Consolas" pitchFamily="49" charset="0"/>
              </a:rPr>
              <a:t>  -ScriptBlock { </a:t>
            </a:r>
          </a:p>
          <a:p>
            <a:pPr marL="0" lvl="0" indent="0">
              <a:buNone/>
            </a:pPr>
            <a:r>
              <a:rPr lang="en-US" kern="0">
                <a:solidFill>
                  <a:srgbClr val="000000"/>
                </a:solidFill>
                <a:latin typeface="Consolas" pitchFamily="49" charset="0"/>
                <a:cs typeface="Consolas" pitchFamily="49" charset="0"/>
              </a:rPr>
              <a:t>     Param($c,$r)</a:t>
            </a:r>
          </a:p>
          <a:p>
            <a:pPr marL="0" lvl="0" indent="0">
              <a:buNone/>
            </a:pPr>
            <a:r>
              <a:rPr lang="en-US" kern="0">
                <a:solidFill>
                  <a:srgbClr val="000000"/>
                </a:solidFill>
                <a:latin typeface="Consolas" pitchFamily="49" charset="0"/>
                <a:cs typeface="Consolas" pitchFamily="49" charset="0"/>
              </a:rPr>
              <a:t>     New-PSDrive –Name Z</a:t>
            </a:r>
          </a:p>
          <a:p>
            <a:pPr marL="0" lvl="0" indent="0">
              <a:buNone/>
            </a:pPr>
            <a:r>
              <a:rPr lang="en-US" kern="0">
                <a:solidFill>
                  <a:srgbClr val="000000"/>
                </a:solidFill>
                <a:latin typeface="Consolas" pitchFamily="49" charset="0"/>
                <a:cs typeface="Consolas" pitchFamily="49" charset="0"/>
              </a:rPr>
              <a:t>                 -Credential $c</a:t>
            </a:r>
          </a:p>
          <a:p>
            <a:pPr marL="0" lvl="0" indent="0">
              <a:buNone/>
            </a:pPr>
            <a:r>
              <a:rPr lang="en-US" kern="0">
                <a:solidFill>
                  <a:srgbClr val="000000"/>
                </a:solidFill>
                <a:latin typeface="Consolas" pitchFamily="49" charset="0"/>
                <a:cs typeface="Consolas" pitchFamily="49" charset="0"/>
              </a:rPr>
              <a:t>                 -PSProvider FileSystem</a:t>
            </a:r>
          </a:p>
          <a:p>
            <a:pPr marL="0" lvl="0" indent="0">
              <a:buNone/>
            </a:pPr>
            <a:r>
              <a:rPr lang="en-US" kern="0">
                <a:solidFill>
                  <a:srgbClr val="000000"/>
                </a:solidFill>
                <a:latin typeface="Consolas" pitchFamily="49" charset="0"/>
                <a:cs typeface="Consolas" pitchFamily="49" charset="0"/>
              </a:rPr>
              <a:t>                 -Root $r</a:t>
            </a:r>
          </a:p>
          <a:p>
            <a:pPr marL="0" lvl="0" indent="0">
              <a:buNone/>
            </a:pPr>
            <a:r>
              <a:rPr lang="en-US" kern="0">
                <a:solidFill>
                  <a:srgbClr val="000000"/>
                </a:solidFill>
                <a:latin typeface="Consolas" pitchFamily="49" charset="0"/>
                <a:cs typeface="Consolas" pitchFamily="49" charset="0"/>
              </a:rPr>
              <a:t>     }</a:t>
            </a:r>
          </a:p>
          <a:p>
            <a:pPr marL="0" lvl="0" indent="0">
              <a:buNone/>
            </a:pPr>
            <a:r>
              <a:rPr lang="en-US" kern="0">
                <a:solidFill>
                  <a:srgbClr val="000000"/>
                </a:solidFill>
                <a:latin typeface="Consolas" pitchFamily="49" charset="0"/>
                <a:cs typeface="Consolas" pitchFamily="49" charset="0"/>
              </a:rPr>
              <a:t>  -ComputerName SERVER1,SERVER2,SERVER3</a:t>
            </a:r>
          </a:p>
          <a:p>
            <a:pPr marL="0" lvl="0" indent="0">
              <a:buNone/>
            </a:pPr>
            <a:r>
              <a:rPr lang="en-US" kern="0">
                <a:solidFill>
                  <a:srgbClr val="000000"/>
                </a:solidFill>
                <a:latin typeface="Consolas" pitchFamily="49" charset="0"/>
                <a:cs typeface="Consolas" pitchFamily="49" charset="0"/>
              </a:rPr>
              <a:t>  -ArgumentList (Get-Credential),'Path'</a:t>
            </a:r>
            <a:endParaRPr lang="en-US" kern="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138395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801d1504-1c98-4647-9633-a956afcf9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Objects to Remote Computers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Invoke-Command</a:t>
            </a:r>
          </a:p>
          <a:p>
            <a:pPr marL="0" lvl="0" indent="0">
              <a:buNone/>
            </a:pPr>
            <a:r>
              <a:rPr lang="en-US" kern="0">
                <a:solidFill>
                  <a:srgbClr val="000000"/>
                </a:solidFill>
                <a:latin typeface="Consolas" pitchFamily="49" charset="0"/>
                <a:cs typeface="Consolas" pitchFamily="49" charset="0"/>
              </a:rPr>
              <a:t>  -ScriptBlock { </a:t>
            </a:r>
          </a:p>
          <a:p>
            <a:pPr marL="0" lvl="0" indent="0">
              <a:buNone/>
            </a:pPr>
            <a:r>
              <a:rPr lang="en-US" kern="0">
                <a:solidFill>
                  <a:srgbClr val="000000"/>
                </a:solidFill>
                <a:latin typeface="Consolas" pitchFamily="49" charset="0"/>
                <a:cs typeface="Consolas" pitchFamily="49" charset="0"/>
              </a:rPr>
              <a:t>     Param($c,$r)</a:t>
            </a:r>
          </a:p>
          <a:p>
            <a:pPr marL="0" lvl="0" indent="0">
              <a:buNone/>
            </a:pPr>
            <a:r>
              <a:rPr lang="en-US" kern="0">
                <a:solidFill>
                  <a:srgbClr val="000000"/>
                </a:solidFill>
                <a:latin typeface="Consolas" pitchFamily="49" charset="0"/>
                <a:cs typeface="Consolas" pitchFamily="49" charset="0"/>
              </a:rPr>
              <a:t>     New-PSDrive –Name Z</a:t>
            </a:r>
          </a:p>
          <a:p>
            <a:pPr marL="0" lvl="0" indent="0">
              <a:buNone/>
            </a:pPr>
            <a:r>
              <a:rPr lang="en-US" kern="0">
                <a:solidFill>
                  <a:srgbClr val="000000"/>
                </a:solidFill>
                <a:latin typeface="Consolas" pitchFamily="49" charset="0"/>
                <a:cs typeface="Consolas" pitchFamily="49" charset="0"/>
              </a:rPr>
              <a:t>                 -Credential $c</a:t>
            </a:r>
          </a:p>
          <a:p>
            <a:pPr marL="0" lvl="0" indent="0">
              <a:buNone/>
            </a:pPr>
            <a:r>
              <a:rPr lang="en-US" kern="0">
                <a:solidFill>
                  <a:srgbClr val="000000"/>
                </a:solidFill>
                <a:latin typeface="Consolas" pitchFamily="49" charset="0"/>
                <a:cs typeface="Consolas" pitchFamily="49" charset="0"/>
              </a:rPr>
              <a:t>                 -PSProvider FileSystem</a:t>
            </a:r>
          </a:p>
          <a:p>
            <a:pPr marL="0" lvl="0" indent="0">
              <a:buNone/>
            </a:pPr>
            <a:r>
              <a:rPr lang="en-US" kern="0">
                <a:solidFill>
                  <a:srgbClr val="000000"/>
                </a:solidFill>
                <a:latin typeface="Consolas" pitchFamily="49" charset="0"/>
                <a:cs typeface="Consolas" pitchFamily="49" charset="0"/>
              </a:rPr>
              <a:t>                 -Root $r</a:t>
            </a:r>
          </a:p>
          <a:p>
            <a:pPr marL="0" lvl="0" indent="0">
              <a:buNone/>
            </a:pPr>
            <a:r>
              <a:rPr lang="en-US" kern="0">
                <a:solidFill>
                  <a:srgbClr val="000000"/>
                </a:solidFill>
                <a:latin typeface="Consolas" pitchFamily="49" charset="0"/>
                <a:cs typeface="Consolas" pitchFamily="49" charset="0"/>
              </a:rPr>
              <a:t>     }</a:t>
            </a:r>
          </a:p>
          <a:p>
            <a:pPr marL="0" lvl="0" indent="0">
              <a:buNone/>
            </a:pPr>
            <a:r>
              <a:rPr lang="en-US" kern="0">
                <a:solidFill>
                  <a:srgbClr val="000000"/>
                </a:solidFill>
                <a:latin typeface="Consolas" pitchFamily="49" charset="0"/>
                <a:cs typeface="Consolas" pitchFamily="49" charset="0"/>
              </a:rPr>
              <a:t>  -ComputerName SERVER1,SERVER2,SERVER3</a:t>
            </a:r>
          </a:p>
          <a:p>
            <a:pPr marL="0" lvl="0" indent="0">
              <a:buNone/>
            </a:pPr>
            <a:r>
              <a:rPr lang="en-US" kern="0">
                <a:solidFill>
                  <a:srgbClr val="000000"/>
                </a:solidFill>
                <a:latin typeface="Consolas" pitchFamily="49" charset="0"/>
                <a:cs typeface="Consolas" pitchFamily="49" charset="0"/>
              </a:rPr>
              <a:t>  -ArgumentList (Get-Credential),'Path'</a:t>
            </a:r>
            <a:endParaRPr lang="en-US" kern="0" dirty="0">
              <a:solidFill>
                <a:srgbClr val="000000"/>
              </a:solidFill>
              <a:latin typeface="Consolas" pitchFamily="49" charset="0"/>
              <a:cs typeface="Consolas" pitchFamily="49" charset="0"/>
            </a:endParaRPr>
          </a:p>
        </p:txBody>
      </p:sp>
      <p:grpSp>
        <p:nvGrpSpPr>
          <p:cNvPr id="5" name="Group 4"/>
          <p:cNvGrpSpPr/>
          <p:nvPr/>
        </p:nvGrpSpPr>
        <p:grpSpPr>
          <a:xfrm>
            <a:off x="2965937" y="1852246"/>
            <a:ext cx="5189416" cy="3704492"/>
            <a:chOff x="2891692" y="1852246"/>
            <a:chExt cx="5189416" cy="3704492"/>
          </a:xfrm>
        </p:grpSpPr>
        <p:sp>
          <p:nvSpPr>
            <p:cNvPr id="6" name="Rectangle 5"/>
            <p:cNvSpPr/>
            <p:nvPr/>
          </p:nvSpPr>
          <p:spPr bwMode="auto">
            <a:xfrm>
              <a:off x="4806462" y="1852246"/>
              <a:ext cx="3274646" cy="214923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The objects in the argument list are copied into the Param() block variables on each remote computer</a:t>
              </a:r>
              <a:endParaRPr lang="en-US" b="1" dirty="0">
                <a:solidFill>
                  <a:srgbClr val="000000"/>
                </a:solidFill>
                <a:latin typeface="Verdana" pitchFamily="34" charset="0"/>
                <a:cs typeface="Arial" charset="0"/>
              </a:endParaRPr>
            </a:p>
          </p:txBody>
        </p:sp>
        <p:cxnSp>
          <p:nvCxnSpPr>
            <p:cNvPr id="7" name="Straight Arrow Connector 6"/>
            <p:cNvCxnSpPr/>
            <p:nvPr/>
          </p:nvCxnSpPr>
          <p:spPr bwMode="auto">
            <a:xfrm flipH="1" flipV="1">
              <a:off x="2891692" y="2485292"/>
              <a:ext cx="2117970" cy="307144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flipV="1">
              <a:off x="3411415" y="2485292"/>
              <a:ext cx="3974123" cy="3071446"/>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531171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9b16e637-946a-43c1-b683-bf799c16ea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Remote Parameters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latin typeface="Consolas" pitchFamily="49" charset="0"/>
                <a:cs typeface="Consolas" pitchFamily="49" charset="0"/>
              </a:rPr>
              <a:t>Invoke-Command</a:t>
            </a:r>
          </a:p>
          <a:p>
            <a:pPr marL="0" lvl="0" indent="0">
              <a:buNone/>
            </a:pPr>
            <a:r>
              <a:rPr lang="en-US" kern="0">
                <a:solidFill>
                  <a:srgbClr val="000000"/>
                </a:solidFill>
                <a:latin typeface="Consolas" pitchFamily="49" charset="0"/>
                <a:cs typeface="Consolas" pitchFamily="49" charset="0"/>
              </a:rPr>
              <a:t>  -ScriptBlock { </a:t>
            </a:r>
          </a:p>
          <a:p>
            <a:pPr marL="0" lvl="0" indent="0">
              <a:buNone/>
            </a:pPr>
            <a:r>
              <a:rPr lang="en-US" kern="0">
                <a:solidFill>
                  <a:srgbClr val="000000"/>
                </a:solidFill>
                <a:latin typeface="Consolas" pitchFamily="49" charset="0"/>
                <a:cs typeface="Consolas" pitchFamily="49" charset="0"/>
              </a:rPr>
              <a:t>     Param($c,$r)</a:t>
            </a:r>
          </a:p>
          <a:p>
            <a:pPr marL="0" lvl="0" indent="0">
              <a:buNone/>
            </a:pPr>
            <a:r>
              <a:rPr lang="en-US" kern="0">
                <a:solidFill>
                  <a:srgbClr val="000000"/>
                </a:solidFill>
                <a:latin typeface="Consolas" pitchFamily="49" charset="0"/>
                <a:cs typeface="Consolas" pitchFamily="49" charset="0"/>
              </a:rPr>
              <a:t>     New-PSDrive –Name Z</a:t>
            </a:r>
          </a:p>
          <a:p>
            <a:pPr marL="0" lvl="0" indent="0">
              <a:buNone/>
            </a:pPr>
            <a:r>
              <a:rPr lang="en-US" kern="0">
                <a:solidFill>
                  <a:srgbClr val="000000"/>
                </a:solidFill>
                <a:latin typeface="Consolas" pitchFamily="49" charset="0"/>
                <a:cs typeface="Consolas" pitchFamily="49" charset="0"/>
              </a:rPr>
              <a:t>                 -Credential $c</a:t>
            </a:r>
          </a:p>
          <a:p>
            <a:pPr marL="0" lvl="0" indent="0">
              <a:buNone/>
            </a:pPr>
            <a:r>
              <a:rPr lang="en-US" kern="0">
                <a:solidFill>
                  <a:srgbClr val="000000"/>
                </a:solidFill>
                <a:latin typeface="Consolas" pitchFamily="49" charset="0"/>
                <a:cs typeface="Consolas" pitchFamily="49" charset="0"/>
              </a:rPr>
              <a:t>                 -PSProvider FileSystem</a:t>
            </a:r>
          </a:p>
          <a:p>
            <a:pPr marL="0" lvl="0" indent="0">
              <a:buNone/>
            </a:pPr>
            <a:r>
              <a:rPr lang="en-US" kern="0">
                <a:solidFill>
                  <a:srgbClr val="000000"/>
                </a:solidFill>
                <a:latin typeface="Consolas" pitchFamily="49" charset="0"/>
                <a:cs typeface="Consolas" pitchFamily="49" charset="0"/>
              </a:rPr>
              <a:t>                 -Root $r</a:t>
            </a:r>
          </a:p>
          <a:p>
            <a:pPr marL="0" lvl="0" indent="0">
              <a:buNone/>
            </a:pPr>
            <a:r>
              <a:rPr lang="en-US" kern="0">
                <a:solidFill>
                  <a:srgbClr val="000000"/>
                </a:solidFill>
                <a:latin typeface="Consolas" pitchFamily="49" charset="0"/>
                <a:cs typeface="Consolas" pitchFamily="49" charset="0"/>
              </a:rPr>
              <a:t>     }</a:t>
            </a:r>
          </a:p>
          <a:p>
            <a:pPr marL="0" lvl="0" indent="0">
              <a:buNone/>
            </a:pPr>
            <a:r>
              <a:rPr lang="en-US" kern="0">
                <a:solidFill>
                  <a:srgbClr val="000000"/>
                </a:solidFill>
                <a:latin typeface="Consolas" pitchFamily="49" charset="0"/>
                <a:cs typeface="Consolas" pitchFamily="49" charset="0"/>
              </a:rPr>
              <a:t>  -ComputerName SERVER1,SERVER2,SERVER3</a:t>
            </a:r>
          </a:p>
          <a:p>
            <a:pPr marL="0" lvl="0" indent="0">
              <a:buNone/>
            </a:pPr>
            <a:r>
              <a:rPr lang="en-US" kern="0">
                <a:solidFill>
                  <a:srgbClr val="000000"/>
                </a:solidFill>
                <a:latin typeface="Consolas" pitchFamily="49" charset="0"/>
                <a:cs typeface="Consolas" pitchFamily="49" charset="0"/>
              </a:rPr>
              <a:t>  -ArgumentList (Get-Credential),'Path'</a:t>
            </a:r>
            <a:endParaRPr lang="en-US" kern="0" dirty="0">
              <a:solidFill>
                <a:srgbClr val="000000"/>
              </a:solidFill>
              <a:latin typeface="Consolas" pitchFamily="49" charset="0"/>
              <a:cs typeface="Consolas" pitchFamily="49" charset="0"/>
            </a:endParaRPr>
          </a:p>
        </p:txBody>
      </p:sp>
      <p:grpSp>
        <p:nvGrpSpPr>
          <p:cNvPr id="5" name="Group 4"/>
          <p:cNvGrpSpPr/>
          <p:nvPr/>
        </p:nvGrpSpPr>
        <p:grpSpPr>
          <a:xfrm>
            <a:off x="299182" y="2485292"/>
            <a:ext cx="5834918" cy="2830635"/>
            <a:chOff x="224937" y="2485292"/>
            <a:chExt cx="5834918" cy="2830635"/>
          </a:xfrm>
        </p:grpSpPr>
        <p:sp>
          <p:nvSpPr>
            <p:cNvPr id="6" name="Rectangle 5"/>
            <p:cNvSpPr/>
            <p:nvPr/>
          </p:nvSpPr>
          <p:spPr bwMode="auto">
            <a:xfrm>
              <a:off x="224937" y="3166696"/>
              <a:ext cx="3274646" cy="214923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The parameters are used like variables in the remote command</a:t>
              </a:r>
              <a:endParaRPr lang="en-US" b="1" dirty="0">
                <a:solidFill>
                  <a:srgbClr val="000000"/>
                </a:solidFill>
                <a:latin typeface="Verdana" pitchFamily="34" charset="0"/>
                <a:cs typeface="Arial" charset="0"/>
              </a:endParaRPr>
            </a:p>
          </p:txBody>
        </p:sp>
        <p:cxnSp>
          <p:nvCxnSpPr>
            <p:cNvPr id="7" name="Straight Arrow Connector 6"/>
            <p:cNvCxnSpPr/>
            <p:nvPr/>
          </p:nvCxnSpPr>
          <p:spPr bwMode="auto">
            <a:xfrm>
              <a:off x="2783255" y="2485292"/>
              <a:ext cx="3276600" cy="772258"/>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411905" y="2485292"/>
              <a:ext cx="1514475" cy="161998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3433246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7f552713-c1eb-42a7-b046-f86f97700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Enabling and Using Remoting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enable remoting on a client computer and how to use remoting in several basic scenarios</a:t>
            </a:r>
          </a:p>
          <a:p>
            <a:pPr lvl="1"/>
            <a:r>
              <a:rPr lang="en-US" kern="0">
                <a:solidFill>
                  <a:srgbClr val="000000"/>
                </a:solidFill>
              </a:rPr>
              <a:t>Enable remoting</a:t>
            </a:r>
          </a:p>
          <a:p>
            <a:pPr lvl="1"/>
            <a:r>
              <a:rPr lang="en-US" kern="0">
                <a:solidFill>
                  <a:srgbClr val="000000"/>
                </a:solidFill>
              </a:rPr>
              <a:t>One-to-one</a:t>
            </a:r>
          </a:p>
          <a:p>
            <a:pPr lvl="1"/>
            <a:r>
              <a:rPr lang="en-US" kern="0">
                <a:solidFill>
                  <a:srgbClr val="000000"/>
                </a:solidFill>
              </a:rPr>
              <a:t>One-to-many</a:t>
            </a:r>
            <a:endParaRPr lang="en-US" kern="0" dirty="0">
              <a:solidFill>
                <a:srgbClr val="000000"/>
              </a:solidFill>
            </a:endParaRPr>
          </a:p>
        </p:txBody>
      </p:sp>
    </p:spTree>
    <p:extLst>
      <p:ext uri="{BB962C8B-B14F-4D97-AF65-F5344CB8AC3E}">
        <p14:creationId xmlns:p14="http://schemas.microsoft.com/office/powerpoint/2010/main" val="2111599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00c5e826-2785-49fb-b516-ab8e269618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Output vs. Local Output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Results received via remoting have been deserialized from XML</a:t>
            </a:r>
          </a:p>
          <a:p>
            <a:pPr lvl="0"/>
            <a:r>
              <a:rPr lang="en-US" kern="0">
                <a:solidFill>
                  <a:srgbClr val="000000"/>
                </a:solidFill>
              </a:rPr>
              <a:t>As a result, they are not live objects and do not have methods or events</a:t>
            </a:r>
          </a:p>
          <a:p>
            <a:pPr lvl="0"/>
            <a:r>
              <a:rPr lang="en-US" kern="0">
                <a:solidFill>
                  <a:srgbClr val="000000"/>
                </a:solidFill>
              </a:rPr>
              <a:t>As a strategy, try to have as much processing as possible occur </a:t>
            </a:r>
            <a:r>
              <a:rPr lang="en-US" i="1" kern="0">
                <a:solidFill>
                  <a:srgbClr val="000000"/>
                </a:solidFill>
              </a:rPr>
              <a:t>on the remote computer</a:t>
            </a:r>
            <a:r>
              <a:rPr lang="en-US" kern="0">
                <a:solidFill>
                  <a:srgbClr val="000000"/>
                </a:solidFill>
              </a:rPr>
              <a:t>, with only the final results coming back to you via remoting</a:t>
            </a:r>
            <a:endParaRPr lang="en-US" kern="0" dirty="0">
              <a:solidFill>
                <a:srgbClr val="000000"/>
              </a:solidFill>
            </a:endParaRPr>
          </a:p>
        </p:txBody>
      </p:sp>
    </p:spTree>
    <p:extLst>
      <p:ext uri="{BB962C8B-B14F-4D97-AF65-F5344CB8AC3E}">
        <p14:creationId xmlns:p14="http://schemas.microsoft.com/office/powerpoint/2010/main" val="87187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Advanced Remoting Techniques</a:t>
            </a:r>
            <a:endParaRPr lang="en-US"/>
          </a:p>
        </p:txBody>
      </p:sp>
      <p:sp>
        <p:nvSpPr>
          <p:cNvPr id="3" name="Text Placeholder 2"/>
          <p:cNvSpPr>
            <a:spLocks noGrp="1"/>
          </p:cNvSpPr>
          <p:nvPr>
            <p:ph type="body" idx="1"/>
          </p:nvPr>
        </p:nvSpPr>
        <p:spPr/>
        <p:txBody>
          <a:bodyPr/>
          <a:lstStyle/>
          <a:p>
            <a:r>
              <a:rPr lang="en-US" smtClean="0"/>
              <a:t>Common Remoting Options
Sending Parameters to Remote Computers
Demonstration: Sending Local Variables to a Remote Computer
Multihop remoting</a:t>
            </a:r>
            <a:endParaRPr lang="en-US"/>
          </a:p>
        </p:txBody>
      </p:sp>
    </p:spTree>
    <p:extLst>
      <p:ext uri="{BB962C8B-B14F-4D97-AF65-F5344CB8AC3E}">
        <p14:creationId xmlns:p14="http://schemas.microsoft.com/office/powerpoint/2010/main" val="700321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297c6909-526b-47e4-9894-2a5dde2905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Remoting Options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–Port</a:t>
            </a:r>
          </a:p>
          <a:p>
            <a:pPr lvl="0"/>
            <a:r>
              <a:rPr lang="en-US" b="1" kern="0">
                <a:solidFill>
                  <a:srgbClr val="000000"/>
                </a:solidFill>
              </a:rPr>
              <a:t>–UseSSL</a:t>
            </a:r>
          </a:p>
          <a:p>
            <a:pPr lvl="0"/>
            <a:r>
              <a:rPr lang="en-US" b="1" kern="0">
                <a:solidFill>
                  <a:srgbClr val="000000"/>
                </a:solidFill>
              </a:rPr>
              <a:t>–Credential</a:t>
            </a:r>
          </a:p>
          <a:p>
            <a:pPr lvl="0"/>
            <a:r>
              <a:rPr lang="en-US" b="1" kern="0">
                <a:solidFill>
                  <a:srgbClr val="000000"/>
                </a:solidFill>
              </a:rPr>
              <a:t>–ConfigurationName</a:t>
            </a:r>
          </a:p>
          <a:p>
            <a:pPr lvl="0"/>
            <a:r>
              <a:rPr lang="en-US" b="1" kern="0">
                <a:solidFill>
                  <a:srgbClr val="000000"/>
                </a:solidFill>
              </a:rPr>
              <a:t>–Authentication</a:t>
            </a:r>
          </a:p>
          <a:p>
            <a:pPr lvl="0"/>
            <a:endParaRPr lang="en-US" kern="0">
              <a:solidFill>
                <a:srgbClr val="000000"/>
              </a:solidFill>
            </a:endParaRPr>
          </a:p>
          <a:p>
            <a:pPr lvl="0"/>
            <a:r>
              <a:rPr lang="en-US" kern="0">
                <a:solidFill>
                  <a:srgbClr val="000000"/>
                </a:solidFill>
              </a:rPr>
              <a:t>Additional options available by creating a </a:t>
            </a:r>
            <a:r>
              <a:rPr lang="en-US" b="1" kern="0">
                <a:solidFill>
                  <a:srgbClr val="000000"/>
                </a:solidFill>
              </a:rPr>
              <a:t>PSSessionOption</a:t>
            </a:r>
            <a:r>
              <a:rPr lang="en-US" kern="0">
                <a:solidFill>
                  <a:srgbClr val="000000"/>
                </a:solidFill>
              </a:rPr>
              <a:t> object and passing it to </a:t>
            </a:r>
            <a:br>
              <a:rPr lang="en-US" kern="0">
                <a:solidFill>
                  <a:srgbClr val="000000"/>
                </a:solidFill>
              </a:rPr>
            </a:br>
            <a:r>
              <a:rPr lang="en-US" b="1" kern="0">
                <a:solidFill>
                  <a:srgbClr val="000000"/>
                </a:solidFill>
              </a:rPr>
              <a:t>–SessionOption</a:t>
            </a:r>
            <a:endParaRPr lang="en-US" b="1" kern="0" dirty="0">
              <a:solidFill>
                <a:srgbClr val="000000"/>
              </a:solidFill>
            </a:endParaRPr>
          </a:p>
        </p:txBody>
      </p:sp>
    </p:spTree>
    <p:extLst>
      <p:ext uri="{BB962C8B-B14F-4D97-AF65-F5344CB8AC3E}">
        <p14:creationId xmlns:p14="http://schemas.microsoft.com/office/powerpoint/2010/main" val="2505069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Sending Parameters to Remote Computers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You can’t just put local variables into the </a:t>
            </a:r>
            <a:r>
              <a:rPr lang="en-US" b="1" kern="0">
                <a:solidFill>
                  <a:srgbClr val="000000"/>
                </a:solidFill>
              </a:rPr>
              <a:t>Invoke-Command</a:t>
            </a:r>
            <a:r>
              <a:rPr lang="en-US" kern="0">
                <a:solidFill>
                  <a:srgbClr val="000000"/>
                </a:solidFill>
              </a:rPr>
              <a:t> script block</a:t>
            </a:r>
          </a:p>
          <a:p>
            <a:pPr lvl="0"/>
            <a:r>
              <a:rPr lang="en-US" kern="0">
                <a:solidFill>
                  <a:srgbClr val="000000"/>
                </a:solidFill>
              </a:rPr>
              <a:t>You </a:t>
            </a:r>
            <a:r>
              <a:rPr lang="en-US" i="1" kern="0">
                <a:solidFill>
                  <a:srgbClr val="000000"/>
                </a:solidFill>
              </a:rPr>
              <a:t>can</a:t>
            </a:r>
            <a:r>
              <a:rPr lang="en-US" kern="0">
                <a:solidFill>
                  <a:srgbClr val="000000"/>
                </a:solidFill>
              </a:rPr>
              <a:t> pass data, however, you have to use a specific technique</a:t>
            </a:r>
          </a:p>
          <a:p>
            <a:pPr lvl="0"/>
            <a:r>
              <a:rPr lang="en-US" kern="0">
                <a:solidFill>
                  <a:srgbClr val="000000"/>
                </a:solidFill>
              </a:rPr>
              <a:t>Pass local variables to the </a:t>
            </a:r>
            <a:r>
              <a:rPr lang="en-US" b="1" kern="0">
                <a:solidFill>
                  <a:srgbClr val="000000"/>
                </a:solidFill>
              </a:rPr>
              <a:t>–ArgumentList </a:t>
            </a:r>
            <a:r>
              <a:rPr lang="en-US" kern="0">
                <a:solidFill>
                  <a:srgbClr val="000000"/>
                </a:solidFill>
              </a:rPr>
              <a:t>parameter of </a:t>
            </a:r>
            <a:r>
              <a:rPr lang="en-US" b="1" kern="0">
                <a:solidFill>
                  <a:srgbClr val="000000"/>
                </a:solidFill>
              </a:rPr>
              <a:t>Invoke-Command</a:t>
            </a:r>
            <a:r>
              <a:rPr lang="en-US" kern="0">
                <a:solidFill>
                  <a:srgbClr val="000000"/>
                </a:solidFill>
              </a:rPr>
              <a:t>…</a:t>
            </a:r>
          </a:p>
          <a:p>
            <a:pPr lvl="0"/>
            <a:r>
              <a:rPr lang="en-US" kern="0">
                <a:solidFill>
                  <a:srgbClr val="000000"/>
                </a:solidFill>
              </a:rPr>
              <a:t>…and they’ll map to variables in a </a:t>
            </a:r>
            <a:r>
              <a:rPr lang="en-US" b="1" kern="0">
                <a:solidFill>
                  <a:srgbClr val="000000"/>
                </a:solidFill>
              </a:rPr>
              <a:t>Param()</a:t>
            </a:r>
            <a:r>
              <a:rPr lang="en-US" kern="0">
                <a:solidFill>
                  <a:srgbClr val="000000"/>
                </a:solidFill>
              </a:rPr>
              <a:t> block </a:t>
            </a:r>
            <a:r>
              <a:rPr lang="en-US" i="1" kern="0">
                <a:solidFill>
                  <a:srgbClr val="000000"/>
                </a:solidFill>
              </a:rPr>
              <a:t>inside</a:t>
            </a:r>
            <a:r>
              <a:rPr lang="en-US" kern="0">
                <a:solidFill>
                  <a:srgbClr val="000000"/>
                </a:solidFill>
              </a:rPr>
              <a:t> the script block</a:t>
            </a:r>
            <a:endParaRPr lang="en-US" kern="0" dirty="0">
              <a:solidFill>
                <a:srgbClr val="000000"/>
              </a:solidFill>
            </a:endParaRPr>
          </a:p>
        </p:txBody>
      </p:sp>
    </p:spTree>
    <p:extLst>
      <p:ext uri="{BB962C8B-B14F-4D97-AF65-F5344CB8AC3E}">
        <p14:creationId xmlns:p14="http://schemas.microsoft.com/office/powerpoint/2010/main" val="27304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Basic Remoting
Using Advanced Remoting Techniques
Using Remoting Sessions</a:t>
            </a:r>
            <a:endParaRPr lang="en-US"/>
          </a:p>
        </p:txBody>
      </p:sp>
    </p:spTree>
    <p:extLst>
      <p:ext uri="{BB962C8B-B14F-4D97-AF65-F5344CB8AC3E}">
        <p14:creationId xmlns:p14="http://schemas.microsoft.com/office/powerpoint/2010/main" val="81636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4ab9464a-d14c-447d-b62c-257f1da572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Sending Local Variables to a Remote Computer</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the correct way to pass local information to a remote computer by using </a:t>
            </a:r>
            <a:r>
              <a:rPr lang="en-US" b="1" kern="0">
                <a:solidFill>
                  <a:srgbClr val="000000"/>
                </a:solidFill>
              </a:rPr>
              <a:t>Invoke-Command</a:t>
            </a:r>
          </a:p>
          <a:p>
            <a:pPr lvl="1"/>
            <a:r>
              <a:rPr lang="en-US" kern="0">
                <a:solidFill>
                  <a:srgbClr val="000000"/>
                </a:solidFill>
              </a:rPr>
              <a:t>Use the </a:t>
            </a:r>
            <a:r>
              <a:rPr lang="en-US" b="1" kern="0">
                <a:solidFill>
                  <a:srgbClr val="000000"/>
                </a:solidFill>
              </a:rPr>
              <a:t>–ArgumentList </a:t>
            </a:r>
            <a:r>
              <a:rPr lang="en-US" kern="0">
                <a:solidFill>
                  <a:srgbClr val="000000"/>
                </a:solidFill>
              </a:rPr>
              <a:t>parameter and a </a:t>
            </a:r>
            <a:r>
              <a:rPr lang="en-US" b="1" kern="0">
                <a:solidFill>
                  <a:srgbClr val="000000"/>
                </a:solidFill>
              </a:rPr>
              <a:t>Param()</a:t>
            </a:r>
            <a:r>
              <a:rPr lang="en-US" kern="0">
                <a:solidFill>
                  <a:srgbClr val="000000"/>
                </a:solidFill>
              </a:rPr>
              <a:t> block to pass local data to remote computers</a:t>
            </a:r>
            <a:endParaRPr lang="en-US" kern="0" dirty="0">
              <a:solidFill>
                <a:srgbClr val="000000"/>
              </a:solidFill>
            </a:endParaRPr>
          </a:p>
        </p:txBody>
      </p:sp>
    </p:spTree>
    <p:extLst>
      <p:ext uri="{BB962C8B-B14F-4D97-AF65-F5344CB8AC3E}">
        <p14:creationId xmlns:p14="http://schemas.microsoft.com/office/powerpoint/2010/main" val="3637884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7b6e9ea1-1baf-45fa-928b-b6c426d163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Multihop remoting</a:t>
            </a:r>
            <a:endParaRPr lang="en-US"/>
          </a:p>
        </p:txBody>
      </p:sp>
      <p:grpSp>
        <p:nvGrpSpPr>
          <p:cNvPr id="4" name="Group 3" descr="This slide shows three computers: a laptop and two server computers. An arrow from the laptop to the first server demonstrates the delegation of credentials to that computer. An arrow from the first server to the second shows a “not allowed” icon, indicating that the credential cannot be delegated across that second connection.&#10;&#10;"/>
          <p:cNvGrpSpPr/>
          <p:nvPr/>
        </p:nvGrpSpPr>
        <p:grpSpPr>
          <a:xfrm>
            <a:off x="479243" y="1542362"/>
            <a:ext cx="7739340" cy="3515820"/>
            <a:chOff x="479243" y="1542362"/>
            <a:chExt cx="7739340" cy="351582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667" y="2764034"/>
              <a:ext cx="1210448" cy="22941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43" y="3101374"/>
              <a:ext cx="1503793" cy="161946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469" y="2764034"/>
              <a:ext cx="1210448" cy="2294148"/>
            </a:xfrm>
            <a:prstGeom prst="rect">
              <a:avLst/>
            </a:prstGeom>
          </p:spPr>
        </p:pic>
        <p:sp>
          <p:nvSpPr>
            <p:cNvPr id="8" name="Curved Down Arrow 7"/>
            <p:cNvSpPr/>
            <p:nvPr/>
          </p:nvSpPr>
          <p:spPr bwMode="auto">
            <a:xfrm>
              <a:off x="1531345" y="1861851"/>
              <a:ext cx="3095739" cy="1239523"/>
            </a:xfrm>
            <a:prstGeom prst="curved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9" name="Curved Down Arrow 8"/>
            <p:cNvSpPr/>
            <p:nvPr/>
          </p:nvSpPr>
          <p:spPr bwMode="auto">
            <a:xfrm>
              <a:off x="4779484" y="1782897"/>
              <a:ext cx="3095739" cy="1239523"/>
            </a:xfrm>
            <a:prstGeom prst="curved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sp>
          <p:nvSpPr>
            <p:cNvPr id="10" name="Oval 9"/>
            <p:cNvSpPr/>
            <p:nvPr/>
          </p:nvSpPr>
          <p:spPr bwMode="auto">
            <a:xfrm>
              <a:off x="2663332" y="1597446"/>
              <a:ext cx="630712" cy="638978"/>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1</a:t>
              </a:r>
              <a:endParaRPr lang="en-US" b="1" dirty="0">
                <a:solidFill>
                  <a:srgbClr val="000000"/>
                </a:solidFill>
                <a:latin typeface="Verdana" pitchFamily="34" charset="0"/>
                <a:cs typeface="Arial" charset="0"/>
              </a:endParaRPr>
            </a:p>
          </p:txBody>
        </p:sp>
        <p:sp>
          <p:nvSpPr>
            <p:cNvPr id="11" name="Oval 10"/>
            <p:cNvSpPr/>
            <p:nvPr/>
          </p:nvSpPr>
          <p:spPr bwMode="auto">
            <a:xfrm>
              <a:off x="6011997" y="1542362"/>
              <a:ext cx="630712" cy="638978"/>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cs typeface="Arial" charset="0"/>
                </a:rPr>
                <a:t>2</a:t>
              </a:r>
              <a:endParaRPr lang="en-US" b="1" dirty="0">
                <a:solidFill>
                  <a:srgbClr val="000000"/>
                </a:solidFill>
                <a:latin typeface="Verdana" pitchFamily="34" charset="0"/>
                <a:cs typeface="Arial" charset="0"/>
              </a:endParaRPr>
            </a:p>
          </p:txBody>
        </p:sp>
        <p:sp>
          <p:nvSpPr>
            <p:cNvPr id="12" name="&quot;No&quot; Symbol 11"/>
            <p:cNvSpPr/>
            <p:nvPr/>
          </p:nvSpPr>
          <p:spPr bwMode="auto">
            <a:xfrm>
              <a:off x="6888469" y="2610998"/>
              <a:ext cx="1330114" cy="1330114"/>
            </a:xfrm>
            <a:prstGeom prst="noSmoking">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cs typeface="Arial" charset="0"/>
              </a:endParaRPr>
            </a:p>
          </p:txBody>
        </p:sp>
      </p:grpSp>
    </p:spTree>
    <p:extLst>
      <p:ext uri="{BB962C8B-B14F-4D97-AF65-F5344CB8AC3E}">
        <p14:creationId xmlns:p14="http://schemas.microsoft.com/office/powerpoint/2010/main" val="3520530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Using Basic Remoting</a:t>
            </a:r>
            <a:endParaRPr lang="en-US"/>
          </a:p>
        </p:txBody>
      </p:sp>
      <p:sp>
        <p:nvSpPr>
          <p:cNvPr id="3" name="Text Placeholder 2"/>
          <p:cNvSpPr>
            <a:spLocks noGrp="1"/>
          </p:cNvSpPr>
          <p:nvPr>
            <p:ph type="body" idx="1"/>
          </p:nvPr>
        </p:nvSpPr>
        <p:spPr/>
        <p:txBody>
          <a:bodyPr/>
          <a:lstStyle/>
          <a:p>
            <a:r>
              <a:rPr lang="en-US" smtClean="0"/>
              <a:t>Exercise 1: Enabling Remoting on the Local Computer
Exercise 2: Performing One-to-One Remoting
Exercise 3: Performing One-to-Many Remoting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2354279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Lab Scenario9455858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an administrator for ADATUM, and must perform some maintenance tasks on a server. You do not have physical access to the server, and instead plan to perform the maintenance tasks by using Windows PowerShell remoting. The server in question runs Windows Server 2012. You also have some tasks that must be performed against both a server and another client computer that runs Windows 8.</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6524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Would it be possible to use remoting to connect to a client computer and run an application that the interactive user of that computer could see?</a:t>
            </a:r>
            <a:endParaRPr lang="en-US"/>
          </a:p>
        </p:txBody>
      </p:sp>
    </p:spTree>
    <p:extLst>
      <p:ext uri="{BB962C8B-B14F-4D97-AF65-F5344CB8AC3E}">
        <p14:creationId xmlns:p14="http://schemas.microsoft.com/office/powerpoint/2010/main" val="3868954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Using Remoting Sessions</a:t>
            </a:r>
            <a:endParaRPr lang="en-US"/>
          </a:p>
        </p:txBody>
      </p:sp>
      <p:sp>
        <p:nvSpPr>
          <p:cNvPr id="3" name="Text Placeholder 2"/>
          <p:cNvSpPr>
            <a:spLocks noGrp="1"/>
          </p:cNvSpPr>
          <p:nvPr>
            <p:ph type="body" idx="1"/>
          </p:nvPr>
        </p:nvSpPr>
        <p:spPr/>
        <p:txBody>
          <a:bodyPr/>
          <a:lstStyle/>
          <a:p>
            <a:r>
              <a:rPr lang="en-US" smtClean="0"/>
              <a:t>Persistent Connections
Creating a Session
Using a Session
Demonstration: Using Sessions
Disconnected Sessions
Demonstration: Disconnected Sessions
Implicit Remoting
Demonstration: Implicit Remoting</a:t>
            </a:r>
            <a:endParaRPr lang="en-US"/>
          </a:p>
        </p:txBody>
      </p:sp>
    </p:spTree>
    <p:extLst>
      <p:ext uri="{BB962C8B-B14F-4D97-AF65-F5344CB8AC3E}">
        <p14:creationId xmlns:p14="http://schemas.microsoft.com/office/powerpoint/2010/main" val="63568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Persistent Connections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Sessions―or, technically, </a:t>
            </a:r>
            <a:r>
              <a:rPr lang="en-US" i="1" kern="0">
                <a:solidFill>
                  <a:srgbClr val="000000"/>
                </a:solidFill>
              </a:rPr>
              <a:t>PSSessions</a:t>
            </a:r>
          </a:p>
          <a:p>
            <a:pPr lvl="0"/>
            <a:r>
              <a:rPr lang="en-US" kern="0">
                <a:solidFill>
                  <a:srgbClr val="000000"/>
                </a:solidFill>
              </a:rPr>
              <a:t>Represent a persistently running remote copy of PowerShell</a:t>
            </a:r>
          </a:p>
          <a:p>
            <a:pPr lvl="0"/>
            <a:r>
              <a:rPr lang="en-US" kern="0">
                <a:solidFill>
                  <a:srgbClr val="000000"/>
                </a:solidFill>
              </a:rPr>
              <a:t>Can execute multiple sequences of commands, be disconnected and reconnected, and closed</a:t>
            </a:r>
          </a:p>
          <a:p>
            <a:pPr lvl="0"/>
            <a:endParaRPr lang="en-US" kern="0">
              <a:solidFill>
                <a:srgbClr val="000000"/>
              </a:solidFill>
            </a:endParaRPr>
          </a:p>
          <a:p>
            <a:pPr lvl="0"/>
            <a:r>
              <a:rPr lang="en-US" kern="0">
                <a:solidFill>
                  <a:srgbClr val="000000"/>
                </a:solidFill>
              </a:rPr>
              <a:t>Numerous configuration parameters in the drive WSMancontrol idle session time, maximum connections, etc.</a:t>
            </a:r>
            <a:endParaRPr lang="en-US" kern="0" dirty="0">
              <a:solidFill>
                <a:srgbClr val="000000"/>
              </a:solidFill>
            </a:endParaRPr>
          </a:p>
        </p:txBody>
      </p:sp>
    </p:spTree>
    <p:extLst>
      <p:ext uri="{BB962C8B-B14F-4D97-AF65-F5344CB8AC3E}">
        <p14:creationId xmlns:p14="http://schemas.microsoft.com/office/powerpoint/2010/main" val="1479362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Session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Create sessions by using </a:t>
            </a:r>
            <a:r>
              <a:rPr lang="en-US" b="1" kern="0">
                <a:solidFill>
                  <a:srgbClr val="000000"/>
                </a:solidFill>
              </a:rPr>
              <a:t>New-PSSession</a:t>
            </a:r>
            <a:endParaRPr lang="en-US" kern="0">
              <a:solidFill>
                <a:srgbClr val="000000"/>
              </a:solidFill>
            </a:endParaRPr>
          </a:p>
          <a:p>
            <a:pPr lvl="0"/>
            <a:r>
              <a:rPr lang="en-US" kern="0">
                <a:solidFill>
                  <a:srgbClr val="000000"/>
                </a:solidFill>
              </a:rPr>
              <a:t>The command produces a reference to the session(s) it created</a:t>
            </a:r>
          </a:p>
          <a:p>
            <a:pPr lvl="0"/>
            <a:r>
              <a:rPr lang="en-US" kern="0">
                <a:solidFill>
                  <a:srgbClr val="000000"/>
                </a:solidFill>
              </a:rPr>
              <a:t>Assign session(s) to variable(s) to make them easier to refer to</a:t>
            </a:r>
            <a:endParaRPr lang="en-US" kern="0" dirty="0">
              <a:solidFill>
                <a:srgbClr val="000000"/>
              </a:solidFill>
            </a:endParaRPr>
          </a:p>
        </p:txBody>
      </p:sp>
    </p:spTree>
    <p:extLst>
      <p:ext uri="{BB962C8B-B14F-4D97-AF65-F5344CB8AC3E}">
        <p14:creationId xmlns:p14="http://schemas.microsoft.com/office/powerpoint/2010/main" val="2893263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Session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Pass a session object to the </a:t>
            </a:r>
            <a:r>
              <a:rPr lang="en-US" b="1" kern="0">
                <a:solidFill>
                  <a:srgbClr val="000000"/>
                </a:solidFill>
              </a:rPr>
              <a:t>–Session </a:t>
            </a:r>
            <a:r>
              <a:rPr lang="en-US" kern="0">
                <a:solidFill>
                  <a:srgbClr val="000000"/>
                </a:solidFill>
              </a:rPr>
              <a:t>parameter of </a:t>
            </a:r>
            <a:r>
              <a:rPr lang="en-US" b="1" kern="0">
                <a:solidFill>
                  <a:srgbClr val="000000"/>
                </a:solidFill>
              </a:rPr>
              <a:t>Enter-PSSession</a:t>
            </a:r>
            <a:r>
              <a:rPr lang="en-US" kern="0">
                <a:solidFill>
                  <a:srgbClr val="000000"/>
                </a:solidFill>
              </a:rPr>
              <a:t> to interactively enter that session</a:t>
            </a:r>
          </a:p>
          <a:p>
            <a:pPr lvl="0"/>
            <a:r>
              <a:rPr lang="en-US" kern="0">
                <a:solidFill>
                  <a:srgbClr val="000000"/>
                </a:solidFill>
              </a:rPr>
              <a:t>Or, pass 1+ session object to the </a:t>
            </a:r>
            <a:r>
              <a:rPr lang="en-US" b="1" kern="0">
                <a:solidFill>
                  <a:srgbClr val="000000"/>
                </a:solidFill>
              </a:rPr>
              <a:t>–Session </a:t>
            </a:r>
            <a:r>
              <a:rPr lang="en-US" kern="0">
                <a:solidFill>
                  <a:srgbClr val="000000"/>
                </a:solidFill>
              </a:rPr>
              <a:t>parameter of </a:t>
            </a:r>
            <a:r>
              <a:rPr lang="en-US" b="1" kern="0">
                <a:solidFill>
                  <a:srgbClr val="000000"/>
                </a:solidFill>
              </a:rPr>
              <a:t>Invoke-Command</a:t>
            </a:r>
            <a:r>
              <a:rPr lang="en-US" kern="0">
                <a:solidFill>
                  <a:srgbClr val="000000"/>
                </a:solidFill>
              </a:rPr>
              <a:t> to run a command against those sessions</a:t>
            </a:r>
          </a:p>
          <a:p>
            <a:pPr lvl="0"/>
            <a:endParaRPr lang="en-US" kern="0">
              <a:solidFill>
                <a:srgbClr val="000000"/>
              </a:solidFill>
            </a:endParaRPr>
          </a:p>
          <a:p>
            <a:pPr lvl="0"/>
            <a:r>
              <a:rPr lang="en-US" kern="0">
                <a:solidFill>
                  <a:srgbClr val="000000"/>
                </a:solidFill>
              </a:rPr>
              <a:t>The sessions remain open and connected after you are finished, leaving them ready for additional use</a:t>
            </a:r>
            <a:endParaRPr lang="en-US" kern="0" dirty="0">
              <a:solidFill>
                <a:srgbClr val="000000"/>
              </a:solidFill>
            </a:endParaRPr>
          </a:p>
        </p:txBody>
      </p:sp>
    </p:spTree>
    <p:extLst>
      <p:ext uri="{BB962C8B-B14F-4D97-AF65-F5344CB8AC3E}">
        <p14:creationId xmlns:p14="http://schemas.microsoft.com/office/powerpoint/2010/main" val="3159682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356a2f86-65c5-4527-81e8-e995d3e0b7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Sessions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create and manage sessions</a:t>
            </a:r>
          </a:p>
          <a:p>
            <a:pPr lvl="1"/>
            <a:r>
              <a:rPr lang="en-US" kern="0">
                <a:solidFill>
                  <a:srgbClr val="000000"/>
                </a:solidFill>
              </a:rPr>
              <a:t>Create and manage sessions</a:t>
            </a:r>
          </a:p>
          <a:p>
            <a:pPr lvl="1"/>
            <a:r>
              <a:rPr lang="en-US" kern="0">
                <a:solidFill>
                  <a:srgbClr val="000000"/>
                </a:solidFill>
              </a:rPr>
              <a:t>Use sessions interactively and for batch management</a:t>
            </a:r>
            <a:endParaRPr lang="en-US" kern="0" dirty="0">
              <a:solidFill>
                <a:srgbClr val="000000"/>
              </a:solidFill>
            </a:endParaRPr>
          </a:p>
        </p:txBody>
      </p:sp>
    </p:spTree>
    <p:extLst>
      <p:ext uri="{BB962C8B-B14F-4D97-AF65-F5344CB8AC3E}">
        <p14:creationId xmlns:p14="http://schemas.microsoft.com/office/powerpoint/2010/main" val="2411757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Basic Remoting</a:t>
            </a:r>
            <a:endParaRPr lang="en-US"/>
          </a:p>
        </p:txBody>
      </p:sp>
      <p:sp>
        <p:nvSpPr>
          <p:cNvPr id="3" name="Text Placeholder 2"/>
          <p:cNvSpPr>
            <a:spLocks noGrp="1"/>
          </p:cNvSpPr>
          <p:nvPr>
            <p:ph type="body" idx="1"/>
          </p:nvPr>
        </p:nvSpPr>
        <p:spPr/>
        <p:txBody>
          <a:bodyPr/>
          <a:lstStyle/>
          <a:p>
            <a:r>
              <a:rPr lang="en-US" smtClean="0"/>
              <a:t>Remoting Overview and Architecture
Remoting vs. Remote Connectivity
Remoting Security
Enabling Remoting
Using Remoting: One-to-One
Using Remoting: One-to-Many
Demonstration: Enabling and Using Remoting
Remoting Output vs. Local Output</a:t>
            </a:r>
            <a:endParaRPr lang="en-US"/>
          </a:p>
        </p:txBody>
      </p:sp>
    </p:spTree>
    <p:extLst>
      <p:ext uri="{BB962C8B-B14F-4D97-AF65-F5344CB8AC3E}">
        <p14:creationId xmlns:p14="http://schemas.microsoft.com/office/powerpoint/2010/main" val="1199784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97ff1d63-d54e-4dad-ac45-298fec8995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Disconnected Sessions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Disconnect-PSSession</a:t>
            </a:r>
            <a:r>
              <a:rPr lang="en-US" kern="0">
                <a:solidFill>
                  <a:srgbClr val="000000"/>
                </a:solidFill>
              </a:rPr>
              <a:t> to disconnect a session while leaving PowerShell running</a:t>
            </a:r>
          </a:p>
          <a:p>
            <a:pPr lvl="1"/>
            <a:r>
              <a:rPr lang="en-US" kern="0">
                <a:solidFill>
                  <a:srgbClr val="000000"/>
                </a:solidFill>
              </a:rPr>
              <a:t>Does not happen automatically when you close the host application</a:t>
            </a:r>
          </a:p>
          <a:p>
            <a:pPr lvl="1"/>
            <a:endParaRPr lang="en-US" kern="0">
              <a:solidFill>
                <a:srgbClr val="000000"/>
              </a:solidFill>
            </a:endParaRPr>
          </a:p>
          <a:p>
            <a:pPr lvl="0"/>
            <a:r>
              <a:rPr lang="en-US" b="1" kern="0">
                <a:solidFill>
                  <a:srgbClr val="000000"/>
                </a:solidFill>
              </a:rPr>
              <a:t>Get-PSSession –ComputerName</a:t>
            </a:r>
            <a:r>
              <a:rPr lang="en-US" kern="0">
                <a:solidFill>
                  <a:srgbClr val="000000"/>
                </a:solidFill>
              </a:rPr>
              <a:t> displays a list of </a:t>
            </a:r>
            <a:r>
              <a:rPr lang="en-US" i="1" kern="0">
                <a:solidFill>
                  <a:srgbClr val="000000"/>
                </a:solidFill>
              </a:rPr>
              <a:t>your</a:t>
            </a:r>
            <a:r>
              <a:rPr lang="en-US" kern="0">
                <a:solidFill>
                  <a:srgbClr val="000000"/>
                </a:solidFill>
              </a:rPr>
              <a:t> sessions on the specified computer</a:t>
            </a:r>
          </a:p>
          <a:p>
            <a:pPr lvl="1"/>
            <a:r>
              <a:rPr lang="en-US" kern="0">
                <a:solidFill>
                  <a:srgbClr val="000000"/>
                </a:solidFill>
              </a:rPr>
              <a:t>You cannot see other users’ sessions</a:t>
            </a:r>
            <a:br>
              <a:rPr lang="en-US" kern="0">
                <a:solidFill>
                  <a:srgbClr val="000000"/>
                </a:solidFill>
              </a:rPr>
            </a:br>
            <a:endParaRPr lang="en-US" kern="0">
              <a:solidFill>
                <a:srgbClr val="000000"/>
              </a:solidFill>
            </a:endParaRPr>
          </a:p>
          <a:p>
            <a:pPr lvl="0"/>
            <a:r>
              <a:rPr lang="en-US" b="1" kern="0">
                <a:solidFill>
                  <a:srgbClr val="000000"/>
                </a:solidFill>
              </a:rPr>
              <a:t>Connect-PSSession</a:t>
            </a:r>
            <a:r>
              <a:rPr lang="en-US" kern="0">
                <a:solidFill>
                  <a:srgbClr val="000000"/>
                </a:solidFill>
              </a:rPr>
              <a:t> reconnects a session, making it available for use</a:t>
            </a:r>
            <a:endParaRPr lang="en-US" b="1" kern="0" dirty="0">
              <a:solidFill>
                <a:srgbClr val="000000"/>
              </a:solidFill>
            </a:endParaRPr>
          </a:p>
        </p:txBody>
      </p:sp>
    </p:spTree>
    <p:extLst>
      <p:ext uri="{BB962C8B-B14F-4D97-AF65-F5344CB8AC3E}">
        <p14:creationId xmlns:p14="http://schemas.microsoft.com/office/powerpoint/2010/main" val="3796783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a6c2e823-0ad2-446f-b25b-63161060ed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Disconnected Sessions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use disconnected sessions</a:t>
            </a:r>
          </a:p>
          <a:p>
            <a:pPr lvl="1"/>
            <a:r>
              <a:rPr lang="en-US" kern="0">
                <a:solidFill>
                  <a:srgbClr val="000000"/>
                </a:solidFill>
              </a:rPr>
              <a:t>Create a session</a:t>
            </a:r>
          </a:p>
          <a:p>
            <a:pPr lvl="1"/>
            <a:r>
              <a:rPr lang="en-US" kern="0">
                <a:solidFill>
                  <a:srgbClr val="000000"/>
                </a:solidFill>
              </a:rPr>
              <a:t>Disconnect a session</a:t>
            </a:r>
          </a:p>
          <a:p>
            <a:pPr lvl="1"/>
            <a:r>
              <a:rPr lang="en-US" kern="0">
                <a:solidFill>
                  <a:srgbClr val="000000"/>
                </a:solidFill>
              </a:rPr>
              <a:t>Display sessions</a:t>
            </a:r>
          </a:p>
          <a:p>
            <a:pPr lvl="1"/>
            <a:r>
              <a:rPr lang="en-US" kern="0">
                <a:solidFill>
                  <a:srgbClr val="000000"/>
                </a:solidFill>
              </a:rPr>
              <a:t>Reconnect a session</a:t>
            </a:r>
            <a:endParaRPr lang="en-US" kern="0" dirty="0">
              <a:solidFill>
                <a:srgbClr val="000000"/>
              </a:solidFill>
            </a:endParaRPr>
          </a:p>
        </p:txBody>
      </p:sp>
    </p:spTree>
    <p:extLst>
      <p:ext uri="{BB962C8B-B14F-4D97-AF65-F5344CB8AC3E}">
        <p14:creationId xmlns:p14="http://schemas.microsoft.com/office/powerpoint/2010/main" val="4281278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012e6582-5c5e-4344-bbaf-16c920522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Implicit Remoting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Imports commands from a remote computer to the local one</a:t>
            </a:r>
          </a:p>
          <a:p>
            <a:pPr lvl="0"/>
            <a:r>
              <a:rPr lang="en-US" kern="0">
                <a:solidFill>
                  <a:srgbClr val="000000"/>
                </a:solidFill>
              </a:rPr>
              <a:t>Imported commands still run on the remote computer, through an established Remoting session</a:t>
            </a:r>
          </a:p>
          <a:p>
            <a:pPr lvl="0"/>
            <a:r>
              <a:rPr lang="en-US" kern="0">
                <a:solidFill>
                  <a:srgbClr val="000000"/>
                </a:solidFill>
              </a:rPr>
              <a:t>Lets you utilize commands without needing to install them</a:t>
            </a:r>
          </a:p>
          <a:p>
            <a:pPr lvl="0"/>
            <a:r>
              <a:rPr lang="en-US" kern="0">
                <a:solidFill>
                  <a:srgbClr val="000000"/>
                </a:solidFill>
              </a:rPr>
              <a:t>Help is also drawn from the remote computer</a:t>
            </a:r>
            <a:endParaRPr lang="en-US" kern="0" dirty="0">
              <a:solidFill>
                <a:srgbClr val="000000"/>
              </a:solidFill>
            </a:endParaRPr>
          </a:p>
        </p:txBody>
      </p:sp>
    </p:spTree>
    <p:extLst>
      <p:ext uri="{BB962C8B-B14F-4D97-AF65-F5344CB8AC3E}">
        <p14:creationId xmlns:p14="http://schemas.microsoft.com/office/powerpoint/2010/main" val="1171387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f8da1f61-e3f4-4d73-a56c-1445459a9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Implicit Remoting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use implicit remoting to import and use a module from a remote computer</a:t>
            </a:r>
            <a:endParaRPr lang="en-US" kern="0" dirty="0">
              <a:solidFill>
                <a:srgbClr val="000000"/>
              </a:solidFill>
            </a:endParaRPr>
          </a:p>
        </p:txBody>
      </p:sp>
    </p:spTree>
    <p:extLst>
      <p:ext uri="{BB962C8B-B14F-4D97-AF65-F5344CB8AC3E}">
        <p14:creationId xmlns:p14="http://schemas.microsoft.com/office/powerpoint/2010/main" val="1759701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b05298bd-3c88-43c4-b0ed-cd1179c92f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Using Remoting Sessions</a:t>
            </a:r>
            <a:endParaRPr lang="en-US"/>
          </a:p>
        </p:txBody>
      </p:sp>
      <p:sp>
        <p:nvSpPr>
          <p:cNvPr id="3" name="Text Placeholder 2"/>
          <p:cNvSpPr>
            <a:spLocks noGrp="1"/>
          </p:cNvSpPr>
          <p:nvPr>
            <p:ph type="body" idx="1"/>
          </p:nvPr>
        </p:nvSpPr>
        <p:spPr/>
        <p:txBody>
          <a:bodyPr/>
          <a:lstStyle/>
          <a:p>
            <a:r>
              <a:rPr lang="en-US" smtClean="0"/>
              <a:t>Exercise 1: Using Implicit Remoting
Exercise 2: Multicomputer Management</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30 minutes</a:t>
            </a:r>
            <a:endParaRPr lang="en-US" sz="2800">
              <a:latin typeface="Segoe UI" panose="020B0502040204020203" pitchFamily="34" charset="0"/>
            </a:endParaRPr>
          </a:p>
        </p:txBody>
      </p:sp>
    </p:spTree>
    <p:extLst>
      <p:ext uri="{BB962C8B-B14F-4D97-AF65-F5344CB8AC3E}">
        <p14:creationId xmlns:p14="http://schemas.microsoft.com/office/powerpoint/2010/main" val="3416983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Lab Scenario158277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are an administrator who must perform multiple management tasks against remote computers. In your environment, communications protocols like RPCs are blocked between you and the servers. You plan to use Windows PowerShell remoting, and want to use sessions to provide persistence and to reduce the setup and cleanup overhead imposed by ad hoc remoting connections.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9830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3e02e3b4-09d4-40fd-84d0-825bdb11b8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are some benefits offered by implicit remoting?</a:t>
            </a:r>
            <a:endParaRPr lang="en-US"/>
          </a:p>
        </p:txBody>
      </p:sp>
    </p:spTree>
    <p:extLst>
      <p:ext uri="{BB962C8B-B14F-4D97-AF65-F5344CB8AC3E}">
        <p14:creationId xmlns:p14="http://schemas.microsoft.com/office/powerpoint/2010/main" val="20849195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Best Practice
Common Issues and Troubleshooting Tips</a:t>
            </a:r>
            <a:endParaRPr lang="en-US"/>
          </a:p>
        </p:txBody>
      </p:sp>
    </p:spTree>
    <p:extLst>
      <p:ext uri="{BB962C8B-B14F-4D97-AF65-F5344CB8AC3E}">
        <p14:creationId xmlns:p14="http://schemas.microsoft.com/office/powerpoint/2010/main" val="4009183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Overview and Architecture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Protocol is WS-MAN, using HTTP (by default) or HTTPS</a:t>
            </a:r>
          </a:p>
          <a:p>
            <a:pPr lvl="0"/>
            <a:r>
              <a:rPr lang="en-US" kern="0">
                <a:solidFill>
                  <a:srgbClr val="000000"/>
                </a:solidFill>
              </a:rPr>
              <a:t>Implemented by WinRM service</a:t>
            </a:r>
          </a:p>
          <a:p>
            <a:pPr lvl="0"/>
            <a:r>
              <a:rPr lang="en-US" kern="0">
                <a:solidFill>
                  <a:srgbClr val="000000"/>
                </a:solidFill>
              </a:rPr>
              <a:t>Enabled by default on Windows Server 2012; available on any computer running PowerShell 2.0 or 3.0</a:t>
            </a:r>
          </a:p>
          <a:p>
            <a:pPr lvl="0"/>
            <a:r>
              <a:rPr lang="en-US" kern="0">
                <a:solidFill>
                  <a:srgbClr val="000000"/>
                </a:solidFill>
              </a:rPr>
              <a:t>Must be enabled on any computer that will receive incoming connections</a:t>
            </a:r>
          </a:p>
          <a:p>
            <a:pPr lvl="0"/>
            <a:r>
              <a:rPr lang="en-US" kern="0">
                <a:solidFill>
                  <a:srgbClr val="000000"/>
                </a:solidFill>
              </a:rPr>
              <a:t>Capable of supporting communications for a wide variety of applications, not just PowerShell</a:t>
            </a:r>
            <a:endParaRPr lang="en-US" kern="0" dirty="0">
              <a:solidFill>
                <a:srgbClr val="000000"/>
              </a:solidFill>
            </a:endParaRPr>
          </a:p>
        </p:txBody>
      </p:sp>
    </p:spTree>
    <p:extLst>
      <p:ext uri="{BB962C8B-B14F-4D97-AF65-F5344CB8AC3E}">
        <p14:creationId xmlns:p14="http://schemas.microsoft.com/office/powerpoint/2010/main" val="309987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03608a7c-9d72-4192-b2aa-de9631e239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Architecture</a:t>
            </a:r>
            <a:endParaRPr lang="en-US"/>
          </a:p>
        </p:txBody>
      </p:sp>
      <p:grpSp>
        <p:nvGrpSpPr>
          <p:cNvPr id="4" name="Group 3" descr="This slide shows the flow of WS-MAN traffic from the local Windows PowerShell instance, over the network to an HTTP listener hosted by WinRM, through to a registered WinRM endpoint, and to the executable application associated with that endpoint.&#10;&#10;"/>
          <p:cNvGrpSpPr/>
          <p:nvPr/>
        </p:nvGrpSpPr>
        <p:grpSpPr>
          <a:xfrm>
            <a:off x="297455" y="1112703"/>
            <a:ext cx="8560106" cy="5517615"/>
            <a:chOff x="297455" y="1112703"/>
            <a:chExt cx="8560106" cy="5517615"/>
          </a:xfrm>
        </p:grpSpPr>
        <p:sp>
          <p:nvSpPr>
            <p:cNvPr id="5" name="Rectangle 4"/>
            <p:cNvSpPr/>
            <p:nvPr/>
          </p:nvSpPr>
          <p:spPr bwMode="auto">
            <a:xfrm>
              <a:off x="297455" y="1112703"/>
              <a:ext cx="8560106" cy="3110429"/>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r" eaLnBrk="0" fontAlgn="base" hangingPunct="0">
                <a:spcBef>
                  <a:spcPct val="0"/>
                </a:spcBef>
                <a:spcAft>
                  <a:spcPct val="0"/>
                </a:spcAft>
              </a:pPr>
              <a:r>
                <a:rPr lang="en-US" b="1">
                  <a:solidFill>
                    <a:srgbClr val="000000"/>
                  </a:solidFill>
                  <a:latin typeface="Verdana" pitchFamily="34" charset="0"/>
                  <a:cs typeface="Arial" charset="0"/>
                </a:rPr>
                <a:t>Remote Computer</a:t>
              </a:r>
              <a:endParaRPr lang="en-US" b="1" dirty="0">
                <a:solidFill>
                  <a:srgbClr val="000000"/>
                </a:solidFill>
                <a:latin typeface="Verdana" pitchFamily="34" charset="0"/>
                <a:cs typeface="Arial" charset="0"/>
              </a:endParaRPr>
            </a:p>
          </p:txBody>
        </p:sp>
        <p:sp>
          <p:nvSpPr>
            <p:cNvPr id="6" name="Rectangle 5"/>
            <p:cNvSpPr/>
            <p:nvPr/>
          </p:nvSpPr>
          <p:spPr bwMode="auto">
            <a:xfrm>
              <a:off x="297455" y="5837104"/>
              <a:ext cx="8560106" cy="793214"/>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r" eaLnBrk="0" fontAlgn="base" hangingPunct="0">
                <a:spcBef>
                  <a:spcPct val="0"/>
                </a:spcBef>
                <a:spcAft>
                  <a:spcPct val="0"/>
                </a:spcAft>
              </a:pPr>
              <a:r>
                <a:rPr lang="en-US" b="1">
                  <a:solidFill>
                    <a:srgbClr val="000000"/>
                  </a:solidFill>
                  <a:latin typeface="Verdana" pitchFamily="34" charset="0"/>
                  <a:cs typeface="Arial" charset="0"/>
                </a:rPr>
                <a:t>Local Computer</a:t>
              </a:r>
              <a:endParaRPr lang="en-US" b="1" dirty="0">
                <a:solidFill>
                  <a:srgbClr val="000000"/>
                </a:solidFill>
                <a:latin typeface="Verdana" pitchFamily="34" charset="0"/>
                <a:cs typeface="Arial" charset="0"/>
              </a:endParaRPr>
            </a:p>
          </p:txBody>
        </p:sp>
        <p:sp>
          <p:nvSpPr>
            <p:cNvPr id="7" name="Round Same Side Corner Rectangle 6"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1055782" y="5242193"/>
              <a:ext cx="1938969" cy="991518"/>
            </a:xfrm>
            <a:prstGeom prst="round2Same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rPr>
                <a:t>Windows PowerShell</a:t>
              </a:r>
              <a:endParaRPr lang="en-US" b="1" dirty="0">
                <a:solidFill>
                  <a:srgbClr val="000000"/>
                </a:solidFill>
                <a:latin typeface="Verdana" pitchFamily="34" charset="0"/>
              </a:endParaRPr>
            </a:p>
          </p:txBody>
        </p:sp>
        <p:sp>
          <p:nvSpPr>
            <p:cNvPr id="8" name="Round Same Side Corner Rectangle 7"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1318352"/>
              <a:ext cx="2379642" cy="785870"/>
            </a:xfrm>
            <a:prstGeom prst="round2SameRect">
              <a:avLst/>
            </a:prstGeom>
            <a:solidFill>
              <a:schemeClr val="accent2">
                <a:lumMod val="40000"/>
                <a:lumOff val="60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rPr>
                <a:t>Wsmprovhost</a:t>
              </a:r>
              <a:endParaRPr lang="en-US" b="1" dirty="0">
                <a:solidFill>
                  <a:srgbClr val="000000"/>
                </a:solidFill>
                <a:latin typeface="Verdana" pitchFamily="34" charset="0"/>
              </a:endParaRPr>
            </a:p>
          </p:txBody>
        </p:sp>
        <p:sp>
          <p:nvSpPr>
            <p:cNvPr id="9" name="Round Same Side Corner Rectangle 8"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151962"/>
              <a:ext cx="2379642" cy="785870"/>
            </a:xfrm>
            <a:prstGeom prst="round2SameRect">
              <a:avLst/>
            </a:prstGeom>
            <a:solidFill>
              <a:schemeClr val="accent2">
                <a:lumMod val="60000"/>
                <a:lumOff val="4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rPr>
                <a:t>Endpoint</a:t>
              </a:r>
              <a:endParaRPr lang="en-US" b="1" dirty="0">
                <a:solidFill>
                  <a:srgbClr val="000000"/>
                </a:solidFill>
                <a:latin typeface="Verdana" pitchFamily="34" charset="0"/>
              </a:endParaRPr>
            </a:p>
          </p:txBody>
        </p:sp>
        <p:sp>
          <p:nvSpPr>
            <p:cNvPr id="10" name="Round Same Side Corner Rectangle 9"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367487" y="2151962"/>
              <a:ext cx="2379642" cy="785870"/>
            </a:xfrm>
            <a:prstGeom prst="round2SameRect">
              <a:avLst/>
            </a:prstGeom>
            <a:solidFill>
              <a:schemeClr val="accent2">
                <a:lumMod val="60000"/>
                <a:lumOff val="4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000000"/>
                  </a:solidFill>
                  <a:latin typeface="Verdana" pitchFamily="34" charset="0"/>
                </a:rPr>
                <a:t>Endpoint</a:t>
              </a:r>
              <a:endParaRPr lang="en-US" b="1" dirty="0">
                <a:solidFill>
                  <a:srgbClr val="000000"/>
                </a:solidFill>
                <a:latin typeface="Verdana" pitchFamily="34" charset="0"/>
              </a:endParaRPr>
            </a:p>
          </p:txBody>
        </p:sp>
        <p:sp>
          <p:nvSpPr>
            <p:cNvPr id="11" name="Round Same Side Corner Rectangle 10"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991079"/>
              <a:ext cx="4911684" cy="785870"/>
            </a:xfrm>
            <a:prstGeom prst="round2SameRect">
              <a:avLst/>
            </a:prstGeom>
            <a:solidFill>
              <a:schemeClr val="accent2">
                <a:lumMod val="7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FFFFFF"/>
                  </a:solidFill>
                  <a:latin typeface="Verdana" pitchFamily="34" charset="0"/>
                </a:rPr>
                <a:t>WinRM</a:t>
              </a:r>
              <a:endParaRPr lang="en-US" b="1" dirty="0">
                <a:solidFill>
                  <a:srgbClr val="FFFFFF"/>
                </a:solidFill>
                <a:latin typeface="Verdana" pitchFamily="34" charset="0"/>
              </a:endParaRPr>
            </a:p>
          </p:txBody>
        </p:sp>
        <p:sp>
          <p:nvSpPr>
            <p:cNvPr id="12" name="Round Same Side Corner Rectangle 11"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3830198"/>
              <a:ext cx="2379642" cy="785870"/>
            </a:xfrm>
            <a:prstGeom prst="round2SameRect">
              <a:avLst/>
            </a:prstGeom>
            <a:solidFill>
              <a:schemeClr val="accent2">
                <a:lumMod val="50000"/>
              </a:schemeClr>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a:solidFill>
                    <a:srgbClr val="FFFFFF"/>
                  </a:solidFill>
                  <a:latin typeface="Verdana" pitchFamily="34" charset="0"/>
                </a:rPr>
                <a:t>Listener (HTTP)</a:t>
              </a:r>
              <a:endParaRPr lang="en-US" b="1" dirty="0">
                <a:solidFill>
                  <a:srgbClr val="FFFFFF"/>
                </a:solidFill>
                <a:latin typeface="Verdana" pitchFamily="34" charset="0"/>
              </a:endParaRPr>
            </a:p>
          </p:txBody>
        </p:sp>
        <p:sp>
          <p:nvSpPr>
            <p:cNvPr id="13" name="Down Arrow 12"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rot="10800000">
              <a:off x="1490948" y="1883884"/>
              <a:ext cx="1068636" cy="3446444"/>
            </a:xfrm>
            <a:prstGeom prst="downArrow">
              <a:avLst/>
            </a:prstGeom>
            <a:solidFill>
              <a:srgbClr val="00B050">
                <a:alpha val="40000"/>
              </a:srgb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14" name="Line Callout 1 (Accent Bar) 13"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745735" y="4616068"/>
              <a:ext cx="2001394" cy="837281"/>
            </a:xfrm>
            <a:prstGeom prst="accentCallout1">
              <a:avLst>
                <a:gd name="adj1" fmla="val 18750"/>
                <a:gd name="adj2" fmla="val -8333"/>
                <a:gd name="adj3" fmla="val 34868"/>
                <a:gd name="adj4" fmla="val -80168"/>
              </a:avLst>
            </a:pr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US" b="1">
                  <a:solidFill>
                    <a:srgbClr val="000000"/>
                  </a:solidFill>
                  <a:latin typeface="Verdana" pitchFamily="34" charset="0"/>
                  <a:cs typeface="Arial" charset="0"/>
                </a:rPr>
                <a:t>WS-MAN Traffic</a:t>
              </a:r>
              <a:endParaRPr lang="en-US"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792413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f1720c8-72db-4204-8c79-e04034d70e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vs. Remote Connectivity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i="1" kern="0">
                <a:solidFill>
                  <a:srgbClr val="000000"/>
                </a:solidFill>
              </a:rPr>
              <a:t>Remoting</a:t>
            </a:r>
            <a:r>
              <a:rPr lang="en-US" kern="0">
                <a:solidFill>
                  <a:srgbClr val="000000"/>
                </a:solidFill>
              </a:rPr>
              <a:t> is the name of a specific feature that utilizes a specific service and protocol</a:t>
            </a:r>
          </a:p>
          <a:p>
            <a:pPr lvl="0"/>
            <a:r>
              <a:rPr lang="en-US" kern="0">
                <a:solidFill>
                  <a:srgbClr val="000000"/>
                </a:solidFill>
              </a:rPr>
              <a:t>It applies to a relatively small subset of commands that can communicate with remote computers</a:t>
            </a:r>
          </a:p>
          <a:p>
            <a:pPr lvl="0"/>
            <a:r>
              <a:rPr lang="en-US" kern="0">
                <a:solidFill>
                  <a:srgbClr val="000000"/>
                </a:solidFill>
              </a:rPr>
              <a:t>Just because a command has a </a:t>
            </a:r>
            <a:r>
              <a:rPr lang="en-US" b="1" kern="0">
                <a:solidFill>
                  <a:srgbClr val="000000"/>
                </a:solidFill>
              </a:rPr>
              <a:t>–ComputerName </a:t>
            </a:r>
            <a:r>
              <a:rPr lang="en-US" kern="0">
                <a:solidFill>
                  <a:srgbClr val="000000"/>
                </a:solidFill>
              </a:rPr>
              <a:t>parameter does not mean it uses remoting Nonremoting commands use their own protocols:</a:t>
            </a:r>
          </a:p>
          <a:p>
            <a:pPr lvl="1"/>
            <a:r>
              <a:rPr lang="en-US" kern="0">
                <a:solidFill>
                  <a:srgbClr val="000000"/>
                </a:solidFill>
              </a:rPr>
              <a:t>Remote Procedure Calls (RPCs), which include Windows Management Instrumentation (WMI)</a:t>
            </a:r>
          </a:p>
          <a:p>
            <a:pPr lvl="1"/>
            <a:r>
              <a:rPr lang="en-US" kern="0">
                <a:solidFill>
                  <a:srgbClr val="000000"/>
                </a:solidFill>
              </a:rPr>
              <a:t>Remote Registry Service (e.g., </a:t>
            </a:r>
            <a:r>
              <a:rPr lang="en-US" b="1" kern="0">
                <a:solidFill>
                  <a:srgbClr val="000000"/>
                </a:solidFill>
              </a:rPr>
              <a:t>Get-Process</a:t>
            </a:r>
            <a:r>
              <a:rPr lang="en-US" kern="0">
                <a:solidFill>
                  <a:srgbClr val="000000"/>
                </a:solidFill>
              </a:rPr>
              <a:t>)</a:t>
            </a:r>
            <a:endParaRPr lang="en-US" kern="0" dirty="0">
              <a:solidFill>
                <a:srgbClr val="000000"/>
              </a:solidFill>
            </a:endParaRPr>
          </a:p>
        </p:txBody>
      </p:sp>
    </p:spTree>
    <p:extLst>
      <p:ext uri="{BB962C8B-B14F-4D97-AF65-F5344CB8AC3E}">
        <p14:creationId xmlns:p14="http://schemas.microsoft.com/office/powerpoint/2010/main" val="3983484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Security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Security transparent: you can do only what your credentials are allowed to do</a:t>
            </a:r>
          </a:p>
          <a:p>
            <a:pPr lvl="0"/>
            <a:r>
              <a:rPr lang="en-US" kern="0">
                <a:solidFill>
                  <a:srgbClr val="000000"/>
                </a:solidFill>
              </a:rPr>
              <a:t>Auditing is not disabled or bypassed</a:t>
            </a:r>
          </a:p>
          <a:p>
            <a:pPr lvl="0"/>
            <a:endParaRPr lang="en-US" kern="0">
              <a:solidFill>
                <a:srgbClr val="000000"/>
              </a:solidFill>
            </a:endParaRPr>
          </a:p>
          <a:p>
            <a:pPr lvl="0"/>
            <a:r>
              <a:rPr lang="en-US" kern="0">
                <a:solidFill>
                  <a:srgbClr val="000000"/>
                </a:solidFill>
              </a:rPr>
              <a:t>Mutual authentication helps prevent delegation of credentials to spoofed or impersonated computers</a:t>
            </a:r>
          </a:p>
          <a:p>
            <a:pPr lvl="1"/>
            <a:r>
              <a:rPr lang="en-US" kern="0">
                <a:solidFill>
                  <a:srgbClr val="000000"/>
                </a:solidFill>
              </a:rPr>
              <a:t>Works in domain environments by default</a:t>
            </a:r>
          </a:p>
          <a:p>
            <a:pPr lvl="1"/>
            <a:r>
              <a:rPr lang="en-US" kern="0">
                <a:solidFill>
                  <a:srgbClr val="000000"/>
                </a:solidFill>
              </a:rPr>
              <a:t>Can use SSL in lieu of domain credentials</a:t>
            </a:r>
          </a:p>
          <a:p>
            <a:pPr lvl="1"/>
            <a:r>
              <a:rPr lang="en-US" kern="0">
                <a:solidFill>
                  <a:srgbClr val="000000"/>
                </a:solidFill>
              </a:rPr>
              <a:t>Can be disabled through the TrustedHosts list</a:t>
            </a:r>
            <a:endParaRPr lang="en-US" kern="0" dirty="0">
              <a:solidFill>
                <a:srgbClr val="000000"/>
              </a:solidFill>
            </a:endParaRPr>
          </a:p>
        </p:txBody>
      </p:sp>
    </p:spTree>
    <p:extLst>
      <p:ext uri="{BB962C8B-B14F-4D97-AF65-F5344CB8AC3E}">
        <p14:creationId xmlns:p14="http://schemas.microsoft.com/office/powerpoint/2010/main" val="1189695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273c86b-2896-4b74-b838-0e4a672aea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Remoting Privacy</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Channel-level encryption provided only with HTTPS connections</a:t>
            </a:r>
          </a:p>
          <a:p>
            <a:pPr lvl="0"/>
            <a:r>
              <a:rPr lang="en-US" kern="0">
                <a:solidFill>
                  <a:srgbClr val="000000"/>
                </a:solidFill>
              </a:rPr>
              <a:t>Application-level encryption provided with all connections</a:t>
            </a:r>
          </a:p>
          <a:p>
            <a:pPr lvl="0"/>
            <a:endParaRPr lang="en-US" kern="0">
              <a:solidFill>
                <a:srgbClr val="000000"/>
              </a:solidFill>
            </a:endParaRPr>
          </a:p>
          <a:p>
            <a:pPr lvl="0"/>
            <a:r>
              <a:rPr lang="en-US" kern="0">
                <a:solidFill>
                  <a:srgbClr val="000000"/>
                </a:solidFill>
              </a:rPr>
              <a:t>Credentials transmitted in clear-text only with the Basic authentication protocol when HTTPS is not in use (for example, to a nondomain computer on TrustedHosts list)</a:t>
            </a:r>
          </a:p>
          <a:p>
            <a:pPr lvl="0"/>
            <a:endParaRPr lang="en-US" kern="0" dirty="0">
              <a:solidFill>
                <a:srgbClr val="000000"/>
              </a:solidFill>
            </a:endParaRPr>
          </a:p>
        </p:txBody>
      </p:sp>
    </p:spTree>
    <p:extLst>
      <p:ext uri="{BB962C8B-B14F-4D97-AF65-F5344CB8AC3E}">
        <p14:creationId xmlns:p14="http://schemas.microsoft.com/office/powerpoint/2010/main" val="558653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b0dd5f26-f5d6-4aa5-9c19-3c9def43b6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Enabling Remoting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Manually: Run </a:t>
            </a:r>
            <a:r>
              <a:rPr lang="en-US" b="1" kern="0">
                <a:solidFill>
                  <a:srgbClr val="000000"/>
                </a:solidFill>
              </a:rPr>
              <a:t>Enable-PSRemoting</a:t>
            </a:r>
            <a:r>
              <a:rPr lang="en-US" kern="0">
                <a:solidFill>
                  <a:srgbClr val="000000"/>
                </a:solidFill>
              </a:rPr>
              <a:t> as an Administrator</a:t>
            </a:r>
          </a:p>
          <a:p>
            <a:pPr lvl="0"/>
            <a:r>
              <a:rPr lang="en-US" kern="0">
                <a:solidFill>
                  <a:srgbClr val="000000"/>
                </a:solidFill>
              </a:rPr>
              <a:t>Centrally: Configure a Group Policy Object (GPO)</a:t>
            </a:r>
          </a:p>
          <a:p>
            <a:pPr lvl="0"/>
            <a:r>
              <a:rPr lang="en-US" kern="0">
                <a:solidFill>
                  <a:srgbClr val="000000"/>
                </a:solidFill>
              </a:rPr>
              <a:t>Note restrictions on client computers where a network connection is set to “Public”</a:t>
            </a:r>
          </a:p>
          <a:p>
            <a:pPr lvl="0"/>
            <a:r>
              <a:rPr lang="en-US" kern="0">
                <a:solidFill>
                  <a:srgbClr val="000000"/>
                </a:solidFill>
              </a:rPr>
              <a:t>Remember that Windows Server 2012 enables Remoting by default; no further steps are needed</a:t>
            </a:r>
            <a:endParaRPr lang="en-US" kern="0" dirty="0">
              <a:solidFill>
                <a:srgbClr val="000000"/>
              </a:solidFill>
            </a:endParaRPr>
          </a:p>
        </p:txBody>
      </p:sp>
    </p:spTree>
    <p:extLst>
      <p:ext uri="{BB962C8B-B14F-4D97-AF65-F5344CB8AC3E}">
        <p14:creationId xmlns:p14="http://schemas.microsoft.com/office/powerpoint/2010/main" val="3185100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AEDB51-AF0E-4583-B151-C76AD32C56A8}"/>
</file>

<file path=customXml/itemProps2.xml><?xml version="1.0" encoding="utf-8"?>
<ds:datastoreItem xmlns:ds="http://schemas.openxmlformats.org/officeDocument/2006/customXml" ds:itemID="{220FAC05-A410-4EDA-84F8-13AA456087AC}"/>
</file>

<file path=customXml/itemProps3.xml><?xml version="1.0" encoding="utf-8"?>
<ds:datastoreItem xmlns:ds="http://schemas.openxmlformats.org/officeDocument/2006/customXml" ds:itemID="{47C135EE-780C-4514-9020-4DCCCFD385F5}"/>
</file>

<file path=docProps/app.xml><?xml version="1.0" encoding="utf-8"?>
<Properties xmlns="http://schemas.openxmlformats.org/officeDocument/2006/extended-properties" xmlns:vt="http://schemas.openxmlformats.org/officeDocument/2006/docPropsVTypes">
  <Template>NG_MOC_Core_ModuleNew</Template>
  <TotalTime>7</TotalTime>
  <Words>4185</Words>
  <Application>Microsoft Office PowerPoint</Application>
  <PresentationFormat>On-screen Show (4:3)</PresentationFormat>
  <Paragraphs>455</Paragraphs>
  <Slides>37</Slides>
  <Notes>37</Notes>
  <HiddenSlides>0</HiddenSlides>
  <MMClips>0</MMClips>
  <ScaleCrop>false</ScaleCrop>
  <HeadingPairs>
    <vt:vector size="6" baseType="variant">
      <vt:variant>
        <vt:lpstr>Fonts Used</vt:lpstr>
      </vt:variant>
      <vt:variant>
        <vt:i4>8</vt:i4>
      </vt:variant>
      <vt:variant>
        <vt:lpstr>Theme</vt:lpstr>
      </vt:variant>
      <vt:variant>
        <vt:i4>40</vt:i4>
      </vt:variant>
      <vt:variant>
        <vt:lpstr>Slide Titles</vt:lpstr>
      </vt:variant>
      <vt:variant>
        <vt:i4>37</vt:i4>
      </vt:variant>
    </vt:vector>
  </HeadingPairs>
  <TitlesOfParts>
    <vt:vector size="85" baseType="lpstr">
      <vt:lpstr>Calibri</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Module 9</vt:lpstr>
      <vt:lpstr>Module Overview</vt:lpstr>
      <vt:lpstr>Lesson 1: Using Basic Remoting</vt:lpstr>
      <vt:lpstr>Remoting Overview and Architecture</vt:lpstr>
      <vt:lpstr>Remoting Architecture</vt:lpstr>
      <vt:lpstr>Remoting vs. Remote Connectivity</vt:lpstr>
      <vt:lpstr>Remoting Security</vt:lpstr>
      <vt:lpstr>Remoting Privacy</vt:lpstr>
      <vt:lpstr>Enabling Remoting</vt:lpstr>
      <vt:lpstr>Using Remoting: One-to-One</vt:lpstr>
      <vt:lpstr>Using Remoting: One-to-Many</vt:lpstr>
      <vt:lpstr>Remote and Local Execution</vt:lpstr>
      <vt:lpstr>Passing Objects to Remote Computers</vt:lpstr>
      <vt:lpstr>Using Remote Parameters</vt:lpstr>
      <vt:lpstr>Demonstration: Enabling and Using Remoting</vt:lpstr>
      <vt:lpstr>Remoting Output vs. Local Output</vt:lpstr>
      <vt:lpstr>Lesson 2: Using Advanced Remoting Techniques</vt:lpstr>
      <vt:lpstr>Common Remoting Options</vt:lpstr>
      <vt:lpstr>Sending Parameters to Remote Computers</vt:lpstr>
      <vt:lpstr>Demonstration: Sending Local Variables to a Remote Computer</vt:lpstr>
      <vt:lpstr>Multihop remoting</vt:lpstr>
      <vt:lpstr>Lab A: Using Basic Remoting</vt:lpstr>
      <vt:lpstr>Lab Scenario</vt:lpstr>
      <vt:lpstr>Lab Review</vt:lpstr>
      <vt:lpstr>Lesson 3: Using Remoting Sessions</vt:lpstr>
      <vt:lpstr>Persistent Connections</vt:lpstr>
      <vt:lpstr>Creating a Session</vt:lpstr>
      <vt:lpstr>Using a Session</vt:lpstr>
      <vt:lpstr>Demonstration: Using Sessions</vt:lpstr>
      <vt:lpstr>Disconnected Sessions</vt:lpstr>
      <vt:lpstr>Demonstration: Disconnected Sessions</vt:lpstr>
      <vt:lpstr>Implicit Remoting</vt:lpstr>
      <vt:lpstr>Demonstration: Implicit Remoting</vt:lpstr>
      <vt:lpstr>Lab B: Using Remoting Sessions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
  <cp:lastModifiedBy>Cindy Staley</cp:lastModifiedBy>
  <cp:revision>3</cp:revision>
  <dcterms:created xsi:type="dcterms:W3CDTF">2014-02-25T01:30:43Z</dcterms:created>
  <dcterms:modified xsi:type="dcterms:W3CDTF">2014-02-25T15:17:08Z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