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slides/slide1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23.xml" ContentType="application/vnd.openxmlformats-officedocument.presentationml.notesSlide+xml"/>
  <Override PartName="/ppt/slideLayouts/slideLayout12.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3.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2.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1.xml" ContentType="application/vnd.openxmlformats-officedocument.presentationml.slideLayout+xml"/>
  <Override PartName="/ppt/slideLayouts/slideLayout161.xml" ContentType="application/vnd.openxmlformats-officedocument.presentationml.slideLayout+xml"/>
  <Override PartName="/ppt/slideLayouts/slideLayout160.xml" ContentType="application/vnd.openxmlformats-officedocument.presentationml.slideLayout+xml"/>
  <Override PartName="/ppt/slideLayouts/slideLayout159.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56.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130.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9.xml" ContentType="application/vnd.openxmlformats-officedocument.presentationml.slideLayout+xml"/>
  <Override PartName="/ppt/slideLayouts/slideLayout138.xml" ContentType="application/vnd.openxmlformats-officedocument.presentationml.slideLayout+xml"/>
  <Override PartName="/ppt/slideLayouts/slideLayout137.xml" ContentType="application/vnd.openxmlformats-officedocument.presentationml.slideLayout+xml"/>
  <Override PartName="/ppt/slideLayouts/slideLayout136.xml" ContentType="application/vnd.openxmlformats-officedocument.presentationml.slideLayout+xml"/>
  <Override PartName="/ppt/slideLayouts/slideLayout135.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9.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6.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7.xml" ContentType="application/vnd.openxmlformats-officedocument.presentationml.slideLayout+xml"/>
  <Override PartName="/ppt/slideLayouts/slideLayout163.xml" ContentType="application/vnd.openxmlformats-officedocument.presentationml.slideLayout+xml"/>
  <Override PartName="/ppt/slideLayouts/slideLayout162.xml" ContentType="application/vnd.openxmlformats-officedocument.presentationml.slideLayout+xml"/>
  <Override PartName="/ppt/slideLayouts/slideLayout165.xml" ContentType="application/vnd.openxmlformats-officedocument.presentationml.slideLayout+xml"/>
  <Override PartName="/ppt/slideLayouts/slideLayout261.xml" ContentType="application/vnd.openxmlformats-officedocument.presentationml.slideLayout+xml"/>
  <Override PartName="/ppt/slideLayouts/slideLayout260.xml" ContentType="application/vnd.openxmlformats-officedocument.presentationml.slideLayout+xml"/>
  <Override PartName="/ppt/slideLayouts/slideLayout259.xml" ContentType="application/vnd.openxmlformats-officedocument.presentationml.slideLayout+xml"/>
  <Override PartName="/ppt/slideLayouts/slideLayout258.xml" ContentType="application/vnd.openxmlformats-officedocument.presentationml.slideLayout+xml"/>
  <Override PartName="/ppt/slideLayouts/slideLayout257.xml" ContentType="application/vnd.openxmlformats-officedocument.presentationml.slideLayout+xml"/>
  <Override PartName="/ppt/slideLayouts/slideLayout256.xml" ContentType="application/vnd.openxmlformats-officedocument.presentationml.slideLayout+xml"/>
  <Override PartName="/ppt/slideLayouts/slideLayout255.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71.xml" ContentType="application/vnd.openxmlformats-officedocument.presentationml.slideLayout+xml"/>
  <Override PartName="/ppt/slideLayouts/slideLayout270.xml" ContentType="application/vnd.openxmlformats-officedocument.presentationml.slideLayout+xml"/>
  <Override PartName="/ppt/slideLayouts/slideLayout269.xml" ContentType="application/vnd.openxmlformats-officedocument.presentationml.slideLayout+xml"/>
  <Override PartName="/ppt/slideLayouts/slideLayout268.xml" ContentType="application/vnd.openxmlformats-officedocument.presentationml.slideLayout+xml"/>
  <Override PartName="/ppt/slideLayouts/slideLayout267.xml" ContentType="application/vnd.openxmlformats-officedocument.presentationml.slideLayout+xml"/>
  <Override PartName="/ppt/slideLayouts/slideLayout266.xml" ContentType="application/vnd.openxmlformats-officedocument.presentationml.slideLayout+xml"/>
  <Override PartName="/ppt/slideLayouts/slideLayout265.xml" ContentType="application/vnd.openxmlformats-officedocument.presentationml.slideLayout+xml"/>
  <Override PartName="/ppt/slideLayouts/slideLayout254.xml" ContentType="application/vnd.openxmlformats-officedocument.presentationml.slideLayout+xml"/>
  <Override PartName="/ppt/slideLayouts/slideLayout253.xml" ContentType="application/vnd.openxmlformats-officedocument.presentationml.slideLayout+xml"/>
  <Override PartName="/ppt/slideLayouts/slideLayout252.xml" ContentType="application/vnd.openxmlformats-officedocument.presentationml.slideLayout+xml"/>
  <Override PartName="/ppt/slideLayouts/slideLayout242.xml" ContentType="application/vnd.openxmlformats-officedocument.presentationml.slideLayout+xml"/>
  <Override PartName="/ppt/slideLayouts/slideLayout241.xml" ContentType="application/vnd.openxmlformats-officedocument.presentationml.slideLayout+xml"/>
  <Override PartName="/ppt/slideLayouts/slideLayout240.xml" ContentType="application/vnd.openxmlformats-officedocument.presentationml.slideLayout+xml"/>
  <Override PartName="/ppt/slideLayouts/slideLayout239.xml" ContentType="application/vnd.openxmlformats-officedocument.presentationml.slideLayout+xml"/>
  <Override PartName="/ppt/slideLayouts/slideLayout164.xml" ContentType="application/vnd.openxmlformats-officedocument.presentationml.slideLayout+xml"/>
  <Override PartName="/ppt/slideLayouts/slideLayout237.xml" ContentType="application/vnd.openxmlformats-officedocument.presentationml.slideLayout+xml"/>
  <Override PartName="/ppt/slideLayouts/slideLayout236.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51.xml" ContentType="application/vnd.openxmlformats-officedocument.presentationml.slideLayout+xml"/>
  <Override PartName="/ppt/slideLayouts/slideLayout250.xml" ContentType="application/vnd.openxmlformats-officedocument.presentationml.slideLayout+xml"/>
  <Override PartName="/ppt/slideLayouts/slideLayout249.xml" ContentType="application/vnd.openxmlformats-officedocument.presentationml.slideLayout+xml"/>
  <Override PartName="/ppt/slideLayouts/slideLayout248.xml" ContentType="application/vnd.openxmlformats-officedocument.presentationml.slideLayout+xml"/>
  <Override PartName="/ppt/slideLayouts/slideLayout247.xml" ContentType="application/vnd.openxmlformats-officedocument.presentationml.slideLayout+xml"/>
  <Override PartName="/ppt/slideLayouts/slideLayout246.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281.xml" ContentType="application/vnd.openxmlformats-officedocument.presentationml.slideLayout+xml"/>
  <Override PartName="/ppt/slideLayouts/slideLayout280.xml" ContentType="application/vnd.openxmlformats-officedocument.presentationml.slideLayout+xml"/>
  <Override PartName="/ppt/slideLayouts/slideLayout279.xml" ContentType="application/vnd.openxmlformats-officedocument.presentationml.slideLayout+xml"/>
  <Override PartName="/ppt/slideLayouts/slideLayout278.xml" ContentType="application/vnd.openxmlformats-officedocument.presentationml.slideLayout+xml"/>
  <Override PartName="/ppt/slideLayouts/slideLayout277.xml" ContentType="application/vnd.openxmlformats-officedocument.presentationml.slideLayout+xml"/>
  <Override PartName="/ppt/slideLayouts/slideLayout276.xml" ContentType="application/vnd.openxmlformats-officedocument.presentationml.slideLayout+xml"/>
  <Override PartName="/ppt/slideLayouts/slideLayout275.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87.xml" ContentType="application/vnd.openxmlformats-officedocument.presentationml.slideLayout+xml"/>
  <Override PartName="/ppt/slideLayouts/slideLayout286.xml" ContentType="application/vnd.openxmlformats-officedocument.presentationml.slideLayout+xml"/>
  <Override PartName="/ppt/slideLayouts/slideLayout285.xml" ContentType="application/vnd.openxmlformats-officedocument.presentationml.slideLayout+xml"/>
  <Override PartName="/ppt/slideLayouts/slideLayout235.xml" ContentType="application/vnd.openxmlformats-officedocument.presentationml.slideLayout+xml"/>
  <Override PartName="/ppt/slideLayouts/slideLayout238.xml" ContentType="application/vnd.openxmlformats-officedocument.presentationml.slideLayout+xml"/>
  <Override PartName="/ppt/slideLayouts/slideLayout233.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5.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201.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234.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84.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69.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166.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9.xml" ContentType="application/vnd.openxmlformats-officedocument.presentationml.slideLayout+xml"/>
  <Override PartName="/ppt/slideLayouts/slideLayout178.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202.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23.xml" ContentType="application/vnd.openxmlformats-officedocument.presentationml.slideLayout+xml"/>
  <Override PartName="/ppt/slideLayouts/slideLayout222.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9.xml" ContentType="application/vnd.openxmlformats-officedocument.presentationml.slideLayout+xml"/>
  <Override PartName="/ppt/slideLayouts/slideLayout217.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32.xml" ContentType="application/vnd.openxmlformats-officedocument.presentationml.slideLayout+xml"/>
  <Override PartName="/ppt/slideLayouts/slideLayout231.xml" ContentType="application/vnd.openxmlformats-officedocument.presentationml.slideLayout+xml"/>
  <Override PartName="/ppt/slideLayouts/slideLayout230.xml" ContentType="application/vnd.openxmlformats-officedocument.presentationml.slideLayout+xml"/>
  <Override PartName="/ppt/slideLayouts/slideLayout229.xml" ContentType="application/vnd.openxmlformats-officedocument.presentationml.slideLayout+xml"/>
  <Override PartName="/ppt/slideLayouts/slideLayout228.xml" ContentType="application/vnd.openxmlformats-officedocument.presentationml.slideLayout+xml"/>
  <Override PartName="/ppt/slideLayouts/slideLayout227.xml" ContentType="application/vnd.openxmlformats-officedocument.presentationml.slideLayout+xml"/>
  <Override PartName="/ppt/slideLayouts/slideLayout216.xml" ContentType="application/vnd.openxmlformats-officedocument.presentationml.slideLayout+xml"/>
  <Override PartName="/ppt/slideLayouts/slideLayout218.xml" ContentType="application/vnd.openxmlformats-officedocument.presentationml.slideLayout+xml"/>
  <Override PartName="/ppt/slideLayouts/slideLayout204.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9.xml" ContentType="application/vnd.openxmlformats-officedocument.presentationml.slideLayout+xml"/>
  <Override PartName="/ppt/slideLayouts/slideLayout215.xml" ContentType="application/vnd.openxmlformats-officedocument.presentationml.slideLayout+xml"/>
  <Override PartName="/ppt/slideLayouts/slideLayout207.xml" ContentType="application/vnd.openxmlformats-officedocument.presentationml.slideLayout+xml"/>
  <Override PartName="/ppt/slideLayouts/slideLayout206.xml" ContentType="application/vnd.openxmlformats-officedocument.presentationml.slideLayout+xml"/>
  <Override PartName="/ppt/slideLayouts/slideLayout205.xml" ContentType="application/vnd.openxmlformats-officedocument.presentationml.slideLayout+xml"/>
  <Override PartName="/ppt/slideLayouts/slideLayout212.xml" ContentType="application/vnd.openxmlformats-officedocument.presentationml.slideLayout+xml"/>
  <Override PartName="/ppt/slideLayouts/slideLayout208.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0.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Lst>
  <p:notesMasterIdLst>
    <p:notesMasterId r:id="rId48"/>
  </p:notesMasterIdLst>
  <p:sldIdLst>
    <p:sldId id="256" r:id="rId25"/>
    <p:sldId id="257" r:id="rId26"/>
    <p:sldId id="258" r:id="rId27"/>
    <p:sldId id="259" r:id="rId28"/>
    <p:sldId id="260" r:id="rId29"/>
    <p:sldId id="261" r:id="rId30"/>
    <p:sldId id="262" r:id="rId31"/>
    <p:sldId id="263" r:id="rId32"/>
    <p:sldId id="278"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
      <p:font typeface="Segoe UI" panose="020B0502040204020203" pitchFamily="34" charset="0"/>
      <p:regular r:id="rId57"/>
      <p:bold r:id="rId58"/>
      <p:italic r:id="rId59"/>
      <p:boldItalic r:id="rId60"/>
    </p:embeddedFont>
    <p:embeddedFont>
      <p:font typeface="Verdana" panose="020B0604030504040204" pitchFamily="34"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21" Type="http://schemas.openxmlformats.org/officeDocument/2006/relationships/slideMaster" Target="slideMasters/slideMaster21.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font" Target="fonts/font15.fntdata"/><Relationship Id="rId68"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5.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font" Target="fonts/font13.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customXml" Target="../customXml/item1.xml"/><Relationship Id="rId8" Type="http://schemas.openxmlformats.org/officeDocument/2006/relationships/slideMaster" Target="slideMasters/slideMaster8.xml"/><Relationship Id="rId51" Type="http://schemas.openxmlformats.org/officeDocument/2006/relationships/font" Target="fonts/font3.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font" Target="fonts/font11.fntdata"/><Relationship Id="rId67"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7.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Master" Target="slideMasters/slideMaster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5.xml"/><Relationship Id="rId34" Type="http://schemas.openxmlformats.org/officeDocument/2006/relationships/slide" Target="slides/slide10.xml"/><Relationship Id="rId50" Type="http://schemas.openxmlformats.org/officeDocument/2006/relationships/font" Target="fonts/font2.fntdata"/><Relationship Id="rId5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50BE0-0666-4632-9CD1-B0C5ECF1DD34}"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922EB-6D11-4955-B7BD-C9206594F51A}" type="slidenum">
              <a:rPr lang="en-US" smtClean="0"/>
              <a:t>‹#›</a:t>
            </a:fld>
            <a:endParaRPr lang="en-US"/>
          </a:p>
        </p:txBody>
      </p:sp>
    </p:spTree>
    <p:extLst>
      <p:ext uri="{BB962C8B-B14F-4D97-AF65-F5344CB8AC3E}">
        <p14:creationId xmlns:p14="http://schemas.microsoft.com/office/powerpoint/2010/main" val="2923783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10961B_11.pptx.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00875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Because the DCOM-based WMI protocol is officially deprecated, the lab does not include tasks for the WMI job type. The lab does include tasks for the CIM commands. If students try to use an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–AsJob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Get-CimInstance</a:t>
            </a:r>
            <a:r>
              <a:rPr lang="en-US" sz="1000" smtClean="0">
                <a:effectLst/>
                <a:latin typeface="Arial" panose="020B0604020202020204" pitchFamily="34" charset="0"/>
                <a:ea typeface="Calibri" panose="020F0502020204030204" pitchFamily="34" charset="0"/>
                <a:cs typeface="Times New Roman" panose="02020603050405020304" pitchFamily="18" charset="0"/>
              </a:rPr>
              <a:t>, remind them that there is no such parameter. The correct approach is to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transmit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Get-CimInstance</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the specified computers. Students will use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–ComputerName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–AsJob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parameters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This approach reinforces the fact that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designed to be a universal way of running commands in the background and on remote computers.</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Starting Jobs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start jobs using two of the basic job types.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Note: The tasks in this exercise will require students to recall techniques from previous modules. If necessary, give students hints and clues to help remind them of the necessary techniques and commands.</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Managing Jobs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manage the jobs that you created in the previous exercise.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83524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10922EB-6D11-4955-B7BD-C9206594F51A}"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8660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Get-CIMInstance</a:t>
            </a:r>
            <a:r>
              <a:rPr lang="en-US" sz="1000" smtClean="0">
                <a:effectLst/>
                <a:latin typeface="Arial" panose="020B0604020202020204" pitchFamily="34" charset="0"/>
                <a:ea typeface="Calibri" panose="020F0502020204030204" pitchFamily="34" charset="0"/>
                <a:cs typeface="Times New Roman" panose="02020603050405020304" pitchFamily="18" charset="0"/>
              </a:rPr>
              <a:t> does not have an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–AsJob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Why? How would you use it in a job?</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Microsoft is moving toward a standardized use pattern where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used to run commands on remote computers, and to manage that process in the background. You can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Get-CIMInstance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inside the script block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inside the script block for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Start-Job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some potential performance concerns about background jobs?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Each background job requires a Windows PowerShell runspace, meaning each job will consume both CPU and memory while running. Job results are stored in memory, meaning jobs that produce a large amount of output can use a large amount of memory until the results are received and the job is removed.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10518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might you use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Register-ScheduledJob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from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PSScheduledJob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module instead of a command in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smtClean="0">
                <a:effectLst/>
                <a:latin typeface="Arial" panose="020B0604020202020204" pitchFamily="34" charset="0"/>
                <a:ea typeface="Calibri" panose="020F0502020204030204" pitchFamily="34" charset="0"/>
                <a:cs typeface="Times New Roman" panose="02020603050405020304" pitchFamily="18" charset="0"/>
              </a:rPr>
              <a:t> module?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smtClean="0">
                <a:effectLst/>
                <a:latin typeface="Arial" panose="020B0604020202020204" pitchFamily="34" charset="0"/>
                <a:ea typeface="Calibri" panose="020F0502020204030204" pitchFamily="34" charset="0"/>
                <a:cs typeface="Times New Roman" panose="02020603050405020304" pitchFamily="18" charset="0"/>
              </a:rPr>
              <a:t> module is not designed to retrieve job results. It is designed to manage the task objects in the Windows Task Scheduler. The commands in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PSScheduledJob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manage a kind of job that combines the abilities of the Windows Task Scheduler with Windows PowerShell manageability.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40315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There’s often confusion between the two “scheduled” modules.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PSScheduledJob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a feature of Windows PowerShell 3.0 and later. It creates jobs that run in the background, even if Windows PowerShell is not running. Job results are stored to disk and can be retrieved from within Windows PowerShell. Task Scheduler is used to run the jobs, but this module cannot manage other tasks that may be in Task Scheduler.</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a feature of Windows 8 and Windows Server 2012 and later. It creates and manages tasks in the Windows Task Scheduler.</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architecture of the two modules is similar. Both use options, actions, and triggers.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more complex, and is specific to the operating system version. This course uses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PSScheduledJob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because it is an extension to the shell’s job system and is available in earlier versions of the Windows operating system.</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76065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34957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7571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60810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70154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on the 01961A-LON-CL1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E:\Mod11\Democode\Scheduled.ps1.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steps should be carried out on the 10961B-LON-CL1 virtual machine in the Windows PowerShell ISE. If the ISE is not already opened, you should open it now, and then open the file E:\Mod11\Democode\</a:t>
            </a:r>
            <a:r>
              <a:rPr lang="en-IE" sz="1000" dirty="0" smtClean="0">
                <a:effectLst/>
                <a:latin typeface="Arial" panose="020B0604020202020204" pitchFamily="34" charset="0"/>
                <a:ea typeface="Calibri" panose="020F0502020204030204" pitchFamily="34" charset="0"/>
                <a:cs typeface="Times New Roman" panose="02020603050405020304" pitchFamily="18" charset="0"/>
              </a:rPr>
              <a:t>Scheduled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.ps1.</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Import-Module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PSScheduledJob</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Get-Job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Remove-Job</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may see an error here stating that the directory name C:\Users\.....\PowerShell\ScheduledJobs is invalid. This will appear if there are no defined scheduled jobs and is expected. We run the remove-Job command here to clear the jobs before proceeding with the next steps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trigger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JobTrigger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–Once –At (Get-Date).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AddMinutes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Register-</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ScheduledJob</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–Trigger $trigger –Name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DemoJob</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ScriptBlock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ScheduledJob</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–Expand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JobTriggers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Notice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ScheduledJob</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until after the time that was displayed in the previous step.</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Receive-Job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DemoJob</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DemoJob</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Remove-Job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4938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Lesson in this module. To prepare for them</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10961B-LON-DC1</a:t>
            </a:r>
            <a:r>
              <a:rPr lang="ga-IE" sz="100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10961B-LON-CL1</a:t>
            </a:r>
            <a:r>
              <a:rPr lang="ga-IE" sz="100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smtClean="0">
                <a:effectLst/>
                <a:latin typeface="Arial" panose="020B0604020202020204" pitchFamily="34" charset="0"/>
                <a:ea typeface="Times New Roman" panose="02020603050405020304" pitchFamily="18" charset="0"/>
                <a:cs typeface="Segoe UI" panose="020B0502040204020203" pitchFamily="34" charset="0"/>
              </a:rPr>
              <a:t>to the 10961B-LON-DC1 before logging onto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should be performed on the 10961B-LON-CL1 virtual machine in either the Windows PowerShell</a:t>
            </a:r>
            <a:r>
              <a:rPr lang="ga-IE"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console or in the Windows PowerShell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may explicitly call out which one to use.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smtClean="0">
                <a:effectLst/>
                <a:latin typeface="Arial" panose="020B0604020202020204" pitchFamily="34" charset="0"/>
                <a:ea typeface="Calibri" panose="020F0502020204030204" pitchFamily="34" charset="0"/>
                <a:cs typeface="Times New Roman" panose="02020603050405020304" pitchFamily="18" charset="0"/>
              </a:rPr>
              <a:t>.ps1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 </a:t>
            </a:r>
            <a:r>
              <a:rPr lang="ga-IE" sz="1000" smtClean="0">
                <a:effectLst/>
                <a:latin typeface="Arial" panose="020B0604020202020204" pitchFamily="34" charset="0"/>
                <a:ea typeface="Calibri" panose="020F0502020204030204" pitchFamily="34" charset="0"/>
                <a:cs typeface="Times New Roman" panose="02020603050405020304" pitchFamily="18" charset="0"/>
              </a:rPr>
              <a:t>files are also provided and can be opened and used in the ISE. Where they are available</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they</a:t>
            </a:r>
            <a:r>
              <a:rPr lang="ga-IE" sz="1000" smtClean="0">
                <a:effectLst/>
                <a:latin typeface="Arial" panose="020B0604020202020204" pitchFamily="34" charset="0"/>
                <a:ea typeface="Calibri" panose="020F0502020204030204" pitchFamily="34" charset="0"/>
                <a:cs typeface="Times New Roman" panose="02020603050405020304" pitchFamily="18" charset="0"/>
              </a:rPr>
              <a:t> will be called out in the demonstration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smtClean="0">
                <a:effectLst/>
                <a:latin typeface="Arial" panose="020B0604020202020204" pitchFamily="34" charset="0"/>
                <a:ea typeface="Calibri" panose="020F0502020204030204" pitchFamily="34" charset="0"/>
                <a:cs typeface="Times New Roman" panose="02020603050405020304" pitchFamily="18" charset="0"/>
              </a:rPr>
              <a:t>otes. They are available on the 10961B-LON-CL1 </a:t>
            </a:r>
            <a:r>
              <a:rPr lang="en-US" sz="1000" smtClean="0">
                <a:effectLst/>
                <a:latin typeface="Arial" panose="020B0604020202020204" pitchFamily="34" charset="0"/>
                <a:ea typeface="Calibri" panose="020F0502020204030204" pitchFamily="34" charset="0"/>
                <a:cs typeface="Times New Roman" panose="02020603050405020304" pitchFamily="18" charset="0"/>
              </a:rPr>
              <a:t>virtual machine </a:t>
            </a:r>
            <a:r>
              <a:rPr lang="ga-IE" sz="1000" smtClean="0">
                <a:effectLst/>
                <a:latin typeface="Arial" panose="020B0604020202020204" pitchFamily="34" charset="0"/>
                <a:ea typeface="Calibri" panose="020F0502020204030204" pitchFamily="34" charset="0"/>
                <a:cs typeface="Times New Roman" panose="02020603050405020304" pitchFamily="18" charset="0"/>
              </a:rPr>
              <a:t>at E:\Mod11\Democode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2713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Creating a Scheduled Job</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create and run a scheduled job, and retrieve the results from the job.</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68950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10922EB-6D11-4955-B7BD-C9206594F51A}"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36134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Is it possible to create a scheduled job without creating a job option object?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Yes.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–ScheduledJobOption </a:t>
            </a:r>
            <a:r>
              <a:rPr lang="en-US" sz="1000" smtClean="0">
                <a:effectLst/>
                <a:latin typeface="Arial" panose="020B0604020202020204" pitchFamily="34" charset="0"/>
                <a:ea typeface="Calibri" panose="020F0502020204030204" pitchFamily="34" charset="0"/>
                <a:cs typeface="Times New Roman" panose="02020603050405020304" pitchFamily="18" charset="0"/>
              </a:rPr>
              <a:t>parameter of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Register-ScheduledJob</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optional. You need to create a scheduled job option only if you require one of its features.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61640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is the main difference between a background job and a scheduled job?</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 background job runs only while Windows PowerShell is running. A scheduled job can run even if the shell is not running, and you can still use the shell to retrieve job results.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Remember that scheduled jobs are defined, stored, and managed locally. There is no means of central scheduled job management. For that reason, you should be careful to document job definitions. In large environments, you may prefer to use a centralized job management solution, such as Microsoft System Center Orchestrator.</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ScheduledTasks</a:t>
            </a:r>
            <a:r>
              <a:rPr lang="en-US" sz="1000" smtClean="0">
                <a:effectLst/>
                <a:latin typeface="Arial" panose="020B0604020202020204" pitchFamily="34" charset="0"/>
                <a:ea typeface="Calibri" panose="020F0502020204030204" pitchFamily="34" charset="0"/>
                <a:cs typeface="Times New Roman" panose="02020603050405020304" pitchFamily="18" charset="0"/>
              </a:rPr>
              <a:t> module is not available.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smtClean="0">
                <a:effectLst/>
                <a:latin typeface="Arial" panose="020B0604020202020204" pitchFamily="34" charset="0"/>
                <a:ea typeface="Calibri" panose="020F0502020204030204" pitchFamily="34" charset="0"/>
                <a:cs typeface="Times New Roman" panose="02020603050405020304" pitchFamily="18" charset="0"/>
              </a:rPr>
              <a:t>This module is a feature of Windows 8 and Windows Server 2012 and later and is not available on earlier versions of the operating system.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PSScheduledJob </a:t>
            </a:r>
            <a:r>
              <a:rPr lang="en-US" sz="1000" smtClean="0">
                <a:effectLst/>
                <a:latin typeface="Arial" panose="020B0604020202020204" pitchFamily="34" charset="0"/>
                <a:ea typeface="Calibri" panose="020F0502020204030204" pitchFamily="34" charset="0"/>
                <a:cs typeface="Times New Roman" panose="02020603050405020304" pitchFamily="18" charset="0"/>
              </a:rPr>
              <a:t>module is a feature of Windows PowerShell 3.0 and later and should be available on any computer where that version of the shell is installed.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90251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some tasks that you might want to run in the background?</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Any long-running task is a good candidate for running in the background. Also remember that background jobs can run in parallel. That makes background jobs a good way for a script to start several tasks that can run concurrently. The script can start the jobs and wait until they all complete before proceeding.</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0076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75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89263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0177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99928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E:\Mod11\Democode\Background.ps1. In the script, steps 8 and 9 are modified to retrieve and use the ID number automatically, without you having to remember the ID number.</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script does not include the command to enable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remoting</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on LON-CL1. You will need to manually run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Enable-</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PSRemoting</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on LON-CL1 if it is not already enabled.</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de</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f the ISE is not already opened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should open it now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then open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file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E:\Mod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11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Democode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Background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.ps1</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LON-CL1, run the following,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on each dialog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box: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PSRemoting</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Start-Job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ScriptBlock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Dir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Recurse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–Name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LocalDir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Invoke-Command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ScriptBlock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Security –Newest 100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LON-CL1,LON-DC1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JobName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RemoteLogs</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Get-Job</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LocalDir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Stop-Job</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Receive-Job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LocalDir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LocalDir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a:t>
            </a:r>
            <a:r>
              <a:rPr lang="en-US" sz="10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Repeat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step until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job shows a status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Select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ExpandProperty</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ChildJobs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Remember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job ID number that corresponds to the </a:t>
            </a:r>
            <a:r>
              <a:rPr lang="ga-IE"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-DC1 job</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10922EB-6D11-4955-B7BD-C9206594F51A}"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241933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–ID &lt;id&gt; | Receive-Job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a:t>
            </a:r>
          </a:p>
          <a:p>
            <a:pPr marL="342900" lvl="0" indent="-342900">
              <a:lnSpc>
                <a:spcPct val="115000"/>
              </a:lnSpc>
              <a:spcAft>
                <a:spcPts val="995"/>
              </a:spcAft>
              <a:buFont typeface="+mj-lt"/>
              <a:buAutoNum type="arabicPeriod" startAt="12"/>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Replacing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&lt;id&gt; with the job ID number you remembered from the previous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step.</a:t>
            </a:r>
          </a:p>
          <a:p>
            <a:pPr marL="342900" lvl="0" indent="-342900">
              <a:lnSpc>
                <a:spcPct val="115000"/>
              </a:lnSpc>
              <a:spcAft>
                <a:spcPts val="995"/>
              </a:spcAft>
              <a:buFont typeface="+mj-lt"/>
              <a:buAutoNum type="arabicPeriod" startAt="12"/>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Receive-Job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RemoteLogs</a:t>
            </a:r>
            <a:endParaRPr lang="en-US" dirty="0"/>
          </a:p>
        </p:txBody>
      </p:sp>
      <p:sp>
        <p:nvSpPr>
          <p:cNvPr id="4" name="Slide Number Placeholder 3"/>
          <p:cNvSpPr>
            <a:spLocks noGrp="1"/>
          </p:cNvSpPr>
          <p:nvPr>
            <p:ph type="sldNum" sz="quarter" idx="10"/>
          </p:nvPr>
        </p:nvSpPr>
        <p:spPr/>
        <p:txBody>
          <a:bodyPr/>
          <a:lstStyle/>
          <a:p>
            <a:fld id="{E10922EB-6D11-4955-B7BD-C9206594F51A}" type="slidenum">
              <a:rPr lang="en-US" smtClean="0"/>
              <a:t>9</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Using Background Jobs and Scheduled Jobs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001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95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464992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14364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369321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68065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17324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44290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44213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524368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10285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28431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8928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63724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55992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652749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114252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12868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19755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48804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151534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67720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379720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3478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525828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997280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961199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329174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089802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57386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315511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159638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65128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199410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355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1332664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45287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163802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531086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1689000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74701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894192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254842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60102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063142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962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350725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903779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176904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536453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577729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747124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8775121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65593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753319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46680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2729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95914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138549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03295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036355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741530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94853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554501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107888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2087802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08171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4994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490723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360423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00698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029024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62930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092497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992628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359904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342270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93607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6008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240869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969174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15672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833487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715966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798052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3950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546266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576901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734775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341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632738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093079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5152077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231539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251975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68571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007602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848559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4663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133805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1332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24311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087372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589532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312752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0961442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060241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543826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185535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40236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01433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13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8703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902791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124098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072995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290965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100496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922345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490719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83713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30152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139290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586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653920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999028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18483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60291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356461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278211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243547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009853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842674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418892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70152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375958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556988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298074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4771654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9815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699605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965678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305492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210547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745793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62093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206707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487141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8423307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855885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43158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64039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51820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506298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071792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826781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4876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117955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843314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2061790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180769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8489807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25938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801768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710117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95821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837261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4508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4006100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808504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09644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61362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057008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88273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05265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96176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13901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483728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238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545924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366463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826503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952804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312113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138196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679836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091941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4849781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152119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51456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09380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285509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2477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050213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569979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996722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009065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40808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6869299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72139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8914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43529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534417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905152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580208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4187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081113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752169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5098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9709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252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07712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5379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9978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0095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06662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32780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61503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14411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3336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8831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76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74031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39865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6197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1706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5821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96434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4277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89415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80739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29996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8856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16633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21133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544276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72455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55046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80556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6254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22634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55179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05509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300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6872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63833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342147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991263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77602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08123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51559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34466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2850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55899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76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3907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39174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9118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83434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8684450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07695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327446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87375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9905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150541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6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86566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05832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39415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1730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6106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36860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772567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87045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57396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016581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858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09610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628915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1401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51731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45100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614186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752105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13694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3859227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58360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8783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theme" Target="../theme/theme24.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2745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2600745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2092454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462861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8267405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4617044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2140389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571692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5886411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5145029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3407754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97516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0052515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1842590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354435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63016311"/>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871089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4739015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0697761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42711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7536373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2585151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619424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9938318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11</a:t>
            </a:r>
            <a:endParaRPr lang="en-US"/>
          </a:p>
        </p:txBody>
      </p:sp>
      <p:sp>
        <p:nvSpPr>
          <p:cNvPr id="3" name="Subtitle 2"/>
          <p:cNvSpPr>
            <a:spLocks noGrp="1"/>
          </p:cNvSpPr>
          <p:nvPr>
            <p:ph type="subTitle" sz="quarter" idx="1"/>
          </p:nvPr>
        </p:nvSpPr>
        <p:spPr/>
        <p:txBody>
          <a:bodyPr/>
          <a:lstStyle/>
          <a:p>
            <a:r>
              <a:rPr lang="en-US" smtClean="0"/>
              <a:t>Using Background Jobs and Scheduled Jobs
</a:t>
            </a:r>
            <a:endParaRPr lang="en-US"/>
          </a:p>
        </p:txBody>
      </p:sp>
    </p:spTree>
    <p:extLst>
      <p:ext uri="{BB962C8B-B14F-4D97-AF65-F5344CB8AC3E}">
        <p14:creationId xmlns:p14="http://schemas.microsoft.com/office/powerpoint/2010/main" val="2224211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Using Background Jobs</a:t>
            </a:r>
            <a:endParaRPr lang="en-US"/>
          </a:p>
        </p:txBody>
      </p:sp>
      <p:sp>
        <p:nvSpPr>
          <p:cNvPr id="3" name="Text Placeholder 2"/>
          <p:cNvSpPr>
            <a:spLocks noGrp="1"/>
          </p:cNvSpPr>
          <p:nvPr>
            <p:ph type="body" idx="1"/>
          </p:nvPr>
        </p:nvSpPr>
        <p:spPr/>
        <p:txBody>
          <a:bodyPr/>
          <a:lstStyle/>
          <a:p>
            <a:r>
              <a:rPr lang="en-US" smtClean="0"/>
              <a:t>Exercise 1: Starting Jobs
Exercise 2: Managing Jobs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202472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Lab Scenario38659983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need to perform several tasks that can run concurrently. You will start these tasks as background jobs.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1584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Get-CIMInstance does not have an –AsJob parameter. Why? How would you use it in a job?
What are some potential performance concerns about background jobs?</a:t>
            </a:r>
            <a:endParaRPr lang="en-US"/>
          </a:p>
        </p:txBody>
      </p:sp>
    </p:spTree>
    <p:extLst>
      <p:ext uri="{BB962C8B-B14F-4D97-AF65-F5344CB8AC3E}">
        <p14:creationId xmlns:p14="http://schemas.microsoft.com/office/powerpoint/2010/main" val="3974504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Scheduled Jobs</a:t>
            </a:r>
            <a:endParaRPr lang="en-US"/>
          </a:p>
        </p:txBody>
      </p:sp>
      <p:sp>
        <p:nvSpPr>
          <p:cNvPr id="3" name="Text Placeholder 2"/>
          <p:cNvSpPr>
            <a:spLocks noGrp="1"/>
          </p:cNvSpPr>
          <p:nvPr>
            <p:ph type="body" idx="1"/>
          </p:nvPr>
        </p:nvSpPr>
        <p:spPr/>
        <p:txBody>
          <a:bodyPr/>
          <a:lstStyle/>
          <a:p>
            <a:r>
              <a:rPr lang="en-US" smtClean="0"/>
              <a:t>What Are Scheduled Jobs?
Job Options
Job Triggers
Creating a Scheduled Job
Retrieving Job Results
Demonstration: Using Scheduled Jobs</a:t>
            </a:r>
            <a:endParaRPr lang="en-US"/>
          </a:p>
        </p:txBody>
      </p:sp>
    </p:spTree>
    <p:extLst>
      <p:ext uri="{BB962C8B-B14F-4D97-AF65-F5344CB8AC3E}">
        <p14:creationId xmlns:p14="http://schemas.microsoft.com/office/powerpoint/2010/main" val="549096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Scheduled Jobs?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Require Windows PowerShell 3.0</a:t>
            </a:r>
          </a:p>
          <a:p>
            <a:pPr lvl="0"/>
            <a:endParaRPr lang="en-US" kern="0">
              <a:solidFill>
                <a:srgbClr val="000000"/>
              </a:solidFill>
            </a:endParaRPr>
          </a:p>
          <a:p>
            <a:pPr lvl="0"/>
            <a:r>
              <a:rPr lang="en-US" kern="0">
                <a:solidFill>
                  <a:srgbClr val="000000"/>
                </a:solidFill>
              </a:rPr>
              <a:t>Three components:</a:t>
            </a:r>
          </a:p>
          <a:p>
            <a:pPr lvl="1"/>
            <a:r>
              <a:rPr lang="en-US" kern="0">
                <a:solidFill>
                  <a:srgbClr val="000000"/>
                </a:solidFill>
              </a:rPr>
              <a:t>Job definition</a:t>
            </a:r>
          </a:p>
          <a:p>
            <a:pPr lvl="1"/>
            <a:r>
              <a:rPr lang="en-US" kern="0">
                <a:solidFill>
                  <a:srgbClr val="000000"/>
                </a:solidFill>
              </a:rPr>
              <a:t>Job options</a:t>
            </a:r>
          </a:p>
          <a:p>
            <a:pPr lvl="1"/>
            <a:r>
              <a:rPr lang="en-US" kern="0">
                <a:solidFill>
                  <a:srgbClr val="000000"/>
                </a:solidFill>
              </a:rPr>
              <a:t>Job triggers</a:t>
            </a:r>
            <a:endParaRPr lang="en-US" kern="0" dirty="0">
              <a:solidFill>
                <a:srgbClr val="000000"/>
              </a:solidFill>
            </a:endParaRPr>
          </a:p>
        </p:txBody>
      </p:sp>
    </p:spTree>
    <p:extLst>
      <p:ext uri="{BB962C8B-B14F-4D97-AF65-F5344CB8AC3E}">
        <p14:creationId xmlns:p14="http://schemas.microsoft.com/office/powerpoint/2010/main" val="4226030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Job Options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a:t>
            </a:r>
            <a:r>
              <a:rPr lang="en-US" b="1" kern="0">
                <a:solidFill>
                  <a:srgbClr val="000000"/>
                </a:solidFill>
              </a:rPr>
              <a:t>New-ScheduledJobOption</a:t>
            </a:r>
            <a:r>
              <a:rPr lang="en-US" kern="0">
                <a:solidFill>
                  <a:srgbClr val="000000"/>
                </a:solidFill>
              </a:rPr>
              <a:t> to create an option object</a:t>
            </a:r>
          </a:p>
          <a:p>
            <a:pPr lvl="0"/>
            <a:r>
              <a:rPr lang="en-US" kern="0">
                <a:solidFill>
                  <a:srgbClr val="000000"/>
                </a:solidFill>
              </a:rPr>
              <a:t>Parameters correspond to options in the Task Scheduler GUI</a:t>
            </a:r>
          </a:p>
          <a:p>
            <a:pPr lvl="0"/>
            <a:r>
              <a:rPr lang="en-US" kern="0">
                <a:solidFill>
                  <a:srgbClr val="000000"/>
                </a:solidFill>
              </a:rPr>
              <a:t>Options include:</a:t>
            </a:r>
          </a:p>
          <a:p>
            <a:pPr lvl="1"/>
            <a:r>
              <a:rPr lang="en-US" b="1" kern="0">
                <a:solidFill>
                  <a:srgbClr val="000000"/>
                </a:solidFill>
              </a:rPr>
              <a:t>–RequireNetwork</a:t>
            </a:r>
          </a:p>
          <a:p>
            <a:pPr lvl="1"/>
            <a:r>
              <a:rPr lang="en-US" b="1" kern="0">
                <a:solidFill>
                  <a:srgbClr val="000000"/>
                </a:solidFill>
              </a:rPr>
              <a:t>–RunElevated</a:t>
            </a:r>
          </a:p>
          <a:p>
            <a:pPr lvl="1"/>
            <a:r>
              <a:rPr lang="en-US" b="1" kern="0">
                <a:solidFill>
                  <a:srgbClr val="000000"/>
                </a:solidFill>
              </a:rPr>
              <a:t>–WakeToRun</a:t>
            </a:r>
          </a:p>
          <a:p>
            <a:pPr lvl="1"/>
            <a:r>
              <a:rPr lang="en-US" b="1" kern="0">
                <a:solidFill>
                  <a:srgbClr val="000000"/>
                </a:solidFill>
              </a:rPr>
              <a:t>–HideInTaskScheduler</a:t>
            </a:r>
            <a:endParaRPr lang="en-US" b="1" kern="0" dirty="0">
              <a:solidFill>
                <a:srgbClr val="000000"/>
              </a:solidFill>
            </a:endParaRPr>
          </a:p>
        </p:txBody>
      </p:sp>
    </p:spTree>
    <p:extLst>
      <p:ext uri="{BB962C8B-B14F-4D97-AF65-F5344CB8AC3E}">
        <p14:creationId xmlns:p14="http://schemas.microsoft.com/office/powerpoint/2010/main" val="2044011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Job Triggers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a:t>
            </a:r>
            <a:r>
              <a:rPr lang="en-US" b="1" kern="0">
                <a:solidFill>
                  <a:srgbClr val="000000"/>
                </a:solidFill>
              </a:rPr>
              <a:t>New-JobTrigger</a:t>
            </a:r>
            <a:endParaRPr lang="en-US" kern="0">
              <a:solidFill>
                <a:srgbClr val="000000"/>
              </a:solidFill>
            </a:endParaRPr>
          </a:p>
          <a:p>
            <a:pPr lvl="0"/>
            <a:r>
              <a:rPr lang="en-US" kern="0">
                <a:solidFill>
                  <a:srgbClr val="000000"/>
                </a:solidFill>
              </a:rPr>
              <a:t>Five basic types of trigger:</a:t>
            </a:r>
          </a:p>
          <a:p>
            <a:pPr lvl="1"/>
            <a:r>
              <a:rPr lang="en-US" b="1" kern="0">
                <a:solidFill>
                  <a:srgbClr val="000000"/>
                </a:solidFill>
              </a:rPr>
              <a:t>–Once</a:t>
            </a:r>
          </a:p>
          <a:p>
            <a:pPr lvl="1"/>
            <a:r>
              <a:rPr lang="en-US" b="1" kern="0">
                <a:solidFill>
                  <a:srgbClr val="000000"/>
                </a:solidFill>
              </a:rPr>
              <a:t>–Weekly</a:t>
            </a:r>
          </a:p>
          <a:p>
            <a:pPr lvl="1"/>
            <a:r>
              <a:rPr lang="en-US" b="1" kern="0">
                <a:solidFill>
                  <a:srgbClr val="000000"/>
                </a:solidFill>
              </a:rPr>
              <a:t>–Daily</a:t>
            </a:r>
          </a:p>
          <a:p>
            <a:pPr lvl="1"/>
            <a:r>
              <a:rPr lang="en-US" b="1" kern="0">
                <a:solidFill>
                  <a:srgbClr val="000000"/>
                </a:solidFill>
              </a:rPr>
              <a:t>–AtLogOn</a:t>
            </a:r>
          </a:p>
          <a:p>
            <a:pPr lvl="1"/>
            <a:r>
              <a:rPr lang="en-US" b="1" kern="0">
                <a:solidFill>
                  <a:srgbClr val="000000"/>
                </a:solidFill>
              </a:rPr>
              <a:t>–AtStartUp</a:t>
            </a:r>
            <a:endParaRPr lang="en-US" b="1" kern="0" dirty="0">
              <a:solidFill>
                <a:srgbClr val="000000"/>
              </a:solidFill>
            </a:endParaRPr>
          </a:p>
        </p:txBody>
      </p:sp>
    </p:spTree>
    <p:extLst>
      <p:ext uri="{BB962C8B-B14F-4D97-AF65-F5344CB8AC3E}">
        <p14:creationId xmlns:p14="http://schemas.microsoft.com/office/powerpoint/2010/main" val="1627528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20f47a5-45b6-4a87-b9c5-7da13a91bf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Scheduled Job</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a:t>
            </a:r>
            <a:r>
              <a:rPr lang="en-US" b="1" kern="0">
                <a:solidFill>
                  <a:srgbClr val="000000"/>
                </a:solidFill>
              </a:rPr>
              <a:t>Register-ScheduledJob</a:t>
            </a:r>
            <a:endParaRPr lang="en-US" kern="0">
              <a:solidFill>
                <a:srgbClr val="000000"/>
              </a:solidFill>
            </a:endParaRPr>
          </a:p>
          <a:p>
            <a:pPr lvl="0"/>
            <a:r>
              <a:rPr lang="en-US" kern="0">
                <a:solidFill>
                  <a:srgbClr val="000000"/>
                </a:solidFill>
              </a:rPr>
              <a:t>Creates job definition XML file on disk</a:t>
            </a:r>
          </a:p>
          <a:p>
            <a:pPr lvl="0"/>
            <a:endParaRPr lang="en-US" kern="0">
              <a:solidFill>
                <a:srgbClr val="000000"/>
              </a:solidFill>
            </a:endParaRPr>
          </a:p>
          <a:p>
            <a:pPr lvl="0"/>
            <a:r>
              <a:rPr lang="en-US" kern="0">
                <a:solidFill>
                  <a:srgbClr val="000000"/>
                </a:solidFill>
              </a:rPr>
              <a:t>Parameters include:</a:t>
            </a:r>
          </a:p>
          <a:p>
            <a:pPr lvl="1"/>
            <a:r>
              <a:rPr lang="en-US" b="1" kern="0">
                <a:solidFill>
                  <a:srgbClr val="000000"/>
                </a:solidFill>
              </a:rPr>
              <a:t>–Name</a:t>
            </a:r>
          </a:p>
          <a:p>
            <a:pPr lvl="1"/>
            <a:r>
              <a:rPr lang="en-US" b="1" kern="0">
                <a:solidFill>
                  <a:srgbClr val="000000"/>
                </a:solidFill>
              </a:rPr>
              <a:t>–ScriptBlock</a:t>
            </a:r>
            <a:r>
              <a:rPr lang="en-US" kern="0">
                <a:solidFill>
                  <a:srgbClr val="000000"/>
                </a:solidFill>
              </a:rPr>
              <a:t> or </a:t>
            </a:r>
            <a:r>
              <a:rPr lang="en-US" b="1" kern="0">
                <a:solidFill>
                  <a:srgbClr val="000000"/>
                </a:solidFill>
              </a:rPr>
              <a:t>–FilePath</a:t>
            </a:r>
            <a:endParaRPr lang="en-US" kern="0">
              <a:solidFill>
                <a:srgbClr val="000000"/>
              </a:solidFill>
            </a:endParaRPr>
          </a:p>
          <a:p>
            <a:pPr lvl="1"/>
            <a:r>
              <a:rPr lang="en-US" b="1" kern="0">
                <a:solidFill>
                  <a:srgbClr val="000000"/>
                </a:solidFill>
              </a:rPr>
              <a:t>–Credential</a:t>
            </a:r>
          </a:p>
          <a:p>
            <a:pPr lvl="1"/>
            <a:r>
              <a:rPr lang="en-US" b="1" kern="0">
                <a:solidFill>
                  <a:srgbClr val="000000"/>
                </a:solidFill>
              </a:rPr>
              <a:t>–MaxResultCount</a:t>
            </a:r>
          </a:p>
          <a:p>
            <a:pPr lvl="1"/>
            <a:r>
              <a:rPr lang="en-US" b="1" kern="0">
                <a:solidFill>
                  <a:srgbClr val="000000"/>
                </a:solidFill>
              </a:rPr>
              <a:t>–ScheduledJobOption</a:t>
            </a:r>
            <a:r>
              <a:rPr lang="en-US" kern="0">
                <a:solidFill>
                  <a:srgbClr val="000000"/>
                </a:solidFill>
              </a:rPr>
              <a:t> (job option object)</a:t>
            </a:r>
          </a:p>
          <a:p>
            <a:pPr lvl="1"/>
            <a:r>
              <a:rPr lang="en-US" b="1" kern="0">
                <a:solidFill>
                  <a:srgbClr val="000000"/>
                </a:solidFill>
              </a:rPr>
              <a:t>–Trigger</a:t>
            </a:r>
            <a:r>
              <a:rPr lang="en-US" kern="0">
                <a:solidFill>
                  <a:srgbClr val="000000"/>
                </a:solidFill>
              </a:rPr>
              <a:t> (job trigger object)</a:t>
            </a:r>
            <a:endParaRPr lang="en-US" b="1" kern="0" dirty="0">
              <a:solidFill>
                <a:srgbClr val="000000"/>
              </a:solidFill>
            </a:endParaRPr>
          </a:p>
        </p:txBody>
      </p:sp>
    </p:spTree>
    <p:extLst>
      <p:ext uri="{BB962C8B-B14F-4D97-AF65-F5344CB8AC3E}">
        <p14:creationId xmlns:p14="http://schemas.microsoft.com/office/powerpoint/2010/main" val="4163718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09f8bdd3-44af-4478-a28e-0795fea4f3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Retrieving Job Results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Run </a:t>
            </a:r>
            <a:r>
              <a:rPr lang="en-US" b="1" kern="0">
                <a:solidFill>
                  <a:srgbClr val="000000"/>
                </a:solidFill>
              </a:rPr>
              <a:t>Get-Job</a:t>
            </a:r>
            <a:r>
              <a:rPr lang="en-US" kern="0">
                <a:solidFill>
                  <a:srgbClr val="000000"/>
                </a:solidFill>
              </a:rPr>
              <a:t> to see a list of </a:t>
            </a:r>
            <a:r>
              <a:rPr lang="en-US" b="1" kern="0">
                <a:solidFill>
                  <a:srgbClr val="000000"/>
                </a:solidFill>
              </a:rPr>
              <a:t>PSScheduledJob</a:t>
            </a:r>
            <a:r>
              <a:rPr lang="en-US" kern="0">
                <a:solidFill>
                  <a:srgbClr val="000000"/>
                </a:solidFill>
              </a:rPr>
              <a:t> jobs</a:t>
            </a:r>
          </a:p>
          <a:p>
            <a:pPr lvl="1"/>
            <a:r>
              <a:rPr lang="en-US" kern="0">
                <a:solidFill>
                  <a:srgbClr val="000000"/>
                </a:solidFill>
              </a:rPr>
              <a:t>Each represents an execution of the scheduled job</a:t>
            </a:r>
          </a:p>
          <a:p>
            <a:pPr lvl="1"/>
            <a:r>
              <a:rPr lang="en-US" kern="0">
                <a:solidFill>
                  <a:srgbClr val="000000"/>
                </a:solidFill>
              </a:rPr>
              <a:t>Provides access to the job results</a:t>
            </a:r>
            <a:endParaRPr lang="en-US" b="1" kern="0">
              <a:solidFill>
                <a:srgbClr val="000000"/>
              </a:solidFill>
            </a:endParaRPr>
          </a:p>
          <a:p>
            <a:pPr lvl="1"/>
            <a:endParaRPr lang="en-US" b="1" kern="0">
              <a:solidFill>
                <a:srgbClr val="000000"/>
              </a:solidFill>
            </a:endParaRPr>
          </a:p>
          <a:p>
            <a:pPr lvl="0"/>
            <a:r>
              <a:rPr lang="en-US" kern="0">
                <a:solidFill>
                  <a:srgbClr val="000000"/>
                </a:solidFill>
              </a:rPr>
              <a:t>Run </a:t>
            </a:r>
            <a:r>
              <a:rPr lang="en-US" b="1" kern="0">
                <a:solidFill>
                  <a:srgbClr val="000000"/>
                </a:solidFill>
              </a:rPr>
              <a:t>Receive-Job</a:t>
            </a:r>
            <a:r>
              <a:rPr lang="en-US" kern="0">
                <a:solidFill>
                  <a:srgbClr val="000000"/>
                </a:solidFill>
              </a:rPr>
              <a:t> to retrieve results</a:t>
            </a:r>
          </a:p>
          <a:p>
            <a:pPr lvl="0"/>
            <a:r>
              <a:rPr lang="en-US" kern="0">
                <a:solidFill>
                  <a:srgbClr val="000000"/>
                </a:solidFill>
              </a:rPr>
              <a:t>Run </a:t>
            </a:r>
            <a:r>
              <a:rPr lang="en-US" b="1" kern="0">
                <a:solidFill>
                  <a:srgbClr val="000000"/>
                </a:solidFill>
              </a:rPr>
              <a:t>Remove-Job</a:t>
            </a:r>
            <a:r>
              <a:rPr lang="en-US" kern="0">
                <a:solidFill>
                  <a:srgbClr val="000000"/>
                </a:solidFill>
              </a:rPr>
              <a:t> to delete results and the job object</a:t>
            </a:r>
            <a:endParaRPr lang="en-US" kern="0" dirty="0">
              <a:solidFill>
                <a:srgbClr val="000000"/>
              </a:solidFill>
            </a:endParaRPr>
          </a:p>
        </p:txBody>
      </p:sp>
    </p:spTree>
    <p:extLst>
      <p:ext uri="{BB962C8B-B14F-4D97-AF65-F5344CB8AC3E}">
        <p14:creationId xmlns:p14="http://schemas.microsoft.com/office/powerpoint/2010/main" val="836027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bd2e50d5-4c34-4542-9fea-9f2f08ac7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Scheduled Jobs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create, run, and retrieve the results from a scheduled job</a:t>
            </a:r>
            <a:endParaRPr lang="en-US" kern="0" dirty="0">
              <a:solidFill>
                <a:srgbClr val="000000"/>
              </a:solidFill>
            </a:endParaRPr>
          </a:p>
        </p:txBody>
      </p:sp>
    </p:spTree>
    <p:extLst>
      <p:ext uri="{BB962C8B-B14F-4D97-AF65-F5344CB8AC3E}">
        <p14:creationId xmlns:p14="http://schemas.microsoft.com/office/powerpoint/2010/main" val="1588765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Background Jobs
Using Scheduled Jobs</a:t>
            </a:r>
            <a:endParaRPr lang="en-US"/>
          </a:p>
        </p:txBody>
      </p:sp>
    </p:spTree>
    <p:extLst>
      <p:ext uri="{BB962C8B-B14F-4D97-AF65-F5344CB8AC3E}">
        <p14:creationId xmlns:p14="http://schemas.microsoft.com/office/powerpoint/2010/main" val="2285081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1e5841ec-650e-4bc3-a891-2b6417da09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Using Scheduled Jobs</a:t>
            </a:r>
            <a:endParaRPr lang="en-US"/>
          </a:p>
        </p:txBody>
      </p:sp>
      <p:sp>
        <p:nvSpPr>
          <p:cNvPr id="3" name="Text Placeholder 2"/>
          <p:cNvSpPr>
            <a:spLocks noGrp="1"/>
          </p:cNvSpPr>
          <p:nvPr>
            <p:ph type="body" idx="1"/>
          </p:nvPr>
        </p:nvSpPr>
        <p:spPr/>
        <p:txBody>
          <a:bodyPr/>
          <a:lstStyle/>
          <a:p>
            <a:r>
              <a:rPr lang="en-US" smtClean="0"/>
              <a:t>Exercise 1: Creating a Scheduled Job</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4164840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Lab Scenario26689682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need to create a scheduled job that will perform a specified task on a daily basis.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8962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f1f5fd6d-295a-4884-92c6-b37b715062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Is it possible to create a scheduled job without creating a job option object?</a:t>
            </a:r>
            <a:endParaRPr lang="en-US"/>
          </a:p>
        </p:txBody>
      </p:sp>
    </p:spTree>
    <p:extLst>
      <p:ext uri="{BB962C8B-B14F-4D97-AF65-F5344CB8AC3E}">
        <p14:creationId xmlns:p14="http://schemas.microsoft.com/office/powerpoint/2010/main" val="3641553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Common Issues and Troubleshooting Tips</a:t>
            </a:r>
            <a:endParaRPr lang="en-US"/>
          </a:p>
        </p:txBody>
      </p:sp>
    </p:spTree>
    <p:extLst>
      <p:ext uri="{BB962C8B-B14F-4D97-AF65-F5344CB8AC3E}">
        <p14:creationId xmlns:p14="http://schemas.microsoft.com/office/powerpoint/2010/main" val="219456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Background Jobs</a:t>
            </a:r>
            <a:endParaRPr lang="en-US"/>
          </a:p>
        </p:txBody>
      </p:sp>
      <p:sp>
        <p:nvSpPr>
          <p:cNvPr id="3" name="Text Placeholder 2"/>
          <p:cNvSpPr>
            <a:spLocks noGrp="1"/>
          </p:cNvSpPr>
          <p:nvPr>
            <p:ph type="body" idx="1"/>
          </p:nvPr>
        </p:nvSpPr>
        <p:spPr/>
        <p:txBody>
          <a:bodyPr/>
          <a:lstStyle/>
          <a:p>
            <a:r>
              <a:rPr lang="en-US" smtClean="0"/>
              <a:t>What Are Background Jobs?
Starting Jobs
Managing Jobs
Retrieving Job Results
Demonstration: Using Background Jobs</a:t>
            </a:r>
            <a:endParaRPr lang="en-US"/>
          </a:p>
        </p:txBody>
      </p:sp>
    </p:spTree>
    <p:extLst>
      <p:ext uri="{BB962C8B-B14F-4D97-AF65-F5344CB8AC3E}">
        <p14:creationId xmlns:p14="http://schemas.microsoft.com/office/powerpoint/2010/main" val="4109752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Background Jobs?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Run commands in the background</a:t>
            </a:r>
          </a:p>
          <a:p>
            <a:pPr lvl="0"/>
            <a:r>
              <a:rPr lang="en-US" kern="0">
                <a:solidFill>
                  <a:srgbClr val="000000"/>
                </a:solidFill>
              </a:rPr>
              <a:t>Store command results in memory for retrieval</a:t>
            </a:r>
          </a:p>
          <a:p>
            <a:pPr lvl="0"/>
            <a:r>
              <a:rPr lang="en-US" kern="0">
                <a:solidFill>
                  <a:srgbClr val="000000"/>
                </a:solidFill>
              </a:rPr>
              <a:t>Three basic job types:</a:t>
            </a:r>
          </a:p>
          <a:p>
            <a:pPr lvl="1"/>
            <a:r>
              <a:rPr lang="en-US" kern="0">
                <a:solidFill>
                  <a:srgbClr val="000000"/>
                </a:solidFill>
              </a:rPr>
              <a:t>Local</a:t>
            </a:r>
          </a:p>
          <a:p>
            <a:pPr lvl="1"/>
            <a:r>
              <a:rPr lang="en-US" kern="0">
                <a:solidFill>
                  <a:srgbClr val="000000"/>
                </a:solidFill>
              </a:rPr>
              <a:t>Remoting</a:t>
            </a:r>
          </a:p>
          <a:p>
            <a:pPr lvl="1"/>
            <a:r>
              <a:rPr lang="en-US" kern="0">
                <a:solidFill>
                  <a:srgbClr val="000000"/>
                </a:solidFill>
              </a:rPr>
              <a:t>WMI</a:t>
            </a:r>
          </a:p>
          <a:p>
            <a:pPr lvl="0"/>
            <a:r>
              <a:rPr lang="en-US" kern="0">
                <a:solidFill>
                  <a:srgbClr val="000000"/>
                </a:solidFill>
              </a:rPr>
              <a:t>Each job type has different characteristics</a:t>
            </a:r>
            <a:endParaRPr lang="en-US" kern="0" dirty="0">
              <a:solidFill>
                <a:srgbClr val="000000"/>
              </a:solidFill>
            </a:endParaRPr>
          </a:p>
        </p:txBody>
      </p:sp>
    </p:spTree>
    <p:extLst>
      <p:ext uri="{BB962C8B-B14F-4D97-AF65-F5344CB8AC3E}">
        <p14:creationId xmlns:p14="http://schemas.microsoft.com/office/powerpoint/2010/main" val="2420914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Starting Jobs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Local jobs:</a:t>
            </a:r>
          </a:p>
          <a:p>
            <a:pPr marL="0" lvl="0" indent="0">
              <a:buNone/>
            </a:pPr>
            <a:r>
              <a:rPr lang="en-US" sz="2400" kern="0">
                <a:solidFill>
                  <a:srgbClr val="000000"/>
                </a:solidFill>
                <a:latin typeface="Consolas" pitchFamily="49" charset="0"/>
                <a:cs typeface="Consolas" pitchFamily="49" charset="0"/>
              </a:rPr>
              <a:t>Start-Job –ScriptBlock { Dir }</a:t>
            </a:r>
          </a:p>
          <a:p>
            <a:pPr lvl="0"/>
            <a:endParaRPr lang="en-US" kern="0">
              <a:solidFill>
                <a:srgbClr val="000000"/>
              </a:solidFill>
            </a:endParaRPr>
          </a:p>
          <a:p>
            <a:pPr lvl="0"/>
            <a:r>
              <a:rPr lang="en-US" kern="0">
                <a:solidFill>
                  <a:srgbClr val="000000"/>
                </a:solidFill>
              </a:rPr>
              <a:t>Remoting jobs:</a:t>
            </a:r>
          </a:p>
          <a:p>
            <a:pPr marL="0" lvl="0" indent="0">
              <a:buNone/>
            </a:pPr>
            <a:r>
              <a:rPr lang="en-US" sz="2400" kern="0">
                <a:solidFill>
                  <a:srgbClr val="000000"/>
                </a:solidFill>
                <a:latin typeface="Consolas" pitchFamily="49" charset="0"/>
                <a:cs typeface="Consolas" pitchFamily="49" charset="0"/>
              </a:rPr>
              <a:t>Invoke-Command –ScriptBlock { Get-Service }</a:t>
            </a:r>
            <a:br>
              <a:rPr lang="en-US" sz="2400" kern="0">
                <a:solidFill>
                  <a:srgbClr val="000000"/>
                </a:solidFill>
                <a:latin typeface="Consolas" pitchFamily="49" charset="0"/>
                <a:cs typeface="Consolas" pitchFamily="49" charset="0"/>
              </a:rPr>
            </a:br>
            <a:r>
              <a:rPr lang="en-US" sz="2400" kern="0">
                <a:solidFill>
                  <a:srgbClr val="000000"/>
                </a:solidFill>
                <a:latin typeface="Consolas" pitchFamily="49" charset="0"/>
                <a:cs typeface="Consolas" pitchFamily="49" charset="0"/>
              </a:rPr>
              <a:t>-ComputerName </a:t>
            </a:r>
            <a:r>
              <a:rPr lang="ga-IE" sz="2400" kern="0">
                <a:solidFill>
                  <a:srgbClr val="000000"/>
                </a:solidFill>
                <a:latin typeface="Consolas" pitchFamily="49" charset="0"/>
                <a:cs typeface="Consolas" pitchFamily="49" charset="0"/>
              </a:rPr>
              <a:t>LON</a:t>
            </a:r>
            <a:r>
              <a:rPr lang="en-US" sz="2400" kern="0">
                <a:solidFill>
                  <a:srgbClr val="000000"/>
                </a:solidFill>
                <a:latin typeface="Consolas" pitchFamily="49" charset="0"/>
                <a:cs typeface="Consolas" pitchFamily="49" charset="0"/>
              </a:rPr>
              <a:t>-DC1 –AsJob</a:t>
            </a:r>
          </a:p>
          <a:p>
            <a:pPr lvl="0"/>
            <a:endParaRPr lang="en-US" kern="0">
              <a:solidFill>
                <a:srgbClr val="000000"/>
              </a:solidFill>
            </a:endParaRPr>
          </a:p>
          <a:p>
            <a:pPr lvl="0"/>
            <a:r>
              <a:rPr lang="en-US" kern="0">
                <a:solidFill>
                  <a:srgbClr val="000000"/>
                </a:solidFill>
              </a:rPr>
              <a:t>WMI jobs:</a:t>
            </a:r>
          </a:p>
          <a:p>
            <a:pPr marL="0" lvl="0" indent="0">
              <a:buNone/>
            </a:pPr>
            <a:r>
              <a:rPr lang="en-US" sz="2400" kern="0">
                <a:solidFill>
                  <a:srgbClr val="000000"/>
                </a:solidFill>
                <a:latin typeface="Consolas" pitchFamily="49" charset="0"/>
                <a:cs typeface="Consolas" pitchFamily="49" charset="0"/>
              </a:rPr>
              <a:t>Get-WmiObject –Class Win32_BIOS</a:t>
            </a:r>
            <a:br>
              <a:rPr lang="en-US" sz="2400" kern="0">
                <a:solidFill>
                  <a:srgbClr val="000000"/>
                </a:solidFill>
                <a:latin typeface="Consolas" pitchFamily="49" charset="0"/>
                <a:cs typeface="Consolas" pitchFamily="49" charset="0"/>
              </a:rPr>
            </a:br>
            <a:r>
              <a:rPr lang="en-US" sz="2400" kern="0">
                <a:solidFill>
                  <a:srgbClr val="000000"/>
                </a:solidFill>
                <a:latin typeface="Consolas" pitchFamily="49" charset="0"/>
                <a:cs typeface="Consolas" pitchFamily="49" charset="0"/>
              </a:rPr>
              <a:t>-ComputerName </a:t>
            </a:r>
            <a:r>
              <a:rPr lang="ga-IE" sz="2400" kern="0">
                <a:solidFill>
                  <a:srgbClr val="000000"/>
                </a:solidFill>
                <a:latin typeface="Consolas" pitchFamily="49" charset="0"/>
                <a:cs typeface="Consolas" pitchFamily="49" charset="0"/>
              </a:rPr>
              <a:t>LON</a:t>
            </a:r>
            <a:r>
              <a:rPr lang="en-US" sz="2400" kern="0">
                <a:solidFill>
                  <a:srgbClr val="000000"/>
                </a:solidFill>
                <a:latin typeface="Consolas" pitchFamily="49" charset="0"/>
                <a:cs typeface="Consolas" pitchFamily="49" charset="0"/>
              </a:rPr>
              <a:t>-DC1 -AsJob</a:t>
            </a:r>
            <a:endParaRPr lang="en-US" sz="2400"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974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Jobs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Get-Job</a:t>
            </a:r>
            <a:endParaRPr lang="en-US" kern="0">
              <a:solidFill>
                <a:srgbClr val="000000"/>
              </a:solidFill>
            </a:endParaRPr>
          </a:p>
          <a:p>
            <a:pPr lvl="1"/>
            <a:r>
              <a:rPr lang="en-US" kern="0">
                <a:solidFill>
                  <a:srgbClr val="000000"/>
                </a:solidFill>
              </a:rPr>
              <a:t>Add </a:t>
            </a:r>
            <a:r>
              <a:rPr lang="en-US" b="1" kern="0">
                <a:solidFill>
                  <a:srgbClr val="000000"/>
                </a:solidFill>
              </a:rPr>
              <a:t>–ID</a:t>
            </a:r>
            <a:r>
              <a:rPr lang="en-US" kern="0">
                <a:solidFill>
                  <a:srgbClr val="000000"/>
                </a:solidFill>
              </a:rPr>
              <a:t> to retrieve specific job by ID</a:t>
            </a:r>
          </a:p>
          <a:p>
            <a:pPr lvl="1"/>
            <a:r>
              <a:rPr lang="en-US" kern="0">
                <a:solidFill>
                  <a:srgbClr val="000000"/>
                </a:solidFill>
              </a:rPr>
              <a:t>Add </a:t>
            </a:r>
            <a:r>
              <a:rPr lang="en-US" b="1" kern="0">
                <a:solidFill>
                  <a:srgbClr val="000000"/>
                </a:solidFill>
              </a:rPr>
              <a:t>–Name</a:t>
            </a:r>
            <a:r>
              <a:rPr lang="en-US" kern="0">
                <a:solidFill>
                  <a:srgbClr val="000000"/>
                </a:solidFill>
              </a:rPr>
              <a:t> to retrieve specific job by name</a:t>
            </a:r>
          </a:p>
          <a:p>
            <a:pPr lvl="1"/>
            <a:endParaRPr lang="en-US" kern="0">
              <a:solidFill>
                <a:srgbClr val="000000"/>
              </a:solidFill>
            </a:endParaRPr>
          </a:p>
          <a:p>
            <a:pPr lvl="0"/>
            <a:r>
              <a:rPr lang="en-US" kern="0">
                <a:solidFill>
                  <a:srgbClr val="000000"/>
                </a:solidFill>
              </a:rPr>
              <a:t>To get a list of child jobs:</a:t>
            </a:r>
          </a:p>
          <a:p>
            <a:pPr marL="284163" lvl="1" indent="0">
              <a:buNone/>
            </a:pPr>
            <a:r>
              <a:rPr lang="en-US" kern="0">
                <a:solidFill>
                  <a:srgbClr val="000000"/>
                </a:solidFill>
                <a:latin typeface="Consolas" pitchFamily="49" charset="0"/>
                <a:cs typeface="Consolas" pitchFamily="49" charset="0"/>
              </a:rPr>
              <a:t>Get-Job –ID &lt;parent_ID&gt; |</a:t>
            </a:r>
            <a:br>
              <a:rPr lang="en-US" kern="0">
                <a:solidFill>
                  <a:srgbClr val="000000"/>
                </a:solidFill>
                <a:latin typeface="Consolas" pitchFamily="49" charset="0"/>
                <a:cs typeface="Consolas" pitchFamily="49" charset="0"/>
              </a:rPr>
            </a:br>
            <a:r>
              <a:rPr lang="en-US" kern="0">
                <a:solidFill>
                  <a:srgbClr val="000000"/>
                </a:solidFill>
                <a:latin typeface="Consolas" pitchFamily="49" charset="0"/>
                <a:cs typeface="Consolas" pitchFamily="49" charset="0"/>
              </a:rPr>
              <a:t>Select –ExpandProperty ChildJobs</a:t>
            </a:r>
          </a:p>
          <a:p>
            <a:pPr lvl="1"/>
            <a:endParaRPr lang="en-US" kern="0">
              <a:solidFill>
                <a:srgbClr val="000000"/>
              </a:solidFill>
            </a:endParaRPr>
          </a:p>
          <a:p>
            <a:pPr lvl="0"/>
            <a:r>
              <a:rPr lang="en-US" b="1" kern="0">
                <a:solidFill>
                  <a:srgbClr val="000000"/>
                </a:solidFill>
              </a:rPr>
              <a:t>Stop-Job</a:t>
            </a:r>
          </a:p>
          <a:p>
            <a:pPr lvl="0"/>
            <a:r>
              <a:rPr lang="en-US" b="1" kern="0">
                <a:solidFill>
                  <a:srgbClr val="000000"/>
                </a:solidFill>
              </a:rPr>
              <a:t>Remove-Job</a:t>
            </a:r>
          </a:p>
          <a:p>
            <a:pPr lvl="0"/>
            <a:r>
              <a:rPr lang="en-US" b="1" kern="0">
                <a:solidFill>
                  <a:srgbClr val="000000"/>
                </a:solidFill>
              </a:rPr>
              <a:t>Wait-Job</a:t>
            </a:r>
            <a:endParaRPr lang="en-US" b="1" kern="0" dirty="0">
              <a:solidFill>
                <a:srgbClr val="000000"/>
              </a:solidFill>
            </a:endParaRPr>
          </a:p>
        </p:txBody>
      </p:sp>
    </p:spTree>
    <p:extLst>
      <p:ext uri="{BB962C8B-B14F-4D97-AF65-F5344CB8AC3E}">
        <p14:creationId xmlns:p14="http://schemas.microsoft.com/office/powerpoint/2010/main" val="955360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ca435a0-c7af-4bab-97c6-7546e3be88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Retrieving Job Results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Use </a:t>
            </a:r>
            <a:r>
              <a:rPr lang="en-US" b="1" kern="0">
                <a:solidFill>
                  <a:srgbClr val="000000"/>
                </a:solidFill>
              </a:rPr>
              <a:t>Receive-Job</a:t>
            </a:r>
            <a:endParaRPr lang="en-US" kern="0">
              <a:solidFill>
                <a:srgbClr val="000000"/>
              </a:solidFill>
            </a:endParaRPr>
          </a:p>
          <a:p>
            <a:pPr lvl="1"/>
            <a:r>
              <a:rPr lang="en-US" kern="0">
                <a:solidFill>
                  <a:srgbClr val="000000"/>
                </a:solidFill>
              </a:rPr>
              <a:t>Pipe jobs to it to specify jobs</a:t>
            </a:r>
          </a:p>
          <a:p>
            <a:pPr lvl="1"/>
            <a:r>
              <a:rPr lang="en-US" kern="0">
                <a:solidFill>
                  <a:srgbClr val="000000"/>
                </a:solidFill>
              </a:rPr>
              <a:t>Use </a:t>
            </a:r>
            <a:r>
              <a:rPr lang="en-US" b="1" kern="0">
                <a:solidFill>
                  <a:srgbClr val="000000"/>
                </a:solidFill>
              </a:rPr>
              <a:t>–ID</a:t>
            </a:r>
            <a:r>
              <a:rPr lang="en-US" kern="0">
                <a:solidFill>
                  <a:srgbClr val="000000"/>
                </a:solidFill>
              </a:rPr>
              <a:t> to specify by job ID</a:t>
            </a:r>
          </a:p>
          <a:p>
            <a:pPr lvl="1"/>
            <a:r>
              <a:rPr lang="en-US" kern="0">
                <a:solidFill>
                  <a:srgbClr val="000000"/>
                </a:solidFill>
              </a:rPr>
              <a:t>Use </a:t>
            </a:r>
            <a:r>
              <a:rPr lang="en-US" b="1" kern="0">
                <a:solidFill>
                  <a:srgbClr val="000000"/>
                </a:solidFill>
              </a:rPr>
              <a:t>–Name</a:t>
            </a:r>
            <a:r>
              <a:rPr lang="en-US" kern="0">
                <a:solidFill>
                  <a:srgbClr val="000000"/>
                </a:solidFill>
              </a:rPr>
              <a:t> to specify by job name</a:t>
            </a:r>
          </a:p>
          <a:p>
            <a:pPr lvl="1"/>
            <a:endParaRPr lang="en-US" kern="0">
              <a:solidFill>
                <a:srgbClr val="000000"/>
              </a:solidFill>
            </a:endParaRPr>
          </a:p>
          <a:p>
            <a:pPr lvl="0"/>
            <a:r>
              <a:rPr lang="en-US" kern="0">
                <a:solidFill>
                  <a:srgbClr val="000000"/>
                </a:solidFill>
              </a:rPr>
              <a:t>Add </a:t>
            </a:r>
            <a:r>
              <a:rPr lang="en-US" b="1" kern="0">
                <a:solidFill>
                  <a:srgbClr val="000000"/>
                </a:solidFill>
              </a:rPr>
              <a:t>–Keep</a:t>
            </a:r>
            <a:r>
              <a:rPr lang="en-US" kern="0">
                <a:solidFill>
                  <a:srgbClr val="000000"/>
                </a:solidFill>
              </a:rPr>
              <a:t> to retain a copy of the results in memory. Otherwise, results are not retained in memory.</a:t>
            </a:r>
          </a:p>
          <a:p>
            <a:pPr lvl="0"/>
            <a:r>
              <a:rPr lang="en-US" kern="0">
                <a:solidFill>
                  <a:srgbClr val="000000"/>
                </a:solidFill>
              </a:rPr>
              <a:t>Receiving results from a parent job will receive results from all child jobs.</a:t>
            </a:r>
            <a:endParaRPr lang="en-US" kern="0" dirty="0">
              <a:solidFill>
                <a:srgbClr val="000000"/>
              </a:solidFill>
            </a:endParaRPr>
          </a:p>
        </p:txBody>
      </p:sp>
    </p:spTree>
    <p:extLst>
      <p:ext uri="{BB962C8B-B14F-4D97-AF65-F5344CB8AC3E}">
        <p14:creationId xmlns:p14="http://schemas.microsoft.com/office/powerpoint/2010/main" val="214655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68ad0c5a-bae0-4e4e-8931-5b9e2c5829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Background Jobs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create and manage local and remoting jobs</a:t>
            </a:r>
          </a:p>
          <a:p>
            <a:pPr lvl="1"/>
            <a:r>
              <a:rPr lang="en-US" kern="0">
                <a:solidFill>
                  <a:srgbClr val="000000"/>
                </a:solidFill>
              </a:rPr>
              <a:t>Start local and remoting jobs</a:t>
            </a:r>
          </a:p>
          <a:p>
            <a:pPr lvl="1"/>
            <a:r>
              <a:rPr lang="en-US" kern="0">
                <a:solidFill>
                  <a:srgbClr val="000000"/>
                </a:solidFill>
              </a:rPr>
              <a:t>Manage jobs</a:t>
            </a:r>
          </a:p>
          <a:p>
            <a:pPr lvl="1"/>
            <a:r>
              <a:rPr lang="en-US" kern="0">
                <a:solidFill>
                  <a:srgbClr val="000000"/>
                </a:solidFill>
              </a:rPr>
              <a:t>Receive job results</a:t>
            </a:r>
            <a:endParaRPr lang="en-US" kern="0" dirty="0">
              <a:solidFill>
                <a:srgbClr val="000000"/>
              </a:solidFill>
            </a:endParaRPr>
          </a:p>
        </p:txBody>
      </p:sp>
    </p:spTree>
    <p:extLst>
      <p:ext uri="{BB962C8B-B14F-4D97-AF65-F5344CB8AC3E}">
        <p14:creationId xmlns:p14="http://schemas.microsoft.com/office/powerpoint/2010/main" val="4200092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40662"/>
            <a:ext cx="9144000" cy="611733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4062016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057656C7-2EF6-4B7A-A802-E39E2EB872AE}"/>
</file>

<file path=customXml/itemProps2.xml><?xml version="1.0" encoding="utf-8"?>
<ds:datastoreItem xmlns:ds="http://schemas.openxmlformats.org/officeDocument/2006/customXml" ds:itemID="{B859ACA7-66F6-45A7-96EA-A5094BE8551E}"/>
</file>

<file path=customXml/itemProps3.xml><?xml version="1.0" encoding="utf-8"?>
<ds:datastoreItem xmlns:ds="http://schemas.openxmlformats.org/officeDocument/2006/customXml" ds:itemID="{5CCDB2D6-1B7C-49DA-949C-5AB9A61EB7A5}"/>
</file>

<file path=docProps/app.xml><?xml version="1.0" encoding="utf-8"?>
<Properties xmlns="http://schemas.openxmlformats.org/officeDocument/2006/extended-properties" xmlns:vt="http://schemas.openxmlformats.org/officeDocument/2006/docPropsVTypes">
  <Template>NG_MOC_Core_ModuleNew</Template>
  <TotalTime>45</TotalTime>
  <Words>2611</Words>
  <Application>Microsoft Office PowerPoint</Application>
  <PresentationFormat>On-screen Show (4:3)</PresentationFormat>
  <Paragraphs>297</Paragraphs>
  <Slides>23</Slides>
  <Notes>23</Notes>
  <HiddenSlides>1</HiddenSlides>
  <MMClips>0</MMClips>
  <ScaleCrop>false</ScaleCrop>
  <HeadingPairs>
    <vt:vector size="6" baseType="variant">
      <vt:variant>
        <vt:lpstr>Fonts Used</vt:lpstr>
      </vt:variant>
      <vt:variant>
        <vt:i4>8</vt:i4>
      </vt:variant>
      <vt:variant>
        <vt:lpstr>Theme</vt:lpstr>
      </vt:variant>
      <vt:variant>
        <vt:i4>24</vt:i4>
      </vt:variant>
      <vt:variant>
        <vt:lpstr>Slide Titles</vt:lpstr>
      </vt:variant>
      <vt:variant>
        <vt:i4>23</vt:i4>
      </vt:variant>
    </vt:vector>
  </HeadingPairs>
  <TitlesOfParts>
    <vt:vector size="55" baseType="lpstr">
      <vt:lpstr>Calibri</vt:lpstr>
      <vt:lpstr>Consolas</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Module 11</vt:lpstr>
      <vt:lpstr>Module Overview</vt:lpstr>
      <vt:lpstr>Lesson 1: Using Background Jobs</vt:lpstr>
      <vt:lpstr>What Are Background Jobs?</vt:lpstr>
      <vt:lpstr>Starting Jobs</vt:lpstr>
      <vt:lpstr>Managing Jobs</vt:lpstr>
      <vt:lpstr>Retrieving Job Results</vt:lpstr>
      <vt:lpstr>Demonstration: Using Background Jobs</vt:lpstr>
      <vt:lpstr>Notes Page Over-flow Slide. Do Not Print.</vt:lpstr>
      <vt:lpstr>Lab A: Using Background Jobs</vt:lpstr>
      <vt:lpstr>Lab Scenario</vt:lpstr>
      <vt:lpstr>Lab Review</vt:lpstr>
      <vt:lpstr>Lesson 2: Using Scheduled Jobs</vt:lpstr>
      <vt:lpstr>What Are Scheduled Jobs?</vt:lpstr>
      <vt:lpstr>Job Options</vt:lpstr>
      <vt:lpstr>Job Triggers</vt:lpstr>
      <vt:lpstr>Creating a Scheduled Job</vt:lpstr>
      <vt:lpstr>Retrieving Job Results</vt:lpstr>
      <vt:lpstr>Demonstration: Using Scheduled Jobs</vt:lpstr>
      <vt:lpstr>Lab B: Using Scheduled Jobs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
  <cp:lastModifiedBy>Cindy Staley</cp:lastModifiedBy>
  <cp:revision>4</cp:revision>
  <dcterms:created xsi:type="dcterms:W3CDTF">2014-02-25T14:26:37Z</dcterms:created>
  <dcterms:modified xsi:type="dcterms:W3CDTF">2014-02-25T15:12:35Z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