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slides/slide15.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8.xml" ContentType="application/vnd.openxmlformats-officedocument.presentationml.slideMaster+xml"/>
  <Override PartName="/ppt/slideMasters/slideMaster27.xml" ContentType="application/vnd.openxmlformats-officedocument.presentationml.slideMaster+xml"/>
  <Override PartName="/ppt/slideMasters/slideMaster26.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4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137.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Masters/slideMaster29.xml" ContentType="application/vnd.openxmlformats-officedocument.presentationml.slideMaster+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94.xml" ContentType="application/vnd.openxmlformats-officedocument.presentationml.slideLayout+xml"/>
  <Override PartName="/ppt/slideLayouts/slideLayout193.xml" ContentType="application/vnd.openxmlformats-officedocument.presentationml.slideLayout+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55.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9.xml" ContentType="application/vnd.openxmlformats-officedocument.presentationml.slideLayout+xml"/>
  <Override PartName="/ppt/slideLayouts/slideLayout168.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64.xml" ContentType="application/vnd.openxmlformats-officedocument.presentationml.slideLayout+xml"/>
  <Override PartName="/ppt/slideLayouts/slideLayout163.xml" ContentType="application/vnd.openxmlformats-officedocument.presentationml.slideLayout+xml"/>
  <Override PartName="/ppt/slideLayouts/slideLayout162.xml" ContentType="application/vnd.openxmlformats-officedocument.presentationml.slideLayout+xml"/>
  <Override PartName="/ppt/slideLayouts/slideLayout161.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95.xml" ContentType="application/vnd.openxmlformats-officedocument.presentationml.slideLayout+xml"/>
  <Override PartName="/ppt/slideLayouts/slideLayout179.xml" ContentType="application/vnd.openxmlformats-officedocument.presentationml.slideLayout+xml"/>
  <Override PartName="/ppt/slideLayouts/slideLayout197.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08.xml" ContentType="application/vnd.openxmlformats-officedocument.presentationml.slideLayout+xml"/>
  <Override PartName="/ppt/slideLayouts/slideLayout307.xml" ContentType="application/vnd.openxmlformats-officedocument.presentationml.slideLayout+xml"/>
  <Override PartName="/ppt/slideLayouts/slideLayout306.xml" ContentType="application/vnd.openxmlformats-officedocument.presentationml.slideLayout+xml"/>
  <Override PartName="/ppt/slideLayouts/slideLayout305.xml" ContentType="application/vnd.openxmlformats-officedocument.presentationml.slideLayout+xml"/>
  <Override PartName="/ppt/slideLayouts/slideLayout304.xml" ContentType="application/vnd.openxmlformats-officedocument.presentationml.slideLayout+xml"/>
  <Override PartName="/ppt/slideLayouts/slideLayout303.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24.xml" ContentType="application/vnd.openxmlformats-officedocument.presentationml.slideLayout+xml"/>
  <Override PartName="/ppt/slideLayouts/slideLayout323.xml" ContentType="application/vnd.openxmlformats-officedocument.presentationml.slideLayout+xml"/>
  <Override PartName="/ppt/slideLayouts/slideLayout322.xml" ContentType="application/vnd.openxmlformats-officedocument.presentationml.slideLayout+xml"/>
  <Override PartName="/ppt/slideLayouts/slideLayout321.xml" ContentType="application/vnd.openxmlformats-officedocument.presentationml.slideLayout+xml"/>
  <Override PartName="/ppt/slideLayouts/slideLayout320.xml" ContentType="application/vnd.openxmlformats-officedocument.presentationml.slideLayout+xml"/>
  <Override PartName="/ppt/slideLayouts/slideLayout319.xml" ContentType="application/vnd.openxmlformats-officedocument.presentationml.slideLayout+xml"/>
  <Override PartName="/ppt/slideLayouts/slideLayout318.xml" ContentType="application/vnd.openxmlformats-officedocument.presentationml.slideLayout+xml"/>
  <Override PartName="/ppt/slideLayouts/slideLayout317.xml" ContentType="application/vnd.openxmlformats-officedocument.presentationml.slideLayout+xml"/>
  <Override PartName="/ppt/slideLayouts/slideLayout316.xml" ContentType="application/vnd.openxmlformats-officedocument.presentationml.slideLayout+xml"/>
  <Override PartName="/ppt/slideLayouts/slideLayout302.xml" ContentType="application/vnd.openxmlformats-officedocument.presentationml.slideLayout+xml"/>
  <Override PartName="/ppt/slideLayouts/slideLayout301.xml" ContentType="application/vnd.openxmlformats-officedocument.presentationml.slideLayout+xml"/>
  <Override PartName="/ppt/slideLayouts/slideLayout300.xml" ContentType="application/vnd.openxmlformats-officedocument.presentationml.slideLayout+xml"/>
  <Override PartName="/ppt/slideLayouts/slideLayout287.xml" ContentType="application/vnd.openxmlformats-officedocument.presentationml.slideLayout+xml"/>
  <Override PartName="/ppt/slideLayouts/slideLayout286.xml" ContentType="application/vnd.openxmlformats-officedocument.presentationml.slideLayout+xml"/>
  <Override PartName="/ppt/slideLayouts/slideLayout285.xml" ContentType="application/vnd.openxmlformats-officedocument.presentationml.slideLayout+xml"/>
  <Override PartName="/ppt/slideLayouts/slideLayout284.xml" ContentType="application/vnd.openxmlformats-officedocument.presentationml.slideLayout+xml"/>
  <Override PartName="/ppt/slideLayouts/slideLayout283.xml" ContentType="application/vnd.openxmlformats-officedocument.presentationml.slideLayout+xml"/>
  <Override PartName="/ppt/slideLayouts/slideLayout282.xml" ContentType="application/vnd.openxmlformats-officedocument.presentationml.slideLayout+xml"/>
  <Override PartName="/ppt/slideLayouts/slideLayout281.xml" ContentType="application/vnd.openxmlformats-officedocument.presentationml.slideLayout+xml"/>
  <Override PartName="/ppt/slideLayouts/slideLayout280.xml" ContentType="application/vnd.openxmlformats-officedocument.presentationml.slideLayout+xml"/>
  <Override PartName="/ppt/slideLayouts/slideLayout279.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9.xml" ContentType="application/vnd.openxmlformats-officedocument.presentationml.slideLayout+xml"/>
  <Override PartName="/ppt/slideLayouts/slideLayout298.xml" ContentType="application/vnd.openxmlformats-officedocument.presentationml.slideLayout+xml"/>
  <Override PartName="/ppt/slideLayouts/slideLayout297.xml" ContentType="application/vnd.openxmlformats-officedocument.presentationml.slideLayout+xml"/>
  <Override PartName="/ppt/slideLayouts/slideLayout196.xml" ContentType="application/vnd.openxmlformats-officedocument.presentationml.slideLayout+xml"/>
  <Override PartName="/ppt/slideLayouts/slideLayout295.xml" ContentType="application/vnd.openxmlformats-officedocument.presentationml.slideLayout+xml"/>
  <Override PartName="/ppt/slideLayouts/slideLayout294.xml" ContentType="application/vnd.openxmlformats-officedocument.presentationml.slideLayout+xml"/>
  <Override PartName="/ppt/slideLayouts/slideLayout293.xml" ContentType="application/vnd.openxmlformats-officedocument.presentationml.slideLayout+xml"/>
  <Override PartName="/ppt/slideLayouts/slideLayout292.xml" ContentType="application/vnd.openxmlformats-officedocument.presentationml.slideLayout+xml"/>
  <Override PartName="/ppt/slideLayouts/slideLayout291.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36.xml" ContentType="application/vnd.openxmlformats-officedocument.presentationml.slideLayout+xml"/>
  <Override PartName="/ppt/slideLayouts/slideLayout335.xml" ContentType="application/vnd.openxmlformats-officedocument.presentationml.slideLayout+xml"/>
  <Override PartName="/ppt/slideLayouts/slideLayout334.xml" ContentType="application/vnd.openxmlformats-officedocument.presentationml.slideLayout+xml"/>
  <Override PartName="/ppt/slideLayouts/slideLayout333.xml" ContentType="application/vnd.openxmlformats-officedocument.presentationml.slideLayout+xml"/>
  <Override PartName="/ppt/slideLayouts/slideLayout332.xml" ContentType="application/vnd.openxmlformats-officedocument.presentationml.slideLayout+xml"/>
  <Override PartName="/ppt/slideLayouts/slideLayout331.xml" ContentType="application/vnd.openxmlformats-officedocument.presentationml.slideLayout+xml"/>
  <Override PartName="/ppt/slideLayouts/slideLayout330.xml" ContentType="application/vnd.openxmlformats-officedocument.presentationml.slideLayout+xml"/>
  <Override PartName="/ppt/slideLayouts/slideLayout329.xml" ContentType="application/vnd.openxmlformats-officedocument.presentationml.slideLayout+xml"/>
  <Override PartName="/ppt/slideLayouts/slideLayout328.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45.xml" ContentType="application/vnd.openxmlformats-officedocument.presentationml.slideLayout+xml"/>
  <Override PartName="/ppt/slideLayouts/slideLayout344.xml" ContentType="application/vnd.openxmlformats-officedocument.presentationml.slideLayout+xml"/>
  <Override PartName="/ppt/slideLayouts/slideLayout343.xml" ContentType="application/vnd.openxmlformats-officedocument.presentationml.slideLayout+xml"/>
  <Override PartName="/ppt/slideLayouts/slideLayout342.xml" ContentType="application/vnd.openxmlformats-officedocument.presentationml.slideLayout+xml"/>
  <Override PartName="/ppt/slideLayouts/slideLayout341.xml" ContentType="application/vnd.openxmlformats-officedocument.presentationml.slideLayout+xml"/>
  <Override PartName="/ppt/slideLayouts/slideLayout340.xml" ContentType="application/vnd.openxmlformats-officedocument.presentationml.slideLayout+xml"/>
  <Override PartName="/ppt/slideLayouts/slideLayout278.xml" ContentType="application/vnd.openxmlformats-officedocument.presentationml.slideLayout+xml"/>
  <Override PartName="/ppt/slideLayouts/slideLayout296.xml" ContentType="application/vnd.openxmlformats-officedocument.presentationml.slideLayout+xml"/>
  <Override PartName="/ppt/slideLayouts/slideLayout198.xml" ContentType="application/vnd.openxmlformats-officedocument.presentationml.slideLayout+xml"/>
  <Override PartName="/ppt/slideLayouts/slideLayout230.xml" ContentType="application/vnd.openxmlformats-officedocument.presentationml.slideLayout+xml"/>
  <Override PartName="/ppt/slideLayouts/slideLayout277.xml" ContentType="application/vnd.openxmlformats-officedocument.presentationml.slideLayout+xml"/>
  <Override PartName="/ppt/slideLayouts/slideLayout228.xml" ContentType="application/vnd.openxmlformats-officedocument.presentationml.slideLayout+xml"/>
  <Override PartName="/ppt/slideLayouts/slideLayout227.xml" ContentType="application/vnd.openxmlformats-officedocument.presentationml.slideLayout+xml"/>
  <Override PartName="/ppt/slideLayouts/slideLayout226.xml" ContentType="application/vnd.openxmlformats-officedocument.presentationml.slideLayout+xml"/>
  <Override PartName="/ppt/slideLayouts/slideLayout225.xml" ContentType="application/vnd.openxmlformats-officedocument.presentationml.slideLayout+xml"/>
  <Override PartName="/ppt/slideLayouts/slideLayout224.xml" ContentType="application/vnd.openxmlformats-officedocument.presentationml.slideLayout+xml"/>
  <Override PartName="/ppt/slideLayouts/slideLayout223.xml" ContentType="application/vnd.openxmlformats-officedocument.presentationml.slideLayout+xml"/>
  <Override PartName="/ppt/slideLayouts/slideLayout222.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42.xml" ContentType="application/vnd.openxmlformats-officedocument.presentationml.slideLayout+xml"/>
  <Override PartName="/ppt/slideLayouts/slideLayout241.xml" ContentType="application/vnd.openxmlformats-officedocument.presentationml.slideLayout+xml"/>
  <Override PartName="/ppt/slideLayouts/slideLayout240.xml" ContentType="application/vnd.openxmlformats-officedocument.presentationml.slideLayout+xml"/>
  <Override PartName="/ppt/slideLayouts/slideLayout239.xml" ContentType="application/vnd.openxmlformats-officedocument.presentationml.slideLayout+xml"/>
  <Override PartName="/ppt/slideLayouts/slideLayout238.xml" ContentType="application/vnd.openxmlformats-officedocument.presentationml.slideLayout+xml"/>
  <Override PartName="/ppt/slideLayouts/slideLayout237.xml" ContentType="application/vnd.openxmlformats-officedocument.presentationml.slideLayout+xml"/>
  <Override PartName="/ppt/slideLayouts/slideLayout236.xml" ContentType="application/vnd.openxmlformats-officedocument.presentationml.slideLayout+xml"/>
  <Override PartName="/ppt/slideLayouts/slideLayout235.xml" ContentType="application/vnd.openxmlformats-officedocument.presentationml.slideLayout+xml"/>
  <Override PartName="/ppt/slideLayouts/slideLayout234.xml" ContentType="application/vnd.openxmlformats-officedocument.presentationml.slideLayout+xml"/>
  <Override PartName="/ppt/slideLayouts/slideLayout221.xml" ContentType="application/vnd.openxmlformats-officedocument.presentationml.slideLayout+xml"/>
  <Override PartName="/ppt/slideLayouts/slideLayout220.xml" ContentType="application/vnd.openxmlformats-officedocument.presentationml.slideLayout+xml"/>
  <Override PartName="/ppt/slideLayouts/slideLayout219.xml" ContentType="application/vnd.openxmlformats-officedocument.presentationml.slideLayout+xml"/>
  <Override PartName="/ppt/slideLayouts/slideLayout207.xml" ContentType="application/vnd.openxmlformats-officedocument.presentationml.slideLayout+xml"/>
  <Override PartName="/ppt/slideLayouts/slideLayout206.xml" ContentType="application/vnd.openxmlformats-officedocument.presentationml.slideLayout+xml"/>
  <Override PartName="/ppt/slideLayouts/slideLayout205.xml" ContentType="application/vnd.openxmlformats-officedocument.presentationml.slideLayout+xml"/>
  <Override PartName="/ppt/slideLayouts/slideLayout204.xml" ContentType="application/vnd.openxmlformats-officedocument.presentationml.slideLayout+xml"/>
  <Override PartName="/ppt/slideLayouts/slideLayout203.xml" ContentType="application/vnd.openxmlformats-officedocument.presentationml.slideLayout+xml"/>
  <Override PartName="/ppt/slideLayouts/slideLayout202.xml" ContentType="application/vnd.openxmlformats-officedocument.presentationml.slideLayout+xml"/>
  <Override PartName="/ppt/slideLayouts/slideLayout201.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8.xml" ContentType="application/vnd.openxmlformats-officedocument.presentationml.slideLayout+xml"/>
  <Override PartName="/ppt/slideLayouts/slideLayout217.xml" ContentType="application/vnd.openxmlformats-officedocument.presentationml.slideLayout+xml"/>
  <Override PartName="/ppt/slideLayouts/slideLayout216.xml" ContentType="application/vnd.openxmlformats-officedocument.presentationml.slideLayout+xml"/>
  <Override PartName="/ppt/slideLayouts/slideLayout215.xml" ContentType="application/vnd.openxmlformats-officedocument.presentationml.slideLayout+xml"/>
  <Override PartName="/ppt/slideLayouts/slideLayout214.xml" ContentType="application/vnd.openxmlformats-officedocument.presentationml.slideLayout+xml"/>
  <Override PartName="/ppt/slideLayouts/slideLayout213.xml" ContentType="application/vnd.openxmlformats-officedocument.presentationml.slideLayout+xml"/>
  <Override PartName="/ppt/slideLayouts/slideLayout212.xml" ContentType="application/vnd.openxmlformats-officedocument.presentationml.slideLayout+xml"/>
  <Override PartName="/ppt/slideLayouts/slideLayout211.xml" ContentType="application/vnd.openxmlformats-officedocument.presentationml.slideLayout+xml"/>
  <Override PartName="/ppt/slideLayouts/slideLayout243.xml" ContentType="application/vnd.openxmlformats-officedocument.presentationml.slideLayout+xml"/>
  <Override PartName="/ppt/slideLayouts/slideLayout229.xml" ContentType="application/vnd.openxmlformats-officedocument.presentationml.slideLayout+xml"/>
  <Override PartName="/ppt/slideLayouts/slideLayout244.xml" ContentType="application/vnd.openxmlformats-officedocument.presentationml.slideLayout+xml"/>
  <Override PartName="/ppt/slideLayouts/slideLayout264.xml" ContentType="application/vnd.openxmlformats-officedocument.presentationml.slideLayout+xml"/>
  <Override PartName="/ppt/slideLayouts/slideLayout263.xml" ContentType="application/vnd.openxmlformats-officedocument.presentationml.slideLayout+xml"/>
  <Override PartName="/ppt/slideLayouts/slideLayout262.xml" ContentType="application/vnd.openxmlformats-officedocument.presentationml.slideLayout+xml"/>
  <Override PartName="/ppt/slideLayouts/slideLayout261.xml" ContentType="application/vnd.openxmlformats-officedocument.presentationml.slideLayout+xml"/>
  <Override PartName="/ppt/slideLayouts/slideLayout260.xml" ContentType="application/vnd.openxmlformats-officedocument.presentationml.slideLayout+xml"/>
  <Override PartName="/ppt/slideLayouts/slideLayout259.xml" ContentType="application/vnd.openxmlformats-officedocument.presentationml.slideLayout+xml"/>
  <Override PartName="/ppt/slideLayouts/slideLayout258.xml" ContentType="application/vnd.openxmlformats-officedocument.presentationml.slideLayout+xml"/>
  <Override PartName="/ppt/slideLayouts/slideLayout257.xml" ContentType="application/vnd.openxmlformats-officedocument.presentationml.slideLayout+xml"/>
  <Override PartName="/ppt/slideLayouts/slideLayout256.xml" ContentType="application/vnd.openxmlformats-officedocument.presentationml.slideLayout+xml"/>
  <Override PartName="/ppt/slideLayouts/slideLayout265.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76.xml" ContentType="application/vnd.openxmlformats-officedocument.presentationml.slideLayout+xml"/>
  <Override PartName="/ppt/slideLayouts/slideLayout275.xml" ContentType="application/vnd.openxmlformats-officedocument.presentationml.slideLayout+xml"/>
  <Override PartName="/ppt/slideLayouts/slideLayout274.xml" ContentType="application/vnd.openxmlformats-officedocument.presentationml.slideLayout+xml"/>
  <Override PartName="/ppt/slideLayouts/slideLayout273.xml" ContentType="application/vnd.openxmlformats-officedocument.presentationml.slideLayout+xml"/>
  <Override PartName="/ppt/slideLayouts/slideLayout272.xml" ContentType="application/vnd.openxmlformats-officedocument.presentationml.slideLayout+xml"/>
  <Override PartName="/ppt/slideLayouts/slideLayout271.xml" ContentType="application/vnd.openxmlformats-officedocument.presentationml.slideLayout+xml"/>
  <Override PartName="/ppt/slideLayouts/slideLayout270.xml" ContentType="application/vnd.openxmlformats-officedocument.presentationml.slideLayout+xml"/>
  <Override PartName="/ppt/slideLayouts/slideLayout269.xml" ContentType="application/vnd.openxmlformats-officedocument.presentationml.slideLayout+xml"/>
  <Override PartName="/ppt/slideLayouts/slideLayout255.xml" ContentType="application/vnd.openxmlformats-officedocument.presentationml.slideLayout+xml"/>
  <Override PartName="/ppt/slideLayouts/slideLayout266.xml" ContentType="application/vnd.openxmlformats-officedocument.presentationml.slideLayout+xml"/>
  <Override PartName="/ppt/slideLayouts/slideLayout251.xml" ContentType="application/vnd.openxmlformats-officedocument.presentationml.slideLayout+xml"/>
  <Override PartName="/ppt/slideLayouts/slideLayout249.xml" ContentType="application/vnd.openxmlformats-officedocument.presentationml.slideLayout+xml"/>
  <Override PartName="/ppt/slideLayouts/slideLayout252.xml" ContentType="application/vnd.openxmlformats-officedocument.presentationml.slideLayout+xml"/>
  <Override PartName="/ppt/slideLayouts/slideLayout250.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53.xml" ContentType="application/vnd.openxmlformats-officedocument.presentationml.slideLayout+xml"/>
  <Override PartName="/ppt/slideLayouts/slideLayout246.xml" ContentType="application/vnd.openxmlformats-officedocument.presentationml.slideLayout+xml"/>
  <Override PartName="/ppt/slideLayouts/slideLayout254.xml" ContentType="application/vnd.openxmlformats-officedocument.presentationml.slideLayout+xml"/>
  <Override PartName="/ppt/slideLayouts/slideLayout245.xml" ContentType="application/vnd.openxmlformats-officedocument.presentationml.slideLayout+xml"/>
  <Override PartName="/ppt/theme/theme23.xml" ContentType="application/vnd.openxmlformats-officedocument.theme+xml"/>
  <Override PartName="/ppt/theme/theme1.xml" ContentType="application/vnd.openxmlformats-officedocument.theme+xml"/>
  <Override PartName="/ppt/theme/theme16.xml" ContentType="application/vnd.openxmlformats-officedocument.theme+xml"/>
  <Override PartName="/ppt/theme/theme9.xml" ContentType="application/vnd.openxmlformats-officedocument.theme+xml"/>
  <Override PartName="/ppt/theme/theme19.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11.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18.xml" ContentType="application/vnd.openxmlformats-officedocument.theme+xml"/>
  <Override PartName="/ppt/theme/theme6.xml" ContentType="application/vnd.openxmlformats-officedocument.theme+xml"/>
  <Override PartName="/ppt/theme/theme22.xml" ContentType="application/vnd.openxmlformats-officedocument.theme+xml"/>
  <Override PartName="/ppt/theme/theme30.xml" ContentType="application/vnd.openxmlformats-officedocument.theme+xml"/>
  <Override PartName="/ppt/theme/theme29.xml" ContentType="application/vnd.openxmlformats-officedocument.theme+xml"/>
  <Override PartName="/ppt/theme/theme7.xml" ContentType="application/vnd.openxmlformats-officedocument.theme+xml"/>
  <Override PartName="/ppt/theme/theme28.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21.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7.xml" ContentType="application/vnd.openxmlformats-officedocument.theme+xml"/>
  <Override PartName="/ppt/theme/theme17.xml" ContentType="application/vnd.openxmlformats-officedocument.theme+xml"/>
  <Override PartName="/ppt/theme/theme8.xml" ContentType="application/vnd.openxmlformats-officedocument.theme+xml"/>
  <Override PartName="/ppt/theme/theme20.xml" ContentType="application/vnd.openxmlformats-officedocument.theme+xml"/>
  <Override PartName="/ppt/theme/theme26.xml" ContentType="application/vnd.openxmlformats-officedocument.theme+xml"/>
  <Override PartName="/ppt/theme/theme15.xml" ContentType="application/vnd.openxmlformats-officedocument.theme+xml"/>
  <Override PartName="/ppt/theme/theme2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Lst>
  <p:notesMasterIdLst>
    <p:notesMasterId r:id="rId57"/>
  </p:notesMasterIdLst>
  <p:sldIdLst>
    <p:sldId id="256" r:id="rId30"/>
    <p:sldId id="257" r:id="rId31"/>
    <p:sldId id="258" r:id="rId32"/>
    <p:sldId id="259" r:id="rId33"/>
    <p:sldId id="260" r:id="rId34"/>
    <p:sldId id="261" r:id="rId35"/>
    <p:sldId id="262" r:id="rId36"/>
    <p:sldId id="263" r:id="rId37"/>
    <p:sldId id="28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Lst>
  <p:sldSz cx="9144000" cy="6858000" type="screen4x3"/>
  <p:notesSz cx="6858000" cy="9144000"/>
  <p:embeddedFontLst>
    <p:embeddedFont>
      <p:font typeface="Calibri" panose="020F0502020204030204" pitchFamily="34" charset="0"/>
      <p:regular r:id="rId58"/>
      <p:bold r:id="rId59"/>
      <p:italic r:id="rId60"/>
      <p:boldItalic r:id="rId61"/>
    </p:embeddedFont>
    <p:embeddedFont>
      <p:font typeface="굴림" panose="020B0600000101010101" pitchFamily="34" charset="-127"/>
      <p:regular r:id="rId62"/>
    </p:embeddedFont>
    <p:embeddedFont>
      <p:font typeface="Consolas" panose="020B0609020204030204" pitchFamily="49" charset="0"/>
      <p:regular r:id="rId63"/>
      <p:bold r:id="rId64"/>
      <p:italic r:id="rId65"/>
      <p:boldItalic r:id="rId66"/>
    </p:embeddedFont>
    <p:embeddedFont>
      <p:font typeface="Segoe UI" panose="020B0502040204020203" pitchFamily="3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3.xml"/><Relationship Id="rId37" Type="http://schemas.openxmlformats.org/officeDocument/2006/relationships/slide" Target="slides/slide8.xml"/><Relationship Id="rId53" Type="http://schemas.openxmlformats.org/officeDocument/2006/relationships/slide" Target="slides/slide24.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customXml" Target="../customXml/item1.xml"/><Relationship Id="rId5" Type="http://schemas.openxmlformats.org/officeDocument/2006/relationships/slideMaster" Target="slideMasters/slideMaster5.xml"/><Relationship Id="rId61" Type="http://schemas.openxmlformats.org/officeDocument/2006/relationships/font" Target="fonts/font4.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font" Target="fonts/font15.fntdata"/><Relationship Id="rId80"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tableStyles" Target="tableStyles.xml"/><Relationship Id="rId81"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4.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1.xml"/><Relationship Id="rId45" Type="http://schemas.openxmlformats.org/officeDocument/2006/relationships/slide" Target="slides/slide16.xml"/><Relationship Id="rId66"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26572-C5FD-4C64-857D-75F113A7AD2C}" type="datetimeFigureOut">
              <a:rPr lang="en-US" smtClean="0"/>
              <a:t>2/25/2014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C2528-4E2C-4EC0-A8A0-688B1B7CAD5B}" type="slidenum">
              <a:rPr lang="en-US" smtClean="0"/>
              <a:t>‹#›</a:t>
            </a:fld>
            <a:endParaRPr lang="en-US"/>
          </a:p>
        </p:txBody>
      </p:sp>
    </p:spTree>
    <p:extLst>
      <p:ext uri="{BB962C8B-B14F-4D97-AF65-F5344CB8AC3E}">
        <p14:creationId xmlns:p14="http://schemas.microsoft.com/office/powerpoint/2010/main" val="349924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Demonstrations</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Lab</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75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PowerPoint</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file 10961B_12.pptx.</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use of PowerPoint 2013, PowerPoint 2010, or PowerPoint 2007 is recommended to display the slides for this course. If you use PowerPoint Viewer or a version of PowerPoint older than PowerPoint 2007, </a:t>
            </a:r>
            <a:r>
              <a:rPr lang="ga-IE" sz="1000" smtClean="0">
                <a:effectLst/>
                <a:latin typeface="Arial" panose="020B0604020202020204" pitchFamily="34" charset="0"/>
                <a:ea typeface="Calibri" panose="020F0502020204030204" pitchFamily="34" charset="0"/>
                <a:cs typeface="Times New Roman" panose="02020603050405020304" pitchFamily="18" charset="0"/>
              </a:rPr>
              <a:t>some</a:t>
            </a:r>
            <a:r>
              <a:rPr lang="en-US" sz="1000" smtClean="0">
                <a:effectLst/>
                <a:latin typeface="Arial" panose="020B0604020202020204" pitchFamily="34" charset="0"/>
                <a:ea typeface="Calibri" panose="020F0502020204030204" pitchFamily="34" charset="0"/>
                <a:cs typeface="Times New Roman" panose="02020603050405020304" pitchFamily="18" charset="0"/>
              </a:rPr>
              <a:t> of the features of the slides might not display correctly.</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Read all of the materials for this module. </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demonstrations.</a:t>
            </a: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Practice performing the labs.</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and determine how you will use this section to reinforce student learning and promote knowledge transfer to on-the-job performance.</a:t>
            </a: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3917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1063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on the 10961B-LON-CL1 virtual machime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E:\Mod12\Democode\Defaults.ps1.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demo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may also want to use the sample file at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E:\Mod12\Democode\</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Defaults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PSDefaultParameterValues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Get-CimInstance:ComputerName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"="LON-DC1"}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PSDefaultParameterValues.Add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("Get-CimInstance:ClassName","Win32_BIOS")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PSDefaultParameterValues</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localhost</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Note</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You will need to enable remoting by typing </a:t>
            </a:r>
            <a:r>
              <a:rPr lang="ga-IE" sz="1000" b="1" dirty="0" smtClean="0">
                <a:effectLst/>
                <a:latin typeface="Arial" panose="020B0604020202020204" pitchFamily="34" charset="0"/>
                <a:ea typeface="Times New Roman" panose="02020603050405020304" pitchFamily="18" charset="0"/>
                <a:cs typeface="Times New Roman" panose="02020603050405020304" pitchFamily="18" charset="0"/>
              </a:rPr>
              <a:t>WinRM qc</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 in the Windows PowerShell </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console</a:t>
            </a:r>
            <a:r>
              <a:rPr lang="ga-IE"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accept the default values for this command to run successfully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PSDefaultParameterValues.Remove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Get-CimInstance:ClassName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PSDefaultParameterValues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PSDefaultParameterValues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endParaRPr lang="en-US" sz="1000" dirty="0"/>
          </a:p>
          <a:p>
            <a:pPr marL="342900" marR="0" lvl="0" indent="-342900">
              <a:lnSpc>
                <a:spcPct val="115000"/>
              </a:lnSpc>
              <a:spcBef>
                <a:spcPts val="0"/>
              </a:spcBef>
              <a:spcAft>
                <a:spcPts val="995"/>
              </a:spcAft>
              <a:buFont typeface="+mj-lt"/>
              <a:buAutoNum type="arabicPeriod"/>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2030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08881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432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065117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84507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9414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Instructor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ISE as directed. </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console pane,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ExecutionPolicy</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RemoteSigned</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confirm the Execution Policy Change dialog box.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ISE, press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Ctrl+N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Script Pane,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nter:</a:t>
            </a:r>
          </a:p>
          <a:p>
            <a:pPr lvl="1">
              <a:lnSpc>
                <a:spcPct val="115000"/>
              </a:lnSpc>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Import-Module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ActiveDirectory</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Ctrl+S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tree view on the left,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This PC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expand and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Documents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WindowsPowerShell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does not exist within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Documents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folder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WindowsPowerShell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 the folder name, and press Enter.</a:t>
            </a: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WindowsPowerShell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p>
          <a:p>
            <a:pPr marL="342900" lvl="0" indent="-342900">
              <a:lnSpc>
                <a:spcPct val="115000"/>
              </a:lnSpc>
              <a:spcAft>
                <a:spcPts val="600"/>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text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Profile.ps1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press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ISE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 and all open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console windows.</a:t>
            </a:r>
          </a:p>
          <a:p>
            <a:pPr marL="342900" lvl="0" indent="-342900">
              <a:lnSpc>
                <a:spcPct val="115000"/>
              </a:lnSpc>
              <a:spcAft>
                <a:spcPts val="600"/>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 new Windows PowerShell console using the Administrator account.</a:t>
            </a:r>
          </a:p>
          <a:p>
            <a:pPr marL="342900" lvl="0" indent="-342900">
              <a:lnSpc>
                <a:spcPct val="115000"/>
              </a:lnSpc>
              <a:spcAft>
                <a:spcPts val="600"/>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prompt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600"/>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Get-Module </a:t>
            </a:r>
          </a:p>
          <a:p>
            <a:pPr marL="342900" lvl="0" indent="-342900">
              <a:lnSpc>
                <a:spcPct val="115000"/>
              </a:lnSpc>
              <a:spcAft>
                <a:spcPts val="600"/>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listed.</a:t>
            </a:r>
            <a:endParaRPr lang="en-US" sz="1000" dirty="0"/>
          </a:p>
          <a:p>
            <a:pPr marL="342900" marR="0" lvl="0" indent="-342900">
              <a:lnSpc>
                <a:spcPct val="115000"/>
              </a:lnSpc>
              <a:spcBef>
                <a:spcPts val="0"/>
              </a:spcBef>
              <a:spcAft>
                <a:spcPts val="995"/>
              </a:spcAft>
              <a:buFont typeface="+mj-lt"/>
              <a:buAutoNum type="arabicPeriod"/>
            </a:pP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16268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456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9322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u="sng" smtClean="0">
                <a:effectLst/>
                <a:latin typeface="Arial" panose="020B0604020202020204" pitchFamily="34" charset="0"/>
                <a:ea typeface="Calibri" panose="020F0502020204030204" pitchFamily="34" charset="0"/>
                <a:cs typeface="Segoe UI" panose="020B0502040204020203" pitchFamily="34" charset="0"/>
              </a:rPr>
              <a:t>Demonstration Preparation: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demonstrations in each Lesson in this module. To prepare for them</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r>
              <a:rPr lang="ga-IE"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you need to do the following</a:t>
            </a: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10961B-LON-DC1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sign in</a:t>
            </a:r>
            <a:r>
              <a:rPr lang="ga-IE" sz="1000" smtClean="0">
                <a:effectLst/>
                <a:latin typeface="Arial" panose="020B0604020202020204" pitchFamily="34" charset="0"/>
                <a:ea typeface="Times New Roman" panose="02020603050405020304" pitchFamily="18" charset="0"/>
                <a:cs typeface="Segoe UI" panose="020B0502040204020203" pitchFamily="34" charset="0"/>
              </a:rPr>
              <a:t> to the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10961B-LON-CL1</a:t>
            </a:r>
            <a:r>
              <a:rPr lang="ga-IE" sz="1000" smtClean="0">
                <a:effectLst/>
                <a:latin typeface="Arial" panose="020B0604020202020204" pitchFamily="34" charset="0"/>
                <a:ea typeface="Times New Roman" panose="02020603050405020304" pitchFamily="18" charset="0"/>
                <a:cs typeface="Segoe UI" panose="020B0502040204020203" pitchFamily="34" charset="0"/>
              </a:rPr>
              <a:t> virtual machine with user name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Adatum\Administrator</a:t>
            </a:r>
            <a:r>
              <a:rPr lang="ga-IE" sz="1000" smtClean="0">
                <a:effectLst/>
                <a:latin typeface="Arial" panose="020B0604020202020204" pitchFamily="34" charset="0"/>
                <a:ea typeface="Times New Roman" panose="02020603050405020304" pitchFamily="18" charset="0"/>
                <a:cs typeface="Segoe UI" panose="020B0502040204020203" pitchFamily="34" charset="0"/>
              </a:rPr>
              <a:t> and password </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Pa$$w0rd</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b="1" smtClean="0">
                <a:effectLst/>
                <a:latin typeface="Arial" panose="020B0604020202020204" pitchFamily="34" charset="0"/>
                <a:ea typeface="Times New Roman" panose="02020603050405020304" pitchFamily="18" charset="0"/>
                <a:cs typeface="Segoe UI" panose="020B0502040204020203" pitchFamily="34" charset="0"/>
              </a:rPr>
              <a:t> </a:t>
            </a:r>
            <a:r>
              <a:rPr lang="ga-IE" sz="1000" smtClean="0">
                <a:effectLst/>
                <a:latin typeface="Arial" panose="020B0604020202020204" pitchFamily="34" charset="0"/>
                <a:ea typeface="Times New Roman" panose="02020603050405020304" pitchFamily="18" charset="0"/>
                <a:cs typeface="Segoe UI" panose="020B0502040204020203" pitchFamily="34" charset="0"/>
              </a:rPr>
              <a:t>(Start and </a:t>
            </a:r>
            <a:r>
              <a:rPr lang="en-US" sz="1000" smtClean="0">
                <a:effectLst/>
                <a:latin typeface="Arial" panose="020B0604020202020204" pitchFamily="34" charset="0"/>
                <a:ea typeface="Times New Roman" panose="02020603050405020304" pitchFamily="18" charset="0"/>
                <a:cs typeface="Segoe UI" panose="020B0502040204020203" pitchFamily="34" charset="0"/>
              </a:rPr>
              <a:t>l</a:t>
            </a:r>
            <a:r>
              <a:rPr lang="ga-IE" sz="1000" smtClean="0">
                <a:effectLst/>
                <a:latin typeface="Arial" panose="020B0604020202020204" pitchFamily="34" charset="0"/>
                <a:ea typeface="Times New Roman" panose="02020603050405020304" pitchFamily="18" charset="0"/>
                <a:cs typeface="Segoe UI" panose="020B0502040204020203" pitchFamily="34" charset="0"/>
              </a:rPr>
              <a:t>og </a:t>
            </a:r>
            <a:r>
              <a:rPr lang="en-US" sz="1000" smtClean="0">
                <a:effectLst/>
                <a:latin typeface="Arial" panose="020B0604020202020204" pitchFamily="34" charset="0"/>
                <a:ea typeface="Times New Roman" panose="02020603050405020304" pitchFamily="18" charset="0"/>
                <a:cs typeface="Segoe UI" panose="020B0502040204020203" pitchFamily="34" charset="0"/>
              </a:rPr>
              <a:t>on </a:t>
            </a:r>
            <a:r>
              <a:rPr lang="ga-IE" sz="1000" smtClean="0">
                <a:effectLst/>
                <a:latin typeface="Arial" panose="020B0604020202020204" pitchFamily="34" charset="0"/>
                <a:ea typeface="Times New Roman" panose="02020603050405020304" pitchFamily="18" charset="0"/>
                <a:cs typeface="Segoe UI" panose="020B0502040204020203" pitchFamily="34" charset="0"/>
              </a:rPr>
              <a:t>to the 10961B-LON-DC1 before logging onto the 10961B-LON-CL1 virtual machine</a:t>
            </a:r>
            <a:r>
              <a:rPr lang="en-US" sz="1000" smtClean="0">
                <a:effectLst/>
                <a:latin typeface="Arial" panose="020B0604020202020204" pitchFamily="34" charset="0"/>
                <a:ea typeface="Times New Roman" panose="02020603050405020304" pitchFamily="18" charset="0"/>
                <a:cs typeface="Segoe UI" panose="020B0502040204020203" pitchFamily="34" charset="0"/>
              </a:rPr>
              <a:t>.</a:t>
            </a:r>
            <a:r>
              <a:rPr lang="ga-IE" sz="100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should be performed on the 10961B-LON-CL1 virtual machine in either the Windows PowerShell console or in the Windows PowerShell</a:t>
            </a:r>
            <a:r>
              <a:rPr lang="ga-IE"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Integrated Scripting Environment (</a:t>
            </a:r>
            <a:r>
              <a:rPr lang="ga-IE" sz="1000" smtClean="0">
                <a:effectLst/>
                <a:latin typeface="Arial" panose="020B0604020202020204" pitchFamily="34" charset="0"/>
                <a:ea typeface="Calibri" panose="020F0502020204030204" pitchFamily="34" charset="0"/>
                <a:cs typeface="Times New Roman" panose="02020603050405020304" pitchFamily="18" charset="0"/>
              </a:rPr>
              <a:t>ISE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S</a:t>
            </a:r>
            <a:r>
              <a:rPr lang="ga-IE" sz="1000" smtClean="0">
                <a:effectLst/>
                <a:latin typeface="Arial" panose="020B0604020202020204" pitchFamily="34" charset="0"/>
                <a:ea typeface="Calibri" panose="020F0502020204030204" pitchFamily="34" charset="0"/>
                <a:cs typeface="Times New Roman" panose="02020603050405020304" pitchFamily="18" charset="0"/>
              </a:rPr>
              <a:t>ome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a:t>
            </a:r>
            <a:r>
              <a:rPr lang="ga-IE" sz="1000" smtClean="0">
                <a:effectLst/>
                <a:latin typeface="Arial" panose="020B0604020202020204" pitchFamily="34" charset="0"/>
                <a:ea typeface="Calibri" panose="020F0502020204030204" pitchFamily="34" charset="0"/>
                <a:cs typeface="Times New Roman" panose="02020603050405020304" pitchFamily="18" charset="0"/>
              </a:rPr>
              <a:t>s may explicitly call out which one to use.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ga-IE" sz="1000" smtClean="0">
                <a:effectLst/>
                <a:latin typeface="Arial" panose="020B0604020202020204" pitchFamily="34" charset="0"/>
                <a:ea typeface="Calibri" panose="020F0502020204030204" pitchFamily="34" charset="0"/>
                <a:cs typeface="Times New Roman" panose="02020603050405020304" pitchFamily="18" charset="0"/>
              </a:rPr>
              <a:t>Where commands are complex</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 or steps are numerous</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r>
              <a:rPr lang="ga-IE" sz="1000" smtClean="0">
                <a:effectLst/>
                <a:latin typeface="Arial" panose="020B0604020202020204" pitchFamily="34" charset="0"/>
                <a:ea typeface="Calibri" panose="020F0502020204030204" pitchFamily="34" charset="0"/>
                <a:cs typeface="Times New Roman" panose="02020603050405020304" pitchFamily="18" charset="0"/>
              </a:rPr>
              <a:t>.ps1 demo</a:t>
            </a:r>
            <a:r>
              <a:rPr lang="en-US" sz="1000" smtClean="0">
                <a:effectLst/>
                <a:latin typeface="Arial" panose="020B0604020202020204" pitchFamily="34" charset="0"/>
                <a:ea typeface="Calibri" panose="020F0502020204030204" pitchFamily="34" charset="0"/>
                <a:cs typeface="Times New Roman" panose="02020603050405020304" pitchFamily="18" charset="0"/>
              </a:rPr>
              <a:t>nstration </a:t>
            </a:r>
            <a:r>
              <a:rPr lang="ga-IE" sz="1000" smtClean="0">
                <a:effectLst/>
                <a:latin typeface="Arial" panose="020B0604020202020204" pitchFamily="34" charset="0"/>
                <a:ea typeface="Calibri" panose="020F0502020204030204" pitchFamily="34" charset="0"/>
                <a:cs typeface="Times New Roman" panose="02020603050405020304" pitchFamily="18" charset="0"/>
              </a:rPr>
              <a:t>files are also provided and can be opened and used in the ISE. </a:t>
            </a:r>
            <a:r>
              <a:rPr lang="en-US" sz="1000" smtClean="0">
                <a:effectLst/>
                <a:latin typeface="Arial" panose="020B0604020202020204" pitchFamily="34" charset="0"/>
                <a:ea typeface="Calibri" panose="020F0502020204030204" pitchFamily="34" charset="0"/>
                <a:cs typeface="Times New Roman" panose="02020603050405020304" pitchFamily="18" charset="0"/>
              </a:rPr>
              <a:t>T</a:t>
            </a:r>
            <a:r>
              <a:rPr lang="ga-IE" sz="1000" smtClean="0">
                <a:effectLst/>
                <a:latin typeface="Arial" panose="020B0604020202020204" pitchFamily="34" charset="0"/>
                <a:ea typeface="Calibri" panose="020F0502020204030204" pitchFamily="34" charset="0"/>
                <a:cs typeface="Times New Roman" panose="02020603050405020304" pitchFamily="18" charset="0"/>
              </a:rPr>
              <a:t>hey will be called out in the demonstration Instructor Notes</a:t>
            </a:r>
            <a:r>
              <a:rPr lang="en-US" sz="1000" smtClean="0">
                <a:effectLst/>
                <a:latin typeface="Arial" panose="020B0604020202020204" pitchFamily="34" charset="0"/>
                <a:ea typeface="Calibri" panose="020F0502020204030204" pitchFamily="34" charset="0"/>
                <a:cs typeface="Times New Roman" panose="02020603050405020304" pitchFamily="18" charset="0"/>
              </a:rPr>
              <a:t> where they are available</a:t>
            </a:r>
            <a:r>
              <a:rPr lang="ga-IE" sz="1000" smtClean="0">
                <a:effectLst/>
                <a:latin typeface="Arial" panose="020B0604020202020204" pitchFamily="34" charset="0"/>
                <a:ea typeface="Calibri" panose="020F0502020204030204" pitchFamily="34" charset="0"/>
                <a:cs typeface="Times New Roman" panose="02020603050405020304" pitchFamily="18" charset="0"/>
              </a:rPr>
              <a:t>. They are available on the 10961B-LON-CL1 at E:\Mod12\Democode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19374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slide shows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Get-Credential</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being used to create a credential object for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smtClean="0">
                <a:effectLst/>
                <a:latin typeface="Arial" panose="020B0604020202020204" pitchFamily="34" charset="0"/>
                <a:ea typeface="Calibri" panose="020F0502020204030204" pitchFamily="34" charset="0"/>
                <a:cs typeface="Times New Roman" panose="02020603050405020304" pitchFamily="18" charset="0"/>
              </a:rPr>
              <a:t> user account. A graphical dialog box is used to prompt for the user account password.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51366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topic is one of those where you want to tell students to do the correct thing, even though you know many of them will do the wrong thing anyway. The approach provided is probably the safest choice, although it provides a very, very low level of protection for a password. It is especially not recommended for passwords associated with privileged accounts, such as domain administrators. </a:t>
            </a: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Students will eventually discover this technique on their own through Internet searches. That is why this approach is discussed here so that you can be able to discuss why it is a bad practice.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59122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you have turned off User Account Control (UAC) on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you cannot complete this demonstration by using the steps provided. UAC is turned on and should be left on throughout the course. This is by default.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err="1"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virtual machine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demo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Open a new Windows PowerShell console. Do not open it as Administrator–―make sure that the window title bar does not include the word </a:t>
            </a:r>
            <a:r>
              <a:rPr lang="en-US" sz="1000" i="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One way to do this is to Sign out and logon as LON-CL1\Student with password Pa$$w0rd. </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cred = Get-Credential –Credential ADATUM\Administrator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dialog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10}</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Verify you receive a kerberos authentication error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Invoke-Command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Computername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LON-DC1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scriptblock</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{Get-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EventLog</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LogName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Security –Newest 10} –credential $cred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Verify the 10 newest entries fr</a:t>
            </a:r>
            <a:r>
              <a:rPr lang="en-IE" sz="1000" dirty="0" smtClean="0">
                <a:effectLst/>
                <a:latin typeface="Arial" panose="020B0604020202020204" pitchFamily="34" charset="0"/>
                <a:ea typeface="Times New Roman" panose="02020603050405020304" pitchFamily="18" charset="0"/>
                <a:cs typeface="Times New Roman" panose="02020603050405020304" pitchFamily="18" charset="0"/>
              </a:rPr>
              <a:t>o</a:t>
            </a:r>
            <a:r>
              <a:rPr lang="ga-IE" sz="1000" dirty="0" smtClean="0">
                <a:effectLst/>
                <a:latin typeface="Arial" panose="020B0604020202020204" pitchFamily="34" charset="0"/>
                <a:ea typeface="Times New Roman" panose="02020603050405020304" pitchFamily="18" charset="0"/>
                <a:cs typeface="Times New Roman" panose="02020603050405020304" pitchFamily="18" charset="0"/>
              </a:rPr>
              <a:t>m computer LON-DC1 are displayed.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the Windows PowerShell console window.</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869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Using Advanced Techniques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practice how to use several advanced Windows PowerShell techniques.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2: Using Alternative Credentials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practice by using alternative credentials.</a:t>
            </a:r>
          </a:p>
          <a:p>
            <a:pPr>
              <a:lnSpc>
                <a:spcPct val="107000"/>
              </a:lnSpc>
              <a:spcAft>
                <a:spcPts val="800"/>
              </a:spcAft>
            </a:pPr>
            <a:r>
              <a:rPr lang="en-US"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3: Create a Profile Script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exercise, you will create a profile script.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58394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DAC2528-4E2C-4EC0-A8A0-688B1B7CAD5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1438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your user profile is redirected to a network location, will profile scripts still work?</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Yes. Wherever your Documents folder is located, just put the profile script in the appropriate location within the Documents folder. An advantage to a redirected profile is that your profile script will be available on any computer that you log on to.</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How can you quickly obtain a list of methods and properties for a string object or for a date object?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Pipe a string or a date to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Get-Member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command for a list of the object’s properties and methods.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43301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Some administrators have their profile script load such a large number of add-ins and modules that Windows PowerShell can take several minutes to start. Try to include only those add-ins or modules that you absolutely need constantly. Also, remember that some add-ins and modules can conflict with one another. If you experience strange behavior in the shell, try starting a new shell session by running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powershell.exe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noprofile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to suspend profile script execution. Then, load only one add-in or module at a time to see which one caused the strange behavior.</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Profile script will not load and run.</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Make sure that you have put the script in the correct location and given it the correct file name. Also make sure that script execution is enabled through the shell execution policy.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66647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smtClean="0">
                <a:solidFill>
                  <a:srgbClr val="336699"/>
                </a:solidFill>
                <a:latin typeface="Arial" panose="020B0604020202020204" pitchFamily="34" charset="0"/>
              </a:rPr>
              <a:t>12: Using Profiles and Advanced Windows PowerShell Techniques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panose="020B0604020202020204" pitchFamily="34" charset="0"/>
              </a:rPr>
              <a:t>10961B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27</a:t>
            </a:fld>
            <a:endParaRPr lang="en-US" smtClean="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smtClean="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248239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4375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1709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1025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6449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8921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will find these commands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in the 10961B-LON-CL1 virtual machine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in E:\Mod12\Democode\StringsDatesOperators.ps1.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should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have completed the preparation steps in the Module Overview slide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nstructor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otes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be logged on to the 10961B-LON-DC1 and 10961B-LON-CL1 virtual machines as Adatum\administrator with password 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emo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nstration s</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teps should be carried out on the 10961B-LON-CL1 virtual machine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Windows PowerShell console application</a:t>
            </a:r>
            <a:r>
              <a:rPr lang="ga-IE" sz="1000" dirty="0" smtClean="0">
                <a:effectLst/>
                <a:latin typeface="Arial" panose="020B0604020202020204" pitchFamily="34" charset="0"/>
                <a:ea typeface="Calibri" panose="020F0502020204030204" pitchFamily="34" charset="0"/>
                <a:cs typeface="Times New Roman" panose="02020603050405020304" pitchFamily="18" charset="0"/>
              </a:rPr>
              <a:t>. You may also want to use the sample file at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E:\Mod12\Democode\StringsDatesOperators.ps1.</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x = "Windows PowerShell"</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x.ToUpper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x.ToLower</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 show that the original value in $x is unchanged, 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x</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600"/>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x.Replace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x.Length</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x.Substring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(8,5)</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 -replace "o",'-'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today = Get-Date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today</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today.DayOfWeek</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today.AddDays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(-30</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today.ToShortDateString</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datetime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mydate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"1/1/1999"</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600"/>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mydate.DayOfWeek</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DAC2528-4E2C-4EC0-A8A0-688B1B7CAD5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28224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CimInstance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ClassName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Win32_OperatingSystem | Select @{n='</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LastStartDate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PSItem.LastBootUpTime.ToShortDateString</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WmiObject</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-Class Win32_OperatingSystem | Select @{n='</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LastStartDate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PSItem.ConvertToDateTime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PSItem.LastBootUpTime</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ToShortDateString</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servicenames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Get-Service | Select -Expand Name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servicenames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-contains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WinRM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MSSQLServer</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servicenames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192.168.12.15" -match "\d{1,3}\.\d{1,3}\.\d{1,3}\.\d{1,3}"</a:t>
            </a:r>
            <a:endParaRPr lang="en-US" dirty="0"/>
          </a:p>
        </p:txBody>
      </p:sp>
      <p:sp>
        <p:nvSpPr>
          <p:cNvPr id="4" name="Slide Number Placeholder 3"/>
          <p:cNvSpPr>
            <a:spLocks noGrp="1"/>
          </p:cNvSpPr>
          <p:nvPr>
            <p:ph type="sldNum" sz="quarter" idx="10"/>
          </p:nvPr>
        </p:nvSpPr>
        <p:spPr/>
        <p:txBody>
          <a:bodyPr/>
          <a:lstStyle/>
          <a:p>
            <a:fld id="{EDAC2528-4E2C-4EC0-A8A0-688B1B7CAD5B}" type="slidenum">
              <a:rPr lang="en-US" smtClean="0"/>
              <a:t>9</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10961B</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12: Using Profiles and Advanced Windows PowerShell Techniques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741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7707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445273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16675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24922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30215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191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647977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82779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343287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8800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657259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974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02510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67080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335940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396677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907580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4739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83331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32620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56719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72348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341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296678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36163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54907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41647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08011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1239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3839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30860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72374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75275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727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888085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70812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16993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580735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6143305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561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69823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32717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78632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47248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730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325274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976311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37377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57943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4885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993632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510221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0955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32348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0348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3933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50039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815517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2158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495231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187246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48303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438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17090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8831054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920626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0408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537343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14259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996602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582979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8136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16548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873634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211111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8658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853546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9328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949505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003804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549836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83575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527426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261622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40755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522294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37444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633341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875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393628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942347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734985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4942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791371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570897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8341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45772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48856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220887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9239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87875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338072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01647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543311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804578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65591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2683959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212914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99968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2202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41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3588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45729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480155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255762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37326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71806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344640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392412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845969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985163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012904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3138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357795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21226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19280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96507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539448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6693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19651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045216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6821940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7895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49295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186961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612158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290441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294744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96534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067114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246951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249010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609302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636570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76318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82493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38569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471278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53958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18803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76259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6655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209977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12324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12535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1422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57779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016021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710297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027789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659551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755070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57481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018683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61527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428666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0053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2907293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10601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798220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63649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1372981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52156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116837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790751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13724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228659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814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20756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089089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846696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0725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61150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65994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2658982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163324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9302522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683614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05453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712331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044200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59784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9416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030569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92434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180214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467230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6095370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148345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0226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973317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148013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779452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856354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8285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647457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955422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70959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57494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753267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05752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626956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5707345"/>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0882636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89139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48830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209275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13344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188582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419305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619042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165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3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113800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78445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5881940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79119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150420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727576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811633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797045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82669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552051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7139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42323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878167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638844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738047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72585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1292847"/>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68107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410439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760765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0050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0485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060592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9633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41806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62336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02642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2573994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313194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6254090"/>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662852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662425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373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397143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70099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586978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916599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08096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787076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185304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60730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306392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417608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4864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139685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450157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9323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161643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4212996"/>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99033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143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41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246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068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20731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74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618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324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80700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03193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2720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8204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91043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6524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32240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3886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7553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7218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086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9108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1136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995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88622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995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39609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25631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4687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944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32552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88465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51182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8342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03623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82900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2364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38447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4205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55010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157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493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90312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81577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7692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27801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11200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085542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6816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2470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96893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49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44069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80006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2107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83860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59053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74959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01211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3034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802525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88206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6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08965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800873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8053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391941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03030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2471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15230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329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27543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02548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242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6.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theme" Target="../theme/theme27.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theme" Target="../theme/theme28.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theme" Target="../theme/theme29.xml"/><Relationship Id="rId2" Type="http://schemas.openxmlformats.org/officeDocument/2006/relationships/slideLayout" Target="../slideLayouts/slideLayout336.xml"/><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0" Type="http://schemas.openxmlformats.org/officeDocument/2006/relationships/slideLayout" Target="../slideLayouts/slideLayout344.xml"/><Relationship Id="rId4" Type="http://schemas.openxmlformats.org/officeDocument/2006/relationships/slideLayout" Target="../slideLayouts/slideLayout338.xml"/><Relationship Id="rId9" Type="http://schemas.openxmlformats.org/officeDocument/2006/relationships/slideLayout" Target="../slideLayouts/slideLayout3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9034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307844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4050197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02525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158212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412090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7125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992475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5870977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9769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708329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52216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454176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0563757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659278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8840527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1584185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1663247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471065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486478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3601267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032191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82662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439416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675715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367600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566665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6982062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837097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smtClean="0"/>
              <a:t>Module 12</a:t>
            </a:r>
            <a:endParaRPr lang="en-US"/>
          </a:p>
        </p:txBody>
      </p:sp>
      <p:sp>
        <p:nvSpPr>
          <p:cNvPr id="3" name="Subtitle 2"/>
          <p:cNvSpPr>
            <a:spLocks noGrp="1"/>
          </p:cNvSpPr>
          <p:nvPr>
            <p:ph type="subTitle" sz="quarter" idx="1"/>
          </p:nvPr>
        </p:nvSpPr>
        <p:spPr/>
        <p:txBody>
          <a:bodyPr/>
          <a:lstStyle/>
          <a:p>
            <a:r>
              <a:rPr lang="en-US" smtClean="0"/>
              <a:t>Using Profiles and Advanced Windows PowerShell Techniques
</a:t>
            </a:r>
            <a:endParaRPr lang="en-US"/>
          </a:p>
        </p:txBody>
      </p:sp>
    </p:spTree>
    <p:extLst>
      <p:ext uri="{BB962C8B-B14F-4D97-AF65-F5344CB8AC3E}">
        <p14:creationId xmlns:p14="http://schemas.microsoft.com/office/powerpoint/2010/main" val="68830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76163f8-8d4c-40cc-bf39-5e5509fb8f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Default Parameter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Set default parameter values in </a:t>
            </a:r>
            <a:r>
              <a:rPr lang="en-US" b="1" kern="0">
                <a:solidFill>
                  <a:srgbClr val="000000"/>
                </a:solidFill>
              </a:rPr>
              <a:t>$PSDefaultParameterValues</a:t>
            </a:r>
            <a:endParaRPr lang="en-US" kern="0">
              <a:solidFill>
                <a:srgbClr val="000000"/>
              </a:solidFill>
            </a:endParaRPr>
          </a:p>
          <a:p>
            <a:pPr lvl="1"/>
            <a:r>
              <a:rPr lang="en-US" kern="0">
                <a:solidFill>
                  <a:srgbClr val="000000"/>
                </a:solidFill>
              </a:rPr>
              <a:t>&lt;command-name&gt;:&lt;parameter-name&gt;=&lt;value&gt;</a:t>
            </a:r>
          </a:p>
          <a:p>
            <a:pPr lvl="1"/>
            <a:endParaRPr lang="en-US" kern="0">
              <a:solidFill>
                <a:srgbClr val="000000"/>
              </a:solidFill>
            </a:endParaRPr>
          </a:p>
          <a:p>
            <a:pPr lvl="0"/>
            <a:r>
              <a:rPr lang="en-US" kern="0">
                <a:solidFill>
                  <a:srgbClr val="000000"/>
                </a:solidFill>
              </a:rPr>
              <a:t>Use a hash table to redefine the variable completely</a:t>
            </a:r>
          </a:p>
          <a:p>
            <a:pPr lvl="0"/>
            <a:r>
              <a:rPr lang="en-US" kern="0">
                <a:solidFill>
                  <a:srgbClr val="000000"/>
                </a:solidFill>
              </a:rPr>
              <a:t>Use </a:t>
            </a:r>
            <a:r>
              <a:rPr lang="en-US" b="1" kern="0">
                <a:solidFill>
                  <a:srgbClr val="000000"/>
                </a:solidFill>
              </a:rPr>
              <a:t>Add()</a:t>
            </a:r>
            <a:r>
              <a:rPr lang="en-US" kern="0">
                <a:solidFill>
                  <a:srgbClr val="000000"/>
                </a:solidFill>
              </a:rPr>
              <a:t> and </a:t>
            </a:r>
            <a:r>
              <a:rPr lang="en-US" b="1" kern="0">
                <a:solidFill>
                  <a:srgbClr val="000000"/>
                </a:solidFill>
              </a:rPr>
              <a:t>Remove()</a:t>
            </a:r>
            <a:r>
              <a:rPr lang="en-US" kern="0">
                <a:solidFill>
                  <a:srgbClr val="000000"/>
                </a:solidFill>
              </a:rPr>
              <a:t> methods to manipulate individual defaults</a:t>
            </a:r>
          </a:p>
          <a:p>
            <a:pPr lvl="0"/>
            <a:r>
              <a:rPr lang="en-US" kern="0">
                <a:solidFill>
                  <a:srgbClr val="000000"/>
                </a:solidFill>
              </a:rPr>
              <a:t>Override defaults by manually specifying parameters when running a command</a:t>
            </a:r>
            <a:endParaRPr lang="en-US" kern="0" dirty="0">
              <a:solidFill>
                <a:srgbClr val="000000"/>
              </a:solidFill>
            </a:endParaRPr>
          </a:p>
        </p:txBody>
      </p:sp>
    </p:spTree>
    <p:extLst>
      <p:ext uri="{BB962C8B-B14F-4D97-AF65-F5344CB8AC3E}">
        <p14:creationId xmlns:p14="http://schemas.microsoft.com/office/powerpoint/2010/main" val="254728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ed7ff22-f6ca-42e4-b44d-5aaad3105a6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93914" cy="740664"/>
          </a:xfrm>
        </p:spPr>
        <p:txBody>
          <a:bodyPr/>
          <a:lstStyle/>
          <a:p>
            <a:r>
              <a:rPr lang="en-US" dirty="0" smtClean="0"/>
              <a:t>Demonstration: Setting Default Parameter Values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create and use default parameter values</a:t>
            </a:r>
            <a:endParaRPr lang="en-US" kern="0" dirty="0">
              <a:solidFill>
                <a:srgbClr val="000000"/>
              </a:solidFill>
            </a:endParaRPr>
          </a:p>
        </p:txBody>
      </p:sp>
    </p:spTree>
    <p:extLst>
      <p:ext uri="{BB962C8B-B14F-4D97-AF65-F5344CB8AC3E}">
        <p14:creationId xmlns:p14="http://schemas.microsoft.com/office/powerpoint/2010/main" val="284677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255541b-fabf-47b1-bd89-14e02ddaa8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External Commands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Most external commands run correctly in Windows PowerShell</a:t>
            </a:r>
          </a:p>
          <a:p>
            <a:pPr lvl="0"/>
            <a:r>
              <a:rPr lang="en-US" kern="0">
                <a:solidFill>
                  <a:srgbClr val="000000"/>
                </a:solidFill>
              </a:rPr>
              <a:t>If a command’s syntax uses Windows PowerShell special characters, it might not run correctly</a:t>
            </a:r>
          </a:p>
          <a:p>
            <a:pPr lvl="0"/>
            <a:r>
              <a:rPr lang="en-US" kern="0">
                <a:solidFill>
                  <a:srgbClr val="000000"/>
                </a:solidFill>
              </a:rPr>
              <a:t>Use </a:t>
            </a:r>
            <a:r>
              <a:rPr lang="en-US" b="1" kern="0">
                <a:solidFill>
                  <a:srgbClr val="000000"/>
                </a:solidFill>
              </a:rPr>
              <a:t>--%</a:t>
            </a:r>
            <a:r>
              <a:rPr lang="en-US" kern="0">
                <a:solidFill>
                  <a:srgbClr val="000000"/>
                </a:solidFill>
              </a:rPr>
              <a:t> before the command’s arguments to force the shell to run the command without trying to interpret the special characters</a:t>
            </a:r>
          </a:p>
          <a:p>
            <a:pPr lvl="0"/>
            <a:endParaRPr lang="en-US" kern="0">
              <a:solidFill>
                <a:srgbClr val="000000"/>
              </a:solidFill>
            </a:endParaRPr>
          </a:p>
          <a:p>
            <a:pPr marL="0" lvl="0" indent="0">
              <a:buNone/>
            </a:pPr>
            <a:r>
              <a:rPr lang="en-US" kern="0">
                <a:solidFill>
                  <a:srgbClr val="000000"/>
                </a:solidFill>
                <a:latin typeface="Consolas" pitchFamily="49" charset="0"/>
                <a:cs typeface="Consolas" pitchFamily="49" charset="0"/>
              </a:rPr>
              <a:t>ICACLS.EXE --% C:\TEST /GRANT USERS:(F)</a:t>
            </a:r>
          </a:p>
          <a:p>
            <a:pPr lvl="0"/>
            <a:endParaRPr lang="en-US" kern="0" dirty="0">
              <a:solidFill>
                <a:srgbClr val="000000"/>
              </a:solidFill>
            </a:endParaRPr>
          </a:p>
        </p:txBody>
      </p:sp>
    </p:spTree>
    <p:extLst>
      <p:ext uri="{BB962C8B-B14F-4D97-AF65-F5344CB8AC3E}">
        <p14:creationId xmlns:p14="http://schemas.microsoft.com/office/powerpoint/2010/main" val="38724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Creating Profile Scripts</a:t>
            </a:r>
            <a:endParaRPr lang="en-US"/>
          </a:p>
        </p:txBody>
      </p:sp>
      <p:sp>
        <p:nvSpPr>
          <p:cNvPr id="3" name="Text Placeholder 2"/>
          <p:cNvSpPr>
            <a:spLocks noGrp="1"/>
          </p:cNvSpPr>
          <p:nvPr>
            <p:ph type="body" idx="1"/>
          </p:nvPr>
        </p:nvSpPr>
        <p:spPr/>
        <p:txBody>
          <a:bodyPr/>
          <a:lstStyle/>
          <a:p>
            <a:r>
              <a:rPr lang="en-US" smtClean="0"/>
              <a:t>What is a Profile Script?
Profile Script Locations
Profile Security Concerns
Demonstration: Creating a Profile Script</a:t>
            </a:r>
            <a:endParaRPr lang="en-US"/>
          </a:p>
        </p:txBody>
      </p:sp>
    </p:spTree>
    <p:extLst>
      <p:ext uri="{BB962C8B-B14F-4D97-AF65-F5344CB8AC3E}">
        <p14:creationId xmlns:p14="http://schemas.microsoft.com/office/powerpoint/2010/main" val="201077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Profile Script?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Scripts that load and run automatically each time a new shell session is opened</a:t>
            </a:r>
          </a:p>
          <a:p>
            <a:pPr lvl="0"/>
            <a:r>
              <a:rPr lang="en-US" kern="0">
                <a:solidFill>
                  <a:srgbClr val="000000"/>
                </a:solidFill>
              </a:rPr>
              <a:t>Implemented by the host application, not by the Windows PowerShell engine</a:t>
            </a:r>
          </a:p>
          <a:p>
            <a:pPr lvl="1"/>
            <a:r>
              <a:rPr lang="en-US" kern="0">
                <a:solidFill>
                  <a:srgbClr val="000000"/>
                </a:solidFill>
              </a:rPr>
              <a:t>Different hosts may define different profile script locations</a:t>
            </a:r>
          </a:p>
          <a:p>
            <a:pPr lvl="1"/>
            <a:r>
              <a:rPr lang="en-US" kern="0">
                <a:solidFill>
                  <a:srgbClr val="000000"/>
                </a:solidFill>
              </a:rPr>
              <a:t>Some hosts may not load profile scripts at all</a:t>
            </a:r>
          </a:p>
          <a:p>
            <a:pPr lvl="0"/>
            <a:endParaRPr lang="en-US" kern="0">
              <a:solidFill>
                <a:srgbClr val="000000"/>
              </a:solidFill>
            </a:endParaRPr>
          </a:p>
          <a:p>
            <a:pPr lvl="0"/>
            <a:r>
              <a:rPr lang="en-US" kern="0">
                <a:solidFill>
                  <a:srgbClr val="000000"/>
                </a:solidFill>
              </a:rPr>
              <a:t>Use to define aliases, load modules, and configure the shell environment to meet your needs</a:t>
            </a:r>
            <a:endParaRPr lang="en-US" kern="0" dirty="0">
              <a:solidFill>
                <a:srgbClr val="000000"/>
              </a:solidFill>
            </a:endParaRPr>
          </a:p>
        </p:txBody>
      </p:sp>
    </p:spTree>
    <p:extLst>
      <p:ext uri="{BB962C8B-B14F-4D97-AF65-F5344CB8AC3E}">
        <p14:creationId xmlns:p14="http://schemas.microsoft.com/office/powerpoint/2010/main" val="153352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Script Locations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Each host application defines the script files it will load and the order in which it loads them</a:t>
            </a:r>
          </a:p>
          <a:p>
            <a:pPr lvl="0"/>
            <a:r>
              <a:rPr lang="en-US" kern="0">
                <a:solidFill>
                  <a:srgbClr val="000000"/>
                </a:solidFill>
              </a:rPr>
              <a:t>The console and ISE host applications share certain profile scripts, and define other scripts that are unique to each</a:t>
            </a:r>
          </a:p>
          <a:p>
            <a:pPr lvl="0"/>
            <a:endParaRPr lang="en-US" kern="0">
              <a:solidFill>
                <a:srgbClr val="000000"/>
              </a:solidFill>
            </a:endParaRPr>
          </a:p>
          <a:p>
            <a:pPr lvl="0"/>
            <a:r>
              <a:rPr lang="en-US" kern="0">
                <a:solidFill>
                  <a:srgbClr val="000000"/>
                </a:solidFill>
              </a:rPr>
              <a:t>Easy to remember: </a:t>
            </a:r>
            <a:r>
              <a:rPr lang="en-US" b="1" kern="0">
                <a:solidFill>
                  <a:srgbClr val="000000"/>
                </a:solidFill>
              </a:rPr>
              <a:t>\Documents\WindowsPowerShell\profile.ps1</a:t>
            </a:r>
            <a:endParaRPr lang="en-US" kern="0" dirty="0">
              <a:solidFill>
                <a:srgbClr val="000000"/>
              </a:solidFill>
            </a:endParaRPr>
          </a:p>
        </p:txBody>
      </p:sp>
    </p:spTree>
    <p:extLst>
      <p:ext uri="{BB962C8B-B14F-4D97-AF65-F5344CB8AC3E}">
        <p14:creationId xmlns:p14="http://schemas.microsoft.com/office/powerpoint/2010/main" val="26014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Security Concerns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Profile scripts are local text files that can be modified by any process running under your user credentials, even non-elevated credentials</a:t>
            </a:r>
          </a:p>
          <a:p>
            <a:pPr lvl="0"/>
            <a:r>
              <a:rPr lang="en-US" kern="0">
                <a:solidFill>
                  <a:srgbClr val="000000"/>
                </a:solidFill>
              </a:rPr>
              <a:t>But profile scripts typically run under elevated credentials, making them a potential security risk</a:t>
            </a:r>
          </a:p>
          <a:p>
            <a:pPr lvl="0"/>
            <a:endParaRPr lang="en-US" kern="0">
              <a:solidFill>
                <a:srgbClr val="000000"/>
              </a:solidFill>
            </a:endParaRPr>
          </a:p>
          <a:p>
            <a:pPr lvl="0"/>
            <a:r>
              <a:rPr lang="en-US" kern="0">
                <a:solidFill>
                  <a:srgbClr val="000000"/>
                </a:solidFill>
              </a:rPr>
              <a:t>Be aware of the security risks</a:t>
            </a:r>
          </a:p>
          <a:p>
            <a:pPr lvl="0"/>
            <a:r>
              <a:rPr lang="en-US" kern="0">
                <a:solidFill>
                  <a:srgbClr val="000000"/>
                </a:solidFill>
              </a:rPr>
              <a:t>To provide better security, use a completely different account to open Windows PowerShell sessions</a:t>
            </a:r>
            <a:endParaRPr lang="en-US" kern="0" dirty="0">
              <a:solidFill>
                <a:srgbClr val="000000"/>
              </a:solidFill>
            </a:endParaRPr>
          </a:p>
        </p:txBody>
      </p:sp>
    </p:spTree>
    <p:extLst>
      <p:ext uri="{BB962C8B-B14F-4D97-AF65-F5344CB8AC3E}">
        <p14:creationId xmlns:p14="http://schemas.microsoft.com/office/powerpoint/2010/main" val="179759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24a209c-c672-4b01-8cf2-93a5560dfb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 Profile Script</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 create an all-host, current-user profile</a:t>
            </a:r>
            <a:endParaRPr lang="en-US" kern="0" dirty="0">
              <a:solidFill>
                <a:srgbClr val="000000"/>
              </a:solidFill>
            </a:endParaRPr>
          </a:p>
        </p:txBody>
      </p:sp>
    </p:spTree>
    <p:extLst>
      <p:ext uri="{BB962C8B-B14F-4D97-AF65-F5344CB8AC3E}">
        <p14:creationId xmlns:p14="http://schemas.microsoft.com/office/powerpoint/2010/main" val="407299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Working with Alternative Credentials</a:t>
            </a:r>
            <a:endParaRPr lang="en-US"/>
          </a:p>
        </p:txBody>
      </p:sp>
      <p:sp>
        <p:nvSpPr>
          <p:cNvPr id="3" name="Text Placeholder 2"/>
          <p:cNvSpPr>
            <a:spLocks noGrp="1"/>
          </p:cNvSpPr>
          <p:nvPr>
            <p:ph type="body" idx="1"/>
          </p:nvPr>
        </p:nvSpPr>
        <p:spPr/>
        <p:txBody>
          <a:bodyPr/>
          <a:lstStyle/>
          <a:p>
            <a:r>
              <a:rPr lang="en-US" smtClean="0"/>
              <a:t>What Is a Credential?
Creating and Using a Credential
Persisting Credentials
Demonstration: Creating and Using a Credential</a:t>
            </a:r>
            <a:endParaRPr lang="en-US"/>
          </a:p>
        </p:txBody>
      </p:sp>
    </p:spTree>
    <p:extLst>
      <p:ext uri="{BB962C8B-B14F-4D97-AF65-F5344CB8AC3E}">
        <p14:creationId xmlns:p14="http://schemas.microsoft.com/office/powerpoint/2010/main" val="323735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Credential?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Provide alternate credentials to commands that have a </a:t>
            </a:r>
            <a:r>
              <a:rPr lang="en-US" b="1" kern="0">
                <a:solidFill>
                  <a:srgbClr val="000000"/>
                </a:solidFill>
              </a:rPr>
              <a:t>–Credential</a:t>
            </a:r>
            <a:r>
              <a:rPr lang="en-US" kern="0">
                <a:solidFill>
                  <a:srgbClr val="000000"/>
                </a:solidFill>
              </a:rPr>
              <a:t> parameter</a:t>
            </a:r>
          </a:p>
          <a:p>
            <a:pPr lvl="0"/>
            <a:r>
              <a:rPr lang="en-US" kern="0">
                <a:solidFill>
                  <a:srgbClr val="000000"/>
                </a:solidFill>
              </a:rPr>
              <a:t>Allows the command to perform its task using that credential rather than the one you used to open the shell</a:t>
            </a:r>
          </a:p>
          <a:p>
            <a:pPr lvl="0"/>
            <a:r>
              <a:rPr lang="en-US" kern="0">
                <a:solidFill>
                  <a:srgbClr val="000000"/>
                </a:solidFill>
              </a:rPr>
              <a:t>You will be prompted for the password by means of a dialog box</a:t>
            </a:r>
          </a:p>
          <a:p>
            <a:pPr lvl="0"/>
            <a:r>
              <a:rPr lang="en-US" kern="0">
                <a:solidFill>
                  <a:srgbClr val="000000"/>
                </a:solidFill>
              </a:rPr>
              <a:t>You can also create a reusable credential object that includes both the user name and the password</a:t>
            </a:r>
            <a:endParaRPr lang="en-US" kern="0" dirty="0">
              <a:solidFill>
                <a:srgbClr val="000000"/>
              </a:solidFill>
            </a:endParaRPr>
          </a:p>
        </p:txBody>
      </p:sp>
    </p:spTree>
    <p:extLst>
      <p:ext uri="{BB962C8B-B14F-4D97-AF65-F5344CB8AC3E}">
        <p14:creationId xmlns:p14="http://schemas.microsoft.com/office/powerpoint/2010/main" val="302059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Advanced Windows PowerShell Techniques
Creating Profile Scripts
Working with Alternative Credentials</a:t>
            </a:r>
            <a:endParaRPr lang="en-US"/>
          </a:p>
        </p:txBody>
      </p:sp>
    </p:spTree>
    <p:extLst>
      <p:ext uri="{BB962C8B-B14F-4D97-AF65-F5344CB8AC3E}">
        <p14:creationId xmlns:p14="http://schemas.microsoft.com/office/powerpoint/2010/main" val="2267002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 Credential</a:t>
            </a:r>
            <a:endParaRPr lang="en-US"/>
          </a:p>
        </p:txBody>
      </p:sp>
      <p:pic>
        <p:nvPicPr>
          <p:cNvPr id="4" name="Content Placeholder 1" descr="The slide shows the Get-Credential command being used to create a credential object for the ADATUM\Administrator user account. A graphical dialog box is used to prompt for the user account password.&#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898" y="1448862"/>
            <a:ext cx="5168254" cy="4292064"/>
          </a:xfrm>
          <a:prstGeom prst="rect">
            <a:avLst/>
          </a:prstGeom>
        </p:spPr>
      </p:pic>
    </p:spTree>
    <p:extLst>
      <p:ext uri="{BB962C8B-B14F-4D97-AF65-F5344CB8AC3E}">
        <p14:creationId xmlns:p14="http://schemas.microsoft.com/office/powerpoint/2010/main" val="384520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Persisting Credentials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It is </a:t>
            </a:r>
            <a:r>
              <a:rPr lang="en-US" i="1" kern="0">
                <a:solidFill>
                  <a:srgbClr val="000000"/>
                </a:solidFill>
              </a:rPr>
              <a:t>possible</a:t>
            </a:r>
            <a:r>
              <a:rPr lang="en-US" kern="0">
                <a:solidFill>
                  <a:srgbClr val="000000"/>
                </a:solidFill>
              </a:rPr>
              <a:t> to store a password to disk in an encrypted form</a:t>
            </a:r>
          </a:p>
          <a:p>
            <a:pPr lvl="0"/>
            <a:r>
              <a:rPr lang="en-US" kern="0">
                <a:solidFill>
                  <a:srgbClr val="000000"/>
                </a:solidFill>
              </a:rPr>
              <a:t>That password can be read from disk and used to create a credential object, without prompting for the credential password</a:t>
            </a:r>
          </a:p>
          <a:p>
            <a:pPr lvl="0"/>
            <a:endParaRPr lang="en-US" kern="0">
              <a:solidFill>
                <a:srgbClr val="000000"/>
              </a:solidFill>
            </a:endParaRPr>
          </a:p>
          <a:p>
            <a:pPr lvl="0"/>
            <a:r>
              <a:rPr lang="en-US" kern="0">
                <a:solidFill>
                  <a:srgbClr val="000000"/>
                </a:solidFill>
              </a:rPr>
              <a:t>However, this approach is </a:t>
            </a:r>
            <a:r>
              <a:rPr lang="en-US" i="1" kern="0">
                <a:solidFill>
                  <a:srgbClr val="000000"/>
                </a:solidFill>
              </a:rPr>
              <a:t>not</a:t>
            </a:r>
            <a:r>
              <a:rPr lang="en-US" kern="0">
                <a:solidFill>
                  <a:srgbClr val="000000"/>
                </a:solidFill>
              </a:rPr>
              <a:t> recommended because the password is not stored in a form that is protected from accidental discovery or disclosure</a:t>
            </a:r>
          </a:p>
          <a:p>
            <a:pPr lvl="0"/>
            <a:r>
              <a:rPr lang="en-US" kern="0">
                <a:solidFill>
                  <a:srgbClr val="000000"/>
                </a:solidFill>
              </a:rPr>
              <a:t>Stored passwords are compromised passwords</a:t>
            </a:r>
            <a:endParaRPr lang="en-US" kern="0" dirty="0">
              <a:solidFill>
                <a:srgbClr val="000000"/>
              </a:solidFill>
            </a:endParaRPr>
          </a:p>
        </p:txBody>
      </p:sp>
    </p:spTree>
    <p:extLst>
      <p:ext uri="{BB962C8B-B14F-4D97-AF65-F5344CB8AC3E}">
        <p14:creationId xmlns:p14="http://schemas.microsoft.com/office/powerpoint/2010/main" val="67157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fb0e0ce-8460-44cf-b860-2db14a8cf6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and Using a Credential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 create and use a credential object</a:t>
            </a:r>
            <a:endParaRPr lang="en-US" kern="0" dirty="0">
              <a:solidFill>
                <a:srgbClr val="000000"/>
              </a:solidFill>
            </a:endParaRPr>
          </a:p>
        </p:txBody>
      </p:sp>
    </p:spTree>
    <p:extLst>
      <p:ext uri="{BB962C8B-B14F-4D97-AF65-F5344CB8AC3E}">
        <p14:creationId xmlns:p14="http://schemas.microsoft.com/office/powerpoint/2010/main" val="129658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Practicing Advanced Techniques</a:t>
            </a:r>
            <a:endParaRPr lang="en-US"/>
          </a:p>
        </p:txBody>
      </p:sp>
      <p:sp>
        <p:nvSpPr>
          <p:cNvPr id="3" name="Text Placeholder 2"/>
          <p:cNvSpPr>
            <a:spLocks noGrp="1"/>
          </p:cNvSpPr>
          <p:nvPr>
            <p:ph type="body" idx="1"/>
          </p:nvPr>
        </p:nvSpPr>
        <p:spPr/>
        <p:txBody>
          <a:bodyPr/>
          <a:lstStyle/>
          <a:p>
            <a:r>
              <a:rPr lang="en-US" smtClean="0"/>
              <a:t>Exercise 1: Using Advanced Techniques
Exercise 2: Using Alternative Credentials
Exercise 3: Create a Profile Script</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panose="020B0502040204020203" pitchFamily="34" charset="0"/>
              </a:rPr>
              <a:t>Logon Information</a:t>
            </a:r>
            <a:endParaRPr lang="en-US" sz="2800">
              <a:latin typeface="Segoe UI" panose="020B0502040204020203" pitchFamily="34" charset="0"/>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panose="020B0502040204020203" pitchFamily="34" charset="0"/>
            </a:endParaRPr>
          </a:p>
          <a:p>
            <a:r>
              <a:rPr lang="en-US" sz="2800" b="0" i="0" u="none" strike="noStrike" baseline="0" smtClean="0">
                <a:latin typeface="Segoe UI" panose="020B0502040204020203" pitchFamily="34" charset="0"/>
              </a:rPr>
              <a:t>Virtual Machines: 10961B-LON-DC1, 10961B-LON-CL1</a:t>
            </a:r>
          </a:p>
          <a:p>
            <a:r>
              <a:rPr lang="en-US" sz="2800" b="0" i="0" u="none" strike="noStrike" baseline="0" smtClean="0">
                <a:latin typeface="Segoe UI" panose="020B0502040204020203" pitchFamily="34" charset="0"/>
              </a:rPr>
              <a:t>User Name: ADATUM\Administrator</a:t>
            </a:r>
          </a:p>
          <a:p>
            <a:r>
              <a:rPr lang="en-US" sz="2800" b="0" i="0" u="none" strike="noStrike" baseline="0" smtClean="0">
                <a:latin typeface="Segoe UI" panose="020B0502040204020203" pitchFamily="34" charset="0"/>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75 minutes</a:t>
            </a:r>
            <a:endParaRPr lang="en-US" sz="2800">
              <a:latin typeface="Segoe UI" panose="020B0502040204020203" pitchFamily="34" charset="0"/>
            </a:endParaRPr>
          </a:p>
        </p:txBody>
      </p:sp>
    </p:spTree>
    <p:extLst>
      <p:ext uri="{BB962C8B-B14F-4D97-AF65-F5344CB8AC3E}">
        <p14:creationId xmlns:p14="http://schemas.microsoft.com/office/powerpoint/2010/main" val="3608987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US" sz="2800" smtClean="0">
                <a:effectLst/>
                <a:latin typeface="Segoe UI" panose="020B0502040204020203" pitchFamily="34" charset="0"/>
                <a:ea typeface="Calibri" panose="020F0502020204030204" pitchFamily="34" charset="0"/>
                <a:cs typeface="Times New Roman" panose="02020603050405020304" pitchFamily="18" charset="0"/>
              </a:rPr>
              <a:t>You have to practice how to use several advanced Windows PowerShell features. This includes date and string manipulation, advanced comparison operators, and alternative credentials. You also have to create a profile script.</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631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If your user profile is redirected to a network location, will profile scripts still work?
How can you quickly obtain a list of methods and properties for a string object or for a date object?</a:t>
            </a:r>
            <a:endParaRPr lang="en-US"/>
          </a:p>
        </p:txBody>
      </p:sp>
    </p:spTree>
    <p:extLst>
      <p:ext uri="{BB962C8B-B14F-4D97-AF65-F5344CB8AC3E}">
        <p14:creationId xmlns:p14="http://schemas.microsoft.com/office/powerpoint/2010/main" val="148284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Common Issues and Troubleshooting Tips</a:t>
            </a:r>
            <a:endParaRPr lang="en-US"/>
          </a:p>
        </p:txBody>
      </p:sp>
    </p:spTree>
    <p:extLst>
      <p:ext uri="{BB962C8B-B14F-4D97-AF65-F5344CB8AC3E}">
        <p14:creationId xmlns:p14="http://schemas.microsoft.com/office/powerpoint/2010/main" val="178838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Advanced Windows PowerShell Techniques</a:t>
            </a:r>
            <a:endParaRPr lang="en-US"/>
          </a:p>
        </p:txBody>
      </p:sp>
      <p:sp>
        <p:nvSpPr>
          <p:cNvPr id="3" name="Text Placeholder 2"/>
          <p:cNvSpPr>
            <a:spLocks noGrp="1"/>
          </p:cNvSpPr>
          <p:nvPr>
            <p:ph type="body" idx="1"/>
          </p:nvPr>
        </p:nvSpPr>
        <p:spPr/>
        <p:txBody>
          <a:bodyPr/>
          <a:lstStyle/>
          <a:p>
            <a:r>
              <a:rPr lang="en-US" smtClean="0"/>
              <a:t>Manipulating String Values
Manipulating Date Values
Working with WMI and CIM Dates
Advanced Operators
Demonstration: Strings, Dates, and Operators
Setting Default Parameter Values
Demonstration: Setting Default Parameter Values
Running External Commands</a:t>
            </a:r>
            <a:endParaRPr lang="en-US"/>
          </a:p>
        </p:txBody>
      </p:sp>
    </p:spTree>
    <p:extLst>
      <p:ext uri="{BB962C8B-B14F-4D97-AF65-F5344CB8AC3E}">
        <p14:creationId xmlns:p14="http://schemas.microsoft.com/office/powerpoint/2010/main" val="241985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String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Strings are objects of the type </a:t>
            </a:r>
            <a:r>
              <a:rPr lang="en-US" b="1" kern="0">
                <a:solidFill>
                  <a:srgbClr val="000000"/>
                </a:solidFill>
              </a:rPr>
              <a:t>System.String</a:t>
            </a:r>
            <a:endParaRPr lang="en-US" kern="0">
              <a:solidFill>
                <a:srgbClr val="000000"/>
              </a:solidFill>
            </a:endParaRPr>
          </a:p>
          <a:p>
            <a:pPr lvl="0"/>
            <a:r>
              <a:rPr lang="en-US" kern="0">
                <a:solidFill>
                  <a:srgbClr val="000000"/>
                </a:solidFill>
              </a:rPr>
              <a:t>Run </a:t>
            </a:r>
            <a:r>
              <a:rPr lang="en-US" b="1" kern="0">
                <a:solidFill>
                  <a:srgbClr val="000000"/>
                </a:solidFill>
              </a:rPr>
              <a:t>"x" | Get-Member</a:t>
            </a:r>
            <a:r>
              <a:rPr lang="en-US" kern="0">
                <a:solidFill>
                  <a:srgbClr val="000000"/>
                </a:solidFill>
              </a:rPr>
              <a:t> to see the type’s property and methods</a:t>
            </a:r>
          </a:p>
          <a:p>
            <a:pPr lvl="0"/>
            <a:r>
              <a:rPr lang="en-US" kern="0">
                <a:solidFill>
                  <a:srgbClr val="000000"/>
                </a:solidFill>
              </a:rPr>
              <a:t>These methods are used for string manipulation</a:t>
            </a:r>
          </a:p>
          <a:p>
            <a:pPr lvl="0"/>
            <a:r>
              <a:rPr lang="en-US" kern="0">
                <a:solidFill>
                  <a:srgbClr val="000000"/>
                </a:solidFill>
              </a:rPr>
              <a:t>The shell also offers three operators for string manipulation:</a:t>
            </a:r>
          </a:p>
          <a:p>
            <a:pPr lvl="1"/>
            <a:r>
              <a:rPr lang="en-US" b="1" kern="0">
                <a:solidFill>
                  <a:srgbClr val="000000"/>
                </a:solidFill>
              </a:rPr>
              <a:t>–Replace</a:t>
            </a:r>
          </a:p>
          <a:p>
            <a:pPr lvl="1"/>
            <a:r>
              <a:rPr lang="en-US" b="1" kern="0">
                <a:solidFill>
                  <a:srgbClr val="000000"/>
                </a:solidFill>
              </a:rPr>
              <a:t>–Split</a:t>
            </a:r>
          </a:p>
          <a:p>
            <a:pPr lvl="1"/>
            <a:r>
              <a:rPr lang="en-US" b="1" kern="0">
                <a:solidFill>
                  <a:srgbClr val="000000"/>
                </a:solidFill>
              </a:rPr>
              <a:t>–Join</a:t>
            </a:r>
            <a:endParaRPr lang="en-US" kern="0">
              <a:solidFill>
                <a:srgbClr val="000000"/>
              </a:solidFill>
            </a:endParaRPr>
          </a:p>
          <a:p>
            <a:pPr lvl="1"/>
            <a:r>
              <a:rPr lang="en-US" kern="0">
                <a:solidFill>
                  <a:srgbClr val="000000"/>
                </a:solidFill>
              </a:rPr>
              <a:t>These all duplicate functionality of </a:t>
            </a:r>
            <a:r>
              <a:rPr lang="en-US" b="1" kern="0">
                <a:solidFill>
                  <a:srgbClr val="000000"/>
                </a:solidFill>
              </a:rPr>
              <a:t>System.String</a:t>
            </a:r>
            <a:r>
              <a:rPr lang="en-US" kern="0">
                <a:solidFill>
                  <a:srgbClr val="000000"/>
                </a:solidFill>
              </a:rPr>
              <a:t> methods</a:t>
            </a:r>
            <a:endParaRPr lang="en-US" kern="0" dirty="0">
              <a:solidFill>
                <a:srgbClr val="000000"/>
              </a:solidFill>
            </a:endParaRPr>
          </a:p>
        </p:txBody>
      </p:sp>
    </p:spTree>
    <p:extLst>
      <p:ext uri="{BB962C8B-B14F-4D97-AF65-F5344CB8AC3E}">
        <p14:creationId xmlns:p14="http://schemas.microsoft.com/office/powerpoint/2010/main" val="298573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Date Values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Dates are objects of the type </a:t>
            </a:r>
            <a:r>
              <a:rPr lang="en-US" b="1" kern="0">
                <a:solidFill>
                  <a:srgbClr val="000000"/>
                </a:solidFill>
              </a:rPr>
              <a:t>System.DateTime</a:t>
            </a:r>
            <a:endParaRPr lang="en-US" kern="0">
              <a:solidFill>
                <a:srgbClr val="000000"/>
              </a:solidFill>
            </a:endParaRPr>
          </a:p>
          <a:p>
            <a:pPr lvl="0"/>
            <a:r>
              <a:rPr lang="en-US" kern="0">
                <a:solidFill>
                  <a:srgbClr val="000000"/>
                </a:solidFill>
              </a:rPr>
              <a:t>Run </a:t>
            </a:r>
            <a:r>
              <a:rPr lang="en-US" b="1" kern="0">
                <a:solidFill>
                  <a:srgbClr val="000000"/>
                </a:solidFill>
              </a:rPr>
              <a:t>Get-Date | Get-Member</a:t>
            </a:r>
            <a:r>
              <a:rPr lang="en-US" kern="0">
                <a:solidFill>
                  <a:srgbClr val="000000"/>
                </a:solidFill>
              </a:rPr>
              <a:t> to see the type’s properties and methods</a:t>
            </a:r>
          </a:p>
          <a:p>
            <a:pPr lvl="1"/>
            <a:r>
              <a:rPr lang="en-US" kern="0">
                <a:solidFill>
                  <a:srgbClr val="000000"/>
                </a:solidFill>
              </a:rPr>
              <a:t>The methods are used for date manipulation</a:t>
            </a:r>
          </a:p>
          <a:p>
            <a:pPr lvl="1"/>
            <a:r>
              <a:rPr lang="en-US" kern="0">
                <a:solidFill>
                  <a:srgbClr val="000000"/>
                </a:solidFill>
              </a:rPr>
              <a:t>The properties extract portions of a date or time</a:t>
            </a:r>
          </a:p>
          <a:p>
            <a:pPr lvl="0"/>
            <a:r>
              <a:rPr lang="en-US" kern="0">
                <a:solidFill>
                  <a:srgbClr val="000000"/>
                </a:solidFill>
              </a:rPr>
              <a:t>Use the </a:t>
            </a:r>
            <a:r>
              <a:rPr lang="en-US" b="1" kern="0">
                <a:solidFill>
                  <a:srgbClr val="000000"/>
                </a:solidFill>
              </a:rPr>
              <a:t>[datetime]</a:t>
            </a:r>
            <a:r>
              <a:rPr lang="en-US" kern="0">
                <a:solidFill>
                  <a:srgbClr val="000000"/>
                </a:solidFill>
              </a:rPr>
              <a:t> type accelerator to convert string date representations to a </a:t>
            </a:r>
            <a:r>
              <a:rPr lang="en-US" b="1" kern="0">
                <a:solidFill>
                  <a:srgbClr val="000000"/>
                </a:solidFill>
              </a:rPr>
              <a:t>System.DateTime</a:t>
            </a:r>
            <a:endParaRPr lang="en-US" kern="0">
              <a:solidFill>
                <a:srgbClr val="000000"/>
              </a:solidFill>
            </a:endParaRPr>
          </a:p>
          <a:p>
            <a:pPr lvl="1"/>
            <a:r>
              <a:rPr lang="en-US" b="1" kern="0">
                <a:solidFill>
                  <a:srgbClr val="000000"/>
                </a:solidFill>
              </a:rPr>
              <a:t>[datetime]$mydate = '1/1/2000'</a:t>
            </a:r>
          </a:p>
          <a:p>
            <a:pPr lvl="1"/>
            <a:endParaRPr lang="en-US" b="1"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08712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165d1ba-5fdd-49ca-98b2-e5784b4e2e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WMI and CIM Dates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Common Information Model (CIM) dates are in </a:t>
            </a:r>
            <a:r>
              <a:rPr lang="en-US" b="1" kern="0">
                <a:solidFill>
                  <a:srgbClr val="000000"/>
                </a:solidFill>
              </a:rPr>
              <a:t>System.DateTime</a:t>
            </a:r>
            <a:r>
              <a:rPr lang="en-US" kern="0">
                <a:solidFill>
                  <a:srgbClr val="000000"/>
                </a:solidFill>
              </a:rPr>
              <a:t> form</a:t>
            </a:r>
          </a:p>
          <a:p>
            <a:pPr lvl="0"/>
            <a:r>
              <a:rPr lang="en-US" kern="0">
                <a:solidFill>
                  <a:srgbClr val="000000"/>
                </a:solidFill>
              </a:rPr>
              <a:t>Windows Management Instrumentation (WMI) dates are in an internal date format</a:t>
            </a:r>
          </a:p>
          <a:p>
            <a:pPr lvl="1"/>
            <a:r>
              <a:rPr lang="en-US" kern="0">
                <a:solidFill>
                  <a:srgbClr val="000000"/>
                </a:solidFill>
              </a:rPr>
              <a:t>All WMI objects have a </a:t>
            </a:r>
            <a:r>
              <a:rPr lang="en-US" b="1" kern="0">
                <a:solidFill>
                  <a:srgbClr val="000000"/>
                </a:solidFill>
              </a:rPr>
              <a:t>ConvertToDateTime()</a:t>
            </a:r>
            <a:r>
              <a:rPr lang="en-US" kern="0">
                <a:solidFill>
                  <a:srgbClr val="000000"/>
                </a:solidFill>
              </a:rPr>
              <a:t> method that converts the internal format to a </a:t>
            </a:r>
            <a:r>
              <a:rPr lang="en-US" b="1" kern="0">
                <a:solidFill>
                  <a:srgbClr val="000000"/>
                </a:solidFill>
              </a:rPr>
              <a:t>System.DateTime</a:t>
            </a:r>
            <a:endParaRPr lang="en-US" kern="0">
              <a:solidFill>
                <a:srgbClr val="000000"/>
              </a:solidFill>
            </a:endParaRPr>
          </a:p>
          <a:p>
            <a:pPr lvl="1"/>
            <a:r>
              <a:rPr lang="en-US" kern="0">
                <a:solidFill>
                  <a:srgbClr val="000000"/>
                </a:solidFill>
              </a:rPr>
              <a:t>They also have a </a:t>
            </a:r>
            <a:r>
              <a:rPr lang="en-US" b="1" kern="0">
                <a:solidFill>
                  <a:srgbClr val="000000"/>
                </a:solidFill>
              </a:rPr>
              <a:t>ConvertFromDateTime()</a:t>
            </a:r>
            <a:r>
              <a:rPr lang="en-US" kern="0">
                <a:solidFill>
                  <a:srgbClr val="000000"/>
                </a:solidFill>
              </a:rPr>
              <a:t> that converts a </a:t>
            </a:r>
            <a:r>
              <a:rPr lang="en-US" b="1" kern="0">
                <a:solidFill>
                  <a:srgbClr val="000000"/>
                </a:solidFill>
              </a:rPr>
              <a:t>System.DateTime</a:t>
            </a:r>
            <a:r>
              <a:rPr lang="en-US" kern="0">
                <a:solidFill>
                  <a:srgbClr val="000000"/>
                </a:solidFill>
              </a:rPr>
              <a:t> to WMI date format</a:t>
            </a:r>
            <a:endParaRPr lang="en-US" kern="0" dirty="0">
              <a:solidFill>
                <a:srgbClr val="000000"/>
              </a:solidFill>
            </a:endParaRPr>
          </a:p>
        </p:txBody>
      </p:sp>
    </p:spTree>
    <p:extLst>
      <p:ext uri="{BB962C8B-B14F-4D97-AF65-F5344CB8AC3E}">
        <p14:creationId xmlns:p14="http://schemas.microsoft.com/office/powerpoint/2010/main" val="285455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Advanced Operators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a:solidFill>
                  <a:srgbClr val="000000"/>
                </a:solidFill>
              </a:rPr>
              <a:t>–In</a:t>
            </a:r>
            <a:r>
              <a:rPr lang="en-US" kern="0">
                <a:solidFill>
                  <a:srgbClr val="000000"/>
                </a:solidFill>
              </a:rPr>
              <a:t> and </a:t>
            </a:r>
            <a:r>
              <a:rPr lang="en-US" b="1" kern="0">
                <a:solidFill>
                  <a:srgbClr val="000000"/>
                </a:solidFill>
              </a:rPr>
              <a:t>–Contains </a:t>
            </a:r>
            <a:r>
              <a:rPr lang="en-US" kern="0">
                <a:solidFill>
                  <a:srgbClr val="000000"/>
                </a:solidFill>
              </a:rPr>
              <a:t>test a collection to see if it contains an object</a:t>
            </a:r>
          </a:p>
          <a:p>
            <a:pPr lvl="0"/>
            <a:endParaRPr lang="en-US" b="1" kern="0">
              <a:solidFill>
                <a:srgbClr val="000000"/>
              </a:solidFill>
            </a:endParaRPr>
          </a:p>
          <a:p>
            <a:pPr lvl="0"/>
            <a:r>
              <a:rPr lang="en-US" b="1" kern="0">
                <a:solidFill>
                  <a:srgbClr val="000000"/>
                </a:solidFill>
              </a:rPr>
              <a:t>–Match </a:t>
            </a:r>
            <a:r>
              <a:rPr lang="en-US" kern="0">
                <a:solidFill>
                  <a:srgbClr val="000000"/>
                </a:solidFill>
              </a:rPr>
              <a:t>compares a string to a regular expression</a:t>
            </a:r>
          </a:p>
          <a:p>
            <a:pPr lvl="0"/>
            <a:endParaRPr lang="en-US" b="1" kern="0">
              <a:solidFill>
                <a:srgbClr val="000000"/>
              </a:solidFill>
            </a:endParaRPr>
          </a:p>
          <a:p>
            <a:pPr lvl="0"/>
            <a:r>
              <a:rPr lang="en-US" b="1" kern="0">
                <a:solidFill>
                  <a:srgbClr val="000000"/>
                </a:solidFill>
              </a:rPr>
              <a:t>–As</a:t>
            </a:r>
            <a:r>
              <a:rPr lang="en-US" kern="0">
                <a:solidFill>
                  <a:srgbClr val="000000"/>
                </a:solidFill>
              </a:rPr>
              <a:t> converts objects to a specified type</a:t>
            </a:r>
            <a:endParaRPr lang="en-US" kern="0" dirty="0">
              <a:solidFill>
                <a:srgbClr val="000000"/>
              </a:solidFill>
            </a:endParaRPr>
          </a:p>
        </p:txBody>
      </p:sp>
    </p:spTree>
    <p:extLst>
      <p:ext uri="{BB962C8B-B14F-4D97-AF65-F5344CB8AC3E}">
        <p14:creationId xmlns:p14="http://schemas.microsoft.com/office/powerpoint/2010/main" val="57371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35bbdba-cd56-492b-8379-29d91cb95c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Strings, Dates, and Operators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several advanced Windows PowerShell techniques</a:t>
            </a:r>
          </a:p>
          <a:p>
            <a:pPr lvl="1"/>
            <a:r>
              <a:rPr lang="en-US" kern="0">
                <a:solidFill>
                  <a:srgbClr val="000000"/>
                </a:solidFill>
              </a:rPr>
              <a:t>Manipulate string data</a:t>
            </a:r>
          </a:p>
          <a:p>
            <a:pPr lvl="1"/>
            <a:r>
              <a:rPr lang="en-US" kern="0">
                <a:solidFill>
                  <a:srgbClr val="000000"/>
                </a:solidFill>
              </a:rPr>
              <a:t>Manipulate dates</a:t>
            </a:r>
          </a:p>
          <a:p>
            <a:pPr lvl="1"/>
            <a:r>
              <a:rPr lang="en-US" kern="0">
                <a:solidFill>
                  <a:srgbClr val="000000"/>
                </a:solidFill>
              </a:rPr>
              <a:t>Manipulate WMI date information</a:t>
            </a:r>
          </a:p>
          <a:p>
            <a:pPr lvl="1"/>
            <a:r>
              <a:rPr lang="en-US" kern="0">
                <a:solidFill>
                  <a:srgbClr val="000000"/>
                </a:solidFill>
              </a:rPr>
              <a:t>Use advanced operators</a:t>
            </a:r>
            <a:endParaRPr lang="en-US" kern="0" dirty="0">
              <a:solidFill>
                <a:srgbClr val="000000"/>
              </a:solidFill>
            </a:endParaRPr>
          </a:p>
        </p:txBody>
      </p:sp>
    </p:spTree>
    <p:extLst>
      <p:ext uri="{BB962C8B-B14F-4D97-AF65-F5344CB8AC3E}">
        <p14:creationId xmlns:p14="http://schemas.microsoft.com/office/powerpoint/2010/main" val="399381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Page Over-flow Slide. Do Not Print.</a:t>
            </a:r>
            <a:endParaRPr lang="en-US" dirty="0"/>
          </a:p>
        </p:txBody>
      </p:sp>
      <p:cxnSp>
        <p:nvCxnSpPr>
          <p:cNvPr id="4" name="Straight Connector 3"/>
          <p:cNvCxnSpPr/>
          <p:nvPr/>
        </p:nvCxnSpPr>
        <p:spPr bwMode="auto">
          <a:xfrm flipV="1">
            <a:off x="0" y="740662"/>
            <a:ext cx="9144000" cy="6117338"/>
          </a:xfrm>
          <a:prstGeom prst="line">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cxnSp>
    </p:spTree>
    <p:extLst>
      <p:ext uri="{BB962C8B-B14F-4D97-AF65-F5344CB8AC3E}">
        <p14:creationId xmlns:p14="http://schemas.microsoft.com/office/powerpoint/2010/main" val="52571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30A4553E8DCF4792F2C31634B152BE" ma:contentTypeVersion="4" ma:contentTypeDescription="Create a new document." ma:contentTypeScope="" ma:versionID="dff49973b8d69b37fdf33cfc1a246269">
  <xsd:schema xmlns:xsd="http://www.w3.org/2001/XMLSchema" xmlns:xs="http://www.w3.org/2001/XMLSchema" xmlns:p="http://schemas.microsoft.com/office/2006/metadata/properties" xmlns:ns3="ba8723e0-dcd5-4dba-8a92-e33d0c034fc1" xmlns:ns4="http://schemas.microsoft.com/sharepoint/v3/fields" targetNamespace="http://schemas.microsoft.com/office/2006/metadata/properties" ma:root="true" ma:fieldsID="67895df070ad5566d5617ada539e9529" ns3:_="" ns4:_="">
    <xsd:import namespace="ba8723e0-dcd5-4dba-8a92-e33d0c034fc1"/>
    <xsd:import namespace="http://schemas.microsoft.com/sharepoint/v3/fields"/>
    <xsd:element name="properties">
      <xsd:complexType>
        <xsd:sequence>
          <xsd:element name="documentManagement">
            <xsd:complexType>
              <xsd:all>
                <xsd:element ref="ns3:SharedWithUsers" minOccurs="0"/>
                <xsd:element ref="ns4:_Version"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723e0-dcd5-4dba-8a92-e33d0c034fc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A16E12-2EF6-4EED-B0FB-C02AE482DA53}"/>
</file>

<file path=customXml/itemProps2.xml><?xml version="1.0" encoding="utf-8"?>
<ds:datastoreItem xmlns:ds="http://schemas.openxmlformats.org/officeDocument/2006/customXml" ds:itemID="{AAE73F96-B4B0-486F-8144-B9DBF9244661}"/>
</file>

<file path=customXml/itemProps3.xml><?xml version="1.0" encoding="utf-8"?>
<ds:datastoreItem xmlns:ds="http://schemas.openxmlformats.org/officeDocument/2006/customXml" ds:itemID="{0D35FB8D-1B5C-4956-AE5A-9EFB0F7FB134}"/>
</file>

<file path=docProps/app.xml><?xml version="1.0" encoding="utf-8"?>
<Properties xmlns="http://schemas.openxmlformats.org/officeDocument/2006/extended-properties" xmlns:vt="http://schemas.openxmlformats.org/officeDocument/2006/docPropsVTypes">
  <Template>NG_MOC_Core_ModuleNew</Template>
  <TotalTime>10</TotalTime>
  <Words>2985</Words>
  <Application>Microsoft Office PowerPoint</Application>
  <PresentationFormat>On-screen Show (4:3)</PresentationFormat>
  <Paragraphs>322</Paragraphs>
  <Slides>27</Slides>
  <Notes>27</Notes>
  <HiddenSlides>1</HiddenSlides>
  <MMClips>0</MMClips>
  <ScaleCrop>false</ScaleCrop>
  <HeadingPairs>
    <vt:vector size="6" baseType="variant">
      <vt:variant>
        <vt:lpstr>Fonts Used</vt:lpstr>
      </vt:variant>
      <vt:variant>
        <vt:i4>9</vt:i4>
      </vt:variant>
      <vt:variant>
        <vt:lpstr>Theme</vt:lpstr>
      </vt:variant>
      <vt:variant>
        <vt:i4>29</vt:i4>
      </vt:variant>
      <vt:variant>
        <vt:lpstr>Slide Titles</vt:lpstr>
      </vt:variant>
      <vt:variant>
        <vt:i4>27</vt:i4>
      </vt:variant>
    </vt:vector>
  </HeadingPairs>
  <TitlesOfParts>
    <vt:vector size="65" baseType="lpstr">
      <vt:lpstr>Calibri</vt:lpstr>
      <vt:lpstr>굴림</vt:lpstr>
      <vt:lpstr>Consolas</vt:lpstr>
      <vt:lpstr>Wingdings</vt:lpstr>
      <vt:lpstr>Symbol</vt:lpstr>
      <vt:lpstr>Segoe UI</vt:lpstr>
      <vt:lpstr>Arial</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12</vt:lpstr>
      <vt:lpstr>Module Overview</vt:lpstr>
      <vt:lpstr>Lesson 1: Using Advanced Windows PowerShell Techniques</vt:lpstr>
      <vt:lpstr>Manipulating String Values</vt:lpstr>
      <vt:lpstr>Manipulating Date Values</vt:lpstr>
      <vt:lpstr>Working with WMI and CIM Dates</vt:lpstr>
      <vt:lpstr>Advanced Operators</vt:lpstr>
      <vt:lpstr>Demonstration: Strings, Dates, and Operators</vt:lpstr>
      <vt:lpstr>Notes Page Over-flow Slide. Do Not Print.</vt:lpstr>
      <vt:lpstr>Setting Default Parameter Values</vt:lpstr>
      <vt:lpstr>Demonstration: Setting Default Parameter Values</vt:lpstr>
      <vt:lpstr>Running External Commands</vt:lpstr>
      <vt:lpstr>Lesson 2: Creating Profile Scripts</vt:lpstr>
      <vt:lpstr>What is a Profile Script?</vt:lpstr>
      <vt:lpstr>Profile Script Locations</vt:lpstr>
      <vt:lpstr>Profile Security Concerns</vt:lpstr>
      <vt:lpstr>Demonstration: Creating a Profile Script</vt:lpstr>
      <vt:lpstr>Lesson 3: Working with Alternative Credentials</vt:lpstr>
      <vt:lpstr>What Is a Credential?</vt:lpstr>
      <vt:lpstr>Creating and Using a Credential</vt:lpstr>
      <vt:lpstr>Persisting Credentials</vt:lpstr>
      <vt:lpstr>Demonstration: Creating and Using a Credential</vt:lpstr>
      <vt:lpstr>Lab: Practicing Advanced Techniques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dc:title>
  <dc:creator/>
  <cp:lastModifiedBy>Cindy Staley</cp:lastModifiedBy>
  <cp:revision>4</cp:revision>
  <dcterms:created xsi:type="dcterms:W3CDTF">2014-02-25T15:01:00Z</dcterms:created>
  <dcterms:modified xsi:type="dcterms:W3CDTF">2014-02-25T15:12:20Z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0x010100AD30A4553E8DCF4792F2C31634B152BE</vt:lpwstr>
  </property>
</Properties>
</file>