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19"/>
  </p:notesMasterIdLst>
  <p:sldIdLst>
    <p:sldId id="256" r:id="rId2"/>
    <p:sldId id="276" r:id="rId3"/>
    <p:sldId id="257" r:id="rId4"/>
    <p:sldId id="266" r:id="rId5"/>
    <p:sldId id="258" r:id="rId6"/>
    <p:sldId id="260" r:id="rId7"/>
    <p:sldId id="259" r:id="rId8"/>
    <p:sldId id="270" r:id="rId9"/>
    <p:sldId id="271" r:id="rId10"/>
    <p:sldId id="272" r:id="rId11"/>
    <p:sldId id="273" r:id="rId12"/>
    <p:sldId id="274" r:id="rId13"/>
    <p:sldId id="275" r:id="rId14"/>
    <p:sldId id="267" r:id="rId15"/>
    <p:sldId id="268" r:id="rId16"/>
    <p:sldId id="269" r:id="rId17"/>
    <p:sldId id="265" r:id="rId18"/>
  </p:sldIdLst>
  <p:sldSz cx="9144000" cy="6858000" type="screen4x3"/>
  <p:notesSz cx="6562725" cy="86868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2793" autoAdjust="0"/>
  </p:normalViewPr>
  <p:slideViewPr>
    <p:cSldViewPr snapToObjects="1">
      <p:cViewPr varScale="1">
        <p:scale>
          <a:sx n="71" d="100"/>
          <a:sy n="71" d="100"/>
        </p:scale>
        <p:origin x="17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717925" y="0"/>
            <a:ext cx="2843213" cy="434975"/>
          </a:xfrm>
          <a:prstGeom prst="rect">
            <a:avLst/>
          </a:prstGeom>
        </p:spPr>
        <p:txBody>
          <a:bodyPr vert="horz" lIns="91440" tIns="45720" rIns="91440" bIns="45720" rtlCol="0"/>
          <a:lstStyle>
            <a:lvl1pPr algn="r">
              <a:defRPr sz="1200"/>
            </a:lvl1pPr>
          </a:lstStyle>
          <a:p>
            <a:fld id="{E6595760-BFDF-43B5-9BD9-50D8D947414E}" type="datetimeFigureOut">
              <a:rPr lang="en-US" smtClean="0"/>
              <a:t>1/4/2018</a:t>
            </a:fld>
            <a:endParaRPr lang="en-US"/>
          </a:p>
        </p:txBody>
      </p:sp>
      <p:sp>
        <p:nvSpPr>
          <p:cNvPr id="4" name="Symbol zastępczy obrazu slajdu 3"/>
          <p:cNvSpPr>
            <a:spLocks noGrp="1" noRot="1" noChangeAspect="1"/>
          </p:cNvSpPr>
          <p:nvPr>
            <p:ph type="sldImg" idx="2"/>
          </p:nvPr>
        </p:nvSpPr>
        <p:spPr>
          <a:xfrm>
            <a:off x="1327150" y="1085850"/>
            <a:ext cx="3908425" cy="2932113"/>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55638" y="4179888"/>
            <a:ext cx="5251450" cy="3421062"/>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251825"/>
            <a:ext cx="2843213" cy="434975"/>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717925" y="8251825"/>
            <a:ext cx="2843213" cy="434975"/>
          </a:xfrm>
          <a:prstGeom prst="rect">
            <a:avLst/>
          </a:prstGeom>
        </p:spPr>
        <p:txBody>
          <a:bodyPr vert="horz" lIns="91440" tIns="45720" rIns="91440" bIns="45720" rtlCol="0" anchor="b"/>
          <a:lstStyle>
            <a:lvl1pPr algn="r">
              <a:defRPr sz="1200"/>
            </a:lvl1pPr>
          </a:lstStyle>
          <a:p>
            <a:fld id="{C580B397-CC44-404F-BAF8-E5910AF5E017}" type="slidenum">
              <a:rPr lang="en-US" smtClean="0"/>
              <a:t>‹#›</a:t>
            </a:fld>
            <a:endParaRPr lang="en-US"/>
          </a:p>
        </p:txBody>
      </p:sp>
    </p:spTree>
    <p:extLst>
      <p:ext uri="{BB962C8B-B14F-4D97-AF65-F5344CB8AC3E}">
        <p14:creationId xmlns:p14="http://schemas.microsoft.com/office/powerpoint/2010/main" val="427170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kern="1200" dirty="0">
                <a:solidFill>
                  <a:schemeClr val="tx1"/>
                </a:solidFill>
                <a:effectLst/>
                <a:latin typeface="+mn-lt"/>
                <a:ea typeface="+mn-ea"/>
                <a:cs typeface="+mn-cs"/>
              </a:rPr>
              <a:t>Nowadays scientists try to improve the interaction between humans and computers </a:t>
            </a:r>
            <a:r>
              <a:rPr lang="pl-PL" sz="1200" kern="1200" dirty="0">
                <a:solidFill>
                  <a:schemeClr val="tx1"/>
                </a:solidFill>
                <a:effectLst/>
                <a:latin typeface="+mn-lt"/>
                <a:ea typeface="+mn-ea"/>
                <a:cs typeface="+mn-cs"/>
              </a:rPr>
              <a:t>and automatic </a:t>
            </a:r>
            <a:r>
              <a:rPr lang="en-US" sz="1200" kern="1200" dirty="0">
                <a:solidFill>
                  <a:schemeClr val="tx1"/>
                </a:solidFill>
                <a:effectLst/>
                <a:latin typeface="+mn-lt"/>
                <a:ea typeface="+mn-ea"/>
                <a:cs typeface="+mn-cs"/>
              </a:rPr>
              <a:t>face expression recognition is a key feature during communication between humans and artificial intelligence. </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Emotion estimated by a computer is usually more objective than those performed by a human and can be used in clinical psychology, psychiatry and neurology. Customer’s facial expression can also be collected by service providers as an implicit user’s feedback to improve the quality of their services. A block diagram presenting steps from fetching a picture by a computer software to predicting a face expression can be seen below. </a:t>
            </a:r>
          </a:p>
          <a:p>
            <a:endParaRPr lang="en-US" dirty="0"/>
          </a:p>
        </p:txBody>
      </p:sp>
      <p:sp>
        <p:nvSpPr>
          <p:cNvPr id="4" name="Symbol zastępczy numeru slajdu 3"/>
          <p:cNvSpPr>
            <a:spLocks noGrp="1"/>
          </p:cNvSpPr>
          <p:nvPr>
            <p:ph type="sldNum" sz="quarter" idx="10"/>
          </p:nvPr>
        </p:nvSpPr>
        <p:spPr/>
        <p:txBody>
          <a:bodyPr/>
          <a:lstStyle/>
          <a:p>
            <a:fld id="{C580B397-CC44-404F-BAF8-E5910AF5E017}" type="slidenum">
              <a:rPr lang="en-US" smtClean="0"/>
              <a:t>2</a:t>
            </a:fld>
            <a:endParaRPr lang="en-US"/>
          </a:p>
        </p:txBody>
      </p:sp>
    </p:spTree>
    <p:extLst>
      <p:ext uri="{BB962C8B-B14F-4D97-AF65-F5344CB8AC3E}">
        <p14:creationId xmlns:p14="http://schemas.microsoft.com/office/powerpoint/2010/main" val="41085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best dataset which can be found comes from University of Pittsburgh. It is named </a:t>
            </a:r>
            <a:r>
              <a:rPr lang="en-US" sz="1200" i="1" kern="1200" dirty="0">
                <a:solidFill>
                  <a:schemeClr val="tx1"/>
                </a:solidFill>
                <a:effectLst/>
                <a:latin typeface="+mn-lt"/>
                <a:ea typeface="+mn-ea"/>
                <a:cs typeface="+mn-cs"/>
              </a:rPr>
              <a:t>The Extended Cohn – </a:t>
            </a:r>
            <a:r>
              <a:rPr lang="en-US" sz="1200" i="1" kern="1200" dirty="0" err="1">
                <a:solidFill>
                  <a:schemeClr val="tx1"/>
                </a:solidFill>
                <a:effectLst/>
                <a:latin typeface="+mn-lt"/>
                <a:ea typeface="+mn-ea"/>
                <a:cs typeface="+mn-cs"/>
              </a:rPr>
              <a:t>Kanade</a:t>
            </a:r>
            <a:r>
              <a:rPr lang="en-US" sz="1200" i="1" kern="1200" dirty="0">
                <a:solidFill>
                  <a:schemeClr val="tx1"/>
                </a:solidFill>
                <a:effectLst/>
                <a:latin typeface="+mn-lt"/>
                <a:ea typeface="+mn-ea"/>
                <a:cs typeface="+mn-cs"/>
              </a:rPr>
              <a:t> Dataset(CK+),</a:t>
            </a:r>
            <a:r>
              <a:rPr lang="en-US" sz="1200" kern="1200" dirty="0">
                <a:solidFill>
                  <a:schemeClr val="tx1"/>
                </a:solidFill>
                <a:effectLst/>
                <a:latin typeface="+mn-lt"/>
                <a:ea typeface="+mn-ea"/>
                <a:cs typeface="+mn-cs"/>
              </a:rPr>
              <a:t> after its  co – founders: Jeffrey F. Cohn and Takeo </a:t>
            </a:r>
            <a:r>
              <a:rPr lang="en-US" sz="1200" kern="1200" dirty="0" err="1">
                <a:solidFill>
                  <a:schemeClr val="tx1"/>
                </a:solidFill>
                <a:effectLst/>
                <a:latin typeface="+mn-lt"/>
                <a:ea typeface="+mn-ea"/>
                <a:cs typeface="+mn-cs"/>
              </a:rPr>
              <a:t>Kanade</a:t>
            </a:r>
            <a:r>
              <a:rPr lang="en-US" sz="1200" kern="1200" dirty="0">
                <a:solidFill>
                  <a:schemeClr val="tx1"/>
                </a:solidFill>
                <a:effectLst/>
                <a:latin typeface="+mn-lt"/>
                <a:ea typeface="+mn-ea"/>
                <a:cs typeface="+mn-cs"/>
              </a:rPr>
              <a:t>. They work as University Professors at the University of Pittsburgh. </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Each of the sequence contains images from ‘neutral’ frame to peak expression. These photos present facial behavior of 1</a:t>
            </a:r>
            <a:r>
              <a:rPr lang="pl-PL" sz="1200" kern="12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adults between 18 and 50 years of age, 69% female, 81% Euro – American, 13% Afro – American and 6% other groups. These pictures comes with high resolution so for project purposes they were resized to 640x480.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ymbol zastępczy numeru slajdu 3"/>
          <p:cNvSpPr>
            <a:spLocks noGrp="1"/>
          </p:cNvSpPr>
          <p:nvPr>
            <p:ph type="sldNum" sz="quarter" idx="10"/>
          </p:nvPr>
        </p:nvSpPr>
        <p:spPr/>
        <p:txBody>
          <a:bodyPr/>
          <a:lstStyle/>
          <a:p>
            <a:fld id="{C580B397-CC44-404F-BAF8-E5910AF5E017}" type="slidenum">
              <a:rPr lang="en-US" smtClean="0"/>
              <a:t>3</a:t>
            </a:fld>
            <a:endParaRPr lang="en-US"/>
          </a:p>
        </p:txBody>
      </p:sp>
    </p:spTree>
    <p:extLst>
      <p:ext uri="{BB962C8B-B14F-4D97-AF65-F5344CB8AC3E}">
        <p14:creationId xmlns:p14="http://schemas.microsoft.com/office/powerpoint/2010/main" val="424871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C580B397-CC44-404F-BAF8-E5910AF5E017}" type="slidenum">
              <a:rPr lang="en-US" smtClean="0"/>
              <a:t>5</a:t>
            </a:fld>
            <a:endParaRPr lang="en-US"/>
          </a:p>
        </p:txBody>
      </p:sp>
    </p:spTree>
    <p:extLst>
      <p:ext uri="{BB962C8B-B14F-4D97-AF65-F5344CB8AC3E}">
        <p14:creationId xmlns:p14="http://schemas.microsoft.com/office/powerpoint/2010/main" val="394225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each photo we can see not only face, but the whole head with a small part of trunk and a background. For face expression these features are irrelevant and need to be cut off. </a:t>
            </a:r>
            <a:endParaRPr lang="en-US" dirty="0"/>
          </a:p>
          <a:p>
            <a:endParaRPr lang="en-US" dirty="0"/>
          </a:p>
        </p:txBody>
      </p:sp>
      <p:sp>
        <p:nvSpPr>
          <p:cNvPr id="4" name="Symbol zastępczy numeru slajdu 3"/>
          <p:cNvSpPr>
            <a:spLocks noGrp="1"/>
          </p:cNvSpPr>
          <p:nvPr>
            <p:ph type="sldNum" sz="quarter" idx="10"/>
          </p:nvPr>
        </p:nvSpPr>
        <p:spPr/>
        <p:txBody>
          <a:bodyPr/>
          <a:lstStyle/>
          <a:p>
            <a:fld id="{C580B397-CC44-404F-BAF8-E5910AF5E017}" type="slidenum">
              <a:rPr lang="en-US" smtClean="0"/>
              <a:t>6</a:t>
            </a:fld>
            <a:endParaRPr lang="en-US"/>
          </a:p>
        </p:txBody>
      </p:sp>
    </p:spTree>
    <p:extLst>
      <p:ext uri="{BB962C8B-B14F-4D97-AF65-F5344CB8AC3E}">
        <p14:creationId xmlns:p14="http://schemas.microsoft.com/office/powerpoint/2010/main" val="164675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a:solidFill>
                  <a:schemeClr val="tx1"/>
                </a:solidFill>
                <a:effectLst/>
                <a:latin typeface="+mn-lt"/>
                <a:ea typeface="+mn-ea"/>
                <a:cs typeface="+mn-cs"/>
              </a:rPr>
              <a:t>eigenvector </a:t>
            </a:r>
            <a:r>
              <a:rPr lang="en-US" sz="1200" b="1" i="0"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of a linear transformation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is a non-zero vector that, when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is applied to it, does not change direction. Applying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to the eigenvector only scales the eigenvector by the scalar value </a:t>
            </a:r>
            <a:r>
              <a:rPr lang="en-US" sz="1200" b="0" i="1" kern="1200" dirty="0">
                <a:solidFill>
                  <a:schemeClr val="tx1"/>
                </a:solidFill>
                <a:effectLst/>
                <a:latin typeface="+mn-lt"/>
                <a:ea typeface="+mn-ea"/>
                <a:cs typeface="+mn-cs"/>
              </a:rPr>
              <a:t>λ</a:t>
            </a:r>
            <a:r>
              <a:rPr lang="en-US" sz="1200" b="0" i="0" kern="1200" dirty="0">
                <a:solidFill>
                  <a:schemeClr val="tx1"/>
                </a:solidFill>
                <a:effectLst/>
                <a:latin typeface="+mn-lt"/>
                <a:ea typeface="+mn-ea"/>
                <a:cs typeface="+mn-cs"/>
              </a:rPr>
              <a:t>, called an eigenvalue.</a:t>
            </a:r>
            <a:endParaRPr lang="en-US" dirty="0"/>
          </a:p>
        </p:txBody>
      </p:sp>
      <p:sp>
        <p:nvSpPr>
          <p:cNvPr id="4" name="Symbol zastępczy numeru slajdu 3"/>
          <p:cNvSpPr>
            <a:spLocks noGrp="1"/>
          </p:cNvSpPr>
          <p:nvPr>
            <p:ph type="sldNum" sz="quarter" idx="10"/>
          </p:nvPr>
        </p:nvSpPr>
        <p:spPr/>
        <p:txBody>
          <a:bodyPr/>
          <a:lstStyle/>
          <a:p>
            <a:fld id="{C580B397-CC44-404F-BAF8-E5910AF5E017}" type="slidenum">
              <a:rPr lang="en-US" smtClean="0"/>
              <a:t>11</a:t>
            </a:fld>
            <a:endParaRPr lang="en-US"/>
          </a:p>
        </p:txBody>
      </p:sp>
    </p:spTree>
    <p:extLst>
      <p:ext uri="{BB962C8B-B14F-4D97-AF65-F5344CB8AC3E}">
        <p14:creationId xmlns:p14="http://schemas.microsoft.com/office/powerpoint/2010/main" val="3564122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35852" name="Picture 12" descr="pasek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425"/>
            <a:ext cx="1655763"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ChangeArrowheads="1"/>
          </p:cNvSpPr>
          <p:nvPr/>
        </p:nvSpPr>
        <p:spPr bwMode="auto">
          <a:xfrm>
            <a:off x="1655763" y="1628775"/>
            <a:ext cx="7524750" cy="5229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844" name="Rectangle 4"/>
          <p:cNvSpPr>
            <a:spLocks noGrp="1" noChangeArrowheads="1"/>
          </p:cNvSpPr>
          <p:nvPr>
            <p:ph type="ctrTitle"/>
          </p:nvPr>
        </p:nvSpPr>
        <p:spPr>
          <a:xfrm>
            <a:off x="1873250" y="2130425"/>
            <a:ext cx="7089775" cy="2019300"/>
          </a:xfrm>
        </p:spPr>
        <p:txBody>
          <a:bodyPr/>
          <a:lstStyle>
            <a:lvl1pPr algn="ctr">
              <a:defRPr/>
            </a:lvl1pPr>
          </a:lstStyle>
          <a:p>
            <a:pPr lvl="0"/>
            <a:r>
              <a:rPr lang="pl-PL" altLang="pl-PL" noProof="0"/>
              <a:t>Kliknij, aby edytować styl</a:t>
            </a:r>
          </a:p>
        </p:txBody>
      </p:sp>
      <p:sp>
        <p:nvSpPr>
          <p:cNvPr id="35845" name="Rectangle 5"/>
          <p:cNvSpPr>
            <a:spLocks noGrp="1" noChangeArrowheads="1"/>
          </p:cNvSpPr>
          <p:nvPr>
            <p:ph type="subTitle" sz="quarter" idx="1"/>
          </p:nvPr>
        </p:nvSpPr>
        <p:spPr>
          <a:xfrm>
            <a:off x="1873250" y="5697538"/>
            <a:ext cx="7089775" cy="900112"/>
          </a:xfrm>
        </p:spPr>
        <p:txBody>
          <a:bodyPr anchor="b"/>
          <a:lstStyle>
            <a:lvl1pPr marL="0" indent="0" algn="ctr">
              <a:buFontTx/>
              <a:buNone/>
              <a:defRPr sz="2000">
                <a:solidFill>
                  <a:srgbClr val="FFD3A1"/>
                </a:solidFill>
              </a:defRPr>
            </a:lvl1pPr>
          </a:lstStyle>
          <a:p>
            <a:pPr lvl="0"/>
            <a:r>
              <a:rPr lang="pl-PL" altLang="pl-PL" noProof="0"/>
              <a:t>Kliknij, aby edytować styl wzorca podtytułu</a:t>
            </a:r>
          </a:p>
        </p:txBody>
      </p:sp>
      <p:pic>
        <p:nvPicPr>
          <p:cNvPr id="35856" name="Picture 16" descr="logo pl du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7742238"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1012966724"/>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31025" y="630238"/>
            <a:ext cx="2105025" cy="611187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611188" y="630238"/>
            <a:ext cx="6167437" cy="611187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247334295"/>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82877735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623888" y="1709738"/>
            <a:ext cx="78867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Tree>
    <p:extLst>
      <p:ext uri="{BB962C8B-B14F-4D97-AF65-F5344CB8AC3E}">
        <p14:creationId xmlns:p14="http://schemas.microsoft.com/office/powerpoint/2010/main" val="2350141326"/>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611188" y="1881188"/>
            <a:ext cx="4135437" cy="48609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899025" y="1881188"/>
            <a:ext cx="4137025" cy="48609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2725647737"/>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630238" y="365125"/>
            <a:ext cx="7886700" cy="1325563"/>
          </a:xfrm>
        </p:spPr>
        <p:txBody>
          <a:bodyPr/>
          <a:lstStyle/>
          <a:p>
            <a:r>
              <a:rPr lang="pl-PL"/>
              <a:t>Kliknij, aby edytować styl</a:t>
            </a:r>
          </a:p>
        </p:txBody>
      </p:sp>
      <p:sp>
        <p:nvSpPr>
          <p:cNvPr id="3" name="Symbol zastępczy tekstu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630238" y="2505075"/>
            <a:ext cx="386873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29150" y="2505075"/>
            <a:ext cx="38877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1947832989"/>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2637637846"/>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514191"/>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30238" y="457200"/>
            <a:ext cx="2949575"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Tree>
    <p:extLst>
      <p:ext uri="{BB962C8B-B14F-4D97-AF65-F5344CB8AC3E}">
        <p14:creationId xmlns:p14="http://schemas.microsoft.com/office/powerpoint/2010/main" val="4266283295"/>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30238" y="457200"/>
            <a:ext cx="2949575"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4" name="Symbol zastępczy tekstu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Tree>
    <p:extLst>
      <p:ext uri="{BB962C8B-B14F-4D97-AF65-F5344CB8AC3E}">
        <p14:creationId xmlns:p14="http://schemas.microsoft.com/office/powerpoint/2010/main" val="1489506278"/>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10"/>
          <p:cNvSpPr>
            <a:spLocks noChangeArrowheads="1"/>
          </p:cNvSpPr>
          <p:nvPr/>
        </p:nvSpPr>
        <p:spPr bwMode="auto">
          <a:xfrm>
            <a:off x="503238" y="481013"/>
            <a:ext cx="8640762" cy="1292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29" name="Rectangle 13"/>
          <p:cNvSpPr>
            <a:spLocks noChangeArrowheads="1"/>
          </p:cNvSpPr>
          <p:nvPr/>
        </p:nvSpPr>
        <p:spPr bwMode="auto">
          <a:xfrm flipH="1">
            <a:off x="0" y="1773238"/>
            <a:ext cx="503238" cy="5084762"/>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30" name="Rectangle 14"/>
          <p:cNvSpPr>
            <a:spLocks noGrp="1" noChangeArrowheads="1"/>
          </p:cNvSpPr>
          <p:nvPr>
            <p:ph type="title"/>
          </p:nvPr>
        </p:nvSpPr>
        <p:spPr bwMode="auto">
          <a:xfrm>
            <a:off x="611188" y="630238"/>
            <a:ext cx="84248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9231" name="Rectangle 15"/>
          <p:cNvSpPr>
            <a:spLocks noGrp="1" noChangeArrowheads="1"/>
          </p:cNvSpPr>
          <p:nvPr>
            <p:ph type="body" idx="1"/>
          </p:nvPr>
        </p:nvSpPr>
        <p:spPr bwMode="auto">
          <a:xfrm>
            <a:off x="611188" y="1881188"/>
            <a:ext cx="8424862"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pic>
        <p:nvPicPr>
          <p:cNvPr id="9234" name="Picture 18" descr="logo pl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9050"/>
            <a:ext cx="2341563" cy="500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randomBar/>
  </p:transition>
  <p:txStyles>
    <p:titleStyle>
      <a:lvl1pPr algn="l" rtl="0" eaLnBrk="1" fontAlgn="base" hangingPunct="1">
        <a:spcBef>
          <a:spcPct val="0"/>
        </a:spcBef>
        <a:spcAft>
          <a:spcPct val="0"/>
        </a:spcAft>
        <a:defRPr sz="3600" b="1" kern="1200">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anose="020B0603020202020204" pitchFamily="34" charset="0"/>
        </a:defRPr>
      </a:lvl2pPr>
      <a:lvl3pPr algn="l" rtl="0" eaLnBrk="1" fontAlgn="base" hangingPunct="1">
        <a:spcBef>
          <a:spcPct val="0"/>
        </a:spcBef>
        <a:spcAft>
          <a:spcPct val="0"/>
        </a:spcAft>
        <a:defRPr sz="3600" b="1">
          <a:solidFill>
            <a:schemeClr val="tx2"/>
          </a:solidFill>
          <a:latin typeface="Trebuchet MS" panose="020B0603020202020204" pitchFamily="34" charset="0"/>
        </a:defRPr>
      </a:lvl3pPr>
      <a:lvl4pPr algn="l" rtl="0" eaLnBrk="1" fontAlgn="base" hangingPunct="1">
        <a:spcBef>
          <a:spcPct val="0"/>
        </a:spcBef>
        <a:spcAft>
          <a:spcPct val="0"/>
        </a:spcAft>
        <a:defRPr sz="3600" b="1">
          <a:solidFill>
            <a:schemeClr val="tx2"/>
          </a:solidFill>
          <a:latin typeface="Trebuchet MS" panose="020B0603020202020204" pitchFamily="34" charset="0"/>
        </a:defRPr>
      </a:lvl4pPr>
      <a:lvl5pPr algn="l" rtl="0" eaLnBrk="1" fontAlgn="base" hangingPunct="1">
        <a:spcBef>
          <a:spcPct val="0"/>
        </a:spcBef>
        <a:spcAft>
          <a:spcPct val="0"/>
        </a:spcAft>
        <a:defRPr sz="3600" b="1">
          <a:solidFill>
            <a:schemeClr val="tx2"/>
          </a:solidFill>
          <a:latin typeface="Trebuchet MS" panose="020B0603020202020204" pitchFamily="34" charset="0"/>
        </a:defRPr>
      </a:lvl5pPr>
      <a:lvl6pPr marL="457200" algn="l" rtl="0" eaLnBrk="1" fontAlgn="base" hangingPunct="1">
        <a:spcBef>
          <a:spcPct val="0"/>
        </a:spcBef>
        <a:spcAft>
          <a:spcPct val="0"/>
        </a:spcAft>
        <a:defRPr sz="3600" b="1">
          <a:solidFill>
            <a:schemeClr val="tx2"/>
          </a:solidFill>
          <a:latin typeface="Trebuchet MS" panose="020B0603020202020204" pitchFamily="34" charset="0"/>
        </a:defRPr>
      </a:lvl6pPr>
      <a:lvl7pPr marL="914400" algn="l" rtl="0" eaLnBrk="1" fontAlgn="base" hangingPunct="1">
        <a:spcBef>
          <a:spcPct val="0"/>
        </a:spcBef>
        <a:spcAft>
          <a:spcPct val="0"/>
        </a:spcAft>
        <a:defRPr sz="3600" b="1">
          <a:solidFill>
            <a:schemeClr val="tx2"/>
          </a:solidFill>
          <a:latin typeface="Trebuchet MS" panose="020B0603020202020204" pitchFamily="34" charset="0"/>
        </a:defRPr>
      </a:lvl7pPr>
      <a:lvl8pPr marL="1371600" algn="l" rtl="0" eaLnBrk="1" fontAlgn="base" hangingPunct="1">
        <a:spcBef>
          <a:spcPct val="0"/>
        </a:spcBef>
        <a:spcAft>
          <a:spcPct val="0"/>
        </a:spcAft>
        <a:defRPr sz="3600" b="1">
          <a:solidFill>
            <a:schemeClr val="tx2"/>
          </a:solidFill>
          <a:latin typeface="Trebuchet MS" panose="020B0603020202020204" pitchFamily="34" charset="0"/>
        </a:defRPr>
      </a:lvl8pPr>
      <a:lvl9pPr marL="1828800" algn="l" rtl="0" eaLnBrk="1" fontAlgn="base" hangingPunct="1">
        <a:spcBef>
          <a:spcPct val="0"/>
        </a:spcBef>
        <a:spcAft>
          <a:spcPct val="0"/>
        </a:spcAft>
        <a:defRPr sz="3600" b="1">
          <a:solidFill>
            <a:schemeClr val="tx2"/>
          </a:solidFill>
          <a:latin typeface="Trebuchet MS" panose="020B0603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p:txBody>
          <a:bodyPr/>
          <a:lstStyle/>
          <a:p>
            <a:r>
              <a:rPr lang="en-US" altLang="pl-PL" dirty="0"/>
              <a:t>Automatic Face Expression Recognition</a:t>
            </a:r>
            <a:r>
              <a:rPr lang="pl-PL" altLang="pl-PL" dirty="0"/>
              <a:t> in </a:t>
            </a:r>
            <a:r>
              <a:rPr lang="pl-PL" altLang="pl-PL" dirty="0" err="1"/>
              <a:t>Python</a:t>
            </a:r>
            <a:endParaRPr lang="en-US" altLang="pl-PL" dirty="0"/>
          </a:p>
        </p:txBody>
      </p:sp>
      <p:sp>
        <p:nvSpPr>
          <p:cNvPr id="129027" name="Rectangle 3"/>
          <p:cNvSpPr>
            <a:spLocks noGrp="1" noChangeArrowheads="1"/>
          </p:cNvSpPr>
          <p:nvPr>
            <p:ph type="subTitle" idx="1"/>
          </p:nvPr>
        </p:nvSpPr>
        <p:spPr/>
        <p:txBody>
          <a:bodyPr/>
          <a:lstStyle/>
          <a:p>
            <a:endParaRPr lang="pl-PL" altLang="pl-PL" dirty="0"/>
          </a:p>
          <a:p>
            <a:r>
              <a:rPr lang="pl-PL" altLang="pl-PL" dirty="0"/>
              <a:t>Mateusz Świerczyński</a:t>
            </a: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935059-9068-4980-8830-245884330351}"/>
              </a:ext>
            </a:extLst>
          </p:cNvPr>
          <p:cNvSpPr>
            <a:spLocks noGrp="1"/>
          </p:cNvSpPr>
          <p:nvPr>
            <p:ph type="title"/>
          </p:nvPr>
        </p:nvSpPr>
        <p:spPr/>
        <p:txBody>
          <a:bodyPr/>
          <a:lstStyle/>
          <a:p>
            <a:r>
              <a:rPr lang="en-US" dirty="0"/>
              <a:t>Finding a covariance matrix</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7ADF0AC5-A11B-4920-A353-52645400C07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𝐵</m:t>
                      </m:r>
                    </m:oMath>
                  </m:oMathPara>
                </a14:m>
                <a:endParaRPr lang="pl-PL" dirty="0"/>
              </a:p>
              <a:p>
                <a:pPr marL="0" indent="0">
                  <a:buNone/>
                </a:pPr>
                <a:endParaRPr lang="pl-PL" dirty="0"/>
              </a:p>
              <a:p>
                <a:pPr marL="0" indent="0">
                  <a:buNone/>
                </a:pPr>
                <a:r>
                  <a:rPr lang="pl-PL" dirty="0"/>
                  <a:t>Matrix C </a:t>
                </a:r>
                <a:r>
                  <a:rPr lang="pl-PL" dirty="0" err="1"/>
                  <a:t>will</a:t>
                </a:r>
                <a:r>
                  <a:rPr lang="pl-PL" dirty="0"/>
                  <a:t> </a:t>
                </a:r>
                <a:r>
                  <a:rPr lang="pl-PL" dirty="0" err="1"/>
                  <a:t>look</a:t>
                </a:r>
                <a:r>
                  <a:rPr lang="pl-PL" dirty="0"/>
                  <a:t> as </a:t>
                </a:r>
                <a:r>
                  <a:rPr lang="pl-PL" dirty="0" err="1"/>
                  <a:t>follows</a:t>
                </a:r>
                <a:r>
                  <a:rPr lang="pl-PL" dirty="0"/>
                  <a:t>:</a:t>
                </a:r>
              </a:p>
              <a:p>
                <a:pPr marL="0" indent="0">
                  <a:buNone/>
                </a:pPr>
                <a14:m>
                  <m:oMathPara xmlns:m="http://schemas.openxmlformats.org/officeDocument/2006/math">
                    <m:oMathParaPr>
                      <m:jc m:val="centerGroup"/>
                    </m:oMathParaPr>
                    <m:oMath xmlns:m="http://schemas.openxmlformats.org/officeDocument/2006/math">
                      <m:m>
                        <m:mPr>
                          <m:mcs>
                            <m:mc>
                              <m:mcPr>
                                <m:count m:val="4"/>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m:t>
                                    </m:r>
                                  </m:sub>
                                </m:sSub>
                              </m:e>
                              <m:sup>
                                <m:r>
                                  <a:rPr lang="en-US" i="1">
                                    <a:latin typeface="Cambria Math" panose="02040503050406030204" pitchFamily="18" charset="0"/>
                                  </a:rPr>
                                  <m:t>2</m:t>
                                </m:r>
                              </m:sup>
                            </m:sSup>
                          </m:e>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m:t>
                                </m:r>
                                <m:r>
                                  <a:rPr lang="en-US" i="1">
                                    <a:latin typeface="Cambria Math" panose="02040503050406030204" pitchFamily="18" charset="0"/>
                                  </a:rPr>
                                  <m:t>𝑝</m:t>
                                </m:r>
                              </m:sub>
                            </m:sSub>
                          </m:e>
                        </m:mr>
                        <m:m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21</m:t>
                                </m:r>
                              </m:sub>
                            </m:sSub>
                          </m:e>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2</m:t>
                                    </m:r>
                                  </m:sub>
                                </m:sSub>
                              </m:e>
                              <m:sup>
                                <m:r>
                                  <a:rPr lang="en-US" i="1">
                                    <a:latin typeface="Cambria Math" panose="02040503050406030204" pitchFamily="18" charset="0"/>
                                  </a:rPr>
                                  <m:t>2</m:t>
                                </m:r>
                              </m:sup>
                            </m:sSup>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2</m:t>
                                </m:r>
                                <m:r>
                                  <a:rPr lang="en-US" i="1">
                                    <a:latin typeface="Cambria Math" panose="02040503050406030204" pitchFamily="18" charset="0"/>
                                  </a:rPr>
                                  <m:t>𝑝</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𝑝</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𝑝</m:t>
                                </m:r>
                                <m:r>
                                  <a:rPr lang="en-US" i="1">
                                    <a:latin typeface="Cambria Math" panose="02040503050406030204" pitchFamily="18" charset="0"/>
                                  </a:rPr>
                                  <m:t>2</m:t>
                                </m:r>
                              </m:sub>
                            </m:sSub>
                          </m:e>
                          <m:e>
                            <m:r>
                              <a:rPr lang="en-US" i="1">
                                <a:latin typeface="Cambria Math" panose="02040503050406030204" pitchFamily="18" charset="0"/>
                              </a:rPr>
                              <m:t>…</m:t>
                            </m:r>
                          </m:e>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𝑝</m:t>
                                    </m:r>
                                  </m:sub>
                                </m:sSub>
                              </m:e>
                              <m:sup>
                                <m:r>
                                  <a:rPr lang="en-US" i="1">
                                    <a:latin typeface="Cambria Math" panose="02040503050406030204" pitchFamily="18" charset="0"/>
                                  </a:rPr>
                                  <m:t>2</m:t>
                                </m:r>
                              </m:sup>
                            </m:sSup>
                          </m:e>
                        </m:mr>
                      </m:m>
                    </m:oMath>
                  </m:oMathPara>
                </a14:m>
                <a:endParaRPr lang="en-US" dirty="0"/>
              </a:p>
              <a:p>
                <a:pPr marL="0" indent="0">
                  <a:buNone/>
                </a:pPr>
                <a:endParaRPr lang="en-US" dirty="0"/>
              </a:p>
            </p:txBody>
          </p:sp>
        </mc:Choice>
        <mc:Fallback xmlns="">
          <p:sp>
            <p:nvSpPr>
              <p:cNvPr id="3" name="Symbol zastępczy zawartości 2">
                <a:extLst>
                  <a:ext uri="{FF2B5EF4-FFF2-40B4-BE49-F238E27FC236}">
                    <a16:creationId xmlns:a16="http://schemas.microsoft.com/office/drawing/2014/main" id="{7ADF0AC5-A11B-4920-A353-52645400C079}"/>
                  </a:ext>
                </a:extLst>
              </p:cNvPr>
              <p:cNvSpPr>
                <a:spLocks noGrp="1" noRot="1" noChangeAspect="1" noMove="1" noResize="1" noEditPoints="1" noAdjustHandles="1" noChangeArrowheads="1" noChangeShapeType="1" noTextEdit="1"/>
              </p:cNvSpPr>
              <p:nvPr>
                <p:ph idx="1"/>
              </p:nvPr>
            </p:nvSpPr>
            <p:spPr>
              <a:blipFill>
                <a:blip r:embed="rId2"/>
                <a:stretch>
                  <a:fillRect l="-1809"/>
                </a:stretch>
              </a:blipFill>
            </p:spPr>
            <p:txBody>
              <a:bodyPr/>
              <a:lstStyle/>
              <a:p>
                <a:r>
                  <a:rPr lang="en-US">
                    <a:noFill/>
                  </a:rPr>
                  <a:t> </a:t>
                </a:r>
              </a:p>
            </p:txBody>
          </p:sp>
        </mc:Fallback>
      </mc:AlternateContent>
    </p:spTree>
    <p:extLst>
      <p:ext uri="{BB962C8B-B14F-4D97-AF65-F5344CB8AC3E}">
        <p14:creationId xmlns:p14="http://schemas.microsoft.com/office/powerpoint/2010/main" val="4083531013"/>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3C67D4-9665-4637-A000-476881F29D15}"/>
              </a:ext>
            </a:extLst>
          </p:cNvPr>
          <p:cNvSpPr>
            <a:spLocks noGrp="1"/>
          </p:cNvSpPr>
          <p:nvPr>
            <p:ph type="title"/>
          </p:nvPr>
        </p:nvSpPr>
        <p:spPr/>
        <p:txBody>
          <a:bodyPr/>
          <a:lstStyle/>
          <a:p>
            <a:r>
              <a:rPr lang="en-US" dirty="0"/>
              <a:t>Finding eigenvectors and eigenvalues of covariance matrix</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6A8CEC59-D53C-449E-A747-2155E8BE7A0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−1</m:t>
                          </m:r>
                        </m:sup>
                      </m:sSup>
                      <m:r>
                        <a:rPr lang="en-US" i="1">
                          <a:latin typeface="Cambria Math" panose="02040503050406030204" pitchFamily="18" charset="0"/>
                        </a:rPr>
                        <m:t>𝐶𝑉</m:t>
                      </m:r>
                      <m:r>
                        <a:rPr lang="en-US" i="1">
                          <a:latin typeface="Cambria Math" panose="02040503050406030204" pitchFamily="18" charset="0"/>
                        </a:rPr>
                        <m:t>=</m:t>
                      </m:r>
                      <m:r>
                        <a:rPr lang="en-US" i="1">
                          <a:latin typeface="Cambria Math" panose="02040503050406030204" pitchFamily="18" charset="0"/>
                        </a:rPr>
                        <m:t>𝐷</m:t>
                      </m:r>
                    </m:oMath>
                  </m:oMathPara>
                </a14:m>
                <a:endParaRPr lang="pl-PL" dirty="0"/>
              </a:p>
              <a:p>
                <a:pPr marL="0" indent="0">
                  <a:buNone/>
                </a:pPr>
                <a:r>
                  <a:rPr lang="en-US" dirty="0"/>
                  <a:t>where D is the diagonal matrix of eigenvalues of C</a:t>
                </a:r>
                <a:r>
                  <a:rPr lang="pl-PL" dirty="0"/>
                  <a:t>.</a:t>
                </a:r>
              </a:p>
              <a:p>
                <a:pPr marL="0" indent="0">
                  <a:buNone/>
                </a:pPr>
                <a:r>
                  <a:rPr lang="pl-PL" dirty="0"/>
                  <a:t>The </a:t>
                </a:r>
                <a:r>
                  <a:rPr lang="pl-PL" dirty="0" err="1"/>
                  <a:t>values</a:t>
                </a:r>
                <a:r>
                  <a:rPr lang="pl-PL" dirty="0"/>
                  <a:t> of m</a:t>
                </a:r>
                <a:r>
                  <a:rPr lang="en-US" dirty="0" err="1"/>
                  <a:t>atrix</a:t>
                </a:r>
                <a:r>
                  <a:rPr lang="en-US" dirty="0"/>
                  <a:t> D will</a:t>
                </a:r>
                <a:r>
                  <a:rPr lang="pl-PL" dirty="0"/>
                  <a:t> </a:t>
                </a:r>
                <a:r>
                  <a:rPr lang="en-US" dirty="0"/>
                  <a:t>be as follows:</a:t>
                </a:r>
                <a:endParaRPr lang="pl-PL"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𝑙</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 (</m:t>
                              </m:r>
                              <m:r>
                                <a:rPr lang="en-US" i="1">
                                  <a:latin typeface="Cambria Math" panose="02040503050406030204" pitchFamily="18" charset="0"/>
                                </a:rPr>
                                <m:t>𝑑𝑖𝑎𝑔𝑜𝑛𝑎𝑙</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𝑚𝑎𝑡𝑟𝑖𝑥</m:t>
                              </m:r>
                              <m:r>
                                <a:rPr lang="en-US" i="1">
                                  <a:latin typeface="Cambria Math" panose="02040503050406030204" pitchFamily="18" charset="0"/>
                                </a:rPr>
                                <m:t>)</m:t>
                              </m:r>
                            </m:e>
                            <m:e>
                              <m:r>
                                <a:rPr lang="en-US" i="1">
                                  <a:latin typeface="Cambria Math" panose="02040503050406030204" pitchFamily="18" charset="0"/>
                                </a:rPr>
                                <m:t>0,  </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𝑙</m:t>
                              </m:r>
                            </m:e>
                          </m:eqArr>
                        </m:e>
                      </m:d>
                    </m:oMath>
                  </m:oMathPara>
                </a14:m>
                <a:endParaRPr lang="pl-PL"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oMath>
                </a14:m>
                <a:r>
                  <a:rPr lang="en-US" dirty="0"/>
                  <a:t> is the k-</a:t>
                </a:r>
                <a:r>
                  <a:rPr lang="en-US" dirty="0" err="1"/>
                  <a:t>th</a:t>
                </a:r>
                <a:r>
                  <a:rPr lang="en-US" dirty="0"/>
                  <a:t> eigenvalue of matrix C.</a:t>
                </a:r>
              </a:p>
              <a:p>
                <a:pPr marL="0" indent="0">
                  <a:buNone/>
                </a:pPr>
                <a:endParaRPr lang="en-US" dirty="0"/>
              </a:p>
            </p:txBody>
          </p:sp>
        </mc:Choice>
        <mc:Fallback xmlns="">
          <p:sp>
            <p:nvSpPr>
              <p:cNvPr id="3" name="Symbol zastępczy zawartości 2">
                <a:extLst>
                  <a:ext uri="{FF2B5EF4-FFF2-40B4-BE49-F238E27FC236}">
                    <a16:creationId xmlns:a16="http://schemas.microsoft.com/office/drawing/2014/main" id="{6A8CEC59-D53C-449E-A747-2155E8BE7A0B}"/>
                  </a:ext>
                </a:extLst>
              </p:cNvPr>
              <p:cNvSpPr>
                <a:spLocks noGrp="1" noRot="1" noChangeAspect="1" noMove="1" noResize="1" noEditPoints="1" noAdjustHandles="1" noChangeArrowheads="1" noChangeShapeType="1" noTextEdit="1"/>
              </p:cNvSpPr>
              <p:nvPr>
                <p:ph idx="1"/>
              </p:nvPr>
            </p:nvSpPr>
            <p:spPr>
              <a:blipFill>
                <a:blip r:embed="rId3"/>
                <a:stretch>
                  <a:fillRect l="-1809"/>
                </a:stretch>
              </a:blipFill>
            </p:spPr>
            <p:txBody>
              <a:bodyPr/>
              <a:lstStyle/>
              <a:p>
                <a:r>
                  <a:rPr lang="en-US">
                    <a:noFill/>
                  </a:rPr>
                  <a:t> </a:t>
                </a:r>
              </a:p>
            </p:txBody>
          </p:sp>
        </mc:Fallback>
      </mc:AlternateContent>
    </p:spTree>
    <p:extLst>
      <p:ext uri="{BB962C8B-B14F-4D97-AF65-F5344CB8AC3E}">
        <p14:creationId xmlns:p14="http://schemas.microsoft.com/office/powerpoint/2010/main" val="3457791606"/>
      </p:ext>
    </p:extLst>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84DE8E-85D2-4842-84E9-AA5AF50C611B}"/>
              </a:ext>
            </a:extLst>
          </p:cNvPr>
          <p:cNvSpPr>
            <a:spLocks noGrp="1"/>
          </p:cNvSpPr>
          <p:nvPr>
            <p:ph type="title"/>
          </p:nvPr>
        </p:nvSpPr>
        <p:spPr/>
        <p:txBody>
          <a:bodyPr/>
          <a:lstStyle/>
          <a:p>
            <a:r>
              <a:rPr lang="pl-PL" dirty="0"/>
              <a:t>First 4 </a:t>
            </a:r>
            <a:r>
              <a:rPr lang="pl-PL" dirty="0" err="1"/>
              <a:t>eigenvectors</a:t>
            </a:r>
            <a:endParaRPr lang="en-US" dirty="0"/>
          </a:p>
        </p:txBody>
      </p:sp>
      <p:pic>
        <p:nvPicPr>
          <p:cNvPr id="4" name="Symbol zastępczy zawartości 3">
            <a:extLst>
              <a:ext uri="{FF2B5EF4-FFF2-40B4-BE49-F238E27FC236}">
                <a16:creationId xmlns:a16="http://schemas.microsoft.com/office/drawing/2014/main" id="{0E665131-661C-4FBF-8795-4588B17320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76" t="8314" r="17444" b="4756"/>
          <a:stretch/>
        </p:blipFill>
        <p:spPr bwMode="auto">
          <a:xfrm>
            <a:off x="1472185" y="1802885"/>
            <a:ext cx="2340000" cy="2331980"/>
          </a:xfrm>
          <a:prstGeom prst="rect">
            <a:avLst/>
          </a:prstGeom>
          <a:ln>
            <a:noFill/>
          </a:ln>
          <a:extLst>
            <a:ext uri="{53640926-AAD7-44D8-BBD7-CCE9431645EC}">
              <a14:shadowObscured xmlns:a14="http://schemas.microsoft.com/office/drawing/2010/main"/>
            </a:ext>
          </a:extLst>
        </p:spPr>
      </p:pic>
      <p:pic>
        <p:nvPicPr>
          <p:cNvPr id="5" name="Obraz 4" descr="Obraz zawierający zdjęcie, monitor, wewnątrz, pokazywanie&#10;&#10;Opis wygenerowany przy wysokim poziomie pewności">
            <a:extLst>
              <a:ext uri="{FF2B5EF4-FFF2-40B4-BE49-F238E27FC236}">
                <a16:creationId xmlns:a16="http://schemas.microsoft.com/office/drawing/2014/main" id="{396F9828-AC86-4D48-8F1A-DB27B5CCF5EE}"/>
              </a:ext>
            </a:extLst>
          </p:cNvPr>
          <p:cNvPicPr>
            <a:picLocks noChangeAspect="1"/>
          </p:cNvPicPr>
          <p:nvPr/>
        </p:nvPicPr>
        <p:blipFill rotWithShape="1">
          <a:blip r:embed="rId3">
            <a:extLst>
              <a:ext uri="{28A0092B-C50C-407E-A947-70E740481C1C}">
                <a14:useLocalDpi xmlns:a14="http://schemas.microsoft.com/office/drawing/2010/main" val="0"/>
              </a:ext>
            </a:extLst>
          </a:blip>
          <a:srcRect l="16534" t="8325" r="17493" b="5785"/>
          <a:stretch/>
        </p:blipFill>
        <p:spPr bwMode="auto">
          <a:xfrm>
            <a:off x="4283968" y="1802885"/>
            <a:ext cx="2340000" cy="2299898"/>
          </a:xfrm>
          <a:prstGeom prst="rect">
            <a:avLst/>
          </a:prstGeom>
          <a:ln>
            <a:noFill/>
          </a:ln>
          <a:extLst>
            <a:ext uri="{53640926-AAD7-44D8-BBD7-CCE9431645EC}">
              <a14:shadowObscured xmlns:a14="http://schemas.microsoft.com/office/drawing/2010/main"/>
            </a:ext>
          </a:extLst>
        </p:spPr>
      </p:pic>
      <p:pic>
        <p:nvPicPr>
          <p:cNvPr id="6" name="Obraz 5" descr="Obraz zawierający zdjęcie, wewnątrz, monitor&#10;&#10;Opis wygenerowany przy bardzo wysokim poziomie pewności">
            <a:extLst>
              <a:ext uri="{FF2B5EF4-FFF2-40B4-BE49-F238E27FC236}">
                <a16:creationId xmlns:a16="http://schemas.microsoft.com/office/drawing/2014/main" id="{8C131ACA-0143-4104-9DF5-8F0B56FE5664}"/>
              </a:ext>
            </a:extLst>
          </p:cNvPr>
          <p:cNvPicPr/>
          <p:nvPr/>
        </p:nvPicPr>
        <p:blipFill rotWithShape="1">
          <a:blip r:embed="rId4">
            <a:extLst>
              <a:ext uri="{28A0092B-C50C-407E-A947-70E740481C1C}">
                <a14:useLocalDpi xmlns:a14="http://schemas.microsoft.com/office/drawing/2010/main" val="0"/>
              </a:ext>
            </a:extLst>
          </a:blip>
          <a:srcRect l="16865" t="7888" r="17493" b="5346"/>
          <a:stretch/>
        </p:blipFill>
        <p:spPr bwMode="auto">
          <a:xfrm>
            <a:off x="1472185" y="4134865"/>
            <a:ext cx="2340000" cy="2512695"/>
          </a:xfrm>
          <a:prstGeom prst="rect">
            <a:avLst/>
          </a:prstGeom>
          <a:ln>
            <a:noFill/>
          </a:ln>
          <a:extLst>
            <a:ext uri="{53640926-AAD7-44D8-BBD7-CCE9431645EC}">
              <a14:shadowObscured xmlns:a14="http://schemas.microsoft.com/office/drawing/2010/main"/>
            </a:ext>
          </a:extLst>
        </p:spPr>
      </p:pic>
      <p:pic>
        <p:nvPicPr>
          <p:cNvPr id="7" name="Obraz 6" descr="Obraz zawierający zdjęcie, monitor&#10;&#10;Opis wygenerowany przy bardzo wysokim poziomie pewności">
            <a:extLst>
              <a:ext uri="{FF2B5EF4-FFF2-40B4-BE49-F238E27FC236}">
                <a16:creationId xmlns:a16="http://schemas.microsoft.com/office/drawing/2014/main" id="{CA44DD05-6A63-4F0D-A91B-E99F6C42350E}"/>
              </a:ext>
            </a:extLst>
          </p:cNvPr>
          <p:cNvPicPr/>
          <p:nvPr/>
        </p:nvPicPr>
        <p:blipFill rotWithShape="1">
          <a:blip r:embed="rId5">
            <a:extLst>
              <a:ext uri="{28A0092B-C50C-407E-A947-70E740481C1C}">
                <a14:useLocalDpi xmlns:a14="http://schemas.microsoft.com/office/drawing/2010/main" val="0"/>
              </a:ext>
            </a:extLst>
          </a:blip>
          <a:srcRect l="16535" t="7888" r="17659" b="5784"/>
          <a:stretch/>
        </p:blipFill>
        <p:spPr bwMode="auto">
          <a:xfrm>
            <a:off x="4283968" y="4102783"/>
            <a:ext cx="2340000" cy="2494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998018"/>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3FF700-2BA9-4F33-B4A0-A68201869561}"/>
              </a:ext>
            </a:extLst>
          </p:cNvPr>
          <p:cNvSpPr>
            <a:spLocks noGrp="1"/>
          </p:cNvSpPr>
          <p:nvPr>
            <p:ph type="title"/>
          </p:nvPr>
        </p:nvSpPr>
        <p:spPr/>
        <p:txBody>
          <a:bodyPr/>
          <a:lstStyle/>
          <a:p>
            <a:r>
              <a:rPr lang="pl-PL" dirty="0" err="1"/>
              <a:t>Mean</a:t>
            </a:r>
            <a:r>
              <a:rPr lang="pl-PL" dirty="0"/>
              <a:t> </a:t>
            </a:r>
            <a:r>
              <a:rPr lang="pl-PL" dirty="0" err="1"/>
              <a:t>value</a:t>
            </a:r>
            <a:endParaRPr lang="en-US" dirty="0"/>
          </a:p>
        </p:txBody>
      </p:sp>
      <p:pic>
        <p:nvPicPr>
          <p:cNvPr id="4" name="Symbol zastępczy zawartości 3" descr="Obraz zawierający monitor, wewnątrz, zdjęcie&#10;&#10;Opis wygenerowany przy wysokim poziomie pewności">
            <a:extLst>
              <a:ext uri="{FF2B5EF4-FFF2-40B4-BE49-F238E27FC236}">
                <a16:creationId xmlns:a16="http://schemas.microsoft.com/office/drawing/2014/main" id="{AD41A62D-51D3-49D9-93A4-67FEAB6D9C1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6535" t="8545" r="17493" b="5785"/>
          <a:stretch/>
        </p:blipFill>
        <p:spPr bwMode="auto">
          <a:xfrm>
            <a:off x="2365378" y="2030912"/>
            <a:ext cx="4916481" cy="48177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5540835"/>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6093CF-20E0-4C0A-9EF2-540B948EA60C}"/>
              </a:ext>
            </a:extLst>
          </p:cNvPr>
          <p:cNvSpPr>
            <a:spLocks noGrp="1"/>
          </p:cNvSpPr>
          <p:nvPr>
            <p:ph type="title"/>
          </p:nvPr>
        </p:nvSpPr>
        <p:spPr/>
        <p:txBody>
          <a:bodyPr/>
          <a:lstStyle/>
          <a:p>
            <a:r>
              <a:rPr lang="pl-PL" dirty="0" err="1"/>
              <a:t>Neural</a:t>
            </a:r>
            <a:r>
              <a:rPr lang="pl-PL" dirty="0"/>
              <a:t> Network</a:t>
            </a:r>
            <a:endParaRPr lang="en-US" dirty="0"/>
          </a:p>
        </p:txBody>
      </p:sp>
      <p:sp>
        <p:nvSpPr>
          <p:cNvPr id="3" name="Symbol zastępczy zawartości 2">
            <a:extLst>
              <a:ext uri="{FF2B5EF4-FFF2-40B4-BE49-F238E27FC236}">
                <a16:creationId xmlns:a16="http://schemas.microsoft.com/office/drawing/2014/main" id="{11F48EF5-F6D0-4D9B-A0D2-C8815BA4DBA5}"/>
              </a:ext>
            </a:extLst>
          </p:cNvPr>
          <p:cNvSpPr>
            <a:spLocks noGrp="1"/>
          </p:cNvSpPr>
          <p:nvPr>
            <p:ph idx="1"/>
          </p:nvPr>
        </p:nvSpPr>
        <p:spPr/>
        <p:txBody>
          <a:bodyPr/>
          <a:lstStyle/>
          <a:p>
            <a:r>
              <a:rPr lang="pl-PL" dirty="0"/>
              <a:t>Multi </a:t>
            </a:r>
            <a:r>
              <a:rPr lang="pl-PL" dirty="0" err="1"/>
              <a:t>Layer</a:t>
            </a:r>
            <a:r>
              <a:rPr lang="pl-PL" dirty="0"/>
              <a:t> Perceptron (MLP) with one </a:t>
            </a:r>
            <a:r>
              <a:rPr lang="pl-PL" dirty="0" err="1"/>
              <a:t>hidden</a:t>
            </a:r>
            <a:r>
              <a:rPr lang="pl-PL" dirty="0"/>
              <a:t> </a:t>
            </a:r>
            <a:r>
              <a:rPr lang="pl-PL" dirty="0" err="1"/>
              <a:t>layer</a:t>
            </a:r>
            <a:r>
              <a:rPr lang="pl-PL" dirty="0"/>
              <a:t> from </a:t>
            </a:r>
            <a:r>
              <a:rPr lang="pl-PL" dirty="0" err="1"/>
              <a:t>OpenCV</a:t>
            </a:r>
            <a:r>
              <a:rPr lang="pl-PL" dirty="0"/>
              <a:t> </a:t>
            </a:r>
            <a:r>
              <a:rPr lang="pl-PL" dirty="0" err="1"/>
              <a:t>library</a:t>
            </a:r>
            <a:endParaRPr lang="pl-PL" dirty="0"/>
          </a:p>
          <a:p>
            <a:r>
              <a:rPr lang="pl-PL" dirty="0"/>
              <a:t>100 </a:t>
            </a:r>
            <a:r>
              <a:rPr lang="pl-PL" dirty="0" err="1"/>
              <a:t>features</a:t>
            </a:r>
            <a:r>
              <a:rPr lang="pl-PL" dirty="0"/>
              <a:t> = 100 </a:t>
            </a:r>
            <a:r>
              <a:rPr lang="pl-PL" dirty="0" err="1"/>
              <a:t>neurons</a:t>
            </a:r>
            <a:r>
              <a:rPr lang="pl-PL" dirty="0"/>
              <a:t> in </a:t>
            </a:r>
            <a:r>
              <a:rPr lang="pl-PL" dirty="0" err="1"/>
              <a:t>input</a:t>
            </a:r>
            <a:r>
              <a:rPr lang="pl-PL" dirty="0"/>
              <a:t> </a:t>
            </a:r>
            <a:r>
              <a:rPr lang="pl-PL" dirty="0" err="1"/>
              <a:t>layer</a:t>
            </a:r>
            <a:endParaRPr lang="pl-PL" dirty="0"/>
          </a:p>
          <a:p>
            <a:r>
              <a:rPr lang="pl-PL" dirty="0" err="1"/>
              <a:t>Supervised</a:t>
            </a:r>
            <a:r>
              <a:rPr lang="pl-PL" dirty="0"/>
              <a:t> learning</a:t>
            </a:r>
          </a:p>
          <a:p>
            <a:r>
              <a:rPr lang="pl-PL" dirty="0"/>
              <a:t>1200 </a:t>
            </a:r>
            <a:r>
              <a:rPr lang="pl-PL" dirty="0" err="1"/>
              <a:t>samples</a:t>
            </a:r>
            <a:r>
              <a:rPr lang="pl-PL" dirty="0"/>
              <a:t>, 80% - </a:t>
            </a:r>
            <a:r>
              <a:rPr lang="pl-PL" dirty="0" err="1"/>
              <a:t>teaching</a:t>
            </a:r>
            <a:r>
              <a:rPr lang="pl-PL" dirty="0"/>
              <a:t>, 20% - </a:t>
            </a:r>
            <a:r>
              <a:rPr lang="pl-PL" dirty="0" err="1"/>
              <a:t>testing</a:t>
            </a:r>
            <a:endParaRPr lang="pl-PL" dirty="0"/>
          </a:p>
          <a:p>
            <a:r>
              <a:rPr lang="pl-PL" dirty="0"/>
              <a:t>8 </a:t>
            </a:r>
            <a:r>
              <a:rPr lang="pl-PL" dirty="0" err="1"/>
              <a:t>emotions</a:t>
            </a:r>
            <a:r>
              <a:rPr lang="pl-PL" dirty="0"/>
              <a:t> = 8 </a:t>
            </a:r>
            <a:r>
              <a:rPr lang="pl-PL" dirty="0" err="1"/>
              <a:t>neurons</a:t>
            </a:r>
            <a:r>
              <a:rPr lang="pl-PL" dirty="0"/>
              <a:t> in </a:t>
            </a:r>
            <a:r>
              <a:rPr lang="pl-PL" dirty="0" err="1"/>
              <a:t>output</a:t>
            </a:r>
            <a:r>
              <a:rPr lang="pl-PL" dirty="0"/>
              <a:t> </a:t>
            </a:r>
            <a:r>
              <a:rPr lang="pl-PL" dirty="0" err="1"/>
              <a:t>layer</a:t>
            </a:r>
            <a:endParaRPr lang="pl-PL" dirty="0"/>
          </a:p>
          <a:p>
            <a:r>
              <a:rPr lang="pl-PL" dirty="0"/>
              <a:t>One – hot – </a:t>
            </a:r>
            <a:r>
              <a:rPr lang="pl-PL" dirty="0" err="1"/>
              <a:t>code</a:t>
            </a:r>
            <a:r>
              <a:rPr lang="pl-PL" dirty="0"/>
              <a:t> for </a:t>
            </a:r>
            <a:r>
              <a:rPr lang="pl-PL" dirty="0" err="1"/>
              <a:t>transforming</a:t>
            </a:r>
            <a:r>
              <a:rPr lang="pl-PL" dirty="0"/>
              <a:t> </a:t>
            </a:r>
            <a:r>
              <a:rPr lang="pl-PL" dirty="0" err="1"/>
              <a:t>emotion</a:t>
            </a:r>
            <a:r>
              <a:rPr lang="pl-PL" dirty="0"/>
              <a:t> </a:t>
            </a:r>
            <a:r>
              <a:rPr lang="pl-PL" dirty="0" err="1"/>
              <a:t>labels</a:t>
            </a:r>
            <a:r>
              <a:rPr lang="pl-PL" dirty="0"/>
              <a:t> </a:t>
            </a:r>
            <a:r>
              <a:rPr lang="pl-PL" dirty="0" err="1"/>
              <a:t>into</a:t>
            </a:r>
            <a:r>
              <a:rPr lang="pl-PL" dirty="0"/>
              <a:t> </a:t>
            </a:r>
            <a:r>
              <a:rPr lang="pl-PL" dirty="0" err="1"/>
              <a:t>numbers</a:t>
            </a:r>
            <a:endParaRPr lang="en-US" dirty="0"/>
          </a:p>
        </p:txBody>
      </p:sp>
    </p:spTree>
    <p:extLst>
      <p:ext uri="{BB962C8B-B14F-4D97-AF65-F5344CB8AC3E}">
        <p14:creationId xmlns:p14="http://schemas.microsoft.com/office/powerpoint/2010/main" val="3686504489"/>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BC456D-1A8B-46E1-8140-3A9A96F0842D}"/>
              </a:ext>
            </a:extLst>
          </p:cNvPr>
          <p:cNvSpPr>
            <a:spLocks noGrp="1"/>
          </p:cNvSpPr>
          <p:nvPr>
            <p:ph type="title"/>
          </p:nvPr>
        </p:nvSpPr>
        <p:spPr/>
        <p:txBody>
          <a:bodyPr/>
          <a:lstStyle/>
          <a:p>
            <a:r>
              <a:rPr lang="pl-PL" dirty="0" err="1"/>
              <a:t>Hidden</a:t>
            </a:r>
            <a:r>
              <a:rPr lang="pl-PL" dirty="0"/>
              <a:t> </a:t>
            </a:r>
            <a:r>
              <a:rPr lang="pl-PL" dirty="0" err="1"/>
              <a:t>layer</a:t>
            </a:r>
            <a:endParaRPr lang="en-US" dirty="0"/>
          </a:p>
        </p:txBody>
      </p:sp>
      <p:sp>
        <p:nvSpPr>
          <p:cNvPr id="3" name="Symbol zastępczy zawartości 2">
            <a:extLst>
              <a:ext uri="{FF2B5EF4-FFF2-40B4-BE49-F238E27FC236}">
                <a16:creationId xmlns:a16="http://schemas.microsoft.com/office/drawing/2014/main" id="{56CF870E-231E-4893-9E4A-1A302B055C05}"/>
              </a:ext>
            </a:extLst>
          </p:cNvPr>
          <p:cNvSpPr>
            <a:spLocks noGrp="1"/>
          </p:cNvSpPr>
          <p:nvPr>
            <p:ph idx="1"/>
          </p:nvPr>
        </p:nvSpPr>
        <p:spPr/>
        <p:txBody>
          <a:bodyPr/>
          <a:lstStyle/>
          <a:p>
            <a:r>
              <a:rPr lang="pl-PL" dirty="0" err="1"/>
              <a:t>Size</a:t>
            </a:r>
            <a:r>
              <a:rPr lang="pl-PL" dirty="0"/>
              <a:t> </a:t>
            </a:r>
            <a:r>
              <a:rPr lang="pl-PL" dirty="0" err="1"/>
              <a:t>defined</a:t>
            </a:r>
            <a:r>
              <a:rPr lang="pl-PL" dirty="0"/>
              <a:t> by the </a:t>
            </a:r>
            <a:r>
              <a:rPr lang="pl-PL" dirty="0" err="1"/>
              <a:t>best</a:t>
            </a:r>
            <a:r>
              <a:rPr lang="pl-PL" dirty="0"/>
              <a:t> </a:t>
            </a:r>
            <a:r>
              <a:rPr lang="pl-PL" dirty="0" err="1"/>
              <a:t>accuracy</a:t>
            </a:r>
            <a:endParaRPr lang="pl-PL" dirty="0"/>
          </a:p>
          <a:p>
            <a:r>
              <a:rPr lang="pl-PL" dirty="0" err="1"/>
              <a:t>Accuracy</a:t>
            </a:r>
            <a:r>
              <a:rPr lang="pl-PL" dirty="0"/>
              <a:t> </a:t>
            </a:r>
            <a:r>
              <a:rPr lang="pl-PL" dirty="0" err="1"/>
              <a:t>measured</a:t>
            </a:r>
            <a:r>
              <a:rPr lang="pl-PL" dirty="0"/>
              <a:t> for 10 </a:t>
            </a:r>
            <a:r>
              <a:rPr lang="pl-PL" dirty="0" err="1"/>
              <a:t>diiferent</a:t>
            </a:r>
            <a:r>
              <a:rPr lang="pl-PL" dirty="0"/>
              <a:t> </a:t>
            </a:r>
            <a:r>
              <a:rPr lang="pl-PL" dirty="0" err="1"/>
              <a:t>sizes</a:t>
            </a:r>
            <a:r>
              <a:rPr lang="pl-PL" dirty="0"/>
              <a:t>, from 10 to 100 with </a:t>
            </a:r>
            <a:r>
              <a:rPr lang="pl-PL" dirty="0" err="1"/>
              <a:t>an</a:t>
            </a:r>
            <a:r>
              <a:rPr lang="pl-PL" dirty="0"/>
              <a:t> </a:t>
            </a:r>
            <a:r>
              <a:rPr lang="pl-PL" dirty="0" err="1"/>
              <a:t>increase</a:t>
            </a:r>
            <a:r>
              <a:rPr lang="pl-PL" dirty="0"/>
              <a:t> of 10</a:t>
            </a:r>
          </a:p>
          <a:p>
            <a:r>
              <a:rPr lang="pl-PL" dirty="0"/>
              <a:t>Best </a:t>
            </a:r>
            <a:r>
              <a:rPr lang="pl-PL" dirty="0" err="1"/>
              <a:t>accuracy</a:t>
            </a:r>
            <a:r>
              <a:rPr lang="pl-PL" dirty="0"/>
              <a:t> for 30 </a:t>
            </a:r>
            <a:r>
              <a:rPr lang="pl-PL" dirty="0" err="1"/>
              <a:t>perceptrons</a:t>
            </a:r>
            <a:r>
              <a:rPr lang="pl-PL" dirty="0"/>
              <a:t> in </a:t>
            </a:r>
            <a:r>
              <a:rPr lang="pl-PL" dirty="0" err="1"/>
              <a:t>hidden</a:t>
            </a:r>
            <a:r>
              <a:rPr lang="pl-PL" dirty="0"/>
              <a:t> </a:t>
            </a:r>
            <a:r>
              <a:rPr lang="pl-PL" dirty="0" err="1"/>
              <a:t>layer</a:t>
            </a:r>
            <a:r>
              <a:rPr lang="pl-PL" dirty="0"/>
              <a:t> (90%)</a:t>
            </a:r>
            <a:endParaRPr lang="en-US" dirty="0"/>
          </a:p>
        </p:txBody>
      </p:sp>
    </p:spTree>
    <p:extLst>
      <p:ext uri="{BB962C8B-B14F-4D97-AF65-F5344CB8AC3E}">
        <p14:creationId xmlns:p14="http://schemas.microsoft.com/office/powerpoint/2010/main" val="3399680416"/>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204BE-633E-4657-B537-80C61CDEED76}"/>
              </a:ext>
            </a:extLst>
          </p:cNvPr>
          <p:cNvSpPr>
            <a:spLocks noGrp="1"/>
          </p:cNvSpPr>
          <p:nvPr>
            <p:ph type="title"/>
          </p:nvPr>
        </p:nvSpPr>
        <p:spPr/>
        <p:txBody>
          <a:bodyPr/>
          <a:lstStyle/>
          <a:p>
            <a:r>
              <a:rPr lang="pl-PL" dirty="0"/>
              <a:t>Real </a:t>
            </a:r>
            <a:r>
              <a:rPr lang="pl-PL" dirty="0" err="1"/>
              <a:t>time</a:t>
            </a:r>
            <a:r>
              <a:rPr lang="pl-PL" dirty="0"/>
              <a:t> face </a:t>
            </a:r>
            <a:r>
              <a:rPr lang="pl-PL" dirty="0" err="1"/>
              <a:t>expression</a:t>
            </a:r>
            <a:r>
              <a:rPr lang="pl-PL" dirty="0"/>
              <a:t> </a:t>
            </a:r>
            <a:r>
              <a:rPr lang="pl-PL" dirty="0" err="1"/>
              <a:t>recognition</a:t>
            </a:r>
            <a:endParaRPr lang="en-US" dirty="0"/>
          </a:p>
        </p:txBody>
      </p:sp>
      <p:sp>
        <p:nvSpPr>
          <p:cNvPr id="3" name="Symbol zastępczy zawartości 2">
            <a:extLst>
              <a:ext uri="{FF2B5EF4-FFF2-40B4-BE49-F238E27FC236}">
                <a16:creationId xmlns:a16="http://schemas.microsoft.com/office/drawing/2014/main" id="{BE80BB03-926B-41D5-8A98-0C5757C3377D}"/>
              </a:ext>
            </a:extLst>
          </p:cNvPr>
          <p:cNvSpPr>
            <a:spLocks noGrp="1"/>
          </p:cNvSpPr>
          <p:nvPr>
            <p:ph idx="1"/>
          </p:nvPr>
        </p:nvSpPr>
        <p:spPr/>
        <p:txBody>
          <a:bodyPr/>
          <a:lstStyle/>
          <a:p>
            <a:pPr marL="0" indent="0">
              <a:buNone/>
            </a:pPr>
            <a:endParaRPr lang="en-US" dirty="0"/>
          </a:p>
        </p:txBody>
      </p:sp>
      <p:pic>
        <p:nvPicPr>
          <p:cNvPr id="4" name="Obraz 3">
            <a:extLst>
              <a:ext uri="{FF2B5EF4-FFF2-40B4-BE49-F238E27FC236}">
                <a16:creationId xmlns:a16="http://schemas.microsoft.com/office/drawing/2014/main" id="{56A1390A-78E0-4A40-AD9F-8C5EDF712EFE}"/>
              </a:ext>
            </a:extLst>
          </p:cNvPr>
          <p:cNvPicPr/>
          <p:nvPr/>
        </p:nvPicPr>
        <p:blipFill rotWithShape="1">
          <a:blip r:embed="rId2" cstate="print">
            <a:extLst>
              <a:ext uri="{28A0092B-C50C-407E-A947-70E740481C1C}">
                <a14:useLocalDpi xmlns:a14="http://schemas.microsoft.com/office/drawing/2010/main" val="0"/>
              </a:ext>
            </a:extLst>
          </a:blip>
          <a:srcRect t="824" r="58477" b="34030"/>
          <a:stretch/>
        </p:blipFill>
        <p:spPr bwMode="auto">
          <a:xfrm>
            <a:off x="1781693" y="2670836"/>
            <a:ext cx="2519680" cy="1864360"/>
          </a:xfrm>
          <a:prstGeom prst="rect">
            <a:avLst/>
          </a:prstGeom>
          <a:ln>
            <a:noFill/>
          </a:ln>
          <a:extLst>
            <a:ext uri="{53640926-AAD7-44D8-BBD7-CCE9431645EC}">
              <a14:shadowObscured xmlns:a14="http://schemas.microsoft.com/office/drawing/2010/main"/>
            </a:ext>
          </a:extLst>
        </p:spPr>
      </p:pic>
      <p:pic>
        <p:nvPicPr>
          <p:cNvPr id="5" name="Obraz 4">
            <a:extLst>
              <a:ext uri="{FF2B5EF4-FFF2-40B4-BE49-F238E27FC236}">
                <a16:creationId xmlns:a16="http://schemas.microsoft.com/office/drawing/2014/main" id="{995C1B90-67D6-4D11-98E7-70866EAABE72}"/>
              </a:ext>
            </a:extLst>
          </p:cNvPr>
          <p:cNvPicPr/>
          <p:nvPr/>
        </p:nvPicPr>
        <p:blipFill rotWithShape="1">
          <a:blip r:embed="rId3" cstate="print">
            <a:extLst>
              <a:ext uri="{28A0092B-C50C-407E-A947-70E740481C1C}">
                <a14:useLocalDpi xmlns:a14="http://schemas.microsoft.com/office/drawing/2010/main" val="0"/>
              </a:ext>
            </a:extLst>
          </a:blip>
          <a:srcRect l="21243" t="7588" r="37209" b="26404"/>
          <a:stretch/>
        </p:blipFill>
        <p:spPr bwMode="auto">
          <a:xfrm>
            <a:off x="5471877" y="2683520"/>
            <a:ext cx="2519680" cy="1889760"/>
          </a:xfrm>
          <a:prstGeom prst="rect">
            <a:avLst/>
          </a:prstGeom>
          <a:ln>
            <a:noFill/>
          </a:ln>
          <a:extLst>
            <a:ext uri="{53640926-AAD7-44D8-BBD7-CCE9431645EC}">
              <a14:shadowObscured xmlns:a14="http://schemas.microsoft.com/office/drawing/2010/main"/>
            </a:ext>
          </a:extLst>
        </p:spPr>
      </p:pic>
      <p:pic>
        <p:nvPicPr>
          <p:cNvPr id="6" name="Obraz 5" descr="Obraz zawierający sprzęt elektroniczny&#10;&#10;Opis wygenerowany przy wysokim poziomie pewności">
            <a:extLst>
              <a:ext uri="{FF2B5EF4-FFF2-40B4-BE49-F238E27FC236}">
                <a16:creationId xmlns:a16="http://schemas.microsoft.com/office/drawing/2014/main" id="{0B4890EC-81BB-4774-8CB3-3361C96F93E0}"/>
              </a:ext>
            </a:extLst>
          </p:cNvPr>
          <p:cNvPicPr/>
          <p:nvPr/>
        </p:nvPicPr>
        <p:blipFill rotWithShape="1">
          <a:blip r:embed="rId4" cstate="print">
            <a:extLst>
              <a:ext uri="{28A0092B-C50C-407E-A947-70E740481C1C}">
                <a14:useLocalDpi xmlns:a14="http://schemas.microsoft.com/office/drawing/2010/main" val="0"/>
              </a:ext>
            </a:extLst>
          </a:blip>
          <a:srcRect r="58474" b="33205"/>
          <a:stretch/>
        </p:blipFill>
        <p:spPr bwMode="auto">
          <a:xfrm>
            <a:off x="3563779" y="4682979"/>
            <a:ext cx="2519680" cy="1911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9445465"/>
      </p:ext>
    </p:extLst>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949E0CDA-0AD3-4FBF-9F29-E9BE595FDAAA}"/>
              </a:ext>
            </a:extLst>
          </p:cNvPr>
          <p:cNvSpPr>
            <a:spLocks noGrp="1"/>
          </p:cNvSpPr>
          <p:nvPr>
            <p:ph idx="1"/>
          </p:nvPr>
        </p:nvSpPr>
        <p:spPr/>
        <p:txBody>
          <a:bodyPr anchor="ctr"/>
          <a:lstStyle/>
          <a:p>
            <a:pPr marL="0" indent="0" algn="ctr">
              <a:buNone/>
            </a:pPr>
            <a:r>
              <a:rPr lang="en-US" sz="4400" dirty="0"/>
              <a:t>Thank You!</a:t>
            </a:r>
          </a:p>
        </p:txBody>
      </p:sp>
    </p:spTree>
    <p:extLst>
      <p:ext uri="{BB962C8B-B14F-4D97-AF65-F5344CB8AC3E}">
        <p14:creationId xmlns:p14="http://schemas.microsoft.com/office/powerpoint/2010/main" val="1718250077"/>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CC2E44-F015-4971-B97F-77920311E4F0}"/>
              </a:ext>
            </a:extLst>
          </p:cNvPr>
          <p:cNvSpPr>
            <a:spLocks noGrp="1"/>
          </p:cNvSpPr>
          <p:nvPr>
            <p:ph type="title"/>
          </p:nvPr>
        </p:nvSpPr>
        <p:spPr/>
        <p:txBody>
          <a:bodyPr/>
          <a:lstStyle/>
          <a:p>
            <a:r>
              <a:rPr lang="pl-PL" dirty="0" err="1"/>
              <a:t>Introduction</a:t>
            </a:r>
            <a:endParaRPr lang="en-US" dirty="0"/>
          </a:p>
        </p:txBody>
      </p:sp>
      <p:sp>
        <p:nvSpPr>
          <p:cNvPr id="3" name="Symbol zastępczy zawartości 2">
            <a:extLst>
              <a:ext uri="{FF2B5EF4-FFF2-40B4-BE49-F238E27FC236}">
                <a16:creationId xmlns:a16="http://schemas.microsoft.com/office/drawing/2014/main" id="{E3DBA6EF-7130-4978-9B11-15BC873006FD}"/>
              </a:ext>
            </a:extLst>
          </p:cNvPr>
          <p:cNvSpPr>
            <a:spLocks noGrp="1"/>
          </p:cNvSpPr>
          <p:nvPr>
            <p:ph idx="1"/>
          </p:nvPr>
        </p:nvSpPr>
        <p:spPr/>
        <p:txBody>
          <a:bodyPr/>
          <a:lstStyle/>
          <a:p>
            <a:pPr marL="0" indent="0">
              <a:buNone/>
            </a:pPr>
            <a:r>
              <a:rPr lang="en-US" dirty="0"/>
              <a:t>Facial expression is a visible representation of current emotional state. It expresses not only our emotions but also provides important clues for social interactions. According to psychologists, almost 60% of the communicated message is transmitted by facial expression.</a:t>
            </a:r>
            <a:endParaRPr lang="pl-PL" dirty="0"/>
          </a:p>
          <a:p>
            <a:pPr marL="0" indent="0">
              <a:buNone/>
            </a:pPr>
            <a:endParaRPr lang="en-US" dirty="0"/>
          </a:p>
        </p:txBody>
      </p:sp>
      <p:pic>
        <p:nvPicPr>
          <p:cNvPr id="4" name="Obraz 3">
            <a:extLst>
              <a:ext uri="{FF2B5EF4-FFF2-40B4-BE49-F238E27FC236}">
                <a16:creationId xmlns:a16="http://schemas.microsoft.com/office/drawing/2014/main" id="{CFFE615C-4493-40A6-8544-BA9C35413C8D}"/>
              </a:ext>
            </a:extLst>
          </p:cNvPr>
          <p:cNvPicPr/>
          <p:nvPr/>
        </p:nvPicPr>
        <p:blipFill>
          <a:blip r:embed="rId3"/>
          <a:stretch>
            <a:fillRect/>
          </a:stretch>
        </p:blipFill>
        <p:spPr>
          <a:xfrm>
            <a:off x="1547664" y="5445224"/>
            <a:ext cx="5760720" cy="1026795"/>
          </a:xfrm>
          <a:prstGeom prst="rect">
            <a:avLst/>
          </a:prstGeom>
        </p:spPr>
      </p:pic>
    </p:spTree>
    <p:extLst>
      <p:ext uri="{BB962C8B-B14F-4D97-AF65-F5344CB8AC3E}">
        <p14:creationId xmlns:p14="http://schemas.microsoft.com/office/powerpoint/2010/main" val="3831230555"/>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C5A630-EFB4-4CA6-9BCA-C485F7F9FF06}"/>
              </a:ext>
            </a:extLst>
          </p:cNvPr>
          <p:cNvSpPr>
            <a:spLocks noGrp="1"/>
          </p:cNvSpPr>
          <p:nvPr>
            <p:ph type="title"/>
          </p:nvPr>
        </p:nvSpPr>
        <p:spPr/>
        <p:txBody>
          <a:bodyPr/>
          <a:lstStyle/>
          <a:p>
            <a:r>
              <a:rPr lang="pl-PL" dirty="0"/>
              <a:t>The </a:t>
            </a:r>
            <a:r>
              <a:rPr lang="en-US" dirty="0"/>
              <a:t>Dataset</a:t>
            </a:r>
          </a:p>
        </p:txBody>
      </p:sp>
      <p:sp>
        <p:nvSpPr>
          <p:cNvPr id="3" name="Symbol zastępczy zawartości 2">
            <a:extLst>
              <a:ext uri="{FF2B5EF4-FFF2-40B4-BE49-F238E27FC236}">
                <a16:creationId xmlns:a16="http://schemas.microsoft.com/office/drawing/2014/main" id="{D5FBCBAF-6CBD-4DDD-848B-50E83FE7011C}"/>
              </a:ext>
            </a:extLst>
          </p:cNvPr>
          <p:cNvSpPr>
            <a:spLocks noGrp="1"/>
          </p:cNvSpPr>
          <p:nvPr>
            <p:ph idx="1"/>
          </p:nvPr>
        </p:nvSpPr>
        <p:spPr/>
        <p:txBody>
          <a:bodyPr/>
          <a:lstStyle/>
          <a:p>
            <a:r>
              <a:rPr lang="en-US" dirty="0"/>
              <a:t>120 photo sessions of different people</a:t>
            </a:r>
          </a:p>
          <a:p>
            <a:r>
              <a:rPr lang="pl-PL" dirty="0"/>
              <a:t>327</a:t>
            </a:r>
            <a:r>
              <a:rPr lang="en-US" dirty="0"/>
              <a:t> sub sessions of 8 types of emotions</a:t>
            </a:r>
          </a:p>
          <a:p>
            <a:pPr marL="0" indent="0">
              <a:buNone/>
            </a:pPr>
            <a:r>
              <a:rPr lang="en-US" dirty="0"/>
              <a:t>{neutral, angry, contemptuous, disgusted, fearful, happy, sad</a:t>
            </a:r>
            <a:r>
              <a:rPr lang="pl-PL" dirty="0"/>
              <a:t>, </a:t>
            </a:r>
            <a:r>
              <a:rPr lang="en-US" dirty="0"/>
              <a:t>surprised}</a:t>
            </a:r>
          </a:p>
          <a:p>
            <a:r>
              <a:rPr lang="en-US" dirty="0"/>
              <a:t>Additional file with sessions’ description</a:t>
            </a:r>
            <a:endParaRPr lang="pl-PL" dirty="0"/>
          </a:p>
          <a:p>
            <a:r>
              <a:rPr lang="pl-PL" dirty="0"/>
              <a:t>Source: http://www.consortium.ri.cmu.edu/data/ck/CK+/</a:t>
            </a:r>
            <a:endParaRPr lang="en-US" dirty="0"/>
          </a:p>
        </p:txBody>
      </p:sp>
    </p:spTree>
    <p:extLst>
      <p:ext uri="{BB962C8B-B14F-4D97-AF65-F5344CB8AC3E}">
        <p14:creationId xmlns:p14="http://schemas.microsoft.com/office/powerpoint/2010/main" val="473764558"/>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133F8F-2D87-47A3-B6C5-EBBCFF70D638}"/>
              </a:ext>
            </a:extLst>
          </p:cNvPr>
          <p:cNvSpPr>
            <a:spLocks noGrp="1"/>
          </p:cNvSpPr>
          <p:nvPr>
            <p:ph type="title"/>
          </p:nvPr>
        </p:nvSpPr>
        <p:spPr>
          <a:xfrm>
            <a:off x="611188" y="630238"/>
            <a:ext cx="8424862" cy="1035050"/>
          </a:xfrm>
        </p:spPr>
        <p:txBody>
          <a:bodyPr/>
          <a:lstStyle/>
          <a:p>
            <a:r>
              <a:rPr lang="pl-PL" dirty="0" err="1"/>
              <a:t>Sample</a:t>
            </a:r>
            <a:r>
              <a:rPr lang="pl-PL" dirty="0"/>
              <a:t> </a:t>
            </a:r>
            <a:r>
              <a:rPr lang="pl-PL" dirty="0" err="1"/>
              <a:t>photos</a:t>
            </a:r>
            <a:r>
              <a:rPr lang="pl-PL" dirty="0"/>
              <a:t> of </a:t>
            </a:r>
            <a:r>
              <a:rPr lang="pl-PL" dirty="0" err="1"/>
              <a:t>dataset</a:t>
            </a:r>
            <a:endParaRPr lang="en-US" dirty="0"/>
          </a:p>
        </p:txBody>
      </p:sp>
      <p:pic>
        <p:nvPicPr>
          <p:cNvPr id="4" name="Symbol zastępczy zawartości 3">
            <a:extLst>
              <a:ext uri="{FF2B5EF4-FFF2-40B4-BE49-F238E27FC236}">
                <a16:creationId xmlns:a16="http://schemas.microsoft.com/office/drawing/2014/main" id="{EEA9548C-0CC5-4EE0-8D04-37D9E3FDF3F8}"/>
              </a:ext>
            </a:extLst>
          </p:cNvPr>
          <p:cNvPicPr>
            <a:picLocks noGrp="1"/>
          </p:cNvPicPr>
          <p:nvPr>
            <p:ph idx="1"/>
          </p:nvPr>
        </p:nvPicPr>
        <p:blipFill>
          <a:blip r:embed="rId2"/>
          <a:stretch>
            <a:fillRect/>
          </a:stretch>
        </p:blipFill>
        <p:spPr>
          <a:xfrm>
            <a:off x="611188" y="1844824"/>
            <a:ext cx="8424862" cy="2991935"/>
          </a:xfrm>
          <a:prstGeom prst="rect">
            <a:avLst/>
          </a:prstGeom>
        </p:spPr>
      </p:pic>
      <p:sp>
        <p:nvSpPr>
          <p:cNvPr id="5" name="Prostokąt 4">
            <a:extLst>
              <a:ext uri="{FF2B5EF4-FFF2-40B4-BE49-F238E27FC236}">
                <a16:creationId xmlns:a16="http://schemas.microsoft.com/office/drawing/2014/main" id="{CE7DB81D-1C14-41D1-8926-4A9430D6BEAC}"/>
              </a:ext>
            </a:extLst>
          </p:cNvPr>
          <p:cNvSpPr/>
          <p:nvPr/>
        </p:nvSpPr>
        <p:spPr>
          <a:xfrm>
            <a:off x="595146" y="5016295"/>
            <a:ext cx="8532812" cy="923330"/>
          </a:xfrm>
          <a:prstGeom prst="rect">
            <a:avLst/>
          </a:prstGeom>
        </p:spPr>
        <p:txBody>
          <a:bodyPr wrap="squar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Examples of CK+ database. Presented emotions: a) disgust, b) happy, c) surprise, d) fear, e) angry, f) contempt, g)sadness, h) neutral. [http://www.consortium.ri.cmu.edu/data/ck/CK+/CVPR2010_CK.pdf]</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6257683"/>
      </p:ext>
    </p:extLst>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AECA69-C170-476C-86D1-14E0095B8E66}"/>
              </a:ext>
            </a:extLst>
          </p:cNvPr>
          <p:cNvSpPr>
            <a:spLocks noGrp="1"/>
          </p:cNvSpPr>
          <p:nvPr>
            <p:ph type="title"/>
          </p:nvPr>
        </p:nvSpPr>
        <p:spPr/>
        <p:txBody>
          <a:bodyPr/>
          <a:lstStyle/>
          <a:p>
            <a:r>
              <a:rPr lang="pl-PL" dirty="0" err="1"/>
              <a:t>Extracting</a:t>
            </a:r>
            <a:r>
              <a:rPr lang="pl-PL" dirty="0"/>
              <a:t> </a:t>
            </a:r>
            <a:r>
              <a:rPr lang="pl-PL" dirty="0" err="1"/>
              <a:t>images</a:t>
            </a:r>
            <a:r>
              <a:rPr lang="pl-PL" dirty="0"/>
              <a:t> from </a:t>
            </a:r>
            <a:r>
              <a:rPr lang="pl-PL" dirty="0" err="1"/>
              <a:t>dataset</a:t>
            </a:r>
            <a:endParaRPr lang="en-US" dirty="0"/>
          </a:p>
        </p:txBody>
      </p:sp>
      <p:sp>
        <p:nvSpPr>
          <p:cNvPr id="3" name="Symbol zastępczy zawartości 2">
            <a:extLst>
              <a:ext uri="{FF2B5EF4-FFF2-40B4-BE49-F238E27FC236}">
                <a16:creationId xmlns:a16="http://schemas.microsoft.com/office/drawing/2014/main" id="{B2648EDE-0E01-4DD4-AE93-F9A1FDC29F79}"/>
              </a:ext>
            </a:extLst>
          </p:cNvPr>
          <p:cNvSpPr>
            <a:spLocks noGrp="1"/>
          </p:cNvSpPr>
          <p:nvPr>
            <p:ph idx="1"/>
          </p:nvPr>
        </p:nvSpPr>
        <p:spPr/>
        <p:txBody>
          <a:bodyPr/>
          <a:lstStyle/>
          <a:p>
            <a:r>
              <a:rPr lang="pl-PL" dirty="0"/>
              <a:t>From </a:t>
            </a:r>
            <a:r>
              <a:rPr lang="pl-PL" dirty="0" err="1"/>
              <a:t>each</a:t>
            </a:r>
            <a:r>
              <a:rPr lang="pl-PL" dirty="0"/>
              <a:t> </a:t>
            </a:r>
            <a:r>
              <a:rPr lang="pl-PL" dirty="0" err="1"/>
              <a:t>sequence</a:t>
            </a:r>
            <a:r>
              <a:rPr lang="pl-PL" dirty="0"/>
              <a:t> 5 </a:t>
            </a:r>
            <a:r>
              <a:rPr lang="pl-PL" dirty="0" err="1"/>
              <a:t>last</a:t>
            </a:r>
            <a:r>
              <a:rPr lang="pl-PL" dirty="0"/>
              <a:t> </a:t>
            </a:r>
            <a:r>
              <a:rPr lang="pl-PL" dirty="0" err="1"/>
              <a:t>pictures</a:t>
            </a:r>
            <a:r>
              <a:rPr lang="pl-PL" dirty="0"/>
              <a:t> </a:t>
            </a:r>
            <a:r>
              <a:rPr lang="pl-PL" dirty="0" err="1"/>
              <a:t>have</a:t>
            </a:r>
            <a:r>
              <a:rPr lang="pl-PL" dirty="0"/>
              <a:t> </a:t>
            </a:r>
            <a:r>
              <a:rPr lang="pl-PL" dirty="0" err="1"/>
              <a:t>been</a:t>
            </a:r>
            <a:r>
              <a:rPr lang="pl-PL" dirty="0"/>
              <a:t> </a:t>
            </a:r>
            <a:r>
              <a:rPr lang="pl-PL" dirty="0" err="1"/>
              <a:t>selected</a:t>
            </a:r>
            <a:endParaRPr lang="pl-PL" dirty="0"/>
          </a:p>
          <a:p>
            <a:r>
              <a:rPr lang="pl-PL" dirty="0" err="1"/>
              <a:t>Final</a:t>
            </a:r>
            <a:r>
              <a:rPr lang="pl-PL" dirty="0"/>
              <a:t> set </a:t>
            </a:r>
            <a:r>
              <a:rPr lang="pl-PL" dirty="0" err="1"/>
              <a:t>consists</a:t>
            </a:r>
            <a:r>
              <a:rPr lang="pl-PL" dirty="0"/>
              <a:t> of 1200 </a:t>
            </a:r>
            <a:r>
              <a:rPr lang="pl-PL" dirty="0" err="1"/>
              <a:t>photos</a:t>
            </a:r>
            <a:endParaRPr lang="pl-PL" dirty="0"/>
          </a:p>
          <a:p>
            <a:r>
              <a:rPr lang="pl-PL" dirty="0"/>
              <a:t>Set </a:t>
            </a:r>
            <a:r>
              <a:rPr lang="pl-PL" dirty="0" err="1"/>
              <a:t>is</a:t>
            </a:r>
            <a:r>
              <a:rPr lang="pl-PL" dirty="0"/>
              <a:t> </a:t>
            </a:r>
            <a:r>
              <a:rPr lang="pl-PL" dirty="0" err="1"/>
              <a:t>divided</a:t>
            </a:r>
            <a:r>
              <a:rPr lang="pl-PL" dirty="0"/>
              <a:t> </a:t>
            </a:r>
            <a:r>
              <a:rPr lang="pl-PL" dirty="0" err="1"/>
              <a:t>into</a:t>
            </a:r>
            <a:r>
              <a:rPr lang="pl-PL" dirty="0"/>
              <a:t> 8 </a:t>
            </a:r>
            <a:r>
              <a:rPr lang="pl-PL" dirty="0" err="1"/>
              <a:t>categories</a:t>
            </a:r>
            <a:endParaRPr lang="en-US" dirty="0"/>
          </a:p>
        </p:txBody>
      </p:sp>
    </p:spTree>
    <p:extLst>
      <p:ext uri="{BB962C8B-B14F-4D97-AF65-F5344CB8AC3E}">
        <p14:creationId xmlns:p14="http://schemas.microsoft.com/office/powerpoint/2010/main" val="1813754813"/>
      </p:ext>
    </p:extLst>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9C16F5-2949-434C-A731-1A970B1C0D5F}"/>
              </a:ext>
            </a:extLst>
          </p:cNvPr>
          <p:cNvSpPr>
            <a:spLocks noGrp="1"/>
          </p:cNvSpPr>
          <p:nvPr>
            <p:ph type="title"/>
          </p:nvPr>
        </p:nvSpPr>
        <p:spPr/>
        <p:txBody>
          <a:bodyPr/>
          <a:lstStyle/>
          <a:p>
            <a:r>
              <a:rPr lang="pl-PL" dirty="0" err="1"/>
              <a:t>Faces</a:t>
            </a:r>
            <a:r>
              <a:rPr lang="pl-PL" dirty="0"/>
              <a:t> </a:t>
            </a:r>
            <a:r>
              <a:rPr lang="pl-PL" dirty="0" err="1"/>
              <a:t>extraction</a:t>
            </a:r>
            <a:endParaRPr lang="en-US" dirty="0"/>
          </a:p>
        </p:txBody>
      </p:sp>
      <p:sp>
        <p:nvSpPr>
          <p:cNvPr id="5" name="Symbol zastępczy zawartości 4">
            <a:extLst>
              <a:ext uri="{FF2B5EF4-FFF2-40B4-BE49-F238E27FC236}">
                <a16:creationId xmlns:a16="http://schemas.microsoft.com/office/drawing/2014/main" id="{589C7F0D-9F3B-45C2-A5EB-13A2AB4B6B4C}"/>
              </a:ext>
            </a:extLst>
          </p:cNvPr>
          <p:cNvSpPr>
            <a:spLocks noGrp="1"/>
          </p:cNvSpPr>
          <p:nvPr>
            <p:ph idx="1"/>
          </p:nvPr>
        </p:nvSpPr>
        <p:spPr>
          <a:xfrm>
            <a:off x="611188" y="1881188"/>
            <a:ext cx="8424862" cy="4860925"/>
          </a:xfrm>
        </p:spPr>
        <p:txBody>
          <a:bodyPr/>
          <a:lstStyle/>
          <a:p>
            <a:r>
              <a:rPr lang="pl-PL" dirty="0" err="1"/>
              <a:t>Faces</a:t>
            </a:r>
            <a:r>
              <a:rPr lang="pl-PL" dirty="0"/>
              <a:t> </a:t>
            </a:r>
            <a:r>
              <a:rPr lang="pl-PL" dirty="0" err="1"/>
              <a:t>have</a:t>
            </a:r>
            <a:r>
              <a:rPr lang="pl-PL" dirty="0"/>
              <a:t> </a:t>
            </a:r>
            <a:r>
              <a:rPr lang="pl-PL" dirty="0" err="1"/>
              <a:t>been</a:t>
            </a:r>
            <a:r>
              <a:rPr lang="pl-PL" dirty="0"/>
              <a:t> </a:t>
            </a:r>
            <a:r>
              <a:rPr lang="pl-PL" dirty="0" err="1"/>
              <a:t>extracted</a:t>
            </a:r>
            <a:r>
              <a:rPr lang="pl-PL" dirty="0"/>
              <a:t> by </a:t>
            </a:r>
            <a:r>
              <a:rPr lang="pl-PL" dirty="0" err="1"/>
              <a:t>OpenCV</a:t>
            </a:r>
            <a:r>
              <a:rPr lang="pl-PL" dirty="0"/>
              <a:t> </a:t>
            </a:r>
            <a:r>
              <a:rPr lang="pl-PL" dirty="0" err="1"/>
              <a:t>function</a:t>
            </a:r>
            <a:r>
              <a:rPr lang="pl-PL" dirty="0"/>
              <a:t>: CascadeClassifier(), </a:t>
            </a:r>
            <a:r>
              <a:rPr lang="pl-PL" dirty="0" err="1"/>
              <a:t>using</a:t>
            </a:r>
            <a:r>
              <a:rPr lang="pl-PL" dirty="0"/>
              <a:t> </a:t>
            </a:r>
            <a:r>
              <a:rPr lang="pl-PL" dirty="0" err="1"/>
              <a:t>pre</a:t>
            </a:r>
            <a:r>
              <a:rPr lang="pl-PL" dirty="0"/>
              <a:t> – </a:t>
            </a:r>
            <a:r>
              <a:rPr lang="pl-PL" dirty="0" err="1"/>
              <a:t>trained</a:t>
            </a:r>
            <a:r>
              <a:rPr lang="pl-PL" dirty="0"/>
              <a:t> </a:t>
            </a:r>
            <a:r>
              <a:rPr lang="pl-PL" dirty="0" err="1"/>
              <a:t>classifier</a:t>
            </a:r>
            <a:r>
              <a:rPr lang="pl-PL" dirty="0"/>
              <a:t>: </a:t>
            </a:r>
            <a:r>
              <a:rPr lang="pl-PL" dirty="0" err="1"/>
              <a:t>haarcascade_frontalface</a:t>
            </a:r>
            <a:endParaRPr lang="pl-PL" dirty="0"/>
          </a:p>
          <a:p>
            <a:r>
              <a:rPr lang="pl-PL" dirty="0"/>
              <a:t>Extracted </a:t>
            </a:r>
            <a:r>
              <a:rPr lang="pl-PL" dirty="0" err="1"/>
              <a:t>faces</a:t>
            </a:r>
            <a:r>
              <a:rPr lang="pl-PL" dirty="0"/>
              <a:t>:</a:t>
            </a:r>
            <a:endParaRPr lang="en-US" dirty="0"/>
          </a:p>
        </p:txBody>
      </p:sp>
      <p:pic>
        <p:nvPicPr>
          <p:cNvPr id="1026" name="Obraz 5">
            <a:extLst>
              <a:ext uri="{FF2B5EF4-FFF2-40B4-BE49-F238E27FC236}">
                <a16:creationId xmlns:a16="http://schemas.microsoft.com/office/drawing/2014/main" id="{F88F04F3-BF9E-4382-9494-E100F68D8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45" t="1685" r="2155" b="2248"/>
          <a:stretch>
            <a:fillRect/>
          </a:stretch>
        </p:blipFill>
        <p:spPr bwMode="auto">
          <a:xfrm>
            <a:off x="2406098" y="4149080"/>
            <a:ext cx="1997075" cy="2187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Obraz 4">
            <a:extLst>
              <a:ext uri="{FF2B5EF4-FFF2-40B4-BE49-F238E27FC236}">
                <a16:creationId xmlns:a16="http://schemas.microsoft.com/office/drawing/2014/main" id="{23B86E4E-63BF-4823-B85C-1994B87D3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3" t="1709" r="1849" b="2280"/>
          <a:stretch>
            <a:fillRect/>
          </a:stretch>
        </p:blipFill>
        <p:spPr bwMode="auto">
          <a:xfrm>
            <a:off x="4418888" y="4149080"/>
            <a:ext cx="2027238" cy="2187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E5B3EB9-00AC-4188-9D43-C795DA15B34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C7EC006-7591-4600-A737-A788E8858FFF}"/>
              </a:ext>
            </a:extLst>
          </p:cNvPr>
          <p:cNvSpPr>
            <a:spLocks noChangeArrowheads="1"/>
          </p:cNvSpPr>
          <p:nvPr/>
        </p:nvSpPr>
        <p:spPr bwMode="auto">
          <a:xfrm>
            <a:off x="2102837" y="6251980"/>
            <a:ext cx="46321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bmk="_Toc502317653">
                <a:ln>
                  <a:noFill/>
                </a:ln>
                <a:solidFill>
                  <a:srgbClr val="44546A"/>
                </a:solidFill>
                <a:effectLst/>
                <a:latin typeface="Calibri" panose="020F0502020204030204" pitchFamily="34" charset="0"/>
                <a:ea typeface="Calibri" panose="020F0502020204030204" pitchFamily="34" charset="0"/>
                <a:cs typeface="Calibri" panose="020F0502020204030204" pitchFamily="34" charset="0"/>
              </a:rPr>
              <a:t>Sample picture after face detection and resizing</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538349"/>
      </p:ext>
    </p:extLst>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5A907F-557C-49E2-9A75-EE879BC2E397}"/>
              </a:ext>
            </a:extLst>
          </p:cNvPr>
          <p:cNvSpPr>
            <a:spLocks noGrp="1"/>
          </p:cNvSpPr>
          <p:nvPr>
            <p:ph type="title"/>
          </p:nvPr>
        </p:nvSpPr>
        <p:spPr/>
        <p:txBody>
          <a:bodyPr/>
          <a:lstStyle/>
          <a:p>
            <a:r>
              <a:rPr lang="pl-PL" dirty="0" err="1"/>
              <a:t>Features</a:t>
            </a:r>
            <a:r>
              <a:rPr lang="pl-PL" dirty="0"/>
              <a:t> </a:t>
            </a:r>
            <a:r>
              <a:rPr lang="pl-PL" dirty="0" err="1"/>
              <a:t>extraction</a:t>
            </a:r>
            <a:endParaRPr lang="en-US" dirty="0"/>
          </a:p>
        </p:txBody>
      </p:sp>
      <p:sp>
        <p:nvSpPr>
          <p:cNvPr id="3" name="Symbol zastępczy zawartości 2">
            <a:extLst>
              <a:ext uri="{FF2B5EF4-FFF2-40B4-BE49-F238E27FC236}">
                <a16:creationId xmlns:a16="http://schemas.microsoft.com/office/drawing/2014/main" id="{BE120770-A8DB-4D0E-8C75-E5AFAC0E09D5}"/>
              </a:ext>
            </a:extLst>
          </p:cNvPr>
          <p:cNvSpPr>
            <a:spLocks noGrp="1"/>
          </p:cNvSpPr>
          <p:nvPr>
            <p:ph idx="1"/>
          </p:nvPr>
        </p:nvSpPr>
        <p:spPr/>
        <p:txBody>
          <a:bodyPr/>
          <a:lstStyle/>
          <a:p>
            <a:r>
              <a:rPr lang="pl-PL" dirty="0" err="1"/>
              <a:t>Pictures</a:t>
            </a:r>
            <a:r>
              <a:rPr lang="pl-PL" dirty="0"/>
              <a:t> of </a:t>
            </a:r>
            <a:r>
              <a:rPr lang="pl-PL" dirty="0" err="1"/>
              <a:t>dimensions</a:t>
            </a:r>
            <a:r>
              <a:rPr lang="pl-PL" dirty="0"/>
              <a:t> 250 x 250, </a:t>
            </a:r>
            <a:r>
              <a:rPr lang="pl-PL" dirty="0" err="1"/>
              <a:t>transformed</a:t>
            </a:r>
            <a:r>
              <a:rPr lang="pl-PL" dirty="0"/>
              <a:t> </a:t>
            </a:r>
            <a:r>
              <a:rPr lang="pl-PL" dirty="0" err="1"/>
              <a:t>into</a:t>
            </a:r>
            <a:r>
              <a:rPr lang="pl-PL" dirty="0"/>
              <a:t> 1D </a:t>
            </a:r>
            <a:r>
              <a:rPr lang="pl-PL" dirty="0" err="1"/>
              <a:t>vector</a:t>
            </a:r>
            <a:endParaRPr lang="pl-PL" dirty="0"/>
          </a:p>
          <a:p>
            <a:r>
              <a:rPr lang="pl-PL" dirty="0"/>
              <a:t>PCA to </a:t>
            </a:r>
            <a:r>
              <a:rPr lang="pl-PL" dirty="0" err="1"/>
              <a:t>extract</a:t>
            </a:r>
            <a:r>
              <a:rPr lang="pl-PL" dirty="0"/>
              <a:t> </a:t>
            </a:r>
            <a:r>
              <a:rPr lang="pl-PL" dirty="0" err="1"/>
              <a:t>features</a:t>
            </a:r>
            <a:r>
              <a:rPr lang="pl-PL" dirty="0"/>
              <a:t> for </a:t>
            </a:r>
            <a:r>
              <a:rPr lang="pl-PL" dirty="0" err="1"/>
              <a:t>teaching</a:t>
            </a:r>
            <a:r>
              <a:rPr lang="pl-PL" dirty="0"/>
              <a:t> the </a:t>
            </a:r>
            <a:r>
              <a:rPr lang="pl-PL" dirty="0" err="1"/>
              <a:t>Neural</a:t>
            </a:r>
            <a:r>
              <a:rPr lang="pl-PL" dirty="0"/>
              <a:t> Network</a:t>
            </a:r>
          </a:p>
          <a:p>
            <a:r>
              <a:rPr lang="pl-PL" dirty="0"/>
              <a:t>100 </a:t>
            </a:r>
            <a:r>
              <a:rPr lang="pl-PL" dirty="0" err="1"/>
              <a:t>feaures</a:t>
            </a:r>
            <a:r>
              <a:rPr lang="pl-PL" dirty="0"/>
              <a:t> for </a:t>
            </a:r>
            <a:r>
              <a:rPr lang="pl-PL" dirty="0" err="1"/>
              <a:t>teaching</a:t>
            </a:r>
            <a:r>
              <a:rPr lang="pl-PL" dirty="0"/>
              <a:t> </a:t>
            </a:r>
            <a:r>
              <a:rPr lang="pl-PL" dirty="0" err="1"/>
              <a:t>Neural</a:t>
            </a:r>
            <a:r>
              <a:rPr lang="pl-PL" dirty="0"/>
              <a:t> Network</a:t>
            </a:r>
            <a:br>
              <a:rPr lang="pl-PL" dirty="0"/>
            </a:br>
            <a:endParaRPr lang="pl-PL" dirty="0"/>
          </a:p>
        </p:txBody>
      </p:sp>
    </p:spTree>
    <p:extLst>
      <p:ext uri="{BB962C8B-B14F-4D97-AF65-F5344CB8AC3E}">
        <p14:creationId xmlns:p14="http://schemas.microsoft.com/office/powerpoint/2010/main" val="1252695211"/>
      </p:ext>
    </p:extLst>
  </p:cSld>
  <p:clrMapOvr>
    <a:masterClrMapping/>
  </p:clrMapOvr>
  <p:transition>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73187E-E823-4DE1-8584-8D59E48EF340}"/>
              </a:ext>
            </a:extLst>
          </p:cNvPr>
          <p:cNvSpPr>
            <a:spLocks noGrp="1"/>
          </p:cNvSpPr>
          <p:nvPr>
            <p:ph type="title"/>
          </p:nvPr>
        </p:nvSpPr>
        <p:spPr/>
        <p:txBody>
          <a:bodyPr/>
          <a:lstStyle/>
          <a:p>
            <a:r>
              <a:rPr lang="en-US" dirty="0"/>
              <a:t>Calculating the mean value</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48ADD529-C39F-404A-9787-BE908665640E}"/>
                  </a:ext>
                </a:extLst>
              </p:cNvPr>
              <p:cNvSpPr>
                <a:spLocks noGrp="1"/>
              </p:cNvSpPr>
              <p:nvPr>
                <p:ph idx="1"/>
              </p:nvPr>
            </p:nvSpPr>
            <p:spPr/>
            <p:txBody>
              <a:bodyPr/>
              <a:lstStyle/>
              <a:p>
                <a:r>
                  <a:rPr lang="en-US" dirty="0"/>
                  <a:t>computing a mean value along each dimension </a:t>
                </a:r>
                <a14:m>
                  <m:oMath xmlns:m="http://schemas.openxmlformats.org/officeDocument/2006/math">
                    <m:r>
                      <a:rPr lang="en-US" i="1">
                        <a:latin typeface="Cambria Math" panose="02040503050406030204" pitchFamily="18" charset="0"/>
                      </a:rPr>
                      <m:t>𝑗</m:t>
                    </m:r>
                    <m:r>
                      <a:rPr lang="en-US">
                        <a:latin typeface="Cambria Math" panose="02040503050406030204" pitchFamily="18" charset="0"/>
                      </a:rPr>
                      <m:t>=1…</m:t>
                    </m:r>
                    <m:r>
                      <a:rPr lang="en-US" i="1">
                        <a:latin typeface="Cambria Math" panose="02040503050406030204" pitchFamily="18" charset="0"/>
                      </a:rPr>
                      <m:t>𝑝</m:t>
                    </m:r>
                  </m:oMath>
                </a14:m>
                <a:endParaRPr lang="pl-PL" dirty="0"/>
              </a:p>
              <a:p>
                <a:pPr marL="0" indent="0">
                  <a:buNone/>
                </a:pPr>
                <a:endParaRPr lang="pl-PL"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𝑈</m:t>
                      </m:r>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e>
                      </m:nary>
                    </m:oMath>
                  </m:oMathPara>
                </a14:m>
                <a:endParaRPr lang="en-US" dirty="0"/>
              </a:p>
            </p:txBody>
          </p:sp>
        </mc:Choice>
        <mc:Fallback xmlns="">
          <p:sp>
            <p:nvSpPr>
              <p:cNvPr id="3" name="Symbol zastępczy zawartości 2">
                <a:extLst>
                  <a:ext uri="{FF2B5EF4-FFF2-40B4-BE49-F238E27FC236}">
                    <a16:creationId xmlns:a16="http://schemas.microsoft.com/office/drawing/2014/main" id="{48ADD529-C39F-404A-9787-BE908665640E}"/>
                  </a:ext>
                </a:extLst>
              </p:cNvPr>
              <p:cNvSpPr>
                <a:spLocks noGrp="1" noRot="1" noChangeAspect="1" noMove="1" noResize="1" noEditPoints="1" noAdjustHandles="1" noChangeArrowheads="1" noChangeShapeType="1" noTextEdit="1"/>
              </p:cNvSpPr>
              <p:nvPr>
                <p:ph idx="1"/>
              </p:nvPr>
            </p:nvSpPr>
            <p:spPr>
              <a:blipFill>
                <a:blip r:embed="rId2"/>
                <a:stretch>
                  <a:fillRect l="-1737" t="-1631"/>
                </a:stretch>
              </a:blipFill>
            </p:spPr>
            <p:txBody>
              <a:bodyPr/>
              <a:lstStyle/>
              <a:p>
                <a:r>
                  <a:rPr lang="en-US">
                    <a:noFill/>
                  </a:rPr>
                  <a:t> </a:t>
                </a:r>
              </a:p>
            </p:txBody>
          </p:sp>
        </mc:Fallback>
      </mc:AlternateContent>
    </p:spTree>
    <p:extLst>
      <p:ext uri="{BB962C8B-B14F-4D97-AF65-F5344CB8AC3E}">
        <p14:creationId xmlns:p14="http://schemas.microsoft.com/office/powerpoint/2010/main" val="3914475893"/>
      </p:ext>
    </p:extLst>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9E3F9E-9D85-47F3-B5CC-1EA051A7DEBA}"/>
              </a:ext>
            </a:extLst>
          </p:cNvPr>
          <p:cNvSpPr>
            <a:spLocks noGrp="1"/>
          </p:cNvSpPr>
          <p:nvPr>
            <p:ph type="title"/>
          </p:nvPr>
        </p:nvSpPr>
        <p:spPr/>
        <p:txBody>
          <a:bodyPr/>
          <a:lstStyle/>
          <a:p>
            <a:r>
              <a:rPr lang="en-US" dirty="0"/>
              <a:t>Calculating the deviation of mean value</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977D8587-FFFD-48C6-81E3-8341B23FA8F1}"/>
                  </a:ext>
                </a:extLst>
              </p:cNvPr>
              <p:cNvSpPr>
                <a:spLocks noGrp="1"/>
              </p:cNvSpPr>
              <p:nvPr>
                <p:ph idx="1"/>
              </p:nvPr>
            </p:nvSpPr>
            <p:spPr/>
            <p:txBody>
              <a:bodyPr/>
              <a:lstStyle/>
              <a:p>
                <a:r>
                  <a:rPr lang="en-US" dirty="0"/>
                  <a:t>center the given data around the mean value</a:t>
                </a:r>
                <a:r>
                  <a:rPr lang="pl-PL" dirty="0"/>
                  <a:t> – </a:t>
                </a:r>
                <a:r>
                  <a:rPr lang="en-US" dirty="0"/>
                  <a:t>subtract the mean vector U from each row of matrix X</a:t>
                </a:r>
                <a:endParaRPr lang="pl-PL" dirty="0"/>
              </a:p>
              <a:p>
                <a:endParaRPr lang="pl-PL" dirty="0"/>
              </a:p>
              <a:p>
                <a:endParaRPr lang="pl-PL"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h</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oMath>
                  </m:oMathPara>
                </a14:m>
                <a:endParaRPr lang="pl-PL" dirty="0"/>
              </a:p>
              <a:p>
                <a:pPr marL="0" indent="0">
                  <a:buNone/>
                </a:pPr>
                <a:endParaRPr lang="pl-PL"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h</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    </m:t>
                      </m:r>
                      <m:r>
                        <a:rPr lang="en-US" i="1">
                          <a:latin typeface="Cambria Math" panose="02040503050406030204" pitchFamily="18" charset="0"/>
                        </a:rPr>
                        <m:t>𝑖</m:t>
                      </m:r>
                      <m:r>
                        <a:rPr lang="en-US" i="1">
                          <a:latin typeface="Cambria Math" panose="02040503050406030204" pitchFamily="18" charset="0"/>
                        </a:rPr>
                        <m:t>=1, 2, …,</m:t>
                      </m:r>
                      <m:r>
                        <a:rPr lang="en-US" i="1">
                          <a:latin typeface="Cambria Math" panose="02040503050406030204" pitchFamily="18" charset="0"/>
                        </a:rPr>
                        <m:t>𝑛</m:t>
                      </m:r>
                    </m:oMath>
                  </m:oMathPara>
                </a14:m>
                <a:endParaRPr lang="pl-PL" dirty="0"/>
              </a:p>
              <a:p>
                <a:pPr marL="0" indent="0">
                  <a:buNone/>
                </a:pPr>
                <a:endParaRPr lang="en-US" dirty="0"/>
              </a:p>
            </p:txBody>
          </p:sp>
        </mc:Choice>
        <mc:Fallback xmlns="">
          <p:sp>
            <p:nvSpPr>
              <p:cNvPr id="3" name="Symbol zastępczy zawartości 2">
                <a:extLst>
                  <a:ext uri="{FF2B5EF4-FFF2-40B4-BE49-F238E27FC236}">
                    <a16:creationId xmlns:a16="http://schemas.microsoft.com/office/drawing/2014/main" id="{977D8587-FFFD-48C6-81E3-8341B23FA8F1}"/>
                  </a:ext>
                </a:extLst>
              </p:cNvPr>
              <p:cNvSpPr>
                <a:spLocks noGrp="1" noRot="1" noChangeAspect="1" noMove="1" noResize="1" noEditPoints="1" noAdjustHandles="1" noChangeArrowheads="1" noChangeShapeType="1" noTextEdit="1"/>
              </p:cNvSpPr>
              <p:nvPr>
                <p:ph idx="1"/>
              </p:nvPr>
            </p:nvSpPr>
            <p:spPr>
              <a:blipFill>
                <a:blip r:embed="rId2"/>
                <a:stretch>
                  <a:fillRect l="-1737" t="-1631"/>
                </a:stretch>
              </a:blipFill>
            </p:spPr>
            <p:txBody>
              <a:bodyPr/>
              <a:lstStyle/>
              <a:p>
                <a:r>
                  <a:rPr lang="en-US">
                    <a:noFill/>
                  </a:rPr>
                  <a:t> </a:t>
                </a:r>
              </a:p>
            </p:txBody>
          </p:sp>
        </mc:Fallback>
      </mc:AlternateContent>
    </p:spTree>
    <p:extLst>
      <p:ext uri="{BB962C8B-B14F-4D97-AF65-F5344CB8AC3E}">
        <p14:creationId xmlns:p14="http://schemas.microsoft.com/office/powerpoint/2010/main" val="3297330357"/>
      </p:ext>
    </p:extLst>
  </p:cSld>
  <p:clrMapOvr>
    <a:masterClrMapping/>
  </p:clrMapOvr>
  <p:transition>
    <p:randomBar/>
  </p:transition>
</p:sld>
</file>

<file path=ppt/theme/theme1.xml><?xml version="1.0" encoding="utf-8"?>
<a:theme xmlns:a="http://schemas.openxmlformats.org/drawingml/2006/main" name="1_Projekt domyślny">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szablon1-PL</Template>
  <TotalTime>3956</TotalTime>
  <Words>766</Words>
  <Application>Microsoft Office PowerPoint</Application>
  <PresentationFormat>Pokaz na ekranie (4:3)</PresentationFormat>
  <Paragraphs>73</Paragraphs>
  <Slides>17</Slides>
  <Notes>5</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17</vt:i4>
      </vt:variant>
    </vt:vector>
  </HeadingPairs>
  <TitlesOfParts>
    <vt:vector size="23" baseType="lpstr">
      <vt:lpstr>Arial</vt:lpstr>
      <vt:lpstr>Calibri</vt:lpstr>
      <vt:lpstr>Cambria Math</vt:lpstr>
      <vt:lpstr>Times New Roman</vt:lpstr>
      <vt:lpstr>Trebuchet MS</vt:lpstr>
      <vt:lpstr>1_Projekt domyślny</vt:lpstr>
      <vt:lpstr>Automatic Face Expression Recognition in Python</vt:lpstr>
      <vt:lpstr>Introduction</vt:lpstr>
      <vt:lpstr>The Dataset</vt:lpstr>
      <vt:lpstr>Sample photos of dataset</vt:lpstr>
      <vt:lpstr>Extracting images from dataset</vt:lpstr>
      <vt:lpstr>Faces extraction</vt:lpstr>
      <vt:lpstr>Features extraction</vt:lpstr>
      <vt:lpstr>Calculating the mean value</vt:lpstr>
      <vt:lpstr>Calculating the deviation of mean value</vt:lpstr>
      <vt:lpstr>Finding a covariance matrix</vt:lpstr>
      <vt:lpstr>Finding eigenvectors and eigenvalues of covariance matrix</vt:lpstr>
      <vt:lpstr>First 4 eigenvectors</vt:lpstr>
      <vt:lpstr>Mean value</vt:lpstr>
      <vt:lpstr>Neural Network</vt:lpstr>
      <vt:lpstr>Hidden layer</vt:lpstr>
      <vt:lpstr>Real time face expression recognition</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tytuł prezentacji</dc:title>
  <dc:creator>M S</dc:creator>
  <cp:lastModifiedBy>Mateusz Świerczyński</cp:lastModifiedBy>
  <cp:revision>58</cp:revision>
  <dcterms:created xsi:type="dcterms:W3CDTF">2016-05-08T19:00:51Z</dcterms:created>
  <dcterms:modified xsi:type="dcterms:W3CDTF">2018-01-04T11:25:30Z</dcterms:modified>
</cp:coreProperties>
</file>