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4"/>
  </p:notesMasterIdLst>
  <p:sldIdLst>
    <p:sldId id="286" r:id="rId2"/>
    <p:sldId id="257" r:id="rId3"/>
    <p:sldId id="258" r:id="rId4"/>
    <p:sldId id="268" r:id="rId5"/>
    <p:sldId id="269" r:id="rId6"/>
    <p:sldId id="259" r:id="rId7"/>
    <p:sldId id="266" r:id="rId8"/>
    <p:sldId id="260" r:id="rId9"/>
    <p:sldId id="261" r:id="rId10"/>
    <p:sldId id="270" r:id="rId11"/>
    <p:sldId id="263" r:id="rId12"/>
    <p:sldId id="271" r:id="rId13"/>
    <p:sldId id="272" r:id="rId14"/>
    <p:sldId id="273" r:id="rId15"/>
    <p:sldId id="274" r:id="rId16"/>
    <p:sldId id="275" r:id="rId17"/>
    <p:sldId id="276" r:id="rId18"/>
    <p:sldId id="265" r:id="rId19"/>
    <p:sldId id="267" r:id="rId20"/>
    <p:sldId id="277" r:id="rId21"/>
    <p:sldId id="278" r:id="rId22"/>
    <p:sldId id="279" r:id="rId23"/>
    <p:sldId id="280" r:id="rId24"/>
    <p:sldId id="281" r:id="rId25"/>
    <p:sldId id="283" r:id="rId26"/>
    <p:sldId id="284" r:id="rId27"/>
    <p:sldId id="282" r:id="rId28"/>
    <p:sldId id="285" r:id="rId29"/>
    <p:sldId id="287" r:id="rId30"/>
    <p:sldId id="288" r:id="rId31"/>
    <p:sldId id="289" r:id="rId32"/>
    <p:sldId id="290" r:id="rId33"/>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815" autoAdjust="0"/>
  </p:normalViewPr>
  <p:slideViewPr>
    <p:cSldViewPr>
      <p:cViewPr varScale="1">
        <p:scale>
          <a:sx n="35" d="100"/>
          <a:sy n="35" d="100"/>
        </p:scale>
        <p:origin x="-21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smtClean="0"/>
              <a:t>Rozado</a:t>
            </a:r>
            <a:r>
              <a:rPr lang="en-NZ" dirty="0" smtClean="0"/>
              <a:t> will be client</a:t>
            </a:r>
          </a:p>
          <a:p>
            <a:pPr marL="171450" indent="-171450">
              <a:buFont typeface="Arial" panose="020B0604020202020204" pitchFamily="34" charset="0"/>
              <a:buChar char="•"/>
            </a:pPr>
            <a:r>
              <a:rPr lang="en-NZ" dirty="0" smtClean="0"/>
              <a:t>In cooperation with design department</a:t>
            </a:r>
          </a:p>
          <a:p>
            <a:pPr marL="171450" indent="-171450">
              <a:buFont typeface="Arial" panose="020B0604020202020204" pitchFamily="34" charset="0"/>
              <a:buChar char="•"/>
            </a:pPr>
            <a:r>
              <a:rPr lang="en-NZ" dirty="0" smtClean="0"/>
              <a:t>Email</a:t>
            </a:r>
            <a:r>
              <a:rPr lang="en-NZ" baseline="0" dirty="0" smtClean="0"/>
              <a:t> </a:t>
            </a:r>
            <a:r>
              <a:rPr lang="en-NZ" baseline="0" smtClean="0"/>
              <a:t>or see me </a:t>
            </a:r>
            <a:r>
              <a:rPr lang="en-NZ" baseline="0" dirty="0" smtClean="0"/>
              <a:t>for further information</a:t>
            </a:r>
            <a:endParaRPr lang="en-US" dirty="0"/>
          </a:p>
        </p:txBody>
      </p:sp>
      <p:sp>
        <p:nvSpPr>
          <p:cNvPr id="4" name="Slide Number Placeholder 3"/>
          <p:cNvSpPr>
            <a:spLocks noGrp="1"/>
          </p:cNvSpPr>
          <p:nvPr>
            <p:ph type="sldNum" sz="quarter" idx="10"/>
          </p:nvPr>
        </p:nvSpPr>
        <p:spPr/>
        <p:txBody>
          <a:bodyPr/>
          <a:lstStyle/>
          <a:p>
            <a:fld id="{37441F32-57C2-4F9F-AF5E-4E98FB1DEEA2}" type="slidenum">
              <a:rPr lang="en-NZ" smtClean="0"/>
              <a:pPr/>
              <a:t>1</a:t>
            </a:fld>
            <a:endParaRPr lang="en-NZ"/>
          </a:p>
        </p:txBody>
      </p:sp>
    </p:spTree>
    <p:extLst>
      <p:ext uri="{BB962C8B-B14F-4D97-AF65-F5344CB8AC3E}">
        <p14:creationId xmlns:p14="http://schemas.microsoft.com/office/powerpoint/2010/main" val="148185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That is, each app running on your phone is running inside its own virtual machine.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Activity</a:t>
            </a:r>
          </a:p>
          <a:p>
            <a:pPr lvl="1">
              <a:buFont typeface="Arial" pitchFamily="34" charset="0"/>
              <a:buChar char="•"/>
            </a:pPr>
            <a:r>
              <a:rPr lang="en-NZ" dirty="0" smtClean="0"/>
              <a:t>This is how</a:t>
            </a:r>
            <a:r>
              <a:rPr lang="en-NZ" baseline="0" dirty="0" smtClean="0"/>
              <a:t> the normal sort of app we think of as “things that run on your phone not in the browser” is built.</a:t>
            </a:r>
            <a:endParaRPr lang="en-NZ" dirty="0" smtClean="0"/>
          </a:p>
          <a:p>
            <a:pPr lvl="1">
              <a:buFont typeface="Arial" pitchFamily="34" charset="0"/>
              <a:buChar char="•"/>
            </a:pPr>
            <a:r>
              <a:rPr lang="en-NZ" dirty="0" smtClean="0"/>
              <a:t>Interface definition: Think of it like</a:t>
            </a:r>
            <a:r>
              <a:rPr lang="en-NZ" baseline="0" dirty="0" smtClean="0"/>
              <a:t> the HTML that defines a web page, or the “</a:t>
            </a:r>
            <a:r>
              <a:rPr lang="en-NZ" baseline="0" dirty="0" err="1" smtClean="0"/>
              <a:t>designer.cs</a:t>
            </a:r>
            <a:r>
              <a:rPr lang="en-NZ" baseline="0" dirty="0" smtClean="0"/>
              <a:t>” part of a C# application that declares all the screen controls and their properties.</a:t>
            </a:r>
          </a:p>
          <a:p>
            <a:pPr lvl="1">
              <a:buFont typeface="Arial" pitchFamily="34" charset="0"/>
              <a:buChar char="•"/>
            </a:pPr>
            <a:r>
              <a:rPr lang="en-NZ" baseline="0" dirty="0" smtClean="0"/>
              <a:t>So if you have a game on your phone that has a splash screen, settings, high scores and the actual play, it probably has four separate activities.</a:t>
            </a:r>
          </a:p>
          <a:p>
            <a:pPr lvl="1">
              <a:buFont typeface="Arial" pitchFamily="34" charset="0"/>
              <a:buChar char="•"/>
            </a:pPr>
            <a:r>
              <a:rPr lang="en-NZ" baseline="0" dirty="0" smtClean="0"/>
              <a:t>We will look at the messaging model in detail as we go along.</a:t>
            </a:r>
          </a:p>
          <a:p>
            <a:pPr lvl="1">
              <a:buFont typeface="Arial" pitchFamily="34" charset="0"/>
              <a:buChar char="•"/>
            </a:pPr>
            <a:r>
              <a:rPr lang="en-NZ" baseline="0" dirty="0" smtClean="0"/>
              <a:t>Android programming is just Java programming using the Android classes. The way Visual C++ programming is just C++ programming using the .NET classes. So the bulk of the learning will be in getting to know those classes and how to use them. </a:t>
            </a:r>
          </a:p>
          <a:p>
            <a:pPr lvl="1">
              <a:buFont typeface="Arial" pitchFamily="34" charset="0"/>
              <a:buChar char="•"/>
            </a:pPr>
            <a:r>
              <a:rPr lang="en-NZ" baseline="0" dirty="0" smtClean="0"/>
              <a:t>They will seem pretty weird at first, so think always about why the designers built them this way. </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are also</a:t>
            </a:r>
            <a:r>
              <a:rPr lang="en-NZ" baseline="0" dirty="0" smtClean="0"/>
              <a:t> these other ones.</a:t>
            </a:r>
          </a:p>
          <a:p>
            <a:pPr>
              <a:buFont typeface="Arial" pitchFamily="34" charset="0"/>
              <a:buChar char="•"/>
            </a:pPr>
            <a:r>
              <a:rPr lang="en-NZ" baseline="0" dirty="0" smtClean="0"/>
              <a:t>We will see them as we go along, but when people think about “building an app” they are thinking primarily about working with instances of the Activity class.</a:t>
            </a:r>
          </a:p>
          <a:p>
            <a:pPr>
              <a:buFont typeface="Arial" pitchFamily="34" charset="0"/>
              <a:buChar char="•"/>
            </a:pPr>
            <a:r>
              <a:rPr lang="en-NZ" baseline="0" dirty="0" smtClean="0"/>
              <a:t>Service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E.G. Database pipeline, audio driver</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Content provider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E.g. There is a content provider that manages your contacts.</a:t>
            </a:r>
            <a:r>
              <a:rPr lang="en-NZ" baseline="0" dirty="0" smtClean="0"/>
              <a:t> It can be queried by any app running on the phone.</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Broadcast receiver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Lurks around listening for system-wide events (e.g. Turning off the phone) and routes consequent messages.</a:t>
            </a:r>
            <a:endParaRPr lang="en-NZ" dirty="0" smtClean="0"/>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NZ" baseline="0" dirty="0" smtClean="0"/>
              <a:t>Directly:</a:t>
            </a:r>
          </a:p>
          <a:p>
            <a:pPr lvl="1">
              <a:buFont typeface="Arial" pitchFamily="34" charset="0"/>
              <a:buChar char="•"/>
            </a:pPr>
            <a:r>
              <a:rPr lang="en-NZ" baseline="0" dirty="0" smtClean="0"/>
              <a:t>“Start </a:t>
            </a:r>
            <a:r>
              <a:rPr lang="en-NZ" baseline="0" dirty="0" err="1" smtClean="0"/>
              <a:t>Bob.methodName</a:t>
            </a:r>
            <a:r>
              <a:rPr lang="en-NZ" baseline="0" dirty="0" smtClean="0"/>
              <a:t>”</a:t>
            </a:r>
          </a:p>
          <a:p>
            <a:pPr lvl="0">
              <a:buFont typeface="Arial" pitchFamily="34" charset="0"/>
              <a:buChar char="•"/>
            </a:pPr>
            <a:r>
              <a:rPr lang="en-NZ" baseline="0" dirty="0" smtClean="0"/>
              <a:t>Indirectly:</a:t>
            </a:r>
          </a:p>
          <a:p>
            <a:pPr lvl="1">
              <a:buFont typeface="Arial" pitchFamily="34" charset="0"/>
              <a:buChar char="•"/>
            </a:pPr>
            <a:r>
              <a:rPr lang="en-NZ" baseline="0" dirty="0" smtClean="0"/>
              <a:t>“Start somebody who can get me the GPS reading”</a:t>
            </a:r>
          </a:p>
          <a:p>
            <a:pPr lvl="1">
              <a:buFont typeface="Arial" pitchFamily="34" charset="0"/>
              <a:buChar char="•"/>
            </a:pPr>
            <a:endParaRPr lang="en-NZ" baseline="0" dirty="0" smtClean="0"/>
          </a:p>
          <a:p>
            <a:pPr>
              <a:buFont typeface="Arial" pitchFamily="34" charset="0"/>
              <a:buChar char="•"/>
            </a:pPr>
            <a:r>
              <a:rPr lang="en-NZ" dirty="0" smtClean="0"/>
              <a:t>This messaging behaviour</a:t>
            </a:r>
            <a:r>
              <a:rPr lang="en-NZ" baseline="0" dirty="0" smtClean="0"/>
              <a:t> is very interesting, and is one of the things that most distinguishes Android from other operating systems. </a:t>
            </a:r>
          </a:p>
          <a:p>
            <a:pPr>
              <a:buFont typeface="Arial" pitchFamily="34" charset="0"/>
              <a:buChar char="•"/>
            </a:pPr>
            <a:r>
              <a:rPr lang="en-NZ" baseline="0" dirty="0" smtClean="0"/>
              <a:t>It provides a lot of efficiency, because you don’t have to be always writing your own code and running your own processing threads, if there is someone out there already who can do it for you.</a:t>
            </a:r>
          </a:p>
          <a:p>
            <a:pPr lvl="1">
              <a:buFont typeface="Arial" pitchFamily="34" charset="0"/>
              <a:buChar char="•"/>
            </a:pPr>
            <a:endParaRPr lang="en-NZ" baseline="0" dirty="0" smtClean="0"/>
          </a:p>
          <a:p>
            <a:pPr lvl="1">
              <a:buFont typeface="Arial" pitchFamily="34" charset="0"/>
              <a:buChar char="•"/>
            </a:pPr>
            <a:endParaRPr lang="en-NZ" baseline="0" dirty="0" smtClean="0"/>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i="0" baseline="0" dirty="0" smtClean="0"/>
              <a:t>Intent objects are just another Android class. They manage the information that the system needs to get all this inter-application communication going. We</a:t>
            </a:r>
            <a:r>
              <a:rPr lang="en-NZ" baseline="0" dirty="0" smtClean="0"/>
              <a:t> will look at them in lots of detail later on.</a:t>
            </a:r>
          </a:p>
          <a:p>
            <a:pPr lvl="0">
              <a:buFont typeface="Arial" pitchFamily="34" charset="0"/>
              <a:buChar char="•"/>
            </a:pPr>
            <a:endParaRPr lang="en-NZ" dirty="0" smtClean="0"/>
          </a:p>
          <a:p>
            <a:pPr lvl="0">
              <a:buFont typeface="Arial" pitchFamily="34" charset="0"/>
              <a:buChar char="•"/>
            </a:pPr>
            <a:endParaRPr lang="en-NZ" dirty="0" smtClean="0"/>
          </a:p>
          <a:p>
            <a:pPr lvl="0">
              <a:buFont typeface="Arial" pitchFamily="34" charset="0"/>
              <a:buChar char="•"/>
            </a:pPr>
            <a:r>
              <a:rPr lang="en-NZ" dirty="0" smtClean="0"/>
              <a:t>So, there’s a lot of high level stuff going on in the Android system. But for the developer,</a:t>
            </a:r>
            <a:r>
              <a:rPr lang="en-NZ" baseline="0" dirty="0" smtClean="0"/>
              <a:t> it starts with creating your own apps, and those apps consist of one or more Activity instances, or simple “activities”.</a:t>
            </a:r>
          </a:p>
          <a:p>
            <a:pPr lvl="0">
              <a:buFont typeface="Arial" pitchFamily="34" charset="0"/>
              <a:buChar char="•"/>
            </a:pPr>
            <a:endParaRPr lang="en-NZ" baseline="0" dirty="0" smtClean="0"/>
          </a:p>
          <a:p>
            <a:pPr lvl="0">
              <a:buFont typeface="Arial" pitchFamily="34" charset="0"/>
              <a:buChar char="•"/>
            </a:pPr>
            <a:r>
              <a:rPr lang="en-NZ" baseline="0" dirty="0" smtClean="0"/>
              <a:t>Very shortly, we will see how to do that in Eclipse. First, though, we need to see how an activity behaves...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should be quite familiar.</a:t>
            </a:r>
          </a:p>
          <a:p>
            <a:pPr>
              <a:buFont typeface="Arial" pitchFamily="34" charset="0"/>
              <a:buChar char="•"/>
            </a:pPr>
            <a:r>
              <a:rPr lang="en-NZ" dirty="0" smtClean="0"/>
              <a:t>You have</a:t>
            </a:r>
            <a:r>
              <a:rPr lang="en-NZ" baseline="0" dirty="0" smtClean="0"/>
              <a:t> written code for </a:t>
            </a:r>
            <a:r>
              <a:rPr lang="en-NZ" baseline="0" dirty="0" err="1" smtClean="0"/>
              <a:t>OnClick</a:t>
            </a:r>
            <a:r>
              <a:rPr lang="en-NZ" baseline="0" dirty="0" smtClean="0"/>
              <a:t> events and </a:t>
            </a:r>
            <a:r>
              <a:rPr lang="en-NZ" baseline="0" dirty="0" err="1" smtClean="0"/>
              <a:t>Form_Load</a:t>
            </a:r>
            <a:r>
              <a:rPr lang="en-NZ" baseline="0" dirty="0" smtClean="0"/>
              <a:t> events, right?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android.com</a:t>
            </a:r>
          </a:p>
          <a:p>
            <a:pPr>
              <a:buFont typeface="Arial" pitchFamily="34" charset="0"/>
              <a:buChar char="•"/>
            </a:pPr>
            <a:r>
              <a:rPr lang="en-NZ" dirty="0" smtClean="0"/>
              <a:t>This should be quite familiar.</a:t>
            </a:r>
          </a:p>
          <a:p>
            <a:pPr>
              <a:buFont typeface="Arial" pitchFamily="34" charset="0"/>
              <a:buChar char="•"/>
            </a:pPr>
            <a:r>
              <a:rPr lang="en-NZ" dirty="0" smtClean="0"/>
              <a:t>You have</a:t>
            </a:r>
            <a:r>
              <a:rPr lang="en-NZ" baseline="0" dirty="0" smtClean="0"/>
              <a:t> written code for </a:t>
            </a:r>
            <a:r>
              <a:rPr lang="en-NZ" baseline="0" dirty="0" err="1" smtClean="0"/>
              <a:t>OnClick</a:t>
            </a:r>
            <a:r>
              <a:rPr lang="en-NZ" baseline="0" dirty="0" smtClean="0"/>
              <a:t> events and </a:t>
            </a:r>
            <a:r>
              <a:rPr lang="en-NZ" baseline="0" dirty="0" err="1" smtClean="0"/>
              <a:t>Form_Load</a:t>
            </a:r>
            <a:r>
              <a:rPr lang="en-NZ" baseline="0" dirty="0" smtClean="0"/>
              <a:t> events, right? As in those cases, it’s all about figuring out where to put what.</a:t>
            </a:r>
          </a:p>
          <a:p>
            <a:pPr>
              <a:buFont typeface="Arial" pitchFamily="34" charset="0"/>
              <a:buChar char="•"/>
            </a:pPr>
            <a:r>
              <a:rPr lang="en-NZ" baseline="0" dirty="0" err="1" smtClean="0"/>
              <a:t>onCreate</a:t>
            </a:r>
            <a:r>
              <a:rPr lang="en-NZ" baseline="0" dirty="0" smtClean="0"/>
              <a:t>:</a:t>
            </a:r>
          </a:p>
          <a:p>
            <a:pPr lvl="1">
              <a:buFont typeface="Arial" pitchFamily="34" charset="0"/>
              <a:buChar char="•"/>
            </a:pPr>
            <a:r>
              <a:rPr lang="en-NZ" baseline="0" dirty="0" smtClean="0"/>
              <a:t>Called when the activity is first created. Before it appears on the screen.</a:t>
            </a:r>
          </a:p>
          <a:p>
            <a:pPr lvl="0">
              <a:buFont typeface="Arial" pitchFamily="34" charset="0"/>
              <a:buChar char="•"/>
            </a:pPr>
            <a:r>
              <a:rPr lang="en-NZ" baseline="0" dirty="0" err="1" smtClean="0"/>
              <a:t>onStart</a:t>
            </a:r>
            <a:r>
              <a:rPr lang="en-NZ" baseline="0" dirty="0" smtClean="0"/>
              <a:t>:</a:t>
            </a:r>
          </a:p>
          <a:p>
            <a:pPr lvl="1">
              <a:buFont typeface="Arial" pitchFamily="34" charset="0"/>
              <a:buChar char="•"/>
            </a:pPr>
            <a:r>
              <a:rPr lang="en-NZ" baseline="0" dirty="0" smtClean="0"/>
              <a:t>Called when the activity gets the screen.</a:t>
            </a:r>
          </a:p>
          <a:p>
            <a:pPr lvl="0">
              <a:buFont typeface="Arial" pitchFamily="34" charset="0"/>
              <a:buChar char="•"/>
            </a:pPr>
            <a:r>
              <a:rPr lang="en-NZ" baseline="0" dirty="0" err="1" smtClean="0"/>
              <a:t>onRestart</a:t>
            </a:r>
            <a:r>
              <a:rPr lang="en-NZ" baseline="0" dirty="0" smtClean="0"/>
              <a:t>:</a:t>
            </a:r>
          </a:p>
          <a:p>
            <a:pPr lvl="1">
              <a:buFont typeface="Arial" pitchFamily="34" charset="0"/>
              <a:buChar char="•"/>
            </a:pPr>
            <a:r>
              <a:rPr lang="en-NZ" baseline="0" dirty="0" smtClean="0"/>
              <a:t>Called if you’ve been stopped, and now are getting control back. Always followed by </a:t>
            </a:r>
            <a:r>
              <a:rPr lang="en-NZ" baseline="0" dirty="0" err="1" smtClean="0"/>
              <a:t>onStart</a:t>
            </a:r>
            <a:endParaRPr lang="en-NZ" baseline="0" dirty="0" smtClean="0"/>
          </a:p>
          <a:p>
            <a:pPr lvl="0">
              <a:buFont typeface="Arial" pitchFamily="34" charset="0"/>
              <a:buChar char="•"/>
            </a:pPr>
            <a:r>
              <a:rPr lang="en-NZ" baseline="0" dirty="0" err="1" smtClean="0"/>
              <a:t>onResume</a:t>
            </a:r>
            <a:r>
              <a:rPr lang="en-NZ" baseline="0" dirty="0" smtClean="0"/>
              <a:t>:</a:t>
            </a:r>
          </a:p>
          <a:p>
            <a:pPr lvl="1">
              <a:buFont typeface="Arial" pitchFamily="34" charset="0"/>
              <a:buChar char="•"/>
            </a:pPr>
            <a:r>
              <a:rPr lang="en-NZ" baseline="0" dirty="0" smtClean="0"/>
              <a:t>Called when the activity is in the foreground accepting user input. Happens if you have been </a:t>
            </a:r>
            <a:r>
              <a:rPr lang="en-NZ" baseline="0" dirty="0" err="1" smtClean="0"/>
              <a:t>backgrounded</a:t>
            </a:r>
            <a:r>
              <a:rPr lang="en-NZ" baseline="0" dirty="0" smtClean="0"/>
              <a:t> (paused) and are now being </a:t>
            </a:r>
            <a:r>
              <a:rPr lang="en-NZ" baseline="0" dirty="0" err="1" smtClean="0"/>
              <a:t>foregrounded</a:t>
            </a:r>
            <a:r>
              <a:rPr lang="en-NZ" baseline="0" dirty="0" smtClean="0"/>
              <a:t>. All called somewhat trivially after </a:t>
            </a:r>
            <a:r>
              <a:rPr lang="en-NZ" baseline="0" dirty="0" err="1" smtClean="0"/>
              <a:t>onStart</a:t>
            </a:r>
            <a:r>
              <a:rPr lang="en-NZ" baseline="0" dirty="0" smtClean="0"/>
              <a:t>.</a:t>
            </a:r>
          </a:p>
          <a:p>
            <a:pPr lvl="0">
              <a:buFont typeface="Arial" pitchFamily="34" charset="0"/>
              <a:buChar char="•"/>
            </a:pPr>
            <a:r>
              <a:rPr lang="en-NZ" baseline="0" dirty="0" err="1" smtClean="0"/>
              <a:t>onPause</a:t>
            </a:r>
            <a:r>
              <a:rPr lang="en-NZ" baseline="0" dirty="0" smtClean="0"/>
              <a:t>:</a:t>
            </a:r>
          </a:p>
          <a:p>
            <a:pPr lvl="1">
              <a:buFont typeface="Arial" pitchFamily="34" charset="0"/>
              <a:buChar char="•"/>
            </a:pPr>
            <a:r>
              <a:rPr lang="en-NZ" baseline="0" dirty="0" smtClean="0"/>
              <a:t>You’ve been </a:t>
            </a:r>
            <a:r>
              <a:rPr lang="en-NZ" baseline="0" dirty="0" err="1" smtClean="0"/>
              <a:t>backgrounded</a:t>
            </a:r>
            <a:r>
              <a:rPr lang="en-NZ" baseline="0" dirty="0" smtClean="0"/>
              <a:t>, but not killed. However, if memory gets tight, you can get killed. If that happens, when the user foregrounds you, you have to be recreated. Think about the implications of this for what code goes in the </a:t>
            </a:r>
            <a:r>
              <a:rPr lang="en-NZ" baseline="0" dirty="0" err="1" smtClean="0"/>
              <a:t>onCreate</a:t>
            </a:r>
            <a:r>
              <a:rPr lang="en-NZ" baseline="0" dirty="0" smtClean="0"/>
              <a:t> and </a:t>
            </a:r>
            <a:r>
              <a:rPr lang="en-NZ" baseline="0" dirty="0" err="1" smtClean="0"/>
              <a:t>onPause</a:t>
            </a:r>
            <a:r>
              <a:rPr lang="en-NZ" baseline="0" dirty="0" smtClean="0"/>
              <a:t> handlers.</a:t>
            </a:r>
          </a:p>
          <a:p>
            <a:pPr lvl="0">
              <a:buFont typeface="Arial" pitchFamily="34" charset="0"/>
              <a:buChar char="•"/>
            </a:pPr>
            <a:r>
              <a:rPr lang="en-NZ" baseline="0" dirty="0" err="1" smtClean="0"/>
              <a:t>onStop</a:t>
            </a:r>
            <a:r>
              <a:rPr lang="en-NZ" baseline="0" dirty="0" smtClean="0"/>
              <a:t>:</a:t>
            </a:r>
          </a:p>
          <a:p>
            <a:pPr lvl="1">
              <a:buFont typeface="Arial" pitchFamily="34" charset="0"/>
              <a:buChar char="•"/>
            </a:pPr>
            <a:r>
              <a:rPr lang="en-NZ" baseline="0" dirty="0" smtClean="0"/>
              <a:t>You lose your screen handle. You are about to be killed. Not always called, if you get killed from the pause state.</a:t>
            </a:r>
          </a:p>
          <a:p>
            <a:pPr lvl="0">
              <a:buFont typeface="Arial" pitchFamily="34" charset="0"/>
              <a:buChar char="•"/>
            </a:pPr>
            <a:r>
              <a:rPr lang="en-NZ" baseline="0" dirty="0" err="1" smtClean="0"/>
              <a:t>onDestroy</a:t>
            </a:r>
            <a:r>
              <a:rPr lang="en-NZ" baseline="0" dirty="0" smtClean="0"/>
              <a:t>:</a:t>
            </a:r>
          </a:p>
          <a:p>
            <a:pPr lvl="1">
              <a:buFont typeface="Arial" pitchFamily="34" charset="0"/>
              <a:buChar char="•"/>
            </a:pPr>
            <a:r>
              <a:rPr lang="en-NZ" baseline="0" dirty="0" smtClean="0"/>
              <a:t>You’re losing your memory. This may be voluntary because you are shutting down, or involuntary because the system is freeing up memory.</a:t>
            </a:r>
          </a:p>
          <a:p>
            <a:pPr lvl="1">
              <a:buFont typeface="Arial" pitchFamily="34" charset="0"/>
              <a:buChar char="•"/>
            </a:pPr>
            <a:endParaRPr lang="en-NZ" baseline="0" dirty="0" smtClean="0"/>
          </a:p>
          <a:p>
            <a:pPr lvl="0">
              <a:buFont typeface="Arial" pitchFamily="34" charset="0"/>
              <a:buChar char="•"/>
            </a:pPr>
            <a:r>
              <a:rPr lang="en-NZ" baseline="0" dirty="0" smtClean="0"/>
              <a:t>To get started, we’re going to worry mostly about </a:t>
            </a:r>
            <a:r>
              <a:rPr lang="en-NZ" baseline="0" dirty="0" err="1" smtClean="0"/>
              <a:t>onCreate</a:t>
            </a:r>
            <a:r>
              <a:rPr lang="en-NZ" baseline="0" dirty="0" smtClean="0"/>
              <a:t>. But in more advanced scenarios, you would want to think about all the necessary initialisation, </a:t>
            </a:r>
            <a:r>
              <a:rPr lang="en-NZ" baseline="0" dirty="0" err="1" smtClean="0"/>
              <a:t>reinitialisation</a:t>
            </a:r>
            <a:r>
              <a:rPr lang="en-NZ" baseline="0" dirty="0" smtClean="0"/>
              <a:t>, clean-up, data saving, etc., that you require, and where it needs to go.</a:t>
            </a:r>
          </a:p>
          <a:p>
            <a:pPr lvl="0">
              <a:buFont typeface="Arial" pitchFamily="34" charset="0"/>
              <a:buChar char="•"/>
            </a:pPr>
            <a:endParaRPr lang="en-NZ" baseline="0" dirty="0" smtClean="0"/>
          </a:p>
          <a:p>
            <a:pPr lvl="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vogella.com</a:t>
            </a:r>
          </a:p>
          <a:p>
            <a:pPr>
              <a:buFont typeface="Arial" pitchFamily="34" charset="0"/>
              <a:buChar char="•"/>
            </a:pPr>
            <a:r>
              <a:rPr lang="en-NZ" dirty="0" smtClean="0"/>
              <a:t>Many people find this version clearer, as it highlights only those events you are really likely</a:t>
            </a:r>
            <a:r>
              <a:rPr lang="en-NZ" baseline="0" dirty="0" smtClean="0"/>
              <a:t> to want to write code for.</a:t>
            </a:r>
          </a:p>
          <a:p>
            <a:pPr>
              <a:buFont typeface="Arial" pitchFamily="34" charset="0"/>
              <a:buChar char="•"/>
            </a:pPr>
            <a:r>
              <a:rPr lang="en-NZ" baseline="0" dirty="0" smtClean="0"/>
              <a:t>This site, written by Lars Vogel (author of Eclipse), has lots of good Android stuff on it.</a:t>
            </a:r>
          </a:p>
          <a:p>
            <a:pPr>
              <a:buFont typeface="Arial" pitchFamily="34" charset="0"/>
              <a:buChar char="•"/>
            </a:pPr>
            <a:endParaRPr lang="en-NZ" baseline="0" dirty="0" smtClean="0"/>
          </a:p>
          <a:p>
            <a:pPr>
              <a:buFont typeface="Arial" pitchFamily="34" charset="0"/>
              <a:buChar char="•"/>
            </a:pPr>
            <a:r>
              <a:rPr lang="en-NZ" baseline="0" dirty="0" smtClean="0"/>
              <a:t>As always, be choosy about your online resources. There is a lot of stuff out there that is badly done and lots that is simply wrong.</a:t>
            </a:r>
          </a:p>
          <a:p>
            <a:pPr>
              <a:buFont typeface="Arial" pitchFamily="34" charset="0"/>
              <a:buChar char="•"/>
            </a:pPr>
            <a:endParaRPr lang="en-NZ" baseline="0" dirty="0" smtClean="0"/>
          </a:p>
          <a:p>
            <a:pPr>
              <a:buFont typeface="Arial" pitchFamily="34" charset="0"/>
              <a:buChar char="•"/>
            </a:pPr>
            <a:r>
              <a:rPr lang="en-NZ" baseline="0" dirty="0" smtClean="0"/>
              <a:t>Also as always, avoid </a:t>
            </a:r>
            <a:r>
              <a:rPr lang="en-NZ" baseline="0" dirty="0" err="1" smtClean="0"/>
              <a:t>stackOverflow</a:t>
            </a:r>
            <a:r>
              <a:rPr lang="en-NZ" baseline="0" dirty="0" smtClean="0"/>
              <a:t> for basics. Much better to use the official documentation or a professional written and edited textbook.</a:t>
            </a:r>
          </a:p>
          <a:p>
            <a:pPr>
              <a:buFont typeface="Arial" pitchFamily="34" charset="0"/>
              <a:buChar char="•"/>
            </a:pPr>
            <a:endParaRPr lang="en-NZ" dirty="0" smtClean="0"/>
          </a:p>
          <a:p>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Lots of older books will go through the install process.</a:t>
            </a:r>
          </a:p>
          <a:p>
            <a:pPr>
              <a:buFont typeface="Arial" pitchFamily="34" charset="0"/>
              <a:buChar char="•"/>
            </a:pPr>
            <a:r>
              <a:rPr lang="en-NZ" dirty="0" smtClean="0"/>
              <a:t>Much better to use the ADT bundle</a:t>
            </a:r>
          </a:p>
          <a:p>
            <a:pPr>
              <a:buFont typeface="Arial" pitchFamily="34" charset="0"/>
              <a:buChar char="•"/>
            </a:pPr>
            <a:r>
              <a:rPr lang="en-NZ" dirty="0" smtClean="0"/>
              <a:t>Unfortunately, Google is now</a:t>
            </a:r>
            <a:r>
              <a:rPr lang="en-NZ" baseline="0" dirty="0" smtClean="0"/>
              <a:t> hiding the ADT bundle, as they promote Android Studio. (This is dumb.)</a:t>
            </a:r>
          </a:p>
          <a:p>
            <a:pPr>
              <a:buFont typeface="Arial" pitchFamily="34" charset="0"/>
              <a:buChar char="•"/>
            </a:pPr>
            <a:r>
              <a:rPr lang="en-NZ" baseline="0" dirty="0" smtClean="0"/>
              <a:t>Fortunately, we have the code you need.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will look briefly at some bits of the process</a:t>
            </a:r>
            <a:r>
              <a:rPr lang="en-NZ" baseline="0" dirty="0" smtClean="0"/>
              <a:t> together, to highlight a couple of important (yet strangely trivial) mechanical issues.</a:t>
            </a:r>
          </a:p>
          <a:p>
            <a:pPr>
              <a:buFont typeface="Arial" pitchFamily="34" charset="0"/>
              <a:buChar char="•"/>
            </a:pPr>
            <a:endParaRPr lang="en-NZ" baseline="0" dirty="0" smtClean="0"/>
          </a:p>
          <a:p>
            <a:pPr>
              <a:buFont typeface="Arial" pitchFamily="34" charset="0"/>
              <a:buChar char="•"/>
            </a:pPr>
            <a:r>
              <a:rPr lang="en-NZ" baseline="0" dirty="0" smtClean="0"/>
              <a:t>DO NOT WORK ALONG WITH THIS, just think, absorb, take some notes.</a:t>
            </a:r>
          </a:p>
          <a:p>
            <a:pPr>
              <a:buFont typeface="Arial" pitchFamily="34" charset="0"/>
              <a:buChar char="•"/>
            </a:pPr>
            <a:endParaRPr lang="en-NZ" baseline="0" dirty="0" smtClean="0"/>
          </a:p>
          <a:p>
            <a:pPr>
              <a:buFont typeface="Arial" pitchFamily="34" charset="0"/>
              <a:buChar char="•"/>
            </a:pPr>
            <a:r>
              <a:rPr lang="en-NZ" baseline="0" dirty="0" smtClean="0"/>
              <a:t>Then you will have a go on your own machines.</a:t>
            </a:r>
            <a:endParaRPr lang="en-NZ" dirty="0" smtClean="0"/>
          </a:p>
          <a:p>
            <a:pPr>
              <a:buFont typeface="Arial" pitchFamily="34" charset="0"/>
              <a:buChar char="•"/>
            </a:pPr>
            <a:r>
              <a:rPr lang="en-NZ" dirty="0" smtClean="0"/>
              <a:t>The purpose of this practical will be mostly</a:t>
            </a:r>
            <a:r>
              <a:rPr lang="en-NZ" baseline="0" dirty="0" smtClean="0"/>
              <a:t> to check that the machines and your accounts are working...</a:t>
            </a:r>
          </a:p>
          <a:p>
            <a:pPr>
              <a:buFont typeface="Arial" pitchFamily="34" charset="0"/>
              <a:buChar char="•"/>
            </a:pPr>
            <a:endParaRPr lang="en-NZ" baseline="0" dirty="0" smtClean="0"/>
          </a:p>
          <a:p>
            <a:pPr>
              <a:buFont typeface="Arial" pitchFamily="34" charset="0"/>
              <a:buChar char="•"/>
            </a:pPr>
            <a:r>
              <a:rPr lang="en-NZ" baseline="0" dirty="0" smtClean="0"/>
              <a:t>On the student machine, you will need to find the eclipse desktop short cut and click on it. (Don’t do this now.)</a:t>
            </a:r>
          </a:p>
          <a:p>
            <a:pPr>
              <a:buFont typeface="Arial" pitchFamily="34" charset="0"/>
              <a:buChar char="•"/>
            </a:pPr>
            <a:endParaRPr lang="en-NZ" baseline="0" dirty="0" smtClean="0"/>
          </a:p>
          <a:p>
            <a:pPr>
              <a:buFont typeface="Arial" pitchFamily="34" charset="0"/>
              <a:buChar char="•"/>
            </a:pPr>
            <a:r>
              <a:rPr lang="en-NZ" baseline="0" dirty="0" smtClean="0"/>
              <a:t>NB: There have been several versions of Eclipse installed and uninstalled and messed about with on the student image this summer, as Dale and I explored the various options for this paper and the Java paper. </a:t>
            </a:r>
          </a:p>
          <a:p>
            <a:pPr>
              <a:buFont typeface="Arial" pitchFamily="34" charset="0"/>
              <a:buChar char="•"/>
            </a:pPr>
            <a:endParaRPr lang="en-NZ" baseline="0" dirty="0" smtClean="0"/>
          </a:p>
          <a:p>
            <a:pPr>
              <a:buFont typeface="Arial" pitchFamily="34" charset="0"/>
              <a:buChar char="•"/>
            </a:pPr>
            <a:r>
              <a:rPr lang="en-NZ" baseline="0" dirty="0" smtClean="0"/>
              <a:t>For IN721, YOU NEED JUNO.</a:t>
            </a:r>
          </a:p>
          <a:p>
            <a:pPr>
              <a:buFont typeface="Arial" pitchFamily="34" charset="0"/>
              <a:buChar char="•"/>
            </a:pPr>
            <a:endParaRPr lang="en-NZ" baseline="0" dirty="0" smtClean="0"/>
          </a:p>
          <a:p>
            <a:pPr>
              <a:buFont typeface="Arial" pitchFamily="34" charset="0"/>
              <a:buChar char="•"/>
            </a:pPr>
            <a:r>
              <a:rPr lang="en-NZ" baseline="0" dirty="0" smtClean="0"/>
              <a:t>If you launch and get </a:t>
            </a:r>
            <a:r>
              <a:rPr lang="en-NZ" baseline="0" dirty="0" err="1" smtClean="0"/>
              <a:t>Kepler</a:t>
            </a:r>
            <a:r>
              <a:rPr lang="en-NZ" baseline="0" dirty="0" smtClean="0"/>
              <a:t>, you’ve got the wrong version, so hunt around for another eclipse folder. The one you want will be at the same level as another folder called </a:t>
            </a:r>
            <a:r>
              <a:rPr lang="en-NZ" baseline="0" dirty="0" err="1" smtClean="0"/>
              <a:t>sdk</a:t>
            </a:r>
            <a:r>
              <a:rPr lang="en-NZ" baseline="0" dirty="0" smtClean="0"/>
              <a:t>, which contains the Android stuff. </a:t>
            </a:r>
          </a:p>
          <a:p>
            <a:pPr>
              <a:buFont typeface="Arial" pitchFamily="34" charset="0"/>
              <a:buChar char="•"/>
            </a:pPr>
            <a:endParaRPr lang="en-NZ" baseline="0" dirty="0" smtClean="0"/>
          </a:p>
          <a:p>
            <a:pPr>
              <a:buFont typeface="Arial" pitchFamily="34" charset="0"/>
              <a:buChar char="•"/>
            </a:pPr>
            <a:r>
              <a:rPr lang="en-NZ" baseline="0" dirty="0" smtClean="0"/>
              <a:t>If you grab the version off the I drive, it should be the correct folder.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you see something like this, don’t panic.</a:t>
            </a:r>
          </a:p>
          <a:p>
            <a:pPr>
              <a:buFont typeface="Arial" pitchFamily="34" charset="0"/>
              <a:buChar char="•"/>
            </a:pPr>
            <a:r>
              <a:rPr lang="en-NZ" dirty="0" smtClean="0"/>
              <a:t>Eclipse</a:t>
            </a:r>
            <a:r>
              <a:rPr lang="en-NZ" baseline="0" dirty="0" smtClean="0"/>
              <a:t> </a:t>
            </a:r>
            <a:r>
              <a:rPr lang="en-NZ" baseline="0" dirty="0" err="1" smtClean="0"/>
              <a:t>hardcodes</a:t>
            </a:r>
            <a:r>
              <a:rPr lang="en-NZ" baseline="0" dirty="0" smtClean="0"/>
              <a:t> some paths. If you move any folders around (or if ISS moves them for you), it can lose what it needs.</a:t>
            </a:r>
          </a:p>
          <a:p>
            <a:pPr>
              <a:buFont typeface="Arial" pitchFamily="34" charset="0"/>
              <a:buChar char="•"/>
            </a:pPr>
            <a:r>
              <a:rPr lang="en-NZ" baseline="0" dirty="0" smtClean="0"/>
              <a:t>You’ll just need to relocate it.</a:t>
            </a:r>
          </a:p>
          <a:p>
            <a:pPr>
              <a:buFont typeface="Arial" pitchFamily="34" charset="0"/>
              <a:buChar char="•"/>
            </a:pPr>
            <a:r>
              <a:rPr lang="en-NZ" baseline="0" dirty="0" smtClean="0"/>
              <a:t>Just click the Open Preferences button...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 am often online evenings</a:t>
            </a:r>
            <a:r>
              <a:rPr lang="en-NZ" baseline="0" dirty="0" smtClean="0"/>
              <a:t> (except Sunday and Wednesday) and weekends, so if you need help, email me.</a:t>
            </a:r>
          </a:p>
          <a:p>
            <a:pPr>
              <a:buFont typeface="Arial" pitchFamily="34" charset="0"/>
              <a:buChar char="•"/>
            </a:pPr>
            <a:r>
              <a:rPr lang="en-NZ" baseline="0" dirty="0" smtClean="0"/>
              <a:t>I am not available Sunday mornings.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Browse to that </a:t>
            </a:r>
            <a:r>
              <a:rPr lang="en-NZ" dirty="0" err="1" smtClean="0"/>
              <a:t>sdk</a:t>
            </a:r>
            <a:r>
              <a:rPr lang="en-NZ" dirty="0" smtClean="0"/>
              <a:t> folder. </a:t>
            </a:r>
          </a:p>
          <a:p>
            <a:pPr>
              <a:buFont typeface="Arial" pitchFamily="34" charset="0"/>
              <a:buChar char="•"/>
            </a:pPr>
            <a:r>
              <a:rPr lang="en-NZ" baseline="0" dirty="0" smtClean="0"/>
              <a:t>Remember, it is at the same level (i.e. In the same directory) as the eclipse folder itself.</a:t>
            </a:r>
          </a:p>
          <a:p>
            <a:pPr>
              <a:buFont typeface="Arial" pitchFamily="34" charset="0"/>
              <a:buChar char="•"/>
            </a:pPr>
            <a:endParaRPr lang="en-NZ" baseline="0" dirty="0" smtClean="0"/>
          </a:p>
          <a:p>
            <a:pPr>
              <a:buFont typeface="Arial" pitchFamily="34" charset="0"/>
              <a:buChar char="•"/>
            </a:pPr>
            <a:r>
              <a:rPr lang="en-NZ" baseline="0" dirty="0" smtClean="0"/>
              <a:t>You may want to compare, at this moment, the way Eclipse differs from, say Visual Studio. Eclipse is more flexible, so requires more user independence. Visual Studio does everything for you, but locks you down hard to its way of doing.</a:t>
            </a:r>
          </a:p>
          <a:p>
            <a:pPr>
              <a:buFont typeface="Arial" pitchFamily="34" charset="0"/>
              <a:buChar char="•"/>
            </a:pPr>
            <a:endParaRPr lang="en-NZ" baseline="0" dirty="0" smtClean="0"/>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how you will create Android apps in this paper.</a:t>
            </a:r>
          </a:p>
          <a:p>
            <a:pPr>
              <a:buFont typeface="Arial" pitchFamily="34" charset="0"/>
              <a:buChar char="•"/>
            </a:pPr>
            <a:r>
              <a:rPr lang="en-NZ" dirty="0" smtClean="0"/>
              <a:t>If you have a different menu setup</a:t>
            </a:r>
            <a:r>
              <a:rPr lang="en-NZ" baseline="0" dirty="0" smtClean="0"/>
              <a:t> – especially if Android Application Project is not at the top of this menu, but is down in “Other”, you do not have the correct version of Android.</a:t>
            </a:r>
          </a:p>
          <a:p>
            <a:pPr>
              <a:buFont typeface="Arial" pitchFamily="34" charset="0"/>
              <a:buChar char="•"/>
            </a:pPr>
            <a:r>
              <a:rPr lang="en-NZ" baseline="0" dirty="0" smtClean="0"/>
              <a:t>We want to have access to the latest version of Android for this paper. That is 5.0 (“Lollipop” – all the versions of Android have been named after sweets). If you have it installed correctly, this is the menu structure you will see.</a:t>
            </a:r>
          </a:p>
          <a:p>
            <a:pPr>
              <a:buFont typeface="Arial" pitchFamily="34" charset="0"/>
              <a:buChar char="•"/>
            </a:pPr>
            <a:r>
              <a:rPr lang="en-NZ" baseline="0" dirty="0" smtClean="0"/>
              <a:t>The student install, and the folder from the I drive will have 5.0. If you already have an Android/Eclipse set up and don’t have 5.0, use Window-&gt;Android SDK Manager to get it.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are a lot of settings and a lot of options</a:t>
            </a:r>
          </a:p>
          <a:p>
            <a:pPr>
              <a:buFont typeface="Arial" pitchFamily="34" charset="0"/>
              <a:buChar char="•"/>
            </a:pPr>
            <a:r>
              <a:rPr lang="en-NZ" dirty="0" smtClean="0"/>
              <a:t>When you are developing on your own, you will make various</a:t>
            </a:r>
            <a:r>
              <a:rPr lang="en-NZ" baseline="0" dirty="0" smtClean="0"/>
              <a:t> choices for these.</a:t>
            </a:r>
          </a:p>
          <a:p>
            <a:pPr>
              <a:buFont typeface="Arial" pitchFamily="34" charset="0"/>
              <a:buChar char="•"/>
            </a:pPr>
            <a:r>
              <a:rPr lang="en-NZ" baseline="0" dirty="0" smtClean="0"/>
              <a:t>For class work, I am going to require some aspects of the configuration.</a:t>
            </a:r>
          </a:p>
          <a:p>
            <a:pPr>
              <a:buFont typeface="Arial" pitchFamily="34" charset="0"/>
              <a:buChar char="•"/>
            </a:pPr>
            <a:r>
              <a:rPr lang="en-NZ" baseline="0" dirty="0" smtClean="0"/>
              <a:t>This ensure that when I refer to features, you will have them, and to facilitate some automated marking systems of mine.</a:t>
            </a:r>
          </a:p>
          <a:p>
            <a:pPr>
              <a:buFont typeface="Arial" pitchFamily="34" charset="0"/>
              <a:buChar char="•"/>
            </a:pPr>
            <a:r>
              <a:rPr lang="en-NZ" baseline="0" dirty="0" smtClean="0"/>
              <a:t>Please be conscientious in following these requirements – consider it practice for the rules you will encounter on the job.</a:t>
            </a:r>
          </a:p>
          <a:p>
            <a:pPr>
              <a:buFont typeface="Arial" pitchFamily="34" charset="0"/>
              <a:buChar char="•"/>
            </a:pPr>
            <a:r>
              <a:rPr lang="en-NZ" baseline="0" dirty="0" smtClean="0"/>
              <a:t>The requirements are:</a:t>
            </a:r>
          </a:p>
          <a:p>
            <a:pPr lvl="1">
              <a:buFont typeface="Arial" pitchFamily="34" charset="0"/>
              <a:buChar char="•"/>
            </a:pPr>
            <a:r>
              <a:rPr lang="en-NZ" baseline="0" dirty="0" smtClean="0"/>
              <a:t>Your package naming protocol must be: </a:t>
            </a:r>
            <a:r>
              <a:rPr lang="en-NZ" baseline="0" dirty="0" err="1" smtClean="0"/>
              <a:t>bit.</a:t>
            </a:r>
            <a:r>
              <a:rPr lang="en-NZ" i="1" baseline="0" dirty="0" err="1" smtClean="0"/>
              <a:t>yourUsername.applicationName</a:t>
            </a:r>
            <a:r>
              <a:rPr lang="en-NZ" i="0" baseline="0" dirty="0" smtClean="0"/>
              <a:t>. All lower case.</a:t>
            </a:r>
          </a:p>
          <a:p>
            <a:pPr lvl="1">
              <a:buFont typeface="Arial" pitchFamily="34" charset="0"/>
              <a:buChar char="•"/>
            </a:pPr>
            <a:r>
              <a:rPr lang="en-NZ" i="0" baseline="0" dirty="0" smtClean="0"/>
              <a:t>Your target SDK range will be 14/4.0 (because we want stuff that isn’t available until then) to 21/4.X (because that’s the current one). Android has evolved so rapidly in the last four or five years, that developers must grandfather </a:t>
            </a:r>
            <a:r>
              <a:rPr lang="en-NZ" i="0" baseline="0" dirty="0" err="1" smtClean="0"/>
              <a:t>vigourously</a:t>
            </a:r>
            <a:r>
              <a:rPr lang="en-NZ" i="0" baseline="0" dirty="0" smtClean="0"/>
              <a:t>, and support a range of APIs. This is a sensible range for development at this moment. See the docs for more discussion of the history of the versions.</a:t>
            </a: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It is possible to create an app that has no activities, but this is like creating a .NET project with no forms. It can do stuff, but you won’t see anything.</a:t>
            </a:r>
          </a:p>
          <a:p>
            <a:pPr>
              <a:buFont typeface="Arial" pitchFamily="34" charset="0"/>
              <a:buChar char="•"/>
            </a:pPr>
            <a:r>
              <a:rPr lang="en-NZ" dirty="0" smtClean="0"/>
              <a:t>In</a:t>
            </a:r>
            <a:r>
              <a:rPr lang="en-NZ" baseline="0" dirty="0" smtClean="0"/>
              <a:t> the first weeks of the paper, we want to see things, so go ahead and let Eclipse make </a:t>
            </a:r>
            <a:r>
              <a:rPr lang="en-NZ" baseline="0" smtClean="0"/>
              <a:t>an activity for </a:t>
            </a:r>
            <a:r>
              <a:rPr lang="en-NZ" baseline="0" dirty="0" smtClean="0"/>
              <a:t>you. It will place it in the correct location in the file structure, set the build up right, and give you a little starting code template.</a:t>
            </a:r>
          </a:p>
          <a:p>
            <a:pPr>
              <a:buFont typeface="Arial" pitchFamily="34" charset="0"/>
              <a:buChar char="•"/>
            </a:pPr>
            <a:r>
              <a:rPr lang="en-NZ" baseline="0" dirty="0" smtClean="0"/>
              <a:t>Handle your workspace and working sets as you set fit; you should know how to do this from Programming 3. Do keep in mind that if you are working locally, anything you put on the C: drive will be erased on reboot.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now, choose a blank activity.</a:t>
            </a:r>
          </a:p>
          <a:p>
            <a:pPr>
              <a:buFont typeface="Arial" pitchFamily="34" charset="0"/>
              <a:buChar char="•"/>
            </a:pPr>
            <a:r>
              <a:rPr lang="en-NZ" dirty="0" smtClean="0"/>
              <a:t>The various templates will eventually save you time, but</a:t>
            </a:r>
            <a:r>
              <a:rPr lang="en-NZ" baseline="0" dirty="0" smtClean="0"/>
              <a:t> they require lots of customisation, so before you can effectively use them, you need to know what you’re doing.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Recall that your Activities will correspond</a:t>
            </a:r>
            <a:r>
              <a:rPr lang="en-NZ" baseline="0" dirty="0" smtClean="0"/>
              <a:t> (in most cases) to the screens of your app.</a:t>
            </a:r>
          </a:p>
          <a:p>
            <a:pPr>
              <a:buFont typeface="Arial" pitchFamily="34" charset="0"/>
              <a:buChar char="•"/>
            </a:pPr>
            <a:r>
              <a:rPr lang="en-NZ" baseline="0" dirty="0" smtClean="0"/>
              <a:t>You need to make sure that they have sensible names.</a:t>
            </a:r>
          </a:p>
          <a:p>
            <a:pPr>
              <a:buFont typeface="Arial" pitchFamily="34" charset="0"/>
              <a:buChar char="•"/>
            </a:pPr>
            <a:r>
              <a:rPr lang="en-NZ" baseline="0" dirty="0" smtClean="0"/>
              <a:t>In this dialogues, you type the Activity Name, and Eclipse fills in the Layout Name.</a:t>
            </a:r>
          </a:p>
          <a:p>
            <a:pPr>
              <a:buFont typeface="Arial" pitchFamily="34" charset="0"/>
              <a:buChar char="•"/>
            </a:pPr>
            <a:r>
              <a:rPr lang="en-NZ" baseline="0" dirty="0" smtClean="0"/>
              <a:t>As we will see in a minute, each activity has two files: one that holds the code (the Activity descendent class you are about to create) and one that specifies the screen interface (in XML – we’ll see it in a minute).</a:t>
            </a:r>
          </a:p>
          <a:p>
            <a:pPr>
              <a:buFont typeface="Arial" pitchFamily="34" charset="0"/>
              <a:buChar char="•"/>
            </a:pPr>
            <a:r>
              <a:rPr lang="en-NZ" baseline="0" dirty="0" smtClean="0"/>
              <a:t>That screen interface file is called the Layout. Eclipse is going to make it for you automatically, and here it shows you what it is going to call it.</a:t>
            </a:r>
          </a:p>
          <a:p>
            <a:pPr>
              <a:buFont typeface="Arial" pitchFamily="34" charset="0"/>
              <a:buChar char="•"/>
            </a:pPr>
            <a:r>
              <a:rPr lang="en-NZ" baseline="0" dirty="0" smtClean="0"/>
              <a:t>Eclipse is clever about this. The layout file name has to be all lower case. So when you use normal camel notation for your class name (the Activity name), it “translates” it into underscore notation as shown.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Here’s what you get.</a:t>
            </a:r>
          </a:p>
          <a:p>
            <a:pPr>
              <a:buFont typeface="Arial" pitchFamily="34" charset="0"/>
              <a:buChar char="•"/>
            </a:pPr>
            <a:r>
              <a:rPr lang="en-NZ" dirty="0" smtClean="0"/>
              <a:t>You’ve got a bunch of files, which you can see in the Package Explorer</a:t>
            </a:r>
          </a:p>
          <a:p>
            <a:pPr>
              <a:buFont typeface="Arial" pitchFamily="34" charset="0"/>
              <a:buChar char="•"/>
            </a:pPr>
            <a:r>
              <a:rPr lang="en-NZ" dirty="0" smtClean="0"/>
              <a:t>You’ve got an</a:t>
            </a:r>
            <a:r>
              <a:rPr lang="en-NZ" baseline="0" dirty="0" smtClean="0"/>
              <a:t> editing area, where there are two files open – the two tabs.</a:t>
            </a:r>
          </a:p>
          <a:p>
            <a:pPr lvl="1">
              <a:buFont typeface="Arial" pitchFamily="34" charset="0"/>
              <a:buChar char="•"/>
            </a:pPr>
            <a:r>
              <a:rPr lang="en-NZ" baseline="0" dirty="0" smtClean="0"/>
              <a:t>Practical1Main.java is where the Activity class is</a:t>
            </a:r>
          </a:p>
          <a:p>
            <a:pPr lvl="1">
              <a:buFont typeface="Arial" pitchFamily="34" charset="0"/>
              <a:buChar char="•"/>
            </a:pPr>
            <a:r>
              <a:rPr lang="en-NZ" baseline="0" dirty="0" smtClean="0"/>
              <a:t>Activity_practica1_main.xml is the layout. At the moment we are seeing it in WISYWIG, but we can switch to source view with the tabs at the bottom.</a:t>
            </a:r>
          </a:p>
          <a:p>
            <a:pPr lvl="0">
              <a:buFont typeface="Arial" pitchFamily="34" charset="0"/>
              <a:buChar char="•"/>
            </a:pPr>
            <a:r>
              <a:rPr lang="en-NZ" baseline="0" dirty="0" smtClean="0"/>
              <a:t>On the WISYWIG there are some palettes from which you can drag and drop screen elements – some visible and some not.</a:t>
            </a:r>
          </a:p>
          <a:p>
            <a:pPr lvl="0">
              <a:buFont typeface="Arial" pitchFamily="34" charset="0"/>
              <a:buChar char="•"/>
            </a:pPr>
            <a:r>
              <a:rPr lang="en-NZ" baseline="0" dirty="0" smtClean="0"/>
              <a:t>On the far right there are useful panels for various things.</a:t>
            </a:r>
          </a:p>
          <a:p>
            <a:pPr lvl="0">
              <a:buFont typeface="Arial" pitchFamily="34" charset="0"/>
              <a:buChar char="•"/>
            </a:pPr>
            <a:r>
              <a:rPr lang="en-NZ" baseline="0" dirty="0" smtClean="0"/>
              <a:t>As always when getting to know an IDE, you don’t want to try to cope with everything at once, you want to get to know the parts thoroughly, from the most essential outward.</a:t>
            </a:r>
          </a:p>
          <a:p>
            <a:pPr lvl="0">
              <a:buFont typeface="Arial" pitchFamily="34" charset="0"/>
              <a:buChar char="•"/>
            </a:pPr>
            <a:r>
              <a:rPr lang="en-NZ" baseline="0" dirty="0" smtClean="0"/>
              <a:t>That’s what we will do over the next couple of sessions.</a:t>
            </a:r>
          </a:p>
          <a:p>
            <a:pPr lvl="1">
              <a:buFont typeface="Arial" pitchFamily="34" charset="0"/>
              <a:buChar char="•"/>
            </a:pPr>
            <a:endParaRPr lang="en-NZ" dirty="0" smtClean="0"/>
          </a:p>
          <a:p>
            <a:pPr>
              <a:buFont typeface="Arial" pitchFamily="34" charset="0"/>
              <a:buChar char="•"/>
            </a:pPr>
            <a:r>
              <a:rPr lang="en-NZ" dirty="0" smtClean="0"/>
              <a:t>Today we will talk briefly</a:t>
            </a:r>
            <a:r>
              <a:rPr lang="en-NZ" baseline="0" dirty="0" smtClean="0"/>
              <a:t> about the various files, then you’ll start your practical.</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All these files. Android</a:t>
            </a:r>
            <a:r>
              <a:rPr lang="en-NZ" baseline="0" dirty="0" smtClean="0"/>
              <a:t> has a fixed file structure which you must follow.</a:t>
            </a:r>
          </a:p>
          <a:p>
            <a:pPr>
              <a:buFont typeface="Arial" pitchFamily="34" charset="0"/>
              <a:buChar char="•"/>
            </a:pPr>
            <a:r>
              <a:rPr lang="en-NZ" baseline="0" dirty="0" smtClean="0"/>
              <a:t>Some of these we won’t use yet, so ignore them.</a:t>
            </a:r>
          </a:p>
          <a:p>
            <a:pPr>
              <a:buFont typeface="Arial" pitchFamily="34" charset="0"/>
              <a:buChar char="•"/>
            </a:pPr>
            <a:r>
              <a:rPr lang="en-NZ" baseline="0" dirty="0" smtClean="0"/>
              <a:t>Here are the ones you care about today</a:t>
            </a:r>
          </a:p>
          <a:p>
            <a:pPr>
              <a:buFont typeface="Arial" pitchFamily="34" charset="0"/>
              <a:buChar char="•"/>
            </a:pPr>
            <a:endParaRPr lang="en-NZ" baseline="0" dirty="0" smtClean="0"/>
          </a:p>
          <a:p>
            <a:pPr>
              <a:buFont typeface="Arial" pitchFamily="34" charset="0"/>
              <a:buChar char="•"/>
            </a:pPr>
            <a:r>
              <a:rPr lang="en-NZ" dirty="0" smtClean="0"/>
              <a:t>Practical1Main.java is your activity class. We will look at its code in a minute</a:t>
            </a:r>
          </a:p>
          <a:p>
            <a:pPr>
              <a:buFont typeface="Arial" pitchFamily="34" charset="0"/>
              <a:buChar char="•"/>
            </a:pPr>
            <a:endParaRPr lang="en-NZ" dirty="0" smtClean="0"/>
          </a:p>
          <a:p>
            <a:pPr>
              <a:buFont typeface="Arial" pitchFamily="34" charset="0"/>
              <a:buChar char="•"/>
            </a:pPr>
            <a:r>
              <a:rPr lang="en-NZ" dirty="0" smtClean="0"/>
              <a:t>/gen. There</a:t>
            </a:r>
            <a:r>
              <a:rPr lang="en-NZ" baseline="0" dirty="0" smtClean="0"/>
              <a:t> is nothing in here at the moment, but Eclipse is going to build a VERY IMPORTANT class in here called R. The class R will wrap all your project resources (e.g. Images, constants like colours and sizes, even important literal strings) into static elements. You will then be able to access all that stuff in a clean and uniform way in your code.</a:t>
            </a:r>
          </a:p>
          <a:p>
            <a:pPr lvl="1">
              <a:buFont typeface="Arial" pitchFamily="34" charset="0"/>
              <a:buChar char="•"/>
            </a:pPr>
            <a:r>
              <a:rPr lang="en-NZ" baseline="0" dirty="0" smtClean="0"/>
              <a:t>NB: R frequently gets out of date as you add and change things, and you must build your project to get it regenerated. Android development is 87.4% rebuilding to update R.</a:t>
            </a:r>
          </a:p>
          <a:p>
            <a:pPr lvl="1">
              <a:buFont typeface="Arial" pitchFamily="34" charset="0"/>
              <a:buChar char="•"/>
            </a:pPr>
            <a:endParaRPr lang="en-NZ" baseline="0" dirty="0" smtClean="0"/>
          </a:p>
          <a:p>
            <a:pPr lvl="0">
              <a:buFont typeface="Arial" pitchFamily="34" charset="0"/>
              <a:buChar char="•"/>
            </a:pPr>
            <a:r>
              <a:rPr lang="en-NZ" baseline="0" dirty="0" smtClean="0"/>
              <a:t>Your layout XML file, buried down there in res/layout. That’s where these things go. More frequently than in Visual Studio, you will generate new project elements by hand. YOU HAVE TO PUT THEM IN THE RIGHT PLACES. So pay attention to that.</a:t>
            </a:r>
          </a:p>
          <a:p>
            <a:pPr lvl="0">
              <a:buFont typeface="Arial" pitchFamily="34" charset="0"/>
              <a:buChar char="•"/>
            </a:pPr>
            <a:endParaRPr lang="en-NZ" baseline="0" dirty="0" smtClean="0"/>
          </a:p>
          <a:p>
            <a:pPr lvl="0">
              <a:buFont typeface="Arial" pitchFamily="34" charset="0"/>
              <a:buChar char="•"/>
            </a:pPr>
            <a:r>
              <a:rPr lang="en-NZ" baseline="0" dirty="0" err="1" smtClean="0"/>
              <a:t>Drawable</a:t>
            </a:r>
            <a:r>
              <a:rPr lang="en-NZ" baseline="0" dirty="0" smtClean="0"/>
              <a:t> folders. Images will go in here. You can may versions of your images, at different resolutions. Why do you think that is? =&gt; Mobile devices are heterogeneous, and you need to accommodate a very wide range of targets.</a:t>
            </a:r>
          </a:p>
          <a:p>
            <a:pPr lvl="0">
              <a:buFont typeface="Arial" pitchFamily="34" charset="0"/>
              <a:buChar char="•"/>
            </a:pPr>
            <a:endParaRPr lang="en-NZ" baseline="0" dirty="0" smtClean="0"/>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The folder values, which contains three xml files. You will put more xml files in here as needed. These hold configuration constants. Like the hex value of a common background colour. They get bundled up into R and you access them from there. </a:t>
            </a:r>
            <a:r>
              <a:rPr lang="en-NZ" sz="1200" kern="1200" dirty="0" smtClean="0">
                <a:solidFill>
                  <a:schemeClr val="tx1"/>
                </a:solidFill>
                <a:latin typeface="Times New Roman" pitchFamily="18" charset="0"/>
                <a:ea typeface="+mn-ea"/>
                <a:cs typeface="Arial" charset="0"/>
              </a:rPr>
              <a:t>The rationale for separating these out is similar to that for pulling such things out into the CSS. If you decide to change your font size, for example, you need to modify it only in the single location, not the code for every control that uses it.</a:t>
            </a: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AndroidManifest.xml. Project meta data. Heaps of stuff in here. Has its own extremely complicated </a:t>
            </a:r>
            <a:r>
              <a:rPr lang="en-NZ" sz="1200" kern="1200" dirty="0" err="1" smtClean="0">
                <a:solidFill>
                  <a:schemeClr val="tx1"/>
                </a:solidFill>
                <a:latin typeface="Times New Roman" pitchFamily="18" charset="0"/>
                <a:ea typeface="+mn-ea"/>
                <a:cs typeface="Arial" charset="0"/>
              </a:rPr>
              <a:t>wizardy</a:t>
            </a:r>
            <a:r>
              <a:rPr lang="en-NZ" sz="1200" kern="1200" dirty="0" smtClean="0">
                <a:solidFill>
                  <a:schemeClr val="tx1"/>
                </a:solidFill>
                <a:latin typeface="Times New Roman" pitchFamily="18" charset="0"/>
                <a:ea typeface="+mn-ea"/>
                <a:cs typeface="Arial" charset="0"/>
              </a:rPr>
              <a:t> thing for editing; can also be edited by hand as XML (often easier to do). You will discover that Android is</a:t>
            </a:r>
            <a:r>
              <a:rPr lang="en-NZ" sz="1200" kern="1200" baseline="0" dirty="0" smtClean="0">
                <a:solidFill>
                  <a:schemeClr val="tx1"/>
                </a:solidFill>
                <a:latin typeface="Times New Roman" pitchFamily="18" charset="0"/>
                <a:ea typeface="+mn-ea"/>
                <a:cs typeface="Arial" charset="0"/>
              </a:rPr>
              <a:t> less automated about its metadata than Visual Studio, so we’ll be looking at this quite a lot.</a:t>
            </a:r>
            <a:endParaRPr lang="en-NZ" sz="1200" kern="1200" dirty="0" smtClean="0">
              <a:solidFill>
                <a:schemeClr val="tx1"/>
              </a:solidFill>
              <a:latin typeface="Times New Roman" pitchFamily="18"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lvl="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Like HTML, except you make up your</a:t>
            </a:r>
            <a:r>
              <a:rPr lang="en-NZ" baseline="0" dirty="0" smtClean="0"/>
              <a:t> own tags.</a:t>
            </a:r>
          </a:p>
          <a:p>
            <a:pPr>
              <a:buFont typeface="Arial" pitchFamily="34" charset="0"/>
              <a:buChar char="•"/>
            </a:pPr>
            <a:r>
              <a:rPr lang="en-NZ" baseline="0" dirty="0" smtClean="0"/>
              <a:t>Allows representation of any hierarchical organisation</a:t>
            </a:r>
          </a:p>
          <a:p>
            <a:pPr>
              <a:buFont typeface="Arial" pitchFamily="34" charset="0"/>
              <a:buChar char="•"/>
            </a:pPr>
            <a:r>
              <a:rPr lang="en-NZ" baseline="0" dirty="0" smtClean="0"/>
              <a:t>Use attributed to add extra bits of information.</a:t>
            </a:r>
          </a:p>
          <a:p>
            <a:pPr>
              <a:buFont typeface="Arial" pitchFamily="34" charset="0"/>
              <a:buChar char="•"/>
            </a:pPr>
            <a:r>
              <a:rPr lang="en-NZ" baseline="0" dirty="0" smtClean="0"/>
              <a:t>For example.</a:t>
            </a:r>
          </a:p>
          <a:p>
            <a:pPr>
              <a:buFont typeface="Arial" pitchFamily="34" charset="0"/>
              <a:buChar char="•"/>
            </a:pPr>
            <a:endParaRPr lang="en-NZ" baseline="0" dirty="0" smtClean="0"/>
          </a:p>
          <a:p>
            <a:pPr>
              <a:buFont typeface="Arial" pitchFamily="34" charset="0"/>
              <a:buChar char="•"/>
            </a:pPr>
            <a:r>
              <a:rPr lang="en-NZ" baseline="0" dirty="0" smtClean="0"/>
              <a:t>Note that, unlike HTML, there is no “standard” for XML. You literally make up any tags you want. </a:t>
            </a:r>
          </a:p>
          <a:p>
            <a:pPr>
              <a:buFont typeface="Arial" pitchFamily="34" charset="0"/>
              <a:buChar char="•"/>
            </a:pPr>
            <a:r>
              <a:rPr lang="en-NZ" baseline="0" dirty="0" smtClean="0"/>
              <a:t>As long as the nesting is correct (i.e. One outer tag to hold them all, outer elements completely enclose their inner elements, and every open tag has a close), it’s syntactically correct XML.</a:t>
            </a:r>
          </a:p>
          <a:p>
            <a:pPr>
              <a:buFont typeface="Arial" pitchFamily="34" charset="0"/>
              <a:buChar char="•"/>
            </a:pPr>
            <a:r>
              <a:rPr lang="en-NZ" baseline="0" dirty="0" smtClean="0"/>
              <a:t>So, different people can choose to represent the same information in different ways.</a:t>
            </a:r>
          </a:p>
          <a:p>
            <a:pPr>
              <a:buFont typeface="Arial" pitchFamily="34" charset="0"/>
              <a:buChar char="•"/>
            </a:pPr>
            <a:endParaRPr lang="en-NZ" baseline="0" dirty="0" smtClean="0"/>
          </a:p>
          <a:p>
            <a:pPr>
              <a:buFont typeface="Arial" pitchFamily="34" charset="0"/>
              <a:buChar char="•"/>
            </a:pPr>
            <a:r>
              <a:rPr lang="en-NZ" baseline="0" dirty="0" smtClean="0"/>
              <a:t>For example, I can define a family this way. You might do it differently – siblings instead of children, a guardians element that contained mother and father, elements for aunts and uncles, etc. </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baseline="0" dirty="0" smtClean="0"/>
              <a:t>Here is another example:</a:t>
            </a:r>
          </a:p>
          <a:p>
            <a:pPr>
              <a:buFont typeface="Arial" pitchFamily="34" charset="0"/>
              <a:buChar char="•"/>
            </a:pPr>
            <a:endParaRPr lang="en-NZ" baseline="0" dirty="0" smtClean="0"/>
          </a:p>
          <a:p>
            <a:pPr>
              <a:buFont typeface="Arial" pitchFamily="34" charset="0"/>
              <a:buChar char="•"/>
            </a:pPr>
            <a:r>
              <a:rPr lang="en-NZ" baseline="0" dirty="0" smtClean="0"/>
              <a:t>Assume you want to represent the inventory of a bookstore in XML</a:t>
            </a:r>
          </a:p>
          <a:p>
            <a:pPr>
              <a:buFont typeface="Arial" pitchFamily="34" charset="0"/>
              <a:buChar char="•"/>
            </a:pPr>
            <a:endParaRPr lang="en-NZ" baseline="0" dirty="0" smtClean="0"/>
          </a:p>
          <a:p>
            <a:pPr>
              <a:buFont typeface="Arial" pitchFamily="34" charset="0"/>
              <a:buChar char="•"/>
            </a:pPr>
            <a:r>
              <a:rPr lang="en-NZ" baseline="0" dirty="0" smtClean="0"/>
              <a:t>Here is one way....</a:t>
            </a:r>
          </a:p>
          <a:p>
            <a:pPr>
              <a:buFont typeface="Arial" pitchFamily="34" charset="0"/>
              <a:buChar char="•"/>
            </a:pPr>
            <a:r>
              <a:rPr lang="en-NZ" baseline="0" dirty="0" smtClean="0"/>
              <a:t>Here is an alternative, where category has been defined as a component element of &lt;book&gt;, not as an attribute.</a:t>
            </a:r>
          </a:p>
          <a:p>
            <a:pPr>
              <a:buFont typeface="Arial" pitchFamily="34" charset="0"/>
              <a:buChar char="•"/>
            </a:pPr>
            <a:r>
              <a:rPr lang="en-NZ" baseline="0" dirty="0" smtClean="0"/>
              <a:t>Both are completely legal.</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People using XML together must agree on what tags they want to use, who contains whom, and what goes in attributes and what goes in values.</a:t>
            </a:r>
          </a:p>
          <a:p>
            <a:pPr>
              <a:buFont typeface="Arial" pitchFamily="34" charset="0"/>
              <a:buNone/>
            </a:pPr>
            <a:endParaRPr lang="en-NZ" baseline="0" dirty="0" smtClean="0"/>
          </a:p>
          <a:p>
            <a:pPr>
              <a:buFont typeface="Arial" pitchFamily="34" charset="0"/>
              <a:buChar char="•"/>
            </a:pPr>
            <a:r>
              <a:rPr lang="en-NZ" baseline="0" dirty="0" smtClean="0"/>
              <a:t>As long as we are agreed on the rules, we can share information and write code to process that information. </a:t>
            </a:r>
          </a:p>
          <a:p>
            <a:pPr>
              <a:buFont typeface="Arial" pitchFamily="34" charset="0"/>
              <a:buChar char="•"/>
            </a:pPr>
            <a:r>
              <a:rPr lang="en-NZ" baseline="0" dirty="0" smtClean="0"/>
              <a:t>Modern SDK’s will have built-in tools for parsing XML. So you can give it an XML text file as input and then ask for “all the child elements” or “the value of mother”, etc.</a:t>
            </a:r>
          </a:p>
          <a:p>
            <a:pPr>
              <a:buFont typeface="Arial" pitchFamily="34" charset="0"/>
              <a:buChar char="•"/>
            </a:pPr>
            <a:endParaRPr lang="en-NZ" baseline="0" dirty="0" smtClean="0"/>
          </a:p>
          <a:p>
            <a:pPr>
              <a:buFont typeface="Arial" pitchFamily="34" charset="0"/>
              <a:buChar char="•"/>
            </a:pPr>
            <a:r>
              <a:rPr lang="en-NZ" baseline="0" dirty="0" smtClean="0"/>
              <a:t>Here is what the XML for an Android screen layout looks like.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0" dirty="0" smtClean="0"/>
              <a:t>Please try to avoid stream hopping, as it is hard to keep them exactly</a:t>
            </a:r>
            <a:r>
              <a:rPr lang="en-NZ" b="0" baseline="0" dirty="0" smtClean="0"/>
              <a:t> in sync. We will end up at the same place at the end of the week, but the break between session 1 and session 2 may sometimes vary. If your work schedule, etc., makes this impossible, please see me to discuss</a:t>
            </a:r>
          </a:p>
          <a:p>
            <a:pPr>
              <a:buFont typeface="Arial" pitchFamily="34" charset="0"/>
              <a:buChar char="•"/>
            </a:pPr>
            <a:endParaRPr lang="en-NZ" b="0" baseline="0" dirty="0" smtClean="0"/>
          </a:p>
          <a:p>
            <a:pPr>
              <a:buFont typeface="Arial" pitchFamily="34" charset="0"/>
              <a:buChar char="•"/>
            </a:pPr>
            <a:r>
              <a:rPr lang="en-NZ" b="0" baseline="0" dirty="0" smtClean="0"/>
              <a:t>For the first weeks of the paper I will be requiring you to do any in-class practical work actually in class (as opposed to in the Project Room or at home). This allows me to observe any early problems that need to be addressed. So please make sure that your schedule allows you to remain for the entire time for both sessions.</a:t>
            </a:r>
            <a:endParaRPr lang="en-NZ" b="0"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This file is /res/layout/</a:t>
            </a:r>
            <a:r>
              <a:rPr lang="en-NZ" sz="1200" i="1" kern="1200" dirty="0" smtClean="0">
                <a:solidFill>
                  <a:schemeClr val="tx1"/>
                </a:solidFill>
                <a:latin typeface="Times New Roman" pitchFamily="18" charset="0"/>
                <a:ea typeface="+mn-ea"/>
                <a:cs typeface="Arial" charset="0"/>
              </a:rPr>
              <a:t>activityName</a:t>
            </a:r>
            <a:r>
              <a:rPr lang="en-NZ" sz="1200" i="0" kern="1200" dirty="0" smtClean="0">
                <a:solidFill>
                  <a:schemeClr val="tx1"/>
                </a:solidFill>
                <a:latin typeface="Times New Roman" pitchFamily="18" charset="0"/>
                <a:ea typeface="+mn-ea"/>
                <a:cs typeface="Arial" charset="0"/>
              </a:rPr>
              <a:t>.xml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i="1"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For the example app created in the </a:t>
            </a:r>
            <a:r>
              <a:rPr lang="en-NZ" sz="1200" kern="1200" dirty="0" err="1" smtClean="0">
                <a:solidFill>
                  <a:schemeClr val="tx1"/>
                </a:solidFill>
                <a:latin typeface="Times New Roman" pitchFamily="18" charset="0"/>
                <a:ea typeface="+mn-ea"/>
                <a:cs typeface="Arial" charset="0"/>
              </a:rPr>
              <a:t>Powerpoint</a:t>
            </a:r>
            <a:r>
              <a:rPr lang="en-NZ" sz="1200" kern="1200" dirty="0" smtClean="0">
                <a:solidFill>
                  <a:schemeClr val="tx1"/>
                </a:solidFill>
                <a:latin typeface="Times New Roman" pitchFamily="18" charset="0"/>
                <a:ea typeface="+mn-ea"/>
                <a:cs typeface="Arial" charset="0"/>
              </a:rPr>
              <a:t>, the XML is: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This is syntactically correct XML -- a &lt;</a:t>
            </a:r>
            <a:r>
              <a:rPr lang="en-NZ" sz="1200" kern="1200" dirty="0" err="1" smtClean="0">
                <a:solidFill>
                  <a:schemeClr val="tx1"/>
                </a:solidFill>
                <a:latin typeface="Times New Roman" pitchFamily="18" charset="0"/>
                <a:ea typeface="+mn-ea"/>
                <a:cs typeface="Arial" charset="0"/>
              </a:rPr>
              <a:t>TextView</a:t>
            </a:r>
            <a:r>
              <a:rPr lang="en-NZ" sz="1200" kern="1200" dirty="0" smtClean="0">
                <a:solidFill>
                  <a:schemeClr val="tx1"/>
                </a:solidFill>
                <a:latin typeface="Times New Roman" pitchFamily="18" charset="0"/>
                <a:ea typeface="+mn-ea"/>
                <a:cs typeface="Arial" charset="0"/>
              </a:rPr>
              <a:t>&gt; element, contained within a &lt;</a:t>
            </a:r>
            <a:r>
              <a:rPr lang="en-NZ" sz="1200" kern="1200" dirty="0" err="1" smtClean="0">
                <a:solidFill>
                  <a:schemeClr val="tx1"/>
                </a:solidFill>
                <a:latin typeface="Times New Roman" pitchFamily="18" charset="0"/>
                <a:ea typeface="+mn-ea"/>
                <a:cs typeface="Arial" charset="0"/>
              </a:rPr>
              <a:t>RelativeLayout</a:t>
            </a:r>
            <a:r>
              <a:rPr lang="en-NZ" sz="1200" kern="1200" dirty="0" smtClean="0">
                <a:solidFill>
                  <a:schemeClr val="tx1"/>
                </a:solidFill>
                <a:latin typeface="Times New Roman" pitchFamily="18" charset="0"/>
                <a:ea typeface="+mn-ea"/>
                <a:cs typeface="Arial" charset="0"/>
              </a:rPr>
              <a:t>&gt; element.</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Note however, that, unlike many XML contexts, all of the information about these elements is expressed with attributes in the opening tag. </a:t>
            </a:r>
          </a:p>
          <a:p>
            <a:pPr>
              <a:buFont typeface="Arial" pitchFamily="34" charset="0"/>
              <a:buChar char="•"/>
            </a:pPr>
            <a:r>
              <a:rPr lang="en-NZ" sz="1200" kern="1200" dirty="0" smtClean="0">
                <a:solidFill>
                  <a:schemeClr val="tx1"/>
                </a:solidFill>
                <a:latin typeface="Times New Roman" pitchFamily="18" charset="0"/>
                <a:ea typeface="+mn-ea"/>
                <a:cs typeface="Arial" charset="0"/>
              </a:rPr>
              <a:t>The &lt;</a:t>
            </a:r>
            <a:r>
              <a:rPr lang="en-NZ" sz="1200" kern="1200" dirty="0" err="1" smtClean="0">
                <a:solidFill>
                  <a:schemeClr val="tx1"/>
                </a:solidFill>
                <a:latin typeface="Times New Roman" pitchFamily="18" charset="0"/>
                <a:ea typeface="+mn-ea"/>
                <a:cs typeface="Arial" charset="0"/>
              </a:rPr>
              <a:t>RelativeLayout</a:t>
            </a:r>
            <a:r>
              <a:rPr lang="en-NZ" sz="1200" kern="1200" dirty="0" smtClean="0">
                <a:solidFill>
                  <a:schemeClr val="tx1"/>
                </a:solidFill>
                <a:latin typeface="Times New Roman" pitchFamily="18" charset="0"/>
                <a:ea typeface="+mn-ea"/>
                <a:cs typeface="Arial" charset="0"/>
              </a:rPr>
              <a:t>&gt; for example, contains 9 different attributes, all with lengthy value strings before its closing angle bracket.</a:t>
            </a:r>
          </a:p>
          <a:p>
            <a:pPr>
              <a:buFont typeface="Arial" pitchFamily="34" charset="0"/>
              <a:buChar char="•"/>
            </a:pPr>
            <a:r>
              <a:rPr lang="en-NZ" sz="1200" kern="1200" dirty="0" smtClean="0">
                <a:solidFill>
                  <a:schemeClr val="tx1"/>
                </a:solidFill>
                <a:latin typeface="Times New Roman" pitchFamily="18" charset="0"/>
                <a:ea typeface="+mn-ea"/>
                <a:cs typeface="Arial" charset="0"/>
              </a:rPr>
              <a:t>This is the Android/Eclipse way. Do we like it? No. IT is ugly and hard to read. Will we learn to do it anyway? Yes. </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We will look in detail at all these various tags, attributes and values as we go. For now, realise that everything you set in the Properties window in Graphical View will appear in this XML file as an attribute.</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Note that the values of these attributes are, in some cases, expressed as android system constants (e.g. </a:t>
            </a:r>
            <a:r>
              <a:rPr lang="en-NZ" sz="1200" kern="1200" dirty="0" err="1" smtClean="0">
                <a:solidFill>
                  <a:schemeClr val="tx1"/>
                </a:solidFill>
                <a:latin typeface="Times New Roman" pitchFamily="18" charset="0"/>
                <a:ea typeface="+mn-ea"/>
                <a:cs typeface="Arial" charset="0"/>
              </a:rPr>
              <a:t>match_parent</a:t>
            </a:r>
            <a:r>
              <a:rPr lang="en-NZ" sz="1200" kern="1200" dirty="0" smtClean="0">
                <a:solidFill>
                  <a:schemeClr val="tx1"/>
                </a:solidFill>
                <a:latin typeface="Times New Roman" pitchFamily="18" charset="0"/>
                <a:ea typeface="+mn-ea"/>
                <a:cs typeface="Arial" charset="0"/>
              </a:rPr>
              <a:t>) and sometimes as strings that begin with @ and a file path. These latter strings are references to items that have been entered into one of the xml files in the /values folder of your app. For example, the string </a:t>
            </a:r>
            <a:r>
              <a:rPr lang="en-NZ" sz="1200" i="1" kern="1200" dirty="0" smtClean="0">
                <a:solidFill>
                  <a:schemeClr val="tx1"/>
                </a:solidFill>
                <a:latin typeface="Times New Roman" pitchFamily="18" charset="0"/>
                <a:ea typeface="+mn-ea"/>
                <a:cs typeface="Arial" charset="0"/>
              </a:rPr>
              <a:t>@</a:t>
            </a:r>
            <a:r>
              <a:rPr lang="en-NZ" sz="1200" i="1" kern="1200" dirty="0" err="1" smtClean="0">
                <a:solidFill>
                  <a:schemeClr val="tx1"/>
                </a:solidFill>
                <a:latin typeface="Times New Roman" pitchFamily="18" charset="0"/>
                <a:ea typeface="+mn-ea"/>
                <a:cs typeface="Arial" charset="0"/>
              </a:rPr>
              <a:t>dimen</a:t>
            </a:r>
            <a:r>
              <a:rPr lang="en-NZ" sz="1200" i="1" kern="1200" dirty="0" smtClean="0">
                <a:solidFill>
                  <a:schemeClr val="tx1"/>
                </a:solidFill>
                <a:latin typeface="Times New Roman" pitchFamily="18" charset="0"/>
                <a:ea typeface="+mn-ea"/>
                <a:cs typeface="Arial" charset="0"/>
              </a:rPr>
              <a:t>/</a:t>
            </a:r>
            <a:r>
              <a:rPr lang="en-NZ" sz="1200" i="1" kern="1200" dirty="0" err="1" smtClean="0">
                <a:solidFill>
                  <a:schemeClr val="tx1"/>
                </a:solidFill>
                <a:latin typeface="Times New Roman" pitchFamily="18" charset="0"/>
                <a:ea typeface="+mn-ea"/>
                <a:cs typeface="Arial" charset="0"/>
              </a:rPr>
              <a:t>activity_vertical_margin</a:t>
            </a:r>
            <a:r>
              <a:rPr lang="en-NZ" sz="1200" i="1" kern="1200" dirty="0" smtClean="0">
                <a:solidFill>
                  <a:schemeClr val="tx1"/>
                </a:solidFill>
                <a:latin typeface="Times New Roman" pitchFamily="18" charset="0"/>
                <a:ea typeface="+mn-ea"/>
                <a:cs typeface="Arial" charset="0"/>
              </a:rPr>
              <a:t> </a:t>
            </a:r>
            <a:r>
              <a:rPr lang="en-NZ" sz="1200" kern="1200" dirty="0" smtClean="0">
                <a:solidFill>
                  <a:schemeClr val="tx1"/>
                </a:solidFill>
                <a:latin typeface="Times New Roman" pitchFamily="18" charset="0"/>
                <a:ea typeface="+mn-ea"/>
                <a:cs typeface="Arial" charset="0"/>
              </a:rPr>
              <a:t>refers to an XML element of type &lt;</a:t>
            </a:r>
            <a:r>
              <a:rPr lang="en-NZ" sz="1200" kern="1200" dirty="0" err="1" smtClean="0">
                <a:solidFill>
                  <a:schemeClr val="tx1"/>
                </a:solidFill>
                <a:latin typeface="Times New Roman" pitchFamily="18" charset="0"/>
                <a:ea typeface="+mn-ea"/>
                <a:cs typeface="Arial" charset="0"/>
              </a:rPr>
              <a:t>dimen</a:t>
            </a:r>
            <a:r>
              <a:rPr lang="en-NZ" sz="1200" kern="1200" dirty="0" smtClean="0">
                <a:solidFill>
                  <a:schemeClr val="tx1"/>
                </a:solidFill>
                <a:latin typeface="Times New Roman" pitchFamily="18" charset="0"/>
                <a:ea typeface="+mn-ea"/>
                <a:cs typeface="Arial" charset="0"/>
              </a:rPr>
              <a:t>&gt; with name attribute "</a:t>
            </a:r>
            <a:r>
              <a:rPr lang="en-NZ" sz="1200" kern="1200" dirty="0" err="1" smtClean="0">
                <a:solidFill>
                  <a:schemeClr val="tx1"/>
                </a:solidFill>
                <a:latin typeface="Times New Roman" pitchFamily="18" charset="0"/>
                <a:ea typeface="+mn-ea"/>
                <a:cs typeface="Arial" charset="0"/>
              </a:rPr>
              <a:t>activity_vertical_margin</a:t>
            </a:r>
            <a:r>
              <a:rPr lang="en-NZ" sz="1200" kern="1200" dirty="0" smtClean="0">
                <a:solidFill>
                  <a:schemeClr val="tx1"/>
                </a:solidFill>
                <a:latin typeface="Times New Roman" pitchFamily="18" charset="0"/>
                <a:ea typeface="+mn-ea"/>
                <a:cs typeface="Arial" charset="0"/>
              </a:rPr>
              <a:t>" contained in the file /values/dimens.xml.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More independent</a:t>
            </a:r>
          </a:p>
          <a:p>
            <a:pPr lvl="1">
              <a:buFont typeface="Arial" pitchFamily="34" charset="0"/>
              <a:buChar char="•"/>
            </a:pPr>
            <a:r>
              <a:rPr lang="en-NZ" dirty="0" smtClean="0"/>
              <a:t>In</a:t>
            </a:r>
            <a:r>
              <a:rPr lang="en-NZ" baseline="0" dirty="0" smtClean="0"/>
              <a:t> second year, we specify the target, and tell you how to get there. In third year, sometimes we just specify the target, and you have to figure out how to get there by yourself. This is to prepare you for the job, where pretty much nobody ever tells you anything but what you’re supposed to deliver.</a:t>
            </a:r>
            <a:endParaRPr lang="en-NZ" dirty="0" smtClean="0"/>
          </a:p>
          <a:p>
            <a:pPr>
              <a:buFont typeface="Arial" pitchFamily="34" charset="0"/>
              <a:buChar char="•"/>
            </a:pPr>
            <a:r>
              <a:rPr lang="en-NZ" dirty="0" smtClean="0"/>
              <a:t>More flexible</a:t>
            </a:r>
          </a:p>
          <a:p>
            <a:pPr lvl="1">
              <a:buFont typeface="Arial" pitchFamily="34" charset="0"/>
              <a:buChar char="•"/>
            </a:pPr>
            <a:r>
              <a:rPr lang="en-NZ" dirty="0" smtClean="0"/>
              <a:t>As much as possible I</a:t>
            </a:r>
            <a:r>
              <a:rPr lang="en-NZ" baseline="0" dirty="0" smtClean="0"/>
              <a:t> want you to be able to make things you care about. Therefore, assignments will generally be designed to give you a lot of latitude. You get general specs or FR, but you can often hit them in a personalised way</a:t>
            </a:r>
            <a:endParaRPr lang="en-NZ" dirty="0" smtClean="0"/>
          </a:p>
          <a:p>
            <a:pPr>
              <a:buFont typeface="Arial" pitchFamily="34" charset="0"/>
              <a:buChar char="•"/>
            </a:pPr>
            <a:r>
              <a:rPr lang="en-NZ" dirty="0" smtClean="0"/>
              <a:t>More work</a:t>
            </a:r>
          </a:p>
          <a:p>
            <a:pPr lvl="1">
              <a:buFont typeface="Arial" pitchFamily="34" charset="0"/>
              <a:buChar char="•"/>
            </a:pPr>
            <a:r>
              <a:rPr lang="en-NZ" dirty="0" smtClean="0"/>
              <a:t>At 3</a:t>
            </a:r>
            <a:r>
              <a:rPr lang="en-NZ" baseline="30000" dirty="0" smtClean="0"/>
              <a:t>rd</a:t>
            </a:r>
            <a:r>
              <a:rPr lang="en-NZ" baseline="0" dirty="0" smtClean="0"/>
              <a:t> year you are expected to spend twice as many hours outside of class as there are scheduled teaching hours. That is, in addition to the 4 hours a week you spend in class, you are expected to spend a minimum of 8 additional hours working on your own. The practicals and assignments assume this much commitment, so be sure to schedule it in. </a:t>
            </a:r>
          </a:p>
          <a:p>
            <a:pPr lvl="1">
              <a:buFont typeface="Arial" pitchFamily="34" charset="0"/>
              <a:buChar char="•"/>
            </a:pPr>
            <a:r>
              <a:rPr lang="en-NZ" baseline="0" dirty="0" smtClean="0"/>
              <a:t>And absolutely do not fall behind. This is a “</a:t>
            </a:r>
            <a:r>
              <a:rPr lang="en-NZ" baseline="0" dirty="0" err="1" smtClean="0"/>
              <a:t>scaffolded</a:t>
            </a:r>
            <a:r>
              <a:rPr lang="en-NZ" baseline="0" dirty="0" smtClean="0"/>
              <a:t>” paper. That means that topic n builds on, and assumes mastery of, topic n-1. If you fall substantially behind, you will probably not be able to catch up. If it is unavoidable, due to health or family issues, see me VERY PROMPTLY.</a:t>
            </a:r>
          </a:p>
          <a:p>
            <a:pPr lvl="1">
              <a:buFont typeface="Arial" pitchFamily="34" charset="0"/>
              <a:buChar char="•"/>
            </a:pPr>
            <a:r>
              <a:rPr lang="en-NZ" baseline="0" dirty="0" smtClean="0"/>
              <a:t>Remember, this is 3</a:t>
            </a:r>
            <a:r>
              <a:rPr lang="en-NZ" baseline="30000" dirty="0" smtClean="0"/>
              <a:t>rd</a:t>
            </a:r>
            <a:r>
              <a:rPr lang="en-NZ" baseline="0" dirty="0" smtClean="0"/>
              <a:t> year – there are no convenient do-</a:t>
            </a:r>
            <a:r>
              <a:rPr lang="en-NZ" baseline="0" dirty="0" err="1" smtClean="0"/>
              <a:t>overs</a:t>
            </a:r>
            <a:r>
              <a:rPr lang="en-NZ" baseline="0" dirty="0" smtClean="0"/>
              <a:t>.</a:t>
            </a:r>
            <a:endParaRPr lang="en-NZ" dirty="0" smtClean="0"/>
          </a:p>
          <a:p>
            <a:pPr>
              <a:buFont typeface="Arial" pitchFamily="34" charset="0"/>
              <a:buChar char="•"/>
            </a:pPr>
            <a:r>
              <a:rPr lang="en-NZ" dirty="0" smtClean="0"/>
              <a:t>More fun</a:t>
            </a:r>
          </a:p>
          <a:p>
            <a:pPr lvl="1">
              <a:buFont typeface="Arial" pitchFamily="34" charset="0"/>
              <a:buChar char="•"/>
            </a:pPr>
            <a:r>
              <a:rPr lang="en-NZ" dirty="0" smtClean="0"/>
              <a:t>Because of</a:t>
            </a:r>
            <a:r>
              <a:rPr lang="en-NZ" baseline="0" dirty="0" smtClean="0"/>
              <a:t> the above.</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are using Android because the software is open source, the community is large, it is easier to deploy that</a:t>
            </a:r>
            <a:r>
              <a:rPr lang="en-NZ" baseline="0" dirty="0" smtClean="0"/>
              <a:t> </a:t>
            </a:r>
            <a:r>
              <a:rPr lang="en-NZ" baseline="0" dirty="0" err="1" smtClean="0"/>
              <a:t>iOS</a:t>
            </a:r>
            <a:r>
              <a:rPr lang="en-NZ" baseline="0" dirty="0" smtClean="0"/>
              <a:t> and has a bigger market share than Windows.</a:t>
            </a:r>
            <a:endParaRPr lang="en-NZ" dirty="0" smtClean="0"/>
          </a:p>
          <a:p>
            <a:pPr>
              <a:buFont typeface="Arial" pitchFamily="34" charset="0"/>
              <a:buChar char="•"/>
            </a:pPr>
            <a:r>
              <a:rPr lang="en-NZ" dirty="0" smtClean="0"/>
              <a:t>Remember</a:t>
            </a:r>
            <a:r>
              <a:rPr lang="en-NZ" baseline="0" dirty="0" smtClean="0"/>
              <a:t> that, as always, it’s not about the particular tool or language or environment, it is about the underlying principles, that you want to learn well enough to generalise to whatever tool/language/environment you need.</a:t>
            </a:r>
          </a:p>
          <a:p>
            <a:pPr>
              <a:buFont typeface="Arial" pitchFamily="34" charset="0"/>
              <a:buChar char="•"/>
            </a:pPr>
            <a:r>
              <a:rPr lang="en-NZ" baseline="0" dirty="0" smtClean="0"/>
              <a:t>We will be coding in Java, but the libraries and architectures are very Android-specific.</a:t>
            </a:r>
          </a:p>
          <a:p>
            <a:pPr>
              <a:buFont typeface="Arial" pitchFamily="34" charset="0"/>
              <a:buChar char="•"/>
            </a:pPr>
            <a:r>
              <a:rPr lang="en-NZ" baseline="0" dirty="0" smtClean="0"/>
              <a:t>If you learned everything in C++, you should l be fine in this paper. If you didn’t take C++ or you didn’t learn everything in there, please schedule in some extra time in the first few weeks to get your coding skills up to speed.</a:t>
            </a:r>
          </a:p>
          <a:p>
            <a:pPr>
              <a:buFont typeface="Arial" pitchFamily="34" charset="0"/>
              <a:buChar char="•"/>
            </a:pPr>
            <a:endParaRPr lang="en-NZ" baseline="0" dirty="0" smtClean="0"/>
          </a:p>
          <a:p>
            <a:pPr>
              <a:buFont typeface="Arial" pitchFamily="34" charset="0"/>
              <a:buChar char="•"/>
            </a:pPr>
            <a:r>
              <a:rPr lang="en-NZ" baseline="0" dirty="0" smtClean="0"/>
              <a:t>We are not referring here solely to look and feel, but to broader issues of usability and user experience.</a:t>
            </a:r>
          </a:p>
          <a:p>
            <a:pPr>
              <a:buFont typeface="Arial" pitchFamily="34" charset="0"/>
              <a:buChar char="•"/>
            </a:pPr>
            <a:r>
              <a:rPr lang="en-NZ" baseline="0" dirty="0" smtClean="0"/>
              <a:t>The design of mobile applications is complex and interesting, and introduces some new issues to the general principles of HCI. </a:t>
            </a:r>
          </a:p>
          <a:p>
            <a:pPr>
              <a:buFont typeface="Arial" pitchFamily="34" charset="0"/>
              <a:buChar char="•"/>
            </a:pPr>
            <a:r>
              <a:rPr lang="en-NZ" baseline="0" dirty="0" smtClean="0"/>
              <a:t>To address this, however, we must first start with those general principles, which we will do, before addressing the particular concerns of mobile.</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Absolutely, positively</a:t>
            </a:r>
            <a:r>
              <a:rPr lang="en-NZ" baseline="0" dirty="0" smtClean="0"/>
              <a:t> subject to change.</a:t>
            </a:r>
          </a:p>
          <a:p>
            <a:pPr>
              <a:buFont typeface="Arial" pitchFamily="34" charset="0"/>
              <a:buChar char="•"/>
            </a:pPr>
            <a:r>
              <a:rPr lang="en-NZ" baseline="0" dirty="0" smtClean="0"/>
              <a:t>For example, we’ve got a problem where the stream with a Monday class is going to lose a session because of Something </a:t>
            </a:r>
            <a:r>
              <a:rPr lang="en-NZ" baseline="0" dirty="0" err="1" smtClean="0"/>
              <a:t>Something</a:t>
            </a:r>
            <a:r>
              <a:rPr lang="en-NZ" baseline="0" dirty="0" smtClean="0"/>
              <a:t> holiday. We will work it out as it comes up.</a:t>
            </a:r>
          </a:p>
          <a:p>
            <a:pPr>
              <a:buFont typeface="Arial" pitchFamily="34" charset="0"/>
              <a:buChar char="•"/>
            </a:pPr>
            <a:r>
              <a:rPr lang="en-NZ" baseline="0" dirty="0" smtClean="0"/>
              <a:t>This is just to give you a general sense of what we will be covering, in case you want to do some reading ahead, or suggest additional stuff that is missing.</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Complete</a:t>
            </a:r>
            <a:r>
              <a:rPr lang="en-NZ" baseline="0" dirty="0" smtClean="0"/>
              <a:t> details as they arise</a:t>
            </a:r>
          </a:p>
          <a:p>
            <a:pPr>
              <a:buFont typeface="Arial" pitchFamily="34" charset="0"/>
              <a:buChar char="•"/>
            </a:pPr>
            <a:r>
              <a:rPr lang="en-NZ" baseline="0" dirty="0" smtClean="0"/>
              <a:t>Note the stricter requirements for 3</a:t>
            </a:r>
            <a:r>
              <a:rPr lang="en-NZ" baseline="30000" dirty="0" smtClean="0"/>
              <a:t>rd</a:t>
            </a:r>
            <a:r>
              <a:rPr lang="en-NZ" baseline="0" dirty="0" smtClean="0"/>
              <a:t> year. </a:t>
            </a:r>
          </a:p>
          <a:p>
            <a:pPr>
              <a:buFont typeface="Arial" pitchFamily="34" charset="0"/>
              <a:buChar char="•"/>
            </a:pPr>
            <a:r>
              <a:rPr lang="en-NZ" baseline="0" dirty="0" smtClean="0"/>
              <a:t>We will submit via email, not via </a:t>
            </a:r>
            <a:r>
              <a:rPr lang="en-NZ" baseline="0" dirty="0" err="1" smtClean="0"/>
              <a:t>gitHub</a:t>
            </a:r>
            <a:r>
              <a:rPr lang="en-NZ" baseline="0" dirty="0" smtClean="0"/>
              <a:t>, due to privacy issues.</a:t>
            </a:r>
          </a:p>
          <a:p>
            <a:pPr>
              <a:buFont typeface="Arial" pitchFamily="34" charset="0"/>
              <a:buChar char="•"/>
            </a:pPr>
            <a:r>
              <a:rPr lang="en-NZ" baseline="0" dirty="0" smtClean="0"/>
              <a:t>If it doesn’t have your name on it, I won’t even open it. </a:t>
            </a:r>
          </a:p>
          <a:p>
            <a:pPr>
              <a:buFont typeface="Arial" pitchFamily="34" charset="0"/>
              <a:buChar char="•"/>
            </a:pPr>
            <a:endParaRPr lang="en-NZ" baseline="0" dirty="0" smtClean="0"/>
          </a:p>
          <a:p>
            <a:pPr>
              <a:buFont typeface="Arial" pitchFamily="34" charset="0"/>
              <a:buChar char="•"/>
            </a:pPr>
            <a:r>
              <a:rPr lang="en-NZ" baseline="0" dirty="0" smtClean="0"/>
              <a:t>Note the user testing. This is a very technical process and is a requirement for the majority of 3</a:t>
            </a:r>
            <a:r>
              <a:rPr lang="en-NZ" baseline="30000" dirty="0" smtClean="0"/>
              <a:t>rd</a:t>
            </a:r>
            <a:r>
              <a:rPr lang="en-NZ" baseline="0" dirty="0" smtClean="0"/>
              <a:t> year projects, so we’ll do it thoroughly in this paper.</a:t>
            </a:r>
          </a:p>
          <a:p>
            <a:pPr>
              <a:buFont typeface="Arial" pitchFamily="34" charset="0"/>
              <a:buChar char="•"/>
            </a:pPr>
            <a:endParaRPr lang="en-NZ" baseline="0" dirty="0" smtClean="0"/>
          </a:p>
          <a:p>
            <a:pPr>
              <a:buFont typeface="Arial" pitchFamily="34" charset="0"/>
              <a:buChar char="•"/>
            </a:pPr>
            <a:r>
              <a:rPr lang="en-NZ" baseline="0" dirty="0" smtClean="0"/>
              <a:t>Readings assigned as they come up.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Mascot</a:t>
            </a:r>
          </a:p>
          <a:p>
            <a:pPr>
              <a:buFont typeface="Arial" pitchFamily="34" charset="0"/>
              <a:buChar char="•"/>
            </a:pPr>
            <a:r>
              <a:rPr lang="en-NZ" dirty="0" smtClean="0"/>
              <a:t>And the market share. These values differ</a:t>
            </a:r>
            <a:r>
              <a:rPr lang="en-NZ" baseline="0" dirty="0" smtClean="0"/>
              <a:t> depending on source (can you think why that would be)? But Android always has the biggest slice of pie.</a:t>
            </a:r>
          </a:p>
          <a:p>
            <a:pPr>
              <a:buFont typeface="Arial" pitchFamily="34" charset="0"/>
              <a:buChar char="•"/>
            </a:pPr>
            <a:r>
              <a:rPr lang="en-NZ" baseline="0" dirty="0" smtClean="0"/>
              <a:t>One thing to note – look at the picture when you include feature phones. No apps. No Safari/Chrome/etc.</a:t>
            </a:r>
          </a:p>
          <a:p>
            <a:pPr>
              <a:buFont typeface="Arial" pitchFamily="34" charset="0"/>
              <a:buChar char="•"/>
            </a:pPr>
            <a:r>
              <a:rPr lang="en-NZ" baseline="0" dirty="0" smtClean="0"/>
              <a:t>We talk about how to provide service to these users in Web3.</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 end-to-end mobile application development and execution platform.</a:t>
            </a:r>
          </a:p>
          <a:p>
            <a:pPr lvl="1">
              <a:buFont typeface="Arial" pitchFamily="34" charset="0"/>
              <a:buChar char="•"/>
            </a:pPr>
            <a:r>
              <a:rPr lang="en-NZ" dirty="0" smtClean="0"/>
              <a:t>Not unreasonable to think of it as both the development</a:t>
            </a:r>
            <a:r>
              <a:rPr lang="en-NZ" baseline="0" dirty="0" smtClean="0"/>
              <a:t> tools, the execution environment and the operating system. So sort of like Visual Studio + the .NET framework + Windows, but only for mobile devices.</a:t>
            </a:r>
            <a:endParaRPr lang="en-NZ" dirty="0" smtClean="0"/>
          </a:p>
          <a:p>
            <a:pPr>
              <a:buFont typeface="Arial" pitchFamily="34" charset="0"/>
              <a:buChar char="•"/>
            </a:pPr>
            <a:r>
              <a:rPr lang="en-NZ" dirty="0" smtClean="0"/>
              <a:t>Initiated in 2007 by the Open Handset Alliance</a:t>
            </a:r>
          </a:p>
          <a:p>
            <a:pPr lvl="1">
              <a:buFont typeface="Arial" pitchFamily="34" charset="0"/>
              <a:buChar char="•"/>
            </a:pPr>
            <a:r>
              <a:rPr lang="en-NZ" dirty="0" smtClean="0"/>
              <a:t>OHA a group</a:t>
            </a:r>
            <a:r>
              <a:rPr lang="en-NZ" baseline="0" dirty="0" smtClean="0"/>
              <a:t> of hardware manufacturers, telecoms companies and software developers (including, of course, Google).</a:t>
            </a:r>
          </a:p>
          <a:p>
            <a:pPr lvl="0">
              <a:buFont typeface="Arial" pitchFamily="34" charset="0"/>
              <a:buChar char="•"/>
            </a:pPr>
            <a:r>
              <a:rPr lang="en-NZ" baseline="0" dirty="0" smtClean="0"/>
              <a:t>OS </a:t>
            </a:r>
          </a:p>
          <a:p>
            <a:pPr lvl="1">
              <a:buFont typeface="Arial" pitchFamily="34" charset="0"/>
              <a:buChar char="•"/>
            </a:pPr>
            <a:r>
              <a:rPr lang="en-NZ" baseline="0" dirty="0" smtClean="0"/>
              <a:t>Based on Linux</a:t>
            </a:r>
          </a:p>
          <a:p>
            <a:pPr lvl="1">
              <a:buFont typeface="Arial" pitchFamily="34" charset="0"/>
              <a:buChar char="•"/>
            </a:pPr>
            <a:r>
              <a:rPr lang="en-NZ" baseline="0" dirty="0" smtClean="0"/>
              <a:t>Makes it a feisty competitor to Apple and Blackberry’s proprietary tools</a:t>
            </a:r>
          </a:p>
          <a:p>
            <a:pPr lvl="0">
              <a:buFont typeface="Arial" pitchFamily="34" charset="0"/>
              <a:buChar char="•"/>
            </a:pPr>
            <a:r>
              <a:rPr lang="en-NZ" baseline="0" dirty="0" smtClean="0"/>
              <a:t>Development</a:t>
            </a:r>
          </a:p>
          <a:p>
            <a:pPr lvl="1">
              <a:buFont typeface="Arial" pitchFamily="34" charset="0"/>
              <a:buChar char="•"/>
            </a:pPr>
            <a:r>
              <a:rPr lang="en-NZ" baseline="0" dirty="0" smtClean="0"/>
              <a:t>We will talk about Android Studio, but sensible professionals avoid the bleeding edge. Most of the available resources are for Eclipse development, and most development will be in Eclipse for a long time. Pick up the newest things for hobby projects; don’t expect to impress employers with them.</a:t>
            </a: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Patricia.Haden@op.ac.n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a:t>
            </a:r>
            <a:r>
              <a:rPr lang="en-NZ" baseline="30000" dirty="0" smtClean="0"/>
              <a:t>rd</a:t>
            </a:r>
            <a:r>
              <a:rPr lang="en-NZ" dirty="0" smtClean="0"/>
              <a:t> Year Projects</a:t>
            </a:r>
            <a:endParaRPr lang="en-US" dirty="0"/>
          </a:p>
        </p:txBody>
      </p:sp>
      <p:sp>
        <p:nvSpPr>
          <p:cNvPr id="3" name="Content Placeholder 2"/>
          <p:cNvSpPr>
            <a:spLocks noGrp="1"/>
          </p:cNvSpPr>
          <p:nvPr>
            <p:ph idx="1"/>
          </p:nvPr>
        </p:nvSpPr>
        <p:spPr/>
        <p:txBody>
          <a:bodyPr>
            <a:normAutofit/>
          </a:bodyPr>
          <a:lstStyle/>
          <a:p>
            <a:r>
              <a:rPr lang="en-NZ" sz="2800" dirty="0" smtClean="0"/>
              <a:t>Eye-movement interfaces</a:t>
            </a:r>
          </a:p>
          <a:p>
            <a:endParaRPr lang="en-NZ" sz="2800" dirty="0"/>
          </a:p>
          <a:p>
            <a:r>
              <a:rPr lang="en-NZ" sz="2800" dirty="0" err="1" smtClean="0"/>
              <a:t>Olveston</a:t>
            </a:r>
            <a:r>
              <a:rPr lang="en-NZ" sz="2800" dirty="0" smtClean="0"/>
              <a:t> AR garden tour</a:t>
            </a:r>
            <a:endParaRPr lang="en-US" sz="2800" dirty="0"/>
          </a:p>
        </p:txBody>
      </p:sp>
    </p:spTree>
    <p:extLst>
      <p:ext uri="{BB962C8B-B14F-4D97-AF65-F5344CB8AC3E}">
        <p14:creationId xmlns:p14="http://schemas.microsoft.com/office/powerpoint/2010/main" val="136900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Android Platform</a:t>
            </a:r>
            <a:endParaRPr lang="en-NZ" dirty="0"/>
          </a:p>
        </p:txBody>
      </p:sp>
      <p:sp>
        <p:nvSpPr>
          <p:cNvPr id="3" name="Content Placeholder 2"/>
          <p:cNvSpPr>
            <a:spLocks noGrp="1"/>
          </p:cNvSpPr>
          <p:nvPr>
            <p:ph idx="1"/>
          </p:nvPr>
        </p:nvSpPr>
        <p:spPr/>
        <p:txBody>
          <a:bodyPr/>
          <a:lstStyle/>
          <a:p>
            <a:r>
              <a:rPr lang="en-NZ" dirty="0" smtClean="0"/>
              <a:t>An end-to-end mobile application development and execution platform.</a:t>
            </a:r>
          </a:p>
          <a:p>
            <a:r>
              <a:rPr lang="en-NZ" dirty="0" smtClean="0"/>
              <a:t>Initiated in 2007 by the Open Handset Alliance</a:t>
            </a:r>
          </a:p>
          <a:p>
            <a:r>
              <a:rPr lang="en-NZ" dirty="0" smtClean="0"/>
              <a:t>Open source and </a:t>
            </a:r>
            <a:r>
              <a:rPr lang="en-NZ" dirty="0" err="1" smtClean="0"/>
              <a:t>nonproprietary</a:t>
            </a:r>
            <a:endParaRPr lang="en-NZ" dirty="0" smtClean="0"/>
          </a:p>
          <a:p>
            <a:r>
              <a:rPr lang="en-NZ" dirty="0" smtClean="0"/>
              <a:t>Development</a:t>
            </a:r>
          </a:p>
          <a:p>
            <a:pPr lvl="1"/>
            <a:r>
              <a:rPr lang="en-NZ" dirty="0" smtClean="0"/>
              <a:t>Java with Android libraries</a:t>
            </a:r>
          </a:p>
          <a:p>
            <a:pPr lvl="1"/>
            <a:r>
              <a:rPr lang="en-NZ" dirty="0" smtClean="0"/>
              <a:t>Until very recently, Eclipse using Android plug-ins.</a:t>
            </a:r>
          </a:p>
          <a:p>
            <a:pPr lvl="1"/>
            <a:r>
              <a:rPr lang="en-NZ" dirty="0" smtClean="0"/>
              <a:t>Android Studio (first stable build released December, 2013).</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Android Computational Model</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Multiple apps run simultaneously, each in its own “security sandbox”.</a:t>
            </a:r>
          </a:p>
          <a:p>
            <a:pPr>
              <a:spcBef>
                <a:spcPts val="1200"/>
              </a:spcBef>
              <a:spcAft>
                <a:spcPts val="1200"/>
              </a:spcAft>
            </a:pPr>
            <a:r>
              <a:rPr lang="en-NZ" dirty="0" smtClean="0"/>
              <a:t>“..each app, by default, has access only to the components that it requires to do its work and no more</a:t>
            </a:r>
            <a:r>
              <a:rPr lang="en-NZ" i="1" dirty="0" smtClean="0"/>
              <a:t>.”  - developer.android.com</a:t>
            </a:r>
          </a:p>
          <a:p>
            <a:pPr>
              <a:spcBef>
                <a:spcPts val="1200"/>
              </a:spcBef>
              <a:spcAft>
                <a:spcPts val="1200"/>
              </a:spcAft>
            </a:pPr>
            <a:r>
              <a:rPr lang="en-NZ" dirty="0" smtClean="0"/>
              <a:t>Apps communicate via messaging, allowing them to share data and services.</a:t>
            </a:r>
          </a:p>
          <a:p>
            <a:pPr>
              <a:spcBef>
                <a:spcPts val="1200"/>
              </a:spcBef>
              <a:spcAft>
                <a:spcPts val="1200"/>
              </a:spcAft>
            </a:pPr>
            <a:endParaRPr lang="en-NZ"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Computational Entities</a:t>
            </a:r>
            <a:endParaRPr lang="en-NZ" dirty="0"/>
          </a:p>
        </p:txBody>
      </p:sp>
      <p:sp>
        <p:nvSpPr>
          <p:cNvPr id="3" name="Content Placeholder 2"/>
          <p:cNvSpPr>
            <a:spLocks noGrp="1"/>
          </p:cNvSpPr>
          <p:nvPr>
            <p:ph idx="1"/>
          </p:nvPr>
        </p:nvSpPr>
        <p:spPr/>
        <p:txBody>
          <a:bodyPr/>
          <a:lstStyle/>
          <a:p>
            <a:r>
              <a:rPr lang="en-NZ" dirty="0" smtClean="0"/>
              <a:t>Activity</a:t>
            </a:r>
          </a:p>
          <a:p>
            <a:pPr lvl="1"/>
            <a:r>
              <a:rPr lang="en-NZ" dirty="0" smtClean="0"/>
              <a:t>The classic “app” is composed of multiple Activities.</a:t>
            </a:r>
          </a:p>
          <a:p>
            <a:pPr lvl="1"/>
            <a:r>
              <a:rPr lang="en-NZ" dirty="0" smtClean="0"/>
              <a:t>A  single screen with associated interface definition and computation.</a:t>
            </a:r>
          </a:p>
          <a:p>
            <a:pPr lvl="1"/>
            <a:r>
              <a:rPr lang="en-NZ" dirty="0" smtClean="0"/>
              <a:t>Can communicate with other Activities (including those in other applications) via messaging.</a:t>
            </a:r>
          </a:p>
          <a:p>
            <a:pPr lvl="1"/>
            <a:r>
              <a:rPr lang="en-NZ" dirty="0" smtClean="0"/>
              <a:t>All activities descend from </a:t>
            </a:r>
            <a:r>
              <a:rPr lang="en-NZ" dirty="0" err="1" smtClean="0"/>
              <a:t>android.app.Activity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Computational Entities</a:t>
            </a:r>
            <a:endParaRPr lang="en-NZ" dirty="0"/>
          </a:p>
        </p:txBody>
      </p:sp>
      <p:sp>
        <p:nvSpPr>
          <p:cNvPr id="3" name="Content Placeholder 2"/>
          <p:cNvSpPr>
            <a:spLocks noGrp="1"/>
          </p:cNvSpPr>
          <p:nvPr>
            <p:ph idx="1"/>
          </p:nvPr>
        </p:nvSpPr>
        <p:spPr/>
        <p:txBody>
          <a:bodyPr/>
          <a:lstStyle/>
          <a:p>
            <a:r>
              <a:rPr lang="en-NZ" dirty="0" smtClean="0"/>
              <a:t>Service</a:t>
            </a:r>
          </a:p>
          <a:p>
            <a:pPr lvl="1"/>
            <a:r>
              <a:rPr lang="en-NZ" dirty="0" smtClean="0"/>
              <a:t>Has no interface.</a:t>
            </a:r>
          </a:p>
          <a:p>
            <a:pPr lvl="1"/>
            <a:r>
              <a:rPr lang="en-NZ" dirty="0" smtClean="0"/>
              <a:t>Runs in the background and performs work for other components (e.g. Activities).</a:t>
            </a:r>
          </a:p>
          <a:p>
            <a:r>
              <a:rPr lang="en-NZ" dirty="0" smtClean="0"/>
              <a:t>Content Provider</a:t>
            </a:r>
          </a:p>
          <a:p>
            <a:pPr lvl="1"/>
            <a:r>
              <a:rPr lang="en-NZ" dirty="0" smtClean="0"/>
              <a:t>Data manager</a:t>
            </a:r>
          </a:p>
          <a:p>
            <a:pPr lvl="1"/>
            <a:r>
              <a:rPr lang="en-NZ" dirty="0" smtClean="0"/>
              <a:t>Exposes a standard API for other computational elements to access the data.</a:t>
            </a:r>
          </a:p>
          <a:p>
            <a:r>
              <a:rPr lang="en-NZ" dirty="0" smtClean="0"/>
              <a:t>Broadcast Receiver</a:t>
            </a:r>
          </a:p>
          <a:p>
            <a:pPr lvl="1"/>
            <a:r>
              <a:rPr lang="en-NZ" dirty="0" smtClean="0"/>
              <a:t>System-wide listener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Android Computational Communication</a:t>
            </a:r>
            <a:endParaRPr lang="en-NZ" dirty="0"/>
          </a:p>
        </p:txBody>
      </p:sp>
      <p:sp>
        <p:nvSpPr>
          <p:cNvPr id="3" name="Content Placeholder 2"/>
          <p:cNvSpPr>
            <a:spLocks noGrp="1"/>
          </p:cNvSpPr>
          <p:nvPr>
            <p:ph idx="1"/>
          </p:nvPr>
        </p:nvSpPr>
        <p:spPr/>
        <p:txBody>
          <a:bodyPr>
            <a:normAutofit/>
          </a:bodyPr>
          <a:lstStyle/>
          <a:p>
            <a:pPr>
              <a:spcBef>
                <a:spcPts val="1200"/>
              </a:spcBef>
              <a:spcAft>
                <a:spcPts val="1200"/>
              </a:spcAft>
            </a:pPr>
            <a:r>
              <a:rPr lang="en-NZ" sz="2400" dirty="0" smtClean="0"/>
              <a:t>Activities, Services, Content Providers and Broadcast Receivers are highly interactive.</a:t>
            </a:r>
          </a:p>
          <a:p>
            <a:pPr>
              <a:spcBef>
                <a:spcPts val="1200"/>
              </a:spcBef>
              <a:spcAft>
                <a:spcPts val="1200"/>
              </a:spcAft>
            </a:pPr>
            <a:r>
              <a:rPr lang="en-NZ" sz="2400" dirty="0" smtClean="0"/>
              <a:t>Any app can ask to transfer control to any other app’s components (directly or indirectly).</a:t>
            </a:r>
          </a:p>
          <a:p>
            <a:pPr lvl="1">
              <a:spcBef>
                <a:spcPts val="1200"/>
              </a:spcBef>
              <a:spcAft>
                <a:spcPts val="1200"/>
              </a:spcAft>
            </a:pPr>
            <a:r>
              <a:rPr lang="en-NZ" dirty="0" smtClean="0"/>
              <a:t>Apps register the work they can do. </a:t>
            </a:r>
          </a:p>
          <a:p>
            <a:pPr lvl="1">
              <a:spcBef>
                <a:spcPts val="1200"/>
              </a:spcBef>
              <a:spcAft>
                <a:spcPts val="1200"/>
              </a:spcAft>
            </a:pPr>
            <a:r>
              <a:rPr lang="en-NZ" dirty="0" smtClean="0"/>
              <a:t>When work of a given type is requested, the system looks dynamically for some entity that can do it.</a:t>
            </a:r>
          </a:p>
          <a:p>
            <a:pPr>
              <a:spcBef>
                <a:spcPts val="1200"/>
              </a:spcBef>
              <a:spcAft>
                <a:spcPts val="1200"/>
              </a:spcAft>
            </a:pPr>
            <a:r>
              <a:rPr lang="en-NZ" sz="2400" dirty="0" smtClean="0"/>
              <a:t>This communication performed via </a:t>
            </a:r>
            <a:r>
              <a:rPr lang="en-NZ" sz="2400" b="1" i="1" dirty="0" smtClean="0"/>
              <a:t>Intent</a:t>
            </a:r>
            <a:r>
              <a:rPr lang="en-NZ" sz="2400" dirty="0" smtClean="0"/>
              <a:t> objects</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Activity Lifecycle</a:t>
            </a:r>
            <a:endParaRPr lang="en-NZ" dirty="0"/>
          </a:p>
        </p:txBody>
      </p:sp>
      <p:sp>
        <p:nvSpPr>
          <p:cNvPr id="3" name="Content Placeholder 2"/>
          <p:cNvSpPr>
            <a:spLocks noGrp="1"/>
          </p:cNvSpPr>
          <p:nvPr>
            <p:ph idx="1"/>
          </p:nvPr>
        </p:nvSpPr>
        <p:spPr/>
        <p:txBody>
          <a:bodyPr/>
          <a:lstStyle/>
          <a:p>
            <a:r>
              <a:rPr lang="en-NZ" dirty="0" smtClean="0"/>
              <a:t>Activities are event driven.</a:t>
            </a:r>
          </a:p>
          <a:p>
            <a:r>
              <a:rPr lang="en-NZ" dirty="0" smtClean="0"/>
              <a:t>We will write code for events in the Activity Lifecycle.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Activity Lifecycle</a:t>
            </a:r>
            <a:endParaRPr lang="en-NZ" dirty="0"/>
          </a:p>
        </p:txBody>
      </p:sp>
      <p:sp>
        <p:nvSpPr>
          <p:cNvPr id="3" name="Content Placeholder 2"/>
          <p:cNvSpPr>
            <a:spLocks noGrp="1"/>
          </p:cNvSpPr>
          <p:nvPr>
            <p:ph idx="1"/>
          </p:nvPr>
        </p:nvSpPr>
        <p:spPr/>
        <p:txBody>
          <a:bodyPr/>
          <a:lstStyle/>
          <a:p>
            <a:endParaRPr lang="en-NZ" dirty="0"/>
          </a:p>
        </p:txBody>
      </p:sp>
      <p:pic>
        <p:nvPicPr>
          <p:cNvPr id="38914" name="Picture 2" descr="Enter image description here"/>
          <p:cNvPicPr>
            <a:picLocks noChangeAspect="1" noChangeArrowheads="1"/>
          </p:cNvPicPr>
          <p:nvPr/>
        </p:nvPicPr>
        <p:blipFill>
          <a:blip r:embed="rId3" cstate="print"/>
          <a:srcRect/>
          <a:stretch>
            <a:fillRect/>
          </a:stretch>
        </p:blipFill>
        <p:spPr bwMode="auto">
          <a:xfrm>
            <a:off x="2627784" y="1614061"/>
            <a:ext cx="3744416" cy="48392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Simplified Activity Lifecycle</a:t>
            </a:r>
            <a:endParaRPr lang="en-NZ" dirty="0"/>
          </a:p>
        </p:txBody>
      </p:sp>
      <p:sp>
        <p:nvSpPr>
          <p:cNvPr id="3" name="Content Placeholder 2"/>
          <p:cNvSpPr>
            <a:spLocks noGrp="1"/>
          </p:cNvSpPr>
          <p:nvPr>
            <p:ph idx="1"/>
          </p:nvPr>
        </p:nvSpPr>
        <p:spPr/>
        <p:txBody>
          <a:bodyPr/>
          <a:lstStyle/>
          <a:p>
            <a:endParaRPr lang="en-NZ" dirty="0"/>
          </a:p>
        </p:txBody>
      </p:sp>
      <p:pic>
        <p:nvPicPr>
          <p:cNvPr id="49154" name="Picture 2" descr="Activity life cycle"/>
          <p:cNvPicPr>
            <a:picLocks noChangeAspect="1" noChangeArrowheads="1"/>
          </p:cNvPicPr>
          <p:nvPr/>
        </p:nvPicPr>
        <p:blipFill>
          <a:blip r:embed="rId3" cstate="print"/>
          <a:srcRect/>
          <a:stretch>
            <a:fillRect/>
          </a:stretch>
        </p:blipFill>
        <p:spPr bwMode="auto">
          <a:xfrm>
            <a:off x="2051720" y="1615045"/>
            <a:ext cx="4608512" cy="512632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Development with Eclipse</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Use Eclipse (Juno) with the Android Development Tools plug-ins installed.</a:t>
            </a:r>
          </a:p>
          <a:p>
            <a:pPr>
              <a:spcBef>
                <a:spcPts val="1200"/>
              </a:spcBef>
              <a:spcAft>
                <a:spcPts val="1200"/>
              </a:spcAft>
            </a:pPr>
            <a:r>
              <a:rPr lang="en-NZ" dirty="0" smtClean="0"/>
              <a:t>Best practice: Use “ADT Bundle”</a:t>
            </a:r>
          </a:p>
          <a:p>
            <a:pPr>
              <a:spcBef>
                <a:spcPts val="1200"/>
              </a:spcBef>
              <a:spcAft>
                <a:spcPts val="1200"/>
              </a:spcAft>
            </a:pPr>
            <a:r>
              <a:rPr lang="en-NZ" dirty="0" smtClean="0"/>
              <a:t>(Should be) installed on all OP machines</a:t>
            </a:r>
          </a:p>
          <a:p>
            <a:pPr>
              <a:spcBef>
                <a:spcPts val="1200"/>
              </a:spcBef>
              <a:spcAft>
                <a:spcPts val="1200"/>
              </a:spcAft>
            </a:pPr>
            <a:r>
              <a:rPr lang="en-NZ" dirty="0" smtClean="0"/>
              <a:t>Available as a single folder on the L drive for laptop users</a:t>
            </a:r>
          </a:p>
          <a:p>
            <a:pPr>
              <a:spcBef>
                <a:spcPts val="1200"/>
              </a:spcBef>
              <a:spcAft>
                <a:spcPts val="12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a:p>
        </p:txBody>
      </p:sp>
      <p:pic>
        <p:nvPicPr>
          <p:cNvPr id="6145" name="Picture 1"/>
          <p:cNvPicPr>
            <a:picLocks noChangeAspect="1" noChangeArrowheads="1"/>
          </p:cNvPicPr>
          <p:nvPr/>
        </p:nvPicPr>
        <p:blipFill>
          <a:blip r:embed="rId3" cstate="print"/>
          <a:srcRect/>
          <a:stretch>
            <a:fillRect/>
          </a:stretch>
        </p:blipFill>
        <p:spPr bwMode="auto">
          <a:xfrm>
            <a:off x="1464863" y="1962150"/>
            <a:ext cx="5627417" cy="38431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Introduction</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2015</a:t>
            </a:r>
          </a:p>
          <a:p>
            <a:r>
              <a:rPr lang="en-AU" dirty="0" smtClean="0"/>
              <a:t>Design and Development for Mobile Devices</a:t>
            </a:r>
            <a:endParaRPr lang="en-NZ" dirty="0" smtClean="0"/>
          </a:p>
          <a:p>
            <a:r>
              <a:rPr lang="en-NZ" dirty="0" smtClean="0"/>
              <a:t>Session 1.1</a:t>
            </a:r>
            <a:endParaRPr lang="en-NZ"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a:p>
        </p:txBody>
      </p:sp>
      <p:pic>
        <p:nvPicPr>
          <p:cNvPr id="50178" name="Picture 2"/>
          <p:cNvPicPr>
            <a:picLocks noChangeAspect="1" noChangeArrowheads="1"/>
          </p:cNvPicPr>
          <p:nvPr/>
        </p:nvPicPr>
        <p:blipFill>
          <a:blip r:embed="rId3" cstate="print"/>
          <a:srcRect/>
          <a:stretch>
            <a:fillRect/>
          </a:stretch>
        </p:blipFill>
        <p:spPr bwMode="auto">
          <a:xfrm>
            <a:off x="1219200" y="2514600"/>
            <a:ext cx="67056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a:p>
        </p:txBody>
      </p:sp>
      <p:pic>
        <p:nvPicPr>
          <p:cNvPr id="51202" name="Picture 2"/>
          <p:cNvPicPr>
            <a:picLocks noChangeAspect="1" noChangeArrowheads="1"/>
          </p:cNvPicPr>
          <p:nvPr/>
        </p:nvPicPr>
        <p:blipFill>
          <a:blip r:embed="rId3" cstate="print"/>
          <a:srcRect/>
          <a:stretch>
            <a:fillRect/>
          </a:stretch>
        </p:blipFill>
        <p:spPr bwMode="auto">
          <a:xfrm>
            <a:off x="899592" y="1585232"/>
            <a:ext cx="7531372" cy="4940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a:p>
        </p:txBody>
      </p:sp>
      <p:pic>
        <p:nvPicPr>
          <p:cNvPr id="52226" name="Picture 2"/>
          <p:cNvPicPr>
            <a:picLocks noChangeAspect="1" noChangeArrowheads="1"/>
          </p:cNvPicPr>
          <p:nvPr/>
        </p:nvPicPr>
        <p:blipFill>
          <a:blip r:embed="rId3" cstate="print"/>
          <a:srcRect/>
          <a:stretch>
            <a:fillRect/>
          </a:stretch>
        </p:blipFill>
        <p:spPr bwMode="auto">
          <a:xfrm>
            <a:off x="1756023" y="1719149"/>
            <a:ext cx="5264249" cy="46621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dirty="0"/>
          </a:p>
        </p:txBody>
      </p:sp>
      <p:pic>
        <p:nvPicPr>
          <p:cNvPr id="53250" name="Picture 2"/>
          <p:cNvPicPr>
            <a:picLocks noChangeAspect="1" noChangeArrowheads="1"/>
          </p:cNvPicPr>
          <p:nvPr/>
        </p:nvPicPr>
        <p:blipFill>
          <a:blip r:embed="rId3" cstate="print"/>
          <a:srcRect/>
          <a:stretch>
            <a:fillRect/>
          </a:stretch>
        </p:blipFill>
        <p:spPr bwMode="auto">
          <a:xfrm>
            <a:off x="2005902" y="1628800"/>
            <a:ext cx="5158386" cy="4885729"/>
          </a:xfrm>
          <a:prstGeom prst="rect">
            <a:avLst/>
          </a:prstGeom>
          <a:noFill/>
          <a:ln w="9525">
            <a:noFill/>
            <a:miter lim="800000"/>
            <a:headEnd/>
            <a:tailEnd/>
          </a:ln>
        </p:spPr>
      </p:pic>
      <p:cxnSp>
        <p:nvCxnSpPr>
          <p:cNvPr id="8" name="Straight Arrow Connector 7"/>
          <p:cNvCxnSpPr/>
          <p:nvPr/>
        </p:nvCxnSpPr>
        <p:spPr>
          <a:xfrm flipH="1">
            <a:off x="5868144" y="3140968"/>
            <a:ext cx="1800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940152" y="3573016"/>
            <a:ext cx="1800200" cy="288032"/>
            <a:chOff x="6084168" y="3573016"/>
            <a:chExt cx="1800200" cy="288032"/>
          </a:xfrm>
        </p:grpSpPr>
        <p:cxnSp>
          <p:nvCxnSpPr>
            <p:cNvPr id="9" name="Straight Arrow Connector 8"/>
            <p:cNvCxnSpPr/>
            <p:nvPr/>
          </p:nvCxnSpPr>
          <p:spPr>
            <a:xfrm flipH="1">
              <a:off x="6084168" y="3573016"/>
              <a:ext cx="1800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084168" y="3861048"/>
              <a:ext cx="1800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884368" y="3573016"/>
              <a:ext cx="0"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dirty="0"/>
          </a:p>
        </p:txBody>
      </p:sp>
      <p:pic>
        <p:nvPicPr>
          <p:cNvPr id="54274" name="Picture 2"/>
          <p:cNvPicPr>
            <a:picLocks noChangeAspect="1" noChangeArrowheads="1"/>
          </p:cNvPicPr>
          <p:nvPr/>
        </p:nvPicPr>
        <p:blipFill>
          <a:blip r:embed="rId3" cstate="print"/>
          <a:srcRect/>
          <a:stretch>
            <a:fillRect/>
          </a:stretch>
        </p:blipFill>
        <p:spPr bwMode="auto">
          <a:xfrm>
            <a:off x="2053465" y="1772816"/>
            <a:ext cx="4894799" cy="4608512"/>
          </a:xfrm>
          <a:prstGeom prst="rect">
            <a:avLst/>
          </a:prstGeom>
          <a:noFill/>
          <a:ln w="9525">
            <a:noFill/>
            <a:miter lim="800000"/>
            <a:headEnd/>
            <a:tailEnd/>
          </a:ln>
        </p:spPr>
      </p:pic>
      <p:cxnSp>
        <p:nvCxnSpPr>
          <p:cNvPr id="6" name="Straight Arrow Connector 5"/>
          <p:cNvCxnSpPr/>
          <p:nvPr/>
        </p:nvCxnSpPr>
        <p:spPr>
          <a:xfrm>
            <a:off x="179512" y="2924944"/>
            <a:ext cx="18002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a:p>
        </p:txBody>
      </p:sp>
      <p:pic>
        <p:nvPicPr>
          <p:cNvPr id="55298" name="Picture 2"/>
          <p:cNvPicPr>
            <a:picLocks noChangeAspect="1" noChangeArrowheads="1"/>
          </p:cNvPicPr>
          <p:nvPr/>
        </p:nvPicPr>
        <p:blipFill>
          <a:blip r:embed="rId3" cstate="print"/>
          <a:srcRect/>
          <a:stretch>
            <a:fillRect/>
          </a:stretch>
        </p:blipFill>
        <p:spPr bwMode="auto">
          <a:xfrm>
            <a:off x="1795264" y="1586966"/>
            <a:ext cx="5297016" cy="50186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a:p>
        </p:txBody>
      </p:sp>
      <p:pic>
        <p:nvPicPr>
          <p:cNvPr id="56322" name="Picture 2"/>
          <p:cNvPicPr>
            <a:picLocks noChangeAspect="1" noChangeArrowheads="1"/>
          </p:cNvPicPr>
          <p:nvPr/>
        </p:nvPicPr>
        <p:blipFill>
          <a:blip r:embed="rId3" cstate="print"/>
          <a:srcRect/>
          <a:stretch>
            <a:fillRect/>
          </a:stretch>
        </p:blipFill>
        <p:spPr bwMode="auto">
          <a:xfrm>
            <a:off x="2088059" y="1723547"/>
            <a:ext cx="5148237" cy="48772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endParaRPr lang="en-NZ"/>
          </a:p>
        </p:txBody>
      </p:sp>
      <p:pic>
        <p:nvPicPr>
          <p:cNvPr id="57346" name="Picture 2"/>
          <p:cNvPicPr>
            <a:picLocks noChangeAspect="1" noChangeArrowheads="1"/>
          </p:cNvPicPr>
          <p:nvPr/>
        </p:nvPicPr>
        <p:blipFill>
          <a:blip r:embed="rId3" cstate="print"/>
          <a:srcRect/>
          <a:stretch>
            <a:fillRect/>
          </a:stretch>
        </p:blipFill>
        <p:spPr bwMode="auto">
          <a:xfrm>
            <a:off x="107504" y="1772816"/>
            <a:ext cx="8798526" cy="418539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Android App</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Practical1Main.java</a:t>
            </a:r>
          </a:p>
          <a:p>
            <a:pPr>
              <a:spcBef>
                <a:spcPts val="1200"/>
              </a:spcBef>
              <a:spcAft>
                <a:spcPts val="1200"/>
              </a:spcAft>
            </a:pPr>
            <a:r>
              <a:rPr lang="en-NZ" dirty="0" smtClean="0"/>
              <a:t>/gen</a:t>
            </a:r>
          </a:p>
          <a:p>
            <a:pPr>
              <a:spcBef>
                <a:spcPts val="1200"/>
              </a:spcBef>
              <a:spcAft>
                <a:spcPts val="1200"/>
              </a:spcAft>
            </a:pPr>
            <a:r>
              <a:rPr lang="en-NZ" dirty="0" smtClean="0"/>
              <a:t>activity_practical1_main.xml</a:t>
            </a:r>
          </a:p>
          <a:p>
            <a:pPr>
              <a:spcBef>
                <a:spcPts val="1200"/>
              </a:spcBef>
              <a:spcAft>
                <a:spcPts val="1200"/>
              </a:spcAft>
            </a:pPr>
            <a:r>
              <a:rPr lang="en-NZ" dirty="0" smtClean="0"/>
              <a:t>/</a:t>
            </a:r>
            <a:r>
              <a:rPr lang="en-NZ" dirty="0" err="1" smtClean="0"/>
              <a:t>drawable</a:t>
            </a:r>
            <a:r>
              <a:rPr lang="en-NZ" dirty="0" smtClean="0"/>
              <a:t>-****</a:t>
            </a:r>
          </a:p>
          <a:p>
            <a:pPr>
              <a:spcBef>
                <a:spcPts val="1200"/>
              </a:spcBef>
              <a:spcAft>
                <a:spcPts val="1200"/>
              </a:spcAft>
            </a:pPr>
            <a:r>
              <a:rPr lang="en-NZ" dirty="0" smtClean="0"/>
              <a:t>/values/*.xml</a:t>
            </a:r>
          </a:p>
          <a:p>
            <a:pPr>
              <a:spcBef>
                <a:spcPts val="1200"/>
              </a:spcBef>
              <a:spcAft>
                <a:spcPts val="1200"/>
              </a:spcAft>
            </a:pPr>
            <a:r>
              <a:rPr lang="en-NZ" dirty="0" smtClean="0"/>
              <a:t>AndroidMainfest.xml</a:t>
            </a:r>
            <a:endParaRPr lang="en-NZ" dirty="0"/>
          </a:p>
        </p:txBody>
      </p:sp>
      <p:pic>
        <p:nvPicPr>
          <p:cNvPr id="58372" name="Picture 4"/>
          <p:cNvPicPr>
            <a:picLocks noChangeAspect="1" noChangeArrowheads="1"/>
          </p:cNvPicPr>
          <p:nvPr/>
        </p:nvPicPr>
        <p:blipFill>
          <a:blip r:embed="rId3" cstate="print"/>
          <a:srcRect/>
          <a:stretch>
            <a:fillRect/>
          </a:stretch>
        </p:blipFill>
        <p:spPr bwMode="auto">
          <a:xfrm>
            <a:off x="5868144" y="466725"/>
            <a:ext cx="2828925" cy="639127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Before we can start….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943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64" y="491108"/>
            <a:ext cx="8229600" cy="990600"/>
          </a:xfrm>
        </p:spPr>
        <p:txBody>
          <a:bodyPr/>
          <a:lstStyle/>
          <a:p>
            <a:r>
              <a:rPr lang="en-NZ" dirty="0" smtClean="0"/>
              <a:t>Administration</a:t>
            </a:r>
            <a:endParaRPr lang="en-NZ" dirty="0"/>
          </a:p>
        </p:txBody>
      </p:sp>
      <p:graphicFrame>
        <p:nvGraphicFramePr>
          <p:cNvPr id="4" name="Content Placeholder 3"/>
          <p:cNvGraphicFramePr>
            <a:graphicFrameLocks noGrp="1"/>
          </p:cNvGraphicFramePr>
          <p:nvPr>
            <p:ph idx="1"/>
          </p:nvPr>
        </p:nvGraphicFramePr>
        <p:xfrm>
          <a:off x="539552" y="1951464"/>
          <a:ext cx="7776864" cy="2773680"/>
        </p:xfrm>
        <a:graphic>
          <a:graphicData uri="http://schemas.openxmlformats.org/drawingml/2006/table">
            <a:tbl>
              <a:tblPr/>
              <a:tblGrid>
                <a:gridCol w="1728192"/>
                <a:gridCol w="6048672"/>
              </a:tblGrid>
              <a:tr h="0">
                <a:tc>
                  <a:txBody>
                    <a:bodyPr/>
                    <a:lstStyle/>
                    <a:p>
                      <a:pPr>
                        <a:lnSpc>
                          <a:spcPct val="130000"/>
                        </a:lnSpc>
                        <a:spcAft>
                          <a:spcPts val="0"/>
                        </a:spcAft>
                      </a:pPr>
                      <a:r>
                        <a:rPr lang="en-US" sz="2800" b="1" dirty="0">
                          <a:latin typeface="Calibri" pitchFamily="34" charset="0"/>
                          <a:ea typeface="Times New Roman"/>
                          <a:cs typeface="Times New Roman"/>
                        </a:rPr>
                        <a:t>Name</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a:latin typeface="Calibri" pitchFamily="34" charset="0"/>
                          <a:ea typeface="Times New Roman"/>
                          <a:cs typeface="Times New Roman"/>
                        </a:rPr>
                        <a:t>Patricia Haden</a:t>
                      </a:r>
                      <a:endParaRPr lang="en-NZ" sz="280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a:latin typeface="Calibri" pitchFamily="34" charset="0"/>
                          <a:ea typeface="Times New Roman"/>
                          <a:cs typeface="Times New Roman"/>
                        </a:rPr>
                        <a:t>Role</a:t>
                      </a:r>
                      <a:endParaRPr lang="en-NZ" sz="2800" b="1">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rPr>
                        <a:t>Principal Lecturer</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a:latin typeface="Calibri" pitchFamily="34" charset="0"/>
                          <a:ea typeface="Times New Roman"/>
                          <a:cs typeface="Times New Roman"/>
                        </a:rPr>
                        <a:t>Location</a:t>
                      </a:r>
                      <a:endParaRPr lang="en-NZ" sz="2800" b="1">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rPr>
                        <a:t>D308</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a:latin typeface="Calibri" pitchFamily="34" charset="0"/>
                          <a:ea typeface="Times New Roman"/>
                          <a:cs typeface="Times New Roman"/>
                        </a:rPr>
                        <a:t>Phone</a:t>
                      </a:r>
                      <a:endParaRPr lang="en-NZ" sz="2800" b="1">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rPr>
                        <a:t>474-2854</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nSpc>
                          <a:spcPct val="130000"/>
                        </a:lnSpc>
                        <a:spcAft>
                          <a:spcPts val="0"/>
                        </a:spcAft>
                      </a:pPr>
                      <a:r>
                        <a:rPr lang="en-US" sz="2800" b="1" dirty="0">
                          <a:latin typeface="Calibri" pitchFamily="34" charset="0"/>
                          <a:ea typeface="Times New Roman"/>
                          <a:cs typeface="Times New Roman"/>
                        </a:rPr>
                        <a:t>email</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a:latin typeface="Calibri" pitchFamily="34" charset="0"/>
                          <a:ea typeface="Times New Roman"/>
                          <a:cs typeface="Times New Roman"/>
                          <a:hlinkClick r:id="rId3"/>
                        </a:rPr>
                        <a:t>Patricia.Haden@op.ac.nz</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276872"/>
            <a:ext cx="3384376" cy="2567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 y="5229200"/>
            <a:ext cx="7409244"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11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196058"/>
            <a:ext cx="40195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8439" y="2196058"/>
            <a:ext cx="40100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15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XML</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p:nvPr/>
        </p:nvPicPr>
        <p:blipFill>
          <a:blip r:embed="rId3" cstate="print"/>
          <a:srcRect/>
          <a:stretch>
            <a:fillRect/>
          </a:stretch>
        </p:blipFill>
        <p:spPr bwMode="auto">
          <a:xfrm>
            <a:off x="898994" y="2217091"/>
            <a:ext cx="7633446" cy="3228133"/>
          </a:xfrm>
          <a:prstGeom prst="rect">
            <a:avLst/>
          </a:prstGeom>
          <a:noFill/>
          <a:ln w="9525">
            <a:noFill/>
            <a:miter lim="800000"/>
            <a:headEnd/>
            <a:tailEnd/>
          </a:ln>
        </p:spPr>
      </p:pic>
    </p:spTree>
    <p:extLst>
      <p:ext uri="{BB962C8B-B14F-4D97-AF65-F5344CB8AC3E}">
        <p14:creationId xmlns:p14="http://schemas.microsoft.com/office/powerpoint/2010/main" val="284761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64" y="491108"/>
            <a:ext cx="8229600" cy="990600"/>
          </a:xfrm>
        </p:spPr>
        <p:txBody>
          <a:bodyPr/>
          <a:lstStyle/>
          <a:p>
            <a:r>
              <a:rPr lang="en-NZ" dirty="0" smtClean="0"/>
              <a:t>Administration</a:t>
            </a:r>
            <a:endParaRPr lang="en-NZ" dirty="0"/>
          </a:p>
        </p:txBody>
      </p:sp>
      <p:graphicFrame>
        <p:nvGraphicFramePr>
          <p:cNvPr id="4" name="Content Placeholder 3"/>
          <p:cNvGraphicFramePr>
            <a:graphicFrameLocks noGrp="1"/>
          </p:cNvGraphicFramePr>
          <p:nvPr>
            <p:ph idx="1"/>
          </p:nvPr>
        </p:nvGraphicFramePr>
        <p:xfrm>
          <a:off x="539552" y="1951464"/>
          <a:ext cx="7776864" cy="1664208"/>
        </p:xfrm>
        <a:graphic>
          <a:graphicData uri="http://schemas.openxmlformats.org/drawingml/2006/table">
            <a:tbl>
              <a:tblPr/>
              <a:tblGrid>
                <a:gridCol w="1512168"/>
                <a:gridCol w="2862318"/>
                <a:gridCol w="3402378"/>
              </a:tblGrid>
              <a:tr h="0">
                <a:tc>
                  <a:txBody>
                    <a:bodyPr/>
                    <a:lstStyle/>
                    <a:p>
                      <a:pPr algn="ctr">
                        <a:lnSpc>
                          <a:spcPct val="130000"/>
                        </a:lnSpc>
                        <a:spcAft>
                          <a:spcPts val="0"/>
                        </a:spcAft>
                      </a:pPr>
                      <a:r>
                        <a:rPr lang="en-US" sz="2800" b="1" dirty="0" smtClean="0">
                          <a:latin typeface="Calibri" pitchFamily="34" charset="0"/>
                          <a:ea typeface="Times New Roman"/>
                          <a:cs typeface="Times New Roman"/>
                        </a:rPr>
                        <a:t>Stream</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lnSpc>
                          <a:spcPct val="130000"/>
                        </a:lnSpc>
                        <a:spcAft>
                          <a:spcPts val="0"/>
                        </a:spcAft>
                      </a:pPr>
                      <a:r>
                        <a:rPr lang="en-US" sz="2800" b="1" dirty="0" smtClean="0">
                          <a:latin typeface="Calibri" pitchFamily="34" charset="0"/>
                          <a:ea typeface="Times New Roman"/>
                          <a:cs typeface="Times New Roman"/>
                        </a:rPr>
                        <a:t>Session 1</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gn="ctr">
                        <a:lnSpc>
                          <a:spcPct val="130000"/>
                        </a:lnSpc>
                        <a:spcAft>
                          <a:spcPts val="0"/>
                        </a:spcAft>
                      </a:pPr>
                      <a:r>
                        <a:rPr lang="en-NZ" sz="2800" b="1" dirty="0" smtClean="0">
                          <a:latin typeface="Calibri" pitchFamily="34" charset="0"/>
                          <a:ea typeface="Times New Roman"/>
                          <a:cs typeface="Times New Roman"/>
                        </a:rPr>
                        <a:t>Session 2</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gn="ctr">
                        <a:lnSpc>
                          <a:spcPct val="130000"/>
                        </a:lnSpc>
                        <a:spcAft>
                          <a:spcPts val="0"/>
                        </a:spcAft>
                      </a:pPr>
                      <a:r>
                        <a:rPr lang="en-US" sz="2800" b="1" dirty="0" smtClean="0">
                          <a:latin typeface="Calibri" pitchFamily="34" charset="0"/>
                          <a:ea typeface="Times New Roman"/>
                          <a:cs typeface="Times New Roman"/>
                        </a:rPr>
                        <a:t>A</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err="1" smtClean="0">
                          <a:latin typeface="Calibri" pitchFamily="34" charset="0"/>
                          <a:ea typeface="Times New Roman"/>
                          <a:cs typeface="Times New Roman"/>
                        </a:rPr>
                        <a:t>Tu</a:t>
                      </a:r>
                      <a:r>
                        <a:rPr lang="en-US" sz="2800" dirty="0" smtClean="0">
                          <a:latin typeface="Calibri" pitchFamily="34" charset="0"/>
                          <a:ea typeface="Times New Roman"/>
                          <a:cs typeface="Times New Roman"/>
                        </a:rPr>
                        <a:t> 3-5 D207</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NZ" sz="2800" dirty="0" err="1" smtClean="0">
                          <a:latin typeface="Calibri" pitchFamily="34" charset="0"/>
                          <a:ea typeface="Times New Roman"/>
                          <a:cs typeface="Times New Roman"/>
                        </a:rPr>
                        <a:t>Th</a:t>
                      </a:r>
                      <a:r>
                        <a:rPr lang="en-NZ" sz="2800" dirty="0" smtClean="0">
                          <a:latin typeface="Calibri" pitchFamily="34" charset="0"/>
                          <a:ea typeface="Times New Roman"/>
                          <a:cs typeface="Times New Roman"/>
                        </a:rPr>
                        <a:t> 1-3 D313</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r h="0">
                <a:tc>
                  <a:txBody>
                    <a:bodyPr/>
                    <a:lstStyle/>
                    <a:p>
                      <a:pPr algn="ctr">
                        <a:lnSpc>
                          <a:spcPct val="130000"/>
                        </a:lnSpc>
                        <a:spcAft>
                          <a:spcPts val="0"/>
                        </a:spcAft>
                      </a:pPr>
                      <a:r>
                        <a:rPr lang="en-US" sz="2800" b="1" dirty="0" smtClean="0">
                          <a:latin typeface="Calibri" pitchFamily="34" charset="0"/>
                          <a:ea typeface="Times New Roman"/>
                          <a:cs typeface="Times New Roman"/>
                        </a:rPr>
                        <a:t>B</a:t>
                      </a:r>
                      <a:endParaRPr lang="en-NZ" sz="2800" b="1"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US" sz="2800" dirty="0" smtClean="0">
                          <a:latin typeface="Calibri" pitchFamily="34" charset="0"/>
                          <a:ea typeface="Times New Roman"/>
                          <a:cs typeface="Times New Roman"/>
                        </a:rPr>
                        <a:t>M 3-5 D202</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30000"/>
                        </a:lnSpc>
                        <a:spcAft>
                          <a:spcPts val="0"/>
                        </a:spcAft>
                      </a:pPr>
                      <a:r>
                        <a:rPr lang="en-NZ" sz="2800" dirty="0" smtClean="0">
                          <a:latin typeface="Calibri" pitchFamily="34" charset="0"/>
                          <a:ea typeface="Times New Roman"/>
                          <a:cs typeface="Times New Roman"/>
                        </a:rPr>
                        <a:t>W</a:t>
                      </a:r>
                      <a:r>
                        <a:rPr lang="en-NZ" sz="2800" baseline="0" dirty="0" smtClean="0">
                          <a:latin typeface="Calibri" pitchFamily="34" charset="0"/>
                          <a:ea typeface="Times New Roman"/>
                          <a:cs typeface="Times New Roman"/>
                        </a:rPr>
                        <a:t> 10-12 D207</a:t>
                      </a:r>
                      <a:endParaRPr lang="en-NZ" sz="2800" dirty="0">
                        <a:latin typeface="Calibri" pitchFamily="34" charset="0"/>
                        <a:ea typeface="Times New Roman"/>
                        <a:cs typeface="Times New Roman"/>
                      </a:endParaRPr>
                    </a:p>
                  </a:txBody>
                  <a:tcPr marL="68580" marR="68580" marT="0" marB="0" anchor="ctr">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Third Year Papers</a:t>
            </a:r>
            <a:endParaRPr lang="en-NZ" dirty="0"/>
          </a:p>
        </p:txBody>
      </p:sp>
      <p:sp>
        <p:nvSpPr>
          <p:cNvPr id="3" name="Content Placeholder 2"/>
          <p:cNvSpPr>
            <a:spLocks noGrp="1"/>
          </p:cNvSpPr>
          <p:nvPr>
            <p:ph idx="1"/>
          </p:nvPr>
        </p:nvSpPr>
        <p:spPr/>
        <p:txBody>
          <a:bodyPr/>
          <a:lstStyle/>
          <a:p>
            <a:r>
              <a:rPr lang="en-NZ" dirty="0" smtClean="0"/>
              <a:t>More independent.</a:t>
            </a:r>
          </a:p>
          <a:p>
            <a:r>
              <a:rPr lang="en-NZ" dirty="0" smtClean="0"/>
              <a:t>More flexible</a:t>
            </a:r>
          </a:p>
          <a:p>
            <a:r>
              <a:rPr lang="en-NZ" dirty="0" smtClean="0"/>
              <a:t>More work</a:t>
            </a:r>
          </a:p>
          <a:p>
            <a:r>
              <a:rPr lang="en-NZ" dirty="0" smtClean="0"/>
              <a:t>More fun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Content</a:t>
            </a:r>
            <a:endParaRPr lang="en-NZ" dirty="0"/>
          </a:p>
        </p:txBody>
      </p:sp>
      <p:sp>
        <p:nvSpPr>
          <p:cNvPr id="3" name="Content Placeholder 2"/>
          <p:cNvSpPr>
            <a:spLocks noGrp="1"/>
          </p:cNvSpPr>
          <p:nvPr>
            <p:ph idx="1"/>
          </p:nvPr>
        </p:nvSpPr>
        <p:spPr/>
        <p:txBody>
          <a:bodyPr/>
          <a:lstStyle/>
          <a:p>
            <a:r>
              <a:rPr lang="en-NZ" dirty="0" smtClean="0"/>
              <a:t>Development of Mobile Applications</a:t>
            </a:r>
          </a:p>
          <a:p>
            <a:pPr lvl="1"/>
            <a:r>
              <a:rPr lang="en-NZ" dirty="0" smtClean="0"/>
              <a:t>Android</a:t>
            </a:r>
          </a:p>
          <a:p>
            <a:pPr lvl="1"/>
            <a:r>
              <a:rPr lang="en-NZ" dirty="0" smtClean="0"/>
              <a:t>Java</a:t>
            </a:r>
          </a:p>
          <a:p>
            <a:pPr lvl="1"/>
            <a:endParaRPr lang="en-NZ" dirty="0" smtClean="0"/>
          </a:p>
          <a:p>
            <a:r>
              <a:rPr lang="en-NZ" dirty="0" smtClean="0"/>
              <a:t>Design of Mobile Applications (HCI)</a:t>
            </a:r>
          </a:p>
          <a:p>
            <a:pPr lvl="1"/>
            <a:r>
              <a:rPr lang="en-NZ" dirty="0" smtClean="0"/>
              <a:t>Design for general usability</a:t>
            </a:r>
          </a:p>
          <a:p>
            <a:pPr lvl="1"/>
            <a:r>
              <a:rPr lang="en-NZ" dirty="0" smtClean="0"/>
              <a:t>Human perception and cognition</a:t>
            </a:r>
          </a:p>
          <a:p>
            <a:pPr lvl="1"/>
            <a:r>
              <a:rPr lang="en-NZ" dirty="0" smtClean="0"/>
              <a:t>Specific issues in mobile – UI and 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Provisional Schedule</a:t>
            </a:r>
            <a:endParaRPr lang="en-NZ" dirty="0"/>
          </a:p>
        </p:txBody>
      </p:sp>
      <p:graphicFrame>
        <p:nvGraphicFramePr>
          <p:cNvPr id="4" name="Content Placeholder 3"/>
          <p:cNvGraphicFramePr>
            <a:graphicFrameLocks noGrp="1"/>
          </p:cNvGraphicFramePr>
          <p:nvPr>
            <p:ph idx="1"/>
          </p:nvPr>
        </p:nvGraphicFramePr>
        <p:xfrm>
          <a:off x="1259632" y="1720554"/>
          <a:ext cx="7200801" cy="4936716"/>
        </p:xfrm>
        <a:graphic>
          <a:graphicData uri="http://schemas.openxmlformats.org/drawingml/2006/table">
            <a:tbl>
              <a:tblPr/>
              <a:tblGrid>
                <a:gridCol w="720080"/>
                <a:gridCol w="4080454"/>
                <a:gridCol w="2400267"/>
              </a:tblGrid>
              <a:tr h="252000">
                <a:tc>
                  <a:txBody>
                    <a:bodyPr/>
                    <a:lstStyle/>
                    <a:p>
                      <a:pPr algn="ctr">
                        <a:lnSpc>
                          <a:spcPct val="115000"/>
                        </a:lnSpc>
                        <a:spcAft>
                          <a:spcPts val="0"/>
                        </a:spcAft>
                      </a:pPr>
                      <a:r>
                        <a:rPr lang="en-NZ" sz="1100" dirty="0" smtClean="0">
                          <a:latin typeface="Calibri"/>
                          <a:ea typeface="Calibri"/>
                          <a:cs typeface="Times New Roman"/>
                        </a:rPr>
                        <a:t>Week</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lnSpc>
                          <a:spcPct val="115000"/>
                        </a:lnSpc>
                        <a:spcAft>
                          <a:spcPts val="0"/>
                        </a:spcAft>
                      </a:pPr>
                      <a:r>
                        <a:rPr lang="en-NZ" sz="1100" dirty="0" smtClean="0">
                          <a:latin typeface="Calibri"/>
                          <a:ea typeface="Calibri"/>
                          <a:cs typeface="Times New Roman"/>
                        </a:rPr>
                        <a:t>Session 1</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lnSpc>
                          <a:spcPct val="115000"/>
                        </a:lnSpc>
                        <a:spcAft>
                          <a:spcPts val="0"/>
                        </a:spcAft>
                      </a:pPr>
                      <a:r>
                        <a:rPr lang="en-NZ" sz="1100" dirty="0" smtClean="0">
                          <a:latin typeface="Calibri"/>
                          <a:ea typeface="Calibri"/>
                          <a:cs typeface="Times New Roman"/>
                        </a:rPr>
                        <a:t>Session 2</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252000">
                <a:tc>
                  <a:txBody>
                    <a:bodyPr/>
                    <a:lstStyle/>
                    <a:p>
                      <a:pPr>
                        <a:lnSpc>
                          <a:spcPct val="115000"/>
                        </a:lnSpc>
                        <a:spcAft>
                          <a:spcPts val="0"/>
                        </a:spcAft>
                      </a:pPr>
                      <a:r>
                        <a:rPr lang="en-NZ" sz="1100" dirty="0">
                          <a:latin typeface="Calibri"/>
                          <a:ea typeface="Calibri"/>
                          <a:cs typeface="Times New Roman"/>
                        </a:rPr>
                        <a:t>1</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Course Introduction</a:t>
                      </a:r>
                    </a:p>
                    <a:p>
                      <a:pPr>
                        <a:lnSpc>
                          <a:spcPct val="115000"/>
                        </a:lnSpc>
                        <a:spcAft>
                          <a:spcPts val="0"/>
                        </a:spcAft>
                      </a:pPr>
                      <a:r>
                        <a:rPr lang="en-NZ" sz="1100" dirty="0" smtClean="0">
                          <a:latin typeface="Calibri"/>
                          <a:ea typeface="Calibri"/>
                          <a:cs typeface="Times New Roman"/>
                        </a:rPr>
                        <a:t>Quick Start</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a:latin typeface="Calibri"/>
                          <a:ea typeface="Calibri"/>
                          <a:cs typeface="Times New Roman"/>
                        </a:rPr>
                        <a:t>Event handlers</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2</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Android framework core</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Universal Design Principles </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3</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Controls for</a:t>
                      </a:r>
                      <a:r>
                        <a:rPr lang="en-NZ" sz="1100" baseline="0" dirty="0" smtClean="0">
                          <a:latin typeface="Calibri"/>
                          <a:ea typeface="Calibri"/>
                          <a:cs typeface="Times New Roman"/>
                        </a:rPr>
                        <a:t> </a:t>
                      </a:r>
                      <a:r>
                        <a:rPr lang="en-NZ" sz="1100" dirty="0" smtClean="0">
                          <a:latin typeface="Calibri"/>
                          <a:ea typeface="Calibri"/>
                          <a:cs typeface="Times New Roman"/>
                        </a:rPr>
                        <a:t>Interactivity 1</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0"/>
                        </a:spcAft>
                        <a:buFont typeface="Symbol"/>
                        <a:buNone/>
                      </a:pPr>
                      <a:r>
                        <a:rPr lang="en-NZ" sz="1100" dirty="0" smtClean="0">
                          <a:latin typeface="Calibri"/>
                          <a:ea typeface="Calibri"/>
                          <a:cs typeface="Times New Roman"/>
                        </a:rPr>
                        <a:t>Visual and Auditory systems</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4</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Controls for</a:t>
                      </a:r>
                      <a:r>
                        <a:rPr lang="en-NZ" sz="1100" baseline="0" dirty="0" smtClean="0">
                          <a:latin typeface="Calibri"/>
                          <a:ea typeface="Calibri"/>
                          <a:cs typeface="Times New Roman"/>
                        </a:rPr>
                        <a:t> </a:t>
                      </a:r>
                      <a:r>
                        <a:rPr lang="en-NZ" sz="1100" dirty="0" smtClean="0">
                          <a:latin typeface="Calibri"/>
                          <a:ea typeface="Calibri"/>
                          <a:cs typeface="Times New Roman"/>
                        </a:rPr>
                        <a:t>Interactivity 2</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NZ" sz="1100" dirty="0" smtClean="0">
                          <a:latin typeface="Calibri"/>
                          <a:ea typeface="Calibri"/>
                          <a:cs typeface="Times New Roman"/>
                        </a:rPr>
                        <a:t>Dialogue Fragments</a:t>
                      </a:r>
                    </a:p>
                    <a:p>
                      <a:pPr>
                        <a:lnSpc>
                          <a:spcPct val="115000"/>
                        </a:lnSpc>
                        <a:spcAft>
                          <a:spcPts val="0"/>
                        </a:spcAft>
                      </a:pP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dirty="0">
                          <a:latin typeface="Calibri"/>
                          <a:ea typeface="Calibri"/>
                          <a:cs typeface="Times New Roman"/>
                        </a:rPr>
                        <a:t>5</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NZ" sz="1100" dirty="0" smtClean="0">
                          <a:latin typeface="Calibri"/>
                          <a:ea typeface="Calibri"/>
                          <a:cs typeface="Times New Roman"/>
                        </a:rPr>
                        <a:t>Intents (advanced)</a:t>
                      </a:r>
                    </a:p>
                    <a:p>
                      <a:pPr>
                        <a:lnSpc>
                          <a:spcPct val="115000"/>
                        </a:lnSpc>
                        <a:spcAft>
                          <a:spcPts val="0"/>
                        </a:spcAft>
                      </a:pP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a:latin typeface="Calibri"/>
                          <a:ea typeface="Calibri"/>
                          <a:cs typeface="Times New Roman"/>
                        </a:rPr>
                        <a:t>Screen Design Principles</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6</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External data files </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Learning</a:t>
                      </a:r>
                      <a:r>
                        <a:rPr lang="en-NZ" sz="1100" baseline="0" dirty="0" smtClean="0">
                          <a:latin typeface="Calibri"/>
                          <a:ea typeface="Calibri"/>
                          <a:cs typeface="Times New Roman"/>
                        </a:rPr>
                        <a:t> and Memory</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dirty="0">
                          <a:latin typeface="Calibri"/>
                          <a:ea typeface="Calibri"/>
                          <a:cs typeface="Times New Roman"/>
                        </a:rPr>
                        <a:t>7</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Data storage</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DBs</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nSpc>
                          <a:spcPct val="115000"/>
                        </a:lnSpc>
                        <a:spcAft>
                          <a:spcPts val="0"/>
                        </a:spcAft>
                      </a:pP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nSpc>
                          <a:spcPct val="115000"/>
                        </a:lnSpc>
                        <a:spcAft>
                          <a:spcPts val="0"/>
                        </a:spcAft>
                      </a:pP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252000">
                <a:tc>
                  <a:txBody>
                    <a:bodyPr/>
                    <a:lstStyle/>
                    <a:p>
                      <a:pPr>
                        <a:lnSpc>
                          <a:spcPct val="115000"/>
                        </a:lnSpc>
                        <a:spcAft>
                          <a:spcPts val="0"/>
                        </a:spcAft>
                      </a:pPr>
                      <a:r>
                        <a:rPr lang="en-NZ" sz="1100" dirty="0">
                          <a:latin typeface="Calibri"/>
                          <a:ea typeface="Calibri"/>
                          <a:cs typeface="Times New Roman"/>
                        </a:rPr>
                        <a:t>8</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Using the camera</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Location-based services</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dirty="0">
                          <a:latin typeface="Calibri"/>
                          <a:ea typeface="Calibri"/>
                          <a:cs typeface="Times New Roman"/>
                        </a:rPr>
                        <a:t>9</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Networking</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NZ" sz="1100" dirty="0" smtClean="0">
                          <a:latin typeface="Calibri"/>
                          <a:ea typeface="Calibri"/>
                          <a:cs typeface="Times New Roman"/>
                        </a:rPr>
                        <a:t>3rd Party APIs</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10</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Project work</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Project work</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11</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Application testing (real phones too)</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a:latin typeface="Calibri"/>
                          <a:ea typeface="Calibri"/>
                          <a:cs typeface="Times New Roman"/>
                        </a:rPr>
                        <a:t>User testing techniques</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dirty="0">
                          <a:latin typeface="Calibri"/>
                          <a:ea typeface="Calibri"/>
                          <a:cs typeface="Times New Roman"/>
                        </a:rPr>
                        <a:t>12</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a:latin typeface="Calibri"/>
                          <a:ea typeface="Calibri"/>
                          <a:cs typeface="Times New Roman"/>
                        </a:rPr>
                        <a:t>Project work</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Project work</a:t>
                      </a:r>
                      <a:endParaRPr lang="en-NZ" sz="11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13</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User testing methodology</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smtClean="0">
                          <a:latin typeface="Calibri"/>
                          <a:ea typeface="Calibri"/>
                          <a:cs typeface="Times New Roman"/>
                        </a:rPr>
                        <a:t>Real</a:t>
                      </a:r>
                      <a:r>
                        <a:rPr lang="en-NZ" sz="1100" baseline="0" dirty="0" smtClean="0">
                          <a:latin typeface="Calibri"/>
                          <a:ea typeface="Calibri"/>
                          <a:cs typeface="Times New Roman"/>
                        </a:rPr>
                        <a:t> u</a:t>
                      </a:r>
                      <a:r>
                        <a:rPr lang="en-NZ" sz="1100" dirty="0" smtClean="0">
                          <a:latin typeface="Calibri"/>
                          <a:ea typeface="Calibri"/>
                          <a:cs typeface="Times New Roman"/>
                        </a:rPr>
                        <a:t>ser </a:t>
                      </a:r>
                      <a:r>
                        <a:rPr lang="en-NZ" sz="1100" dirty="0">
                          <a:latin typeface="Calibri"/>
                          <a:ea typeface="Calibri"/>
                          <a:cs typeface="Times New Roman"/>
                        </a:rPr>
                        <a:t>testing</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14</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Deployment</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Deployment</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15</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TBA</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TBA</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ct val="115000"/>
                        </a:lnSpc>
                        <a:spcAft>
                          <a:spcPts val="0"/>
                        </a:spcAft>
                      </a:pPr>
                      <a:r>
                        <a:rPr lang="en-NZ" sz="1100">
                          <a:latin typeface="Calibri"/>
                          <a:ea typeface="Calibri"/>
                          <a:cs typeface="Times New Roman"/>
                        </a:rPr>
                        <a:t>16</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a:latin typeface="Calibri"/>
                          <a:ea typeface="Calibri"/>
                          <a:cs typeface="Times New Roman"/>
                        </a:rPr>
                        <a:t>Exam prep</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1100" dirty="0">
                          <a:latin typeface="Calibri"/>
                          <a:ea typeface="Calibri"/>
                          <a:cs typeface="Times New Roman"/>
                        </a:rPr>
                        <a:t>Exam</a:t>
                      </a: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Assessments</a:t>
            </a:r>
            <a:endParaRPr lang="en-NZ" dirty="0"/>
          </a:p>
        </p:txBody>
      </p:sp>
      <p:sp>
        <p:nvSpPr>
          <p:cNvPr id="3" name="Content Placeholder 2"/>
          <p:cNvSpPr>
            <a:spLocks noGrp="1"/>
          </p:cNvSpPr>
          <p:nvPr>
            <p:ph idx="1"/>
          </p:nvPr>
        </p:nvSpPr>
        <p:spPr/>
        <p:txBody>
          <a:bodyPr/>
          <a:lstStyle/>
          <a:p>
            <a:endParaRPr lang="en-NZ"/>
          </a:p>
        </p:txBody>
      </p:sp>
      <p:graphicFrame>
        <p:nvGraphicFramePr>
          <p:cNvPr id="4" name="Content Placeholder 3"/>
          <p:cNvGraphicFramePr>
            <a:graphicFrameLocks/>
          </p:cNvGraphicFramePr>
          <p:nvPr/>
        </p:nvGraphicFramePr>
        <p:xfrm>
          <a:off x="467544" y="1655618"/>
          <a:ext cx="8280920" cy="4293662"/>
        </p:xfrm>
        <a:graphic>
          <a:graphicData uri="http://schemas.openxmlformats.org/drawingml/2006/table">
            <a:tbl>
              <a:tblPr/>
              <a:tblGrid>
                <a:gridCol w="1268250"/>
                <a:gridCol w="1133217"/>
                <a:gridCol w="5879453"/>
              </a:tblGrid>
              <a:tr h="432050">
                <a:tc>
                  <a:txBody>
                    <a:bodyPr/>
                    <a:lstStyle/>
                    <a:p>
                      <a:pPr algn="ctr">
                        <a:lnSpc>
                          <a:spcPct val="115000"/>
                        </a:lnSpc>
                        <a:spcAft>
                          <a:spcPts val="0"/>
                        </a:spcAft>
                      </a:pPr>
                      <a:r>
                        <a:rPr lang="en-NZ" sz="1800" dirty="0" smtClean="0">
                          <a:latin typeface="Calibri"/>
                          <a:ea typeface="Calibri"/>
                          <a:cs typeface="Times New Roman"/>
                        </a:rPr>
                        <a:t>Component</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lnSpc>
                          <a:spcPct val="115000"/>
                        </a:lnSpc>
                        <a:spcAft>
                          <a:spcPts val="0"/>
                        </a:spcAft>
                      </a:pPr>
                      <a:r>
                        <a:rPr lang="en-NZ" sz="1800" dirty="0" smtClean="0">
                          <a:latin typeface="Calibri"/>
                          <a:ea typeface="Calibri"/>
                          <a:cs typeface="Times New Roman"/>
                        </a:rPr>
                        <a:t>Weight</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lnSpc>
                          <a:spcPct val="115000"/>
                        </a:lnSpc>
                        <a:spcAft>
                          <a:spcPts val="0"/>
                        </a:spcAft>
                      </a:pPr>
                      <a:r>
                        <a:rPr lang="en-NZ" sz="1800" dirty="0" smtClean="0">
                          <a:latin typeface="Calibri"/>
                          <a:ea typeface="Calibri"/>
                          <a:cs typeface="Times New Roman"/>
                        </a:rPr>
                        <a:t>Comments</a:t>
                      </a:r>
                      <a:endParaRPr lang="en-NZ" sz="18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822279">
                <a:tc>
                  <a:txBody>
                    <a:bodyPr/>
                    <a:lstStyle/>
                    <a:p>
                      <a:pPr>
                        <a:lnSpc>
                          <a:spcPct val="115000"/>
                        </a:lnSpc>
                        <a:spcAft>
                          <a:spcPts val="0"/>
                        </a:spcAft>
                      </a:pPr>
                      <a:r>
                        <a:rPr lang="en-NZ" sz="2000" dirty="0" smtClean="0">
                          <a:latin typeface="Calibri"/>
                          <a:ea typeface="Calibri"/>
                          <a:cs typeface="Times New Roman"/>
                        </a:rPr>
                        <a:t>In-class practicals</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20%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buFont typeface="Arial" pitchFamily="34" charset="0"/>
                        <a:buChar char="•"/>
                      </a:pPr>
                      <a:r>
                        <a:rPr lang="en-NZ" sz="2000" dirty="0" smtClean="0">
                          <a:latin typeface="Calibri"/>
                          <a:ea typeface="Calibri"/>
                          <a:cs typeface="Times New Roman"/>
                        </a:rPr>
                        <a:t>Due dates will be strictly enforced</a:t>
                      </a:r>
                    </a:p>
                    <a:p>
                      <a:pPr>
                        <a:lnSpc>
                          <a:spcPct val="115000"/>
                        </a:lnSpc>
                        <a:spcAft>
                          <a:spcPts val="0"/>
                        </a:spcAft>
                        <a:buFont typeface="Arial" pitchFamily="34" charset="0"/>
                        <a:buChar char="•"/>
                      </a:pPr>
                      <a:r>
                        <a:rPr lang="en-NZ" sz="2000" dirty="0" smtClean="0">
                          <a:latin typeface="Calibri"/>
                          <a:ea typeface="Calibri"/>
                          <a:cs typeface="Times New Roman"/>
                        </a:rPr>
                        <a:t>Submitted</a:t>
                      </a:r>
                      <a:r>
                        <a:rPr lang="en-NZ" sz="2000" baseline="0" dirty="0" smtClean="0">
                          <a:latin typeface="Calibri"/>
                          <a:ea typeface="Calibri"/>
                          <a:cs typeface="Times New Roman"/>
                        </a:rPr>
                        <a:t> code that does not have your username in the application file name will not be accepted.</a:t>
                      </a:r>
                      <a:endParaRPr lang="en-NZ" sz="2000" dirty="0" smtClean="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413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NZ" sz="2000" dirty="0" smtClean="0">
                          <a:latin typeface="Calibri"/>
                          <a:ea typeface="Calibri"/>
                          <a:cs typeface="Times New Roman"/>
                        </a:rPr>
                        <a:t>Project</a:t>
                      </a:r>
                    </a:p>
                    <a:p>
                      <a:pPr>
                        <a:lnSpc>
                          <a:spcPct val="115000"/>
                        </a:lnSpc>
                        <a:spcAft>
                          <a:spcPts val="0"/>
                        </a:spcAft>
                      </a:pP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50%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buFont typeface="Arial" pitchFamily="34" charset="0"/>
                        <a:buChar char="•"/>
                      </a:pPr>
                      <a:r>
                        <a:rPr lang="en-NZ" sz="2000" dirty="0" smtClean="0">
                          <a:latin typeface="Calibri"/>
                          <a:ea typeface="Calibri"/>
                          <a:cs typeface="Times New Roman"/>
                        </a:rPr>
                        <a:t>Three</a:t>
                      </a:r>
                      <a:r>
                        <a:rPr lang="en-NZ" sz="2000" baseline="0" dirty="0" smtClean="0">
                          <a:latin typeface="Calibri"/>
                          <a:ea typeface="Calibri"/>
                          <a:cs typeface="Times New Roman"/>
                        </a:rPr>
                        <a:t> parts:</a:t>
                      </a:r>
                    </a:p>
                    <a:p>
                      <a:pPr lvl="1">
                        <a:lnSpc>
                          <a:spcPct val="115000"/>
                        </a:lnSpc>
                        <a:spcAft>
                          <a:spcPts val="0"/>
                        </a:spcAft>
                        <a:buFont typeface="Arial" pitchFamily="34" charset="0"/>
                        <a:buChar char="•"/>
                      </a:pPr>
                      <a:r>
                        <a:rPr lang="en-NZ" sz="2000" baseline="0" dirty="0" smtClean="0">
                          <a:latin typeface="Calibri"/>
                          <a:ea typeface="Calibri"/>
                          <a:cs typeface="Times New Roman"/>
                        </a:rPr>
                        <a:t>Beta version</a:t>
                      </a:r>
                    </a:p>
                    <a:p>
                      <a:pPr lvl="1">
                        <a:lnSpc>
                          <a:spcPct val="115000"/>
                        </a:lnSpc>
                        <a:spcAft>
                          <a:spcPts val="0"/>
                        </a:spcAft>
                        <a:buFont typeface="Arial" pitchFamily="34" charset="0"/>
                        <a:buChar char="•"/>
                      </a:pPr>
                      <a:r>
                        <a:rPr lang="en-NZ" sz="2000" baseline="0" dirty="0" smtClean="0">
                          <a:latin typeface="Calibri"/>
                          <a:ea typeface="Calibri"/>
                          <a:cs typeface="Times New Roman"/>
                        </a:rPr>
                        <a:t>User testing and consequent modifications</a:t>
                      </a:r>
                    </a:p>
                    <a:p>
                      <a:pPr lvl="1">
                        <a:lnSpc>
                          <a:spcPct val="115000"/>
                        </a:lnSpc>
                        <a:spcAft>
                          <a:spcPts val="0"/>
                        </a:spcAft>
                        <a:buFont typeface="Arial" pitchFamily="34" charset="0"/>
                        <a:buChar char="•"/>
                      </a:pPr>
                      <a:r>
                        <a:rPr lang="en-NZ" sz="2000" baseline="0" dirty="0" smtClean="0">
                          <a:latin typeface="Calibri"/>
                          <a:ea typeface="Calibri"/>
                          <a:cs typeface="Times New Roman"/>
                        </a:rPr>
                        <a:t>Final release</a:t>
                      </a:r>
                      <a:endParaRPr lang="en-NZ" sz="2000" dirty="0" smtClean="0">
                        <a:latin typeface="Calibri"/>
                        <a:ea typeface="Calibri"/>
                        <a:cs typeface="Times New Roman"/>
                      </a:endParaRPr>
                    </a:p>
                    <a:p>
                      <a:pPr>
                        <a:lnSpc>
                          <a:spcPct val="115000"/>
                        </a:lnSpc>
                        <a:spcAft>
                          <a:spcPts val="0"/>
                        </a:spcAft>
                        <a:buFont typeface="Arial" pitchFamily="34" charset="0"/>
                        <a:buChar char="•"/>
                      </a:pPr>
                      <a:r>
                        <a:rPr lang="en-NZ" sz="2000" dirty="0" smtClean="0">
                          <a:latin typeface="Calibri"/>
                          <a:ea typeface="Calibri"/>
                          <a:cs typeface="Times New Roman"/>
                        </a:rPr>
                        <a:t>Marks</a:t>
                      </a:r>
                      <a:r>
                        <a:rPr lang="en-NZ" sz="2000" baseline="0" dirty="0" smtClean="0">
                          <a:latin typeface="Calibri"/>
                          <a:ea typeface="Calibri"/>
                          <a:cs typeface="Times New Roman"/>
                        </a:rPr>
                        <a:t> based on design and code quality and functional robustness</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932">
                <a:tc>
                  <a:txBody>
                    <a:bodyPr/>
                    <a:lstStyle/>
                    <a:p>
                      <a:pPr>
                        <a:lnSpc>
                          <a:spcPct val="115000"/>
                        </a:lnSpc>
                        <a:spcAft>
                          <a:spcPts val="0"/>
                        </a:spcAft>
                      </a:pPr>
                      <a:r>
                        <a:rPr lang="en-NZ" sz="2000" dirty="0" smtClean="0">
                          <a:latin typeface="Calibri"/>
                          <a:ea typeface="Calibri"/>
                          <a:cs typeface="Times New Roman"/>
                        </a:rPr>
                        <a:t>Exam</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NZ" sz="2000" dirty="0" smtClean="0">
                          <a:latin typeface="Calibri"/>
                          <a:ea typeface="Calibri"/>
                          <a:cs typeface="Times New Roman"/>
                        </a:rPr>
                        <a:t>30%</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000" dirty="0" smtClean="0">
                          <a:latin typeface="Calibri"/>
                          <a:ea typeface="Calibri"/>
                          <a:cs typeface="Times New Roman"/>
                        </a:rPr>
                        <a:t>All</a:t>
                      </a:r>
                      <a:r>
                        <a:rPr lang="en-NZ" sz="2000" baseline="0" dirty="0" smtClean="0">
                          <a:latin typeface="Calibri"/>
                          <a:ea typeface="Calibri"/>
                          <a:cs typeface="Times New Roman"/>
                        </a:rPr>
                        <a:t> course material  presented in class and/or covered in the readings is examinable.</a:t>
                      </a:r>
                      <a:endParaRPr lang="en-NZ" sz="2000" dirty="0">
                        <a:latin typeface="Calibri"/>
                        <a:ea typeface="Calibri"/>
                        <a:cs typeface="Times New Roman"/>
                      </a:endParaRPr>
                    </a:p>
                  </a:txBody>
                  <a:tcPr marL="31542" marR="31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to Android</a:t>
            </a:r>
            <a:endParaRPr lang="en-NZ" dirty="0"/>
          </a:p>
        </p:txBody>
      </p:sp>
      <p:sp>
        <p:nvSpPr>
          <p:cNvPr id="5" name="Content Placeholder 4"/>
          <p:cNvSpPr>
            <a:spLocks noGrp="1"/>
          </p:cNvSpPr>
          <p:nvPr>
            <p:ph idx="1"/>
          </p:nvPr>
        </p:nvSpPr>
        <p:spPr/>
        <p:txBody>
          <a:bodyPr/>
          <a:lstStyle/>
          <a:p>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395536" y="1988840"/>
            <a:ext cx="3583446" cy="3932188"/>
          </a:xfrm>
          <a:prstGeom prst="rect">
            <a:avLst/>
          </a:prstGeom>
          <a:noFill/>
          <a:ln w="9525">
            <a:noFill/>
            <a:miter lim="800000"/>
            <a:headEnd/>
            <a:tailEnd/>
          </a:ln>
        </p:spPr>
      </p:pic>
      <p:pic>
        <p:nvPicPr>
          <p:cNvPr id="1029" name="Picture 5" descr="Top 5 operating systems 2013"/>
          <p:cNvPicPr>
            <a:picLocks noChangeAspect="1" noChangeArrowheads="1"/>
          </p:cNvPicPr>
          <p:nvPr/>
        </p:nvPicPr>
        <p:blipFill>
          <a:blip r:embed="rId4" cstate="print"/>
          <a:srcRect/>
          <a:stretch>
            <a:fillRect/>
          </a:stretch>
        </p:blipFill>
        <p:spPr bwMode="auto">
          <a:xfrm>
            <a:off x="4427984" y="1556792"/>
            <a:ext cx="3816424" cy="2644318"/>
          </a:xfrm>
          <a:prstGeom prst="rect">
            <a:avLst/>
          </a:prstGeom>
          <a:noFill/>
        </p:spPr>
      </p:pic>
      <p:pic>
        <p:nvPicPr>
          <p:cNvPr id="1031" name="Picture 7" descr="mobile os market share"/>
          <p:cNvPicPr>
            <a:picLocks noChangeAspect="1" noChangeArrowheads="1"/>
          </p:cNvPicPr>
          <p:nvPr/>
        </p:nvPicPr>
        <p:blipFill>
          <a:blip r:embed="rId5" cstate="print"/>
          <a:srcRect/>
          <a:stretch>
            <a:fillRect/>
          </a:stretch>
        </p:blipFill>
        <p:spPr bwMode="auto">
          <a:xfrm>
            <a:off x="4427984" y="4365104"/>
            <a:ext cx="4077021" cy="23488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2222</TotalTime>
  <Words>4784</Words>
  <Application>Microsoft Office PowerPoint</Application>
  <PresentationFormat>On-screen Show (4:3)</PresentationFormat>
  <Paragraphs>436</Paragraphs>
  <Slides>32</Slides>
  <Notes>30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3rd Year Projects</vt:lpstr>
      <vt:lpstr>Introduction</vt:lpstr>
      <vt:lpstr>Administration</vt:lpstr>
      <vt:lpstr>Administration</vt:lpstr>
      <vt:lpstr>Third Year Papers</vt:lpstr>
      <vt:lpstr>Content</vt:lpstr>
      <vt:lpstr>Provisional Schedule</vt:lpstr>
      <vt:lpstr>Assessments</vt:lpstr>
      <vt:lpstr>Introduction to Android</vt:lpstr>
      <vt:lpstr>The Android Platform</vt:lpstr>
      <vt:lpstr>The Android Computational Model</vt:lpstr>
      <vt:lpstr>Android Computational Entities</vt:lpstr>
      <vt:lpstr>Android Computational Entities</vt:lpstr>
      <vt:lpstr>Android Computational Communication</vt:lpstr>
      <vt:lpstr>The Activity Lifecycle</vt:lpstr>
      <vt:lpstr>The Activity Lifecycle</vt:lpstr>
      <vt:lpstr>Simplified Activity Lifecycle</vt:lpstr>
      <vt:lpstr>Android Development with Eclipse</vt:lpstr>
      <vt:lpstr>First Android App</vt:lpstr>
      <vt:lpstr>First Android App</vt:lpstr>
      <vt:lpstr>First Android App</vt:lpstr>
      <vt:lpstr>First Android App</vt:lpstr>
      <vt:lpstr>First Android App</vt:lpstr>
      <vt:lpstr>First Android App</vt:lpstr>
      <vt:lpstr>First Android App</vt:lpstr>
      <vt:lpstr>First Android App</vt:lpstr>
      <vt:lpstr>First Android App</vt:lpstr>
      <vt:lpstr>First Android App</vt:lpstr>
      <vt:lpstr>Before we can start….</vt:lpstr>
      <vt:lpstr>XML</vt:lpstr>
      <vt:lpstr>XML</vt:lpstr>
      <vt:lpstr>XML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PH</cp:lastModifiedBy>
  <cp:revision>717</cp:revision>
  <dcterms:created xsi:type="dcterms:W3CDTF">1601-01-01T00:00:00Z</dcterms:created>
  <dcterms:modified xsi:type="dcterms:W3CDTF">2015-02-15T23:26:19Z</dcterms:modified>
</cp:coreProperties>
</file>