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995" autoAdjust="0"/>
  </p:normalViewPr>
  <p:slideViewPr>
    <p:cSldViewPr>
      <p:cViewPr varScale="1">
        <p:scale>
          <a:sx n="57" d="100"/>
          <a:sy n="57" d="100"/>
        </p:scale>
        <p:origin x="-255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As usual, widgets have events, which are raised by the system in response to system actions (i.e. </a:t>
            </a:r>
            <a:r>
              <a:rPr lang="en-NZ" sz="1200" kern="1200" dirty="0" err="1" smtClean="0">
                <a:solidFill>
                  <a:schemeClr val="tx1"/>
                </a:solidFill>
                <a:effectLst/>
                <a:latin typeface="Times New Roman" pitchFamily="18" charset="0"/>
                <a:ea typeface="+mn-ea"/>
                <a:cs typeface="Arial" charset="0"/>
              </a:rPr>
              <a:t>onClick</a:t>
            </a:r>
            <a:r>
              <a:rPr lang="en-NZ" sz="1200" kern="1200" dirty="0" smtClean="0">
                <a:solidFill>
                  <a:schemeClr val="tx1"/>
                </a:solidFill>
                <a:effectLst/>
                <a:latin typeface="Times New Roman" pitchFamily="18" charset="0"/>
                <a:ea typeface="+mn-ea"/>
                <a:cs typeface="Arial" charset="0"/>
              </a:rPr>
              <a:t>) or programmatically </a:t>
            </a:r>
            <a:r>
              <a:rPr lang="en-NZ" sz="1200" kern="1200" baseline="0" dirty="0" smtClean="0">
                <a:solidFill>
                  <a:schemeClr val="tx1"/>
                </a:solidFill>
                <a:effectLst/>
                <a:latin typeface="Times New Roman" pitchFamily="18" charset="0"/>
                <a:ea typeface="+mn-ea"/>
                <a:cs typeface="Arial" charset="0"/>
              </a:rPr>
              <a:t> (</a:t>
            </a:r>
            <a:r>
              <a:rPr lang="en-NZ" sz="1200" kern="1200" baseline="0" dirty="0" err="1" smtClean="0">
                <a:solidFill>
                  <a:schemeClr val="tx1"/>
                </a:solidFill>
                <a:effectLst/>
                <a:latin typeface="Times New Roman" pitchFamily="18" charset="0"/>
                <a:ea typeface="+mn-ea"/>
                <a:cs typeface="Arial" charset="0"/>
              </a:rPr>
              <a:t>onPause</a:t>
            </a:r>
            <a:r>
              <a:rPr lang="en-NZ" sz="1200" kern="1200" baseline="0" dirty="0" smtClean="0">
                <a:solidFill>
                  <a:schemeClr val="tx1"/>
                </a:solidFill>
                <a:effectLst/>
                <a:latin typeface="Times New Roman" pitchFamily="18" charset="0"/>
                <a:ea typeface="+mn-ea"/>
                <a:cs typeface="Arial" charset="0"/>
              </a:rPr>
              <a:t>)</a:t>
            </a: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You define event handlers and bind them to the events. When the system raises the event, the handler code is executed.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In .NET or JavaScript, we bind a function (or function</a:t>
            </a:r>
            <a:r>
              <a:rPr lang="en-NZ" sz="1200" kern="1200" baseline="0" dirty="0" smtClean="0">
                <a:solidFill>
                  <a:schemeClr val="tx1"/>
                </a:solidFill>
                <a:effectLst/>
                <a:latin typeface="Times New Roman" pitchFamily="18" charset="0"/>
                <a:ea typeface="+mn-ea"/>
                <a:cs typeface="Arial" charset="0"/>
              </a:rPr>
              <a:t> pointer/delegate</a:t>
            </a:r>
            <a:r>
              <a:rPr lang="en-NZ" sz="1200" kern="1200" dirty="0" smtClean="0">
                <a:solidFill>
                  <a:schemeClr val="tx1"/>
                </a:solidFill>
                <a:effectLst/>
                <a:latin typeface="Times New Roman" pitchFamily="18" charset="0"/>
                <a:ea typeface="+mn-ea"/>
                <a:cs typeface="Arial" charset="0"/>
              </a:rPr>
              <a:t>).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(You may not</a:t>
            </a:r>
            <a:r>
              <a:rPr lang="en-NZ" sz="1200" kern="1200" baseline="0" dirty="0" smtClean="0">
                <a:solidFill>
                  <a:schemeClr val="tx1"/>
                </a:solidFill>
                <a:effectLst/>
                <a:latin typeface="Times New Roman" pitchFamily="18" charset="0"/>
                <a:ea typeface="+mn-ea"/>
                <a:cs typeface="Arial" charset="0"/>
              </a:rPr>
              <a:t> realise that you have done this, but you have, every time you wrote a button click handler in C# or Visual C++. )</a:t>
            </a:r>
            <a:r>
              <a:rPr lang="en-NZ" sz="1200" kern="1200" dirty="0" smtClean="0">
                <a:solidFill>
                  <a:schemeClr val="tx1"/>
                </a:solidFill>
                <a:effectLst/>
                <a:latin typeface="Times New Roman" pitchFamily="18" charset="0"/>
                <a:ea typeface="+mn-ea"/>
                <a:cs typeface="Arial" charset="0"/>
              </a:rPr>
              <a:t>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 tell the system: “When this event happens, call this function.”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In Android it is slightly different.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Here,</a:t>
            </a:r>
            <a:r>
              <a:rPr lang="en-NZ" sz="1200" kern="1200" baseline="0" dirty="0" smtClean="0">
                <a:solidFill>
                  <a:schemeClr val="tx1"/>
                </a:solidFill>
                <a:effectLst/>
                <a:latin typeface="Times New Roman" pitchFamily="18" charset="0"/>
                <a:ea typeface="+mn-ea"/>
                <a:cs typeface="Arial" charset="0"/>
              </a:rPr>
              <a:t> we bind a</a:t>
            </a:r>
            <a:r>
              <a:rPr lang="en-NZ" sz="1200" kern="1200" dirty="0" smtClean="0">
                <a:solidFill>
                  <a:schemeClr val="tx1"/>
                </a:solidFill>
                <a:effectLst/>
                <a:latin typeface="Times New Roman" pitchFamily="18" charset="0"/>
                <a:ea typeface="+mn-ea"/>
                <a:cs typeface="Arial" charset="0"/>
              </a:rPr>
              <a:t>n instance of a class which implements an appropriate interface.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The handler code is one of the methods of the interface.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Although</a:t>
            </a:r>
            <a:r>
              <a:rPr lang="en-NZ" sz="1200" kern="1200" baseline="0" dirty="0" smtClean="0">
                <a:solidFill>
                  <a:schemeClr val="tx1"/>
                </a:solidFill>
                <a:effectLst/>
                <a:latin typeface="Times New Roman" pitchFamily="18" charset="0"/>
                <a:ea typeface="+mn-ea"/>
                <a:cs typeface="Arial" charset="0"/>
              </a:rPr>
              <a:t> you will have already met interfaces in Java, that was a while ago, so we will take a quick review.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sz="1200" kern="1200" baseline="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baseline="0" dirty="0" smtClean="0">
                <a:solidFill>
                  <a:schemeClr val="tx1"/>
                </a:solidFill>
                <a:effectLst/>
                <a:latin typeface="Times New Roman" pitchFamily="18" charset="0"/>
                <a:ea typeface="+mn-ea"/>
                <a:cs typeface="Arial" charset="0"/>
              </a:rPr>
              <a:t>NB: If you’re taking OOSD, you will be learning a lot more about the uses of interfaces – here we just want to learn as much as we need to know.</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extLst>
      <p:ext uri="{BB962C8B-B14F-4D97-AF65-F5344CB8AC3E}">
        <p14:creationId xmlns:p14="http://schemas.microsoft.com/office/powerpoint/2010/main" val="3540446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Here is a syntactic alternative...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Instead of declaring</a:t>
            </a:r>
            <a:r>
              <a:rPr lang="en-NZ" sz="1200" kern="1200" baseline="0" dirty="0" smtClean="0">
                <a:solidFill>
                  <a:schemeClr val="tx1"/>
                </a:solidFill>
                <a:latin typeface="Times New Roman" pitchFamily="18" charset="0"/>
                <a:ea typeface="+mn-ea"/>
                <a:cs typeface="Arial" charset="0"/>
              </a:rPr>
              <a:t> a class, then making an instance then binding it, you do the whole thing in one statement.</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Call </a:t>
            </a:r>
            <a:r>
              <a:rPr lang="en-NZ" sz="1200" kern="1200" baseline="0" dirty="0" err="1" smtClean="0">
                <a:solidFill>
                  <a:schemeClr val="tx1"/>
                </a:solidFill>
                <a:latin typeface="Times New Roman" pitchFamily="18" charset="0"/>
                <a:ea typeface="+mn-ea"/>
                <a:cs typeface="Arial" charset="0"/>
              </a:rPr>
              <a:t>setOnClickListener</a:t>
            </a:r>
            <a:r>
              <a:rPr lang="en-NZ" sz="1200" kern="1200" baseline="0" dirty="0" smtClean="0">
                <a:solidFill>
                  <a:schemeClr val="tx1"/>
                </a:solidFill>
                <a:latin typeface="Times New Roman" pitchFamily="18" charset="0"/>
                <a:ea typeface="+mn-ea"/>
                <a:cs typeface="Arial" charset="0"/>
              </a:rPr>
              <a:t>, and where you need to pass in that interface implementer, just declare a new implementer and provide its code.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This is “anonymous” because you never name a class or an instance.</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It looks like this.</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NZ" sz="1200" kern="1200" baseline="0" dirty="0" smtClean="0">
              <a:solidFill>
                <a:schemeClr val="tx1"/>
              </a:solidFill>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See that “new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That means “Get ready, because I am now going to create an object that implements the interface </a:t>
            </a:r>
            <a:r>
              <a:rPr lang="en-NZ" sz="1200" kern="1200" baseline="0" dirty="0" err="1" smtClean="0">
                <a:solidFill>
                  <a:schemeClr val="tx1"/>
                </a:solidFill>
                <a:latin typeface="Times New Roman" pitchFamily="18" charset="0"/>
                <a:ea typeface="+mn-ea"/>
                <a:cs typeface="Arial" charset="0"/>
              </a:rPr>
              <a:t>OnClickListener</a:t>
            </a:r>
            <a:r>
              <a:rPr lang="en-NZ" sz="1200" kern="1200" baseline="0" dirty="0" smtClean="0">
                <a:solidFill>
                  <a:schemeClr val="tx1"/>
                </a:solidFill>
                <a:latin typeface="Times New Roman" pitchFamily="18" charset="0"/>
                <a:ea typeface="+mn-ea"/>
                <a:cs typeface="Arial" charset="0"/>
              </a:rPr>
              <a:t>”.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Times New Roman" pitchFamily="18" charset="0"/>
                <a:ea typeface="+mn-ea"/>
                <a:cs typeface="Arial" charset="0"/>
              </a:rPr>
              <a:t>Note that the code of the </a:t>
            </a:r>
            <a:r>
              <a:rPr lang="en-NZ" sz="1200" kern="1200" baseline="0" dirty="0" err="1" smtClean="0">
                <a:solidFill>
                  <a:schemeClr val="tx1"/>
                </a:solidFill>
                <a:latin typeface="Times New Roman" pitchFamily="18" charset="0"/>
                <a:ea typeface="+mn-ea"/>
                <a:cs typeface="Arial" charset="0"/>
              </a:rPr>
              <a:t>onClick</a:t>
            </a:r>
            <a:r>
              <a:rPr lang="en-NZ" sz="1200" kern="1200" baseline="0" dirty="0" smtClean="0">
                <a:solidFill>
                  <a:schemeClr val="tx1"/>
                </a:solidFill>
                <a:latin typeface="Times New Roman" pitchFamily="18" charset="0"/>
                <a:ea typeface="+mn-ea"/>
                <a:cs typeface="Arial" charset="0"/>
              </a:rPr>
              <a:t> method is identical, and the behaviour of the button is identical.</a:t>
            </a:r>
            <a:endParaRPr lang="en-NZ" sz="1200" kern="1200" dirty="0" smtClean="0">
              <a:solidFill>
                <a:schemeClr val="tx1"/>
              </a:solidFill>
              <a:latin typeface="Times New Roman" pitchFamily="18" charset="0"/>
              <a:ea typeface="+mn-ea"/>
              <a:cs typeface="Arial" charset="0"/>
            </a:endParaRP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11</a:t>
            </a:fld>
            <a:endParaRPr lang="en-N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of these do we find more readable?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Which will you find more readable when there are lots of controls and lots of events? =&gt; Class.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Will you see the other one anyway in the wild? +&gt; Yes.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Why? =&gt; Programmers are lazy? </a:t>
            </a:r>
          </a:p>
          <a:p>
            <a:pPr marL="0" marR="0"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dirty="0" smtClean="0">
                <a:solidFill>
                  <a:schemeClr val="tx1"/>
                </a:solidFill>
                <a:latin typeface="Times New Roman" pitchFamily="18" charset="0"/>
                <a:ea typeface="+mn-ea"/>
                <a:cs typeface="Arial" charset="0"/>
              </a:rPr>
              <a:t>There is no agreed "best practice". Worth doing some reading to see different stated pros and cons.</a:t>
            </a:r>
          </a:p>
          <a:p>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12</a:t>
            </a:fld>
            <a:endParaRPr lang="en-NZ"/>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Keeping in mind what you</a:t>
            </a:r>
            <a:r>
              <a:rPr lang="en-NZ" baseline="0" dirty="0" smtClean="0"/>
              <a:t> really have to accomplish here – pass in an object to </a:t>
            </a:r>
            <a:r>
              <a:rPr lang="en-NZ" baseline="0" dirty="0" err="1" smtClean="0"/>
              <a:t>setOnClickListener</a:t>
            </a:r>
            <a:r>
              <a:rPr lang="en-NZ" baseline="0" dirty="0" smtClean="0"/>
              <a:t> which defines an </a:t>
            </a:r>
            <a:r>
              <a:rPr lang="en-NZ" baseline="0" dirty="0" err="1" smtClean="0"/>
              <a:t>onClick</a:t>
            </a:r>
            <a:r>
              <a:rPr lang="en-NZ" baseline="0" dirty="0" smtClean="0"/>
              <a:t> event – can you think of any other syntactic approaches?</a:t>
            </a:r>
          </a:p>
          <a:p>
            <a:pPr>
              <a:buFont typeface="Arial" pitchFamily="34" charset="0"/>
              <a:buChar char="•"/>
            </a:pPr>
            <a:r>
              <a:rPr lang="en-NZ" baseline="0" dirty="0" smtClean="0"/>
              <a:t>The goal IS NOT TO PRODUCE SHORT CODE.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13</a:t>
            </a:fld>
            <a:endParaRPr lang="en-N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Let’s consider one syntactic alternative that you</a:t>
            </a:r>
            <a:r>
              <a:rPr lang="en-NZ" baseline="0" dirty="0" smtClean="0"/>
              <a:t> may see.</a:t>
            </a:r>
          </a:p>
          <a:p>
            <a:pPr>
              <a:buFont typeface="Arial" pitchFamily="34" charset="0"/>
              <a:buChar char="•"/>
            </a:pPr>
            <a:endParaRPr lang="en-NZ" dirty="0" smtClean="0"/>
          </a:p>
          <a:p>
            <a:pPr>
              <a:buFont typeface="Arial" pitchFamily="34" charset="0"/>
              <a:buChar char="•"/>
            </a:pPr>
            <a:r>
              <a:rPr lang="en-NZ" dirty="0" smtClean="0"/>
              <a:t>Imagine you have written this code in the class</a:t>
            </a:r>
          </a:p>
          <a:p>
            <a:pPr>
              <a:buFont typeface="Arial" pitchFamily="34" charset="0"/>
              <a:buChar char="•"/>
            </a:pPr>
            <a:r>
              <a:rPr lang="en-NZ" dirty="0" smtClean="0"/>
              <a:t>Outside</a:t>
            </a:r>
            <a:r>
              <a:rPr lang="en-NZ" baseline="0" dirty="0" smtClean="0"/>
              <a:t> of </a:t>
            </a:r>
            <a:r>
              <a:rPr lang="en-NZ" baseline="0" dirty="0" err="1" smtClean="0"/>
              <a:t>onCreate</a:t>
            </a:r>
            <a:r>
              <a:rPr lang="en-NZ" baseline="0" dirty="0" smtClean="0"/>
              <a:t>, but in the class, just like any other class method.</a:t>
            </a:r>
          </a:p>
          <a:p>
            <a:pPr>
              <a:buFont typeface="Arial" pitchFamily="34" charset="0"/>
              <a:buChar char="•"/>
            </a:pPr>
            <a:r>
              <a:rPr lang="en-NZ" baseline="0" dirty="0" smtClean="0"/>
              <a:t>Can you bind this method to a button click? =&gt; You would expect so, because the method is of the correct prototype.</a:t>
            </a:r>
          </a:p>
          <a:p>
            <a:pPr>
              <a:buFont typeface="Arial" pitchFamily="34" charset="0"/>
              <a:buChar char="•"/>
            </a:pPr>
            <a:r>
              <a:rPr lang="en-NZ" baseline="0" dirty="0" smtClean="0"/>
              <a:t>But how...?</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14</a:t>
            </a:fld>
            <a:endParaRPr lang="en-N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lnSpcReduction="10000"/>
          </a:bodyPr>
          <a:lstStyle/>
          <a:p>
            <a:pPr>
              <a:buFont typeface="Arial" pitchFamily="34" charset="0"/>
              <a:buChar char="•"/>
            </a:pPr>
            <a:r>
              <a:rPr lang="en-NZ" dirty="0" smtClean="0"/>
              <a:t>You’ve got your button reference.</a:t>
            </a:r>
          </a:p>
          <a:p>
            <a:pPr>
              <a:buFont typeface="Arial" pitchFamily="34" charset="0"/>
              <a:buChar char="•"/>
            </a:pPr>
            <a:r>
              <a:rPr lang="en-NZ" dirty="0" smtClean="0"/>
              <a:t>You can call its </a:t>
            </a:r>
            <a:r>
              <a:rPr lang="en-NZ" dirty="0" err="1" smtClean="0"/>
              <a:t>setOnClickListener</a:t>
            </a:r>
            <a:r>
              <a:rPr lang="en-NZ" dirty="0" smtClean="0"/>
              <a:t>.</a:t>
            </a:r>
          </a:p>
          <a:p>
            <a:pPr>
              <a:buFont typeface="Arial" pitchFamily="34" charset="0"/>
              <a:buChar char="•"/>
            </a:pPr>
            <a:r>
              <a:rPr lang="en-NZ" dirty="0" smtClean="0"/>
              <a:t>But</a:t>
            </a:r>
            <a:r>
              <a:rPr lang="en-NZ" baseline="0" dirty="0" smtClean="0"/>
              <a:t> what do you pass in?</a:t>
            </a:r>
          </a:p>
          <a:p>
            <a:pPr>
              <a:buFont typeface="Arial" pitchFamily="34" charset="0"/>
              <a:buChar char="•"/>
            </a:pPr>
            <a:r>
              <a:rPr lang="en-NZ" baseline="0" dirty="0" smtClean="0"/>
              <a:t>Remember that we pass in an object that has an </a:t>
            </a:r>
            <a:r>
              <a:rPr lang="en-NZ" baseline="0" dirty="0" err="1" smtClean="0"/>
              <a:t>onClick</a:t>
            </a:r>
            <a:r>
              <a:rPr lang="en-NZ" baseline="0" dirty="0" smtClean="0"/>
              <a:t> method.</a:t>
            </a:r>
          </a:p>
          <a:p>
            <a:pPr>
              <a:buFont typeface="Arial" pitchFamily="34" charset="0"/>
              <a:buChar char="•"/>
            </a:pPr>
            <a:r>
              <a:rPr lang="en-NZ" baseline="0" dirty="0" smtClean="0"/>
              <a:t>This class has an </a:t>
            </a:r>
            <a:r>
              <a:rPr lang="en-NZ" baseline="0" dirty="0" err="1" smtClean="0"/>
              <a:t>onClick</a:t>
            </a:r>
            <a:r>
              <a:rPr lang="en-NZ" baseline="0" dirty="0" smtClean="0"/>
              <a:t> method</a:t>
            </a:r>
          </a:p>
          <a:p>
            <a:pPr>
              <a:buFont typeface="Arial" pitchFamily="34" charset="0"/>
              <a:buChar char="•"/>
            </a:pPr>
            <a:r>
              <a:rPr lang="en-NZ" baseline="0" dirty="0" smtClean="0"/>
              <a:t>So, we can pass </a:t>
            </a:r>
            <a:r>
              <a:rPr lang="en-NZ" baseline="0" dirty="0" err="1" smtClean="0"/>
              <a:t>ourself</a:t>
            </a:r>
            <a:r>
              <a:rPr lang="en-NZ" baseline="0" dirty="0" smtClean="0"/>
              <a:t> in...</a:t>
            </a:r>
          </a:p>
          <a:p>
            <a:pPr>
              <a:buFont typeface="Arial" pitchFamily="34" charset="0"/>
              <a:buChar char="•"/>
            </a:pPr>
            <a:endParaRPr lang="en-NZ" baseline="0" dirty="0" smtClean="0"/>
          </a:p>
          <a:p>
            <a:pPr>
              <a:buFont typeface="Arial" pitchFamily="34" charset="0"/>
              <a:buChar char="•"/>
            </a:pPr>
            <a:r>
              <a:rPr lang="en-NZ" baseline="0" dirty="0" smtClean="0"/>
              <a:t>However, this won’t compile. </a:t>
            </a:r>
          </a:p>
          <a:p>
            <a:pPr>
              <a:buFont typeface="Arial" pitchFamily="34" charset="0"/>
              <a:buChar char="•"/>
            </a:pPr>
            <a:r>
              <a:rPr lang="en-NZ" baseline="0" dirty="0" smtClean="0"/>
              <a:t>Because </a:t>
            </a:r>
            <a:r>
              <a:rPr lang="en-NZ" baseline="0" dirty="0" err="1" smtClean="0"/>
              <a:t>setOnClickListener</a:t>
            </a:r>
            <a:r>
              <a:rPr lang="en-NZ" baseline="0" dirty="0" smtClean="0"/>
              <a:t> doesn’t want “someone with an </a:t>
            </a:r>
            <a:r>
              <a:rPr lang="en-NZ" baseline="0" dirty="0" err="1" smtClean="0"/>
              <a:t>onClick</a:t>
            </a:r>
            <a:r>
              <a:rPr lang="en-NZ" baseline="0" dirty="0" smtClean="0"/>
              <a:t> method”, it wants “someone who implement </a:t>
            </a:r>
            <a:r>
              <a:rPr lang="en-NZ" baseline="0" dirty="0" err="1" smtClean="0"/>
              <a:t>OnClickListener</a:t>
            </a:r>
            <a:r>
              <a:rPr lang="en-NZ" baseline="0" dirty="0" smtClean="0"/>
              <a:t>”. </a:t>
            </a:r>
          </a:p>
          <a:p>
            <a:pPr>
              <a:buFont typeface="Arial" pitchFamily="34" charset="0"/>
              <a:buChar char="•"/>
            </a:pPr>
            <a:r>
              <a:rPr lang="en-NZ" baseline="0" dirty="0" smtClean="0"/>
              <a:t>While these work out to logically the same, syntactically they are a little different.</a:t>
            </a:r>
          </a:p>
          <a:p>
            <a:pPr>
              <a:buFont typeface="Arial" pitchFamily="34" charset="0"/>
              <a:buChar char="•"/>
            </a:pPr>
            <a:r>
              <a:rPr lang="en-NZ" baseline="0" dirty="0" smtClean="0"/>
              <a:t>So we must do what? =&gt; add the interface</a:t>
            </a:r>
          </a:p>
          <a:p>
            <a:pPr>
              <a:buFont typeface="Arial" pitchFamily="34" charset="0"/>
              <a:buChar char="•"/>
            </a:pPr>
            <a:endParaRPr lang="en-NZ" baseline="0" dirty="0" smtClean="0"/>
          </a:p>
          <a:p>
            <a:pPr>
              <a:buFont typeface="Arial" pitchFamily="34" charset="0"/>
              <a:buChar char="•"/>
            </a:pPr>
            <a:r>
              <a:rPr lang="en-NZ" baseline="0" dirty="0" smtClean="0"/>
              <a:t>This doesn’t seem like a great approach to me, frankly. I like the whole “declare an inner class” way. </a:t>
            </a:r>
          </a:p>
          <a:p>
            <a:pPr>
              <a:buFont typeface="Arial" pitchFamily="34" charset="0"/>
              <a:buChar char="•"/>
            </a:pPr>
            <a:r>
              <a:rPr lang="en-NZ" baseline="0" dirty="0" smtClean="0"/>
              <a:t>One of the reasons is that this approach works very nicely when you have controls that respond to lots of different events – that is when your event handler interface has multiple methods.</a:t>
            </a:r>
          </a:p>
          <a:p>
            <a:pPr>
              <a:buFont typeface="Arial" pitchFamily="34" charset="0"/>
              <a:buChar char="•"/>
            </a:pPr>
            <a:r>
              <a:rPr lang="en-NZ" baseline="0" dirty="0" smtClean="0"/>
              <a:t>The other approaches get very messy, very fast.</a:t>
            </a:r>
          </a:p>
          <a:p>
            <a:pPr>
              <a:buFont typeface="Arial" pitchFamily="34" charset="0"/>
              <a:buChar char="•"/>
            </a:pPr>
            <a:endParaRPr lang="en-NZ" baseline="0" dirty="0" smtClean="0"/>
          </a:p>
          <a:p>
            <a:pPr>
              <a:buFont typeface="Arial" pitchFamily="34" charset="0"/>
              <a:buChar char="•"/>
            </a:pPr>
            <a:r>
              <a:rPr lang="en-NZ" baseline="0" dirty="0" smtClean="0"/>
              <a:t>But if you are going to look at other people’s code (and you will), you need to realise that people will take different approaches. </a:t>
            </a:r>
          </a:p>
          <a:p>
            <a:pPr>
              <a:buFont typeface="Arial" pitchFamily="34" charset="0"/>
              <a:buChar char="•"/>
            </a:pPr>
            <a:r>
              <a:rPr lang="en-NZ" baseline="0" dirty="0" smtClean="0"/>
              <a:t>Just keep in mind the eventual goal (get something that implements </a:t>
            </a:r>
            <a:r>
              <a:rPr lang="en-NZ" baseline="0" dirty="0" err="1" smtClean="0"/>
              <a:t>OnClickListener</a:t>
            </a:r>
            <a:r>
              <a:rPr lang="en-NZ" baseline="0" dirty="0" smtClean="0"/>
              <a:t> into that set call) and you should be able to work out what they’ve done, no matter how </a:t>
            </a:r>
            <a:r>
              <a:rPr lang="en-NZ" baseline="0" smtClean="0"/>
              <a:t>weird it is.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15</a:t>
            </a:fld>
            <a:endParaRPr lang="en-NZ"/>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are going to do a practical now, but first we want to meet a useful</a:t>
            </a:r>
            <a:r>
              <a:rPr lang="en-NZ" baseline="0" dirty="0" smtClean="0"/>
              <a:t> little Android class.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We will first look at </a:t>
            </a:r>
            <a:r>
              <a:rPr lang="en-NZ" sz="1200" b="1" i="1" kern="1200" dirty="0" smtClean="0">
                <a:solidFill>
                  <a:schemeClr val="tx1"/>
                </a:solidFill>
                <a:effectLst/>
                <a:latin typeface="Times New Roman" pitchFamily="18" charset="0"/>
                <a:ea typeface="+mn-ea"/>
                <a:cs typeface="Arial" charset="0"/>
              </a:rPr>
              <a:t>Toast,</a:t>
            </a:r>
            <a:r>
              <a:rPr lang="en-NZ" sz="1200" kern="1200" dirty="0" smtClean="0">
                <a:solidFill>
                  <a:schemeClr val="tx1"/>
                </a:solidFill>
                <a:effectLst/>
                <a:latin typeface="Times New Roman" pitchFamily="18" charset="0"/>
                <a:ea typeface="+mn-ea"/>
                <a:cs typeface="Arial" charset="0"/>
              </a:rPr>
              <a:t> a useful class for displaying small bits of text on the app screen at runtime, then we will work through a number of exercises.</a:t>
            </a:r>
            <a:endParaRPr lang="en-US"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When working with Android in Eclipse, you have access to the runtime  debugger. You can also generate log messages to </a:t>
            </a:r>
            <a:r>
              <a:rPr lang="en-NZ" sz="1200" kern="1200" dirty="0" err="1" smtClean="0">
                <a:solidFill>
                  <a:schemeClr val="tx1"/>
                </a:solidFill>
                <a:effectLst/>
                <a:latin typeface="Times New Roman" pitchFamily="18" charset="0"/>
                <a:ea typeface="+mn-ea"/>
                <a:cs typeface="Arial" charset="0"/>
              </a:rPr>
              <a:t>LogCat</a:t>
            </a:r>
            <a:r>
              <a:rPr lang="en-NZ" sz="1200" kern="1200" dirty="0" smtClean="0">
                <a:solidFill>
                  <a:schemeClr val="tx1"/>
                </a:solidFill>
                <a:effectLst/>
                <a:latin typeface="Times New Roman" pitchFamily="18" charset="0"/>
                <a:ea typeface="+mn-ea"/>
                <a:cs typeface="Arial" charset="0"/>
              </a:rPr>
              <a:t> (covered later). These can both be very useful when hunting for tricky bugs. However, during development we often want to generate simple observable behaviours that give us insight into what our code is doing when it is working correctly. In C#, for example, we make frequent use of </a:t>
            </a:r>
            <a:r>
              <a:rPr lang="en-NZ" sz="1200" kern="1200" dirty="0" err="1" smtClean="0">
                <a:solidFill>
                  <a:schemeClr val="tx1"/>
                </a:solidFill>
                <a:effectLst/>
                <a:latin typeface="Times New Roman" pitchFamily="18" charset="0"/>
                <a:ea typeface="+mn-ea"/>
                <a:cs typeface="Arial" charset="0"/>
              </a:rPr>
              <a:t>MessageBox.Show</a:t>
            </a:r>
            <a:r>
              <a:rPr lang="en-NZ" sz="1200" kern="1200" dirty="0" smtClean="0">
                <a:solidFill>
                  <a:schemeClr val="tx1"/>
                </a:solidFill>
                <a:effectLst/>
                <a:latin typeface="Times New Roman" pitchFamily="18" charset="0"/>
                <a:ea typeface="+mn-ea"/>
                <a:cs typeface="Arial" charset="0"/>
              </a:rPr>
              <a:t> to pop up useful status messages. In Android, the equivalent construct is </a:t>
            </a:r>
            <a:r>
              <a:rPr lang="en-NZ" sz="1200" b="1" i="1" kern="1200" dirty="0" smtClean="0">
                <a:solidFill>
                  <a:schemeClr val="tx1"/>
                </a:solidFill>
                <a:effectLst/>
                <a:latin typeface="Times New Roman" pitchFamily="18" charset="0"/>
                <a:ea typeface="+mn-ea"/>
                <a:cs typeface="Arial" charset="0"/>
              </a:rPr>
              <a:t>Toast.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16</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That</a:t>
            </a:r>
            <a:r>
              <a:rPr lang="en-NZ" baseline="0" dirty="0" smtClean="0"/>
              <a:t> is, it returns a Toast object</a:t>
            </a:r>
          </a:p>
          <a:p>
            <a:pPr marL="171450" indent="-171450">
              <a:buFont typeface="Arial" panose="020B0604020202020204" pitchFamily="34" charset="0"/>
              <a:buChar char="•"/>
            </a:pPr>
            <a:r>
              <a:rPr lang="en-NZ" baseline="0" dirty="0" smtClean="0"/>
              <a:t>The argument are…</a:t>
            </a:r>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17</a:t>
            </a:fld>
            <a:endParaRPr lang="en-NZ"/>
          </a:p>
        </p:txBody>
      </p:sp>
    </p:spTree>
    <p:extLst>
      <p:ext uri="{BB962C8B-B14F-4D97-AF65-F5344CB8AC3E}">
        <p14:creationId xmlns:p14="http://schemas.microsoft.com/office/powerpoint/2010/main" val="3721768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If, for example, we wanted to raise a little message from inside our Activities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we could create an appropriate Toast instance like this:</a:t>
            </a:r>
            <a:endParaRPr lang="en-US" sz="1200" kern="1200" dirty="0" smtClean="0">
              <a:solidFill>
                <a:schemeClr val="tx1"/>
              </a:solidFill>
              <a:effectLst/>
              <a:latin typeface="Times New Roman" pitchFamily="18" charset="0"/>
              <a:ea typeface="+mn-ea"/>
              <a:cs typeface="Arial" charset="0"/>
            </a:endParaRPr>
          </a:p>
          <a:p>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After the Toast is created, you display it to the screen with the show command. For example, if we have created Toast </a:t>
            </a:r>
            <a:r>
              <a:rPr lang="en-NZ" sz="1200" kern="1200" dirty="0" err="1" smtClean="0">
                <a:solidFill>
                  <a:schemeClr val="tx1"/>
                </a:solidFill>
                <a:effectLst/>
                <a:latin typeface="Times New Roman" pitchFamily="18" charset="0"/>
                <a:ea typeface="+mn-ea"/>
                <a:cs typeface="Arial" charset="0"/>
              </a:rPr>
              <a:t>statusToast</a:t>
            </a:r>
            <a:r>
              <a:rPr lang="en-NZ" sz="1200" kern="1200" dirty="0" smtClean="0">
                <a:solidFill>
                  <a:schemeClr val="tx1"/>
                </a:solidFill>
                <a:effectLst/>
                <a:latin typeface="Times New Roman" pitchFamily="18" charset="0"/>
                <a:ea typeface="+mn-ea"/>
                <a:cs typeface="Arial" charset="0"/>
              </a:rPr>
              <a:t> above, we could raise it with:</a:t>
            </a: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18</a:t>
            </a:fld>
            <a:endParaRPr lang="en-NZ"/>
          </a:p>
        </p:txBody>
      </p:sp>
    </p:spTree>
    <p:extLst>
      <p:ext uri="{BB962C8B-B14F-4D97-AF65-F5344CB8AC3E}">
        <p14:creationId xmlns:p14="http://schemas.microsoft.com/office/powerpoint/2010/main" val="2600061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Because this code is contained in the </a:t>
            </a:r>
            <a:r>
              <a:rPr lang="en-NZ" sz="1200" kern="1200" dirty="0" err="1" smtClean="0">
                <a:solidFill>
                  <a:schemeClr val="tx1"/>
                </a:solidFill>
                <a:effectLst/>
                <a:latin typeface="Times New Roman" pitchFamily="18" charset="0"/>
                <a:ea typeface="+mn-ea"/>
                <a:cs typeface="Arial" charset="0"/>
              </a:rPr>
              <a:t>onCreate</a:t>
            </a:r>
            <a:r>
              <a:rPr lang="en-NZ" sz="1200" kern="1200" dirty="0" smtClean="0">
                <a:solidFill>
                  <a:schemeClr val="tx1"/>
                </a:solidFill>
                <a:effectLst/>
                <a:latin typeface="Times New Roman" pitchFamily="18" charset="0"/>
                <a:ea typeface="+mn-ea"/>
                <a:cs typeface="Arial" charset="0"/>
              </a:rPr>
              <a:t> method, it is executed when the application starts, and it looks like this: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The Toast message pops up for a few seconds, and then fades away.</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19</a:t>
            </a:fld>
            <a:endParaRPr lang="en-NZ"/>
          </a:p>
        </p:txBody>
      </p:sp>
    </p:spTree>
    <p:extLst>
      <p:ext uri="{BB962C8B-B14F-4D97-AF65-F5344CB8AC3E}">
        <p14:creationId xmlns:p14="http://schemas.microsoft.com/office/powerpoint/2010/main" val="2983953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Note that you will often see these two lines of code compressed into one, as follows: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dirty="0" smtClean="0">
                <a:solidFill>
                  <a:schemeClr val="tx1"/>
                </a:solidFill>
                <a:effectLst/>
                <a:latin typeface="Times New Roman" pitchFamily="18" charset="0"/>
                <a:ea typeface="+mn-ea"/>
                <a:cs typeface="Arial" charset="0"/>
              </a:rPr>
              <a:t>Since you are chaining the call to show onto the call to </a:t>
            </a:r>
            <a:r>
              <a:rPr lang="en-NZ" sz="1200" kern="1200" dirty="0" err="1" smtClean="0">
                <a:solidFill>
                  <a:schemeClr val="tx1"/>
                </a:solidFill>
                <a:effectLst/>
                <a:latin typeface="Times New Roman" pitchFamily="18" charset="0"/>
                <a:ea typeface="+mn-ea"/>
                <a:cs typeface="Arial" charset="0"/>
              </a:rPr>
              <a:t>makeText</a:t>
            </a:r>
            <a:r>
              <a:rPr lang="en-NZ" sz="1200" kern="1200" dirty="0" smtClean="0">
                <a:solidFill>
                  <a:schemeClr val="tx1"/>
                </a:solidFill>
                <a:effectLst/>
                <a:latin typeface="Times New Roman" pitchFamily="18" charset="0"/>
                <a:ea typeface="+mn-ea"/>
                <a:cs typeface="Arial" charset="0"/>
              </a:rPr>
              <a:t>, you don’t need to store the Toast as an instance. </a:t>
            </a: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20</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A collection of logically related methods. No data. No code. Just a set of behaviours that generally go together.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(In languages that don’t support interfaces, this is equivalent to a pure abstract class.)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dirty="0" smtClean="0"/>
              <a:t>So</a:t>
            </a:r>
            <a:r>
              <a:rPr lang="en-NZ" baseline="0" dirty="0" smtClean="0"/>
              <a:t> a</a:t>
            </a:r>
            <a:r>
              <a:rPr lang="en-NZ" dirty="0" smtClean="0"/>
              <a:t>n interface doesn’t say anything about how something is accomplished, it just says that here are some jobs that usually</a:t>
            </a:r>
            <a:r>
              <a:rPr lang="en-NZ" baseline="0" dirty="0" smtClean="0"/>
              <a:t> go together.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baseline="0" dirty="0" smtClean="0"/>
              <a:t>A class that implements that interface promises to provide methods to do all those jobs.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indent="-171450">
              <a:buFont typeface="Arial" pitchFamily="34" charset="0"/>
              <a:buChar char="•"/>
            </a:pPr>
            <a:r>
              <a:rPr lang="en-NZ" b="0" baseline="0" dirty="0" smtClean="0"/>
              <a:t>To understand interfaces, I like to use a sort of real world example:</a:t>
            </a:r>
          </a:p>
          <a:p>
            <a:pPr marL="628650" lvl="1" indent="-171450">
              <a:buFont typeface="Arial" pitchFamily="34" charset="0"/>
              <a:buChar char="•"/>
            </a:pPr>
            <a:r>
              <a:rPr lang="en-NZ" b="0" baseline="0" dirty="0" smtClean="0"/>
              <a:t>Each spring, the spouting on my house needs to be cleaned. I can call the plumber or the builder. Each of them has, if you will, a </a:t>
            </a:r>
            <a:r>
              <a:rPr lang="en-NZ" b="0" baseline="0" dirty="0" err="1" smtClean="0"/>
              <a:t>CleanSpouting</a:t>
            </a:r>
            <a:r>
              <a:rPr lang="en-NZ" b="0" baseline="0" dirty="0" smtClean="0"/>
              <a:t>() method. </a:t>
            </a:r>
          </a:p>
          <a:p>
            <a:pPr marL="628650" lvl="1" indent="-171450">
              <a:buFont typeface="Arial" pitchFamily="34" charset="0"/>
              <a:buChar char="•"/>
            </a:pPr>
            <a:r>
              <a:rPr lang="en-NZ" b="0" baseline="0" dirty="0" smtClean="0"/>
              <a:t>They do this job differently (</a:t>
            </a:r>
            <a:r>
              <a:rPr lang="en-NZ" b="0" baseline="0" dirty="0" err="1" smtClean="0"/>
              <a:t>polymorphically</a:t>
            </a:r>
            <a:r>
              <a:rPr lang="en-NZ" b="0" baseline="0" dirty="0" smtClean="0"/>
              <a:t>).  The builder gets a big ladder and climbs it to reach the second floor. He uses a water hose. The plumber puts on a rope and climbs out the upstairs windows. He uses a shovel and a bucket. But I don’t care. As long as the spouting is cleaned, they can do whatever they like.</a:t>
            </a:r>
          </a:p>
          <a:p>
            <a:pPr marL="628650" lvl="1" indent="-171450">
              <a:buFont typeface="Arial" pitchFamily="34" charset="0"/>
              <a:buChar char="•"/>
            </a:pPr>
            <a:r>
              <a:rPr lang="en-NZ" b="0" baseline="0" dirty="0" smtClean="0"/>
              <a:t>Someone might propose making a base class “</a:t>
            </a:r>
            <a:r>
              <a:rPr lang="en-NZ" b="0" baseline="0" dirty="0" err="1" smtClean="0"/>
              <a:t>HomeMaintenancePerson</a:t>
            </a:r>
            <a:r>
              <a:rPr lang="en-NZ" b="0" baseline="0" dirty="0" smtClean="0"/>
              <a:t>” that has various descendent branches and one of them includes all the </a:t>
            </a:r>
            <a:r>
              <a:rPr lang="en-NZ" b="0" baseline="0" dirty="0" err="1" smtClean="0"/>
              <a:t>HomeMaintenancePersons</a:t>
            </a:r>
            <a:r>
              <a:rPr lang="en-NZ" b="0" baseline="0" dirty="0" smtClean="0"/>
              <a:t> who </a:t>
            </a:r>
            <a:r>
              <a:rPr lang="en-NZ" b="0" baseline="0" dirty="0" err="1" smtClean="0"/>
              <a:t>CleanSpouting</a:t>
            </a:r>
            <a:r>
              <a:rPr lang="en-NZ" b="0" baseline="0" dirty="0" smtClean="0"/>
              <a:t>.</a:t>
            </a:r>
          </a:p>
          <a:p>
            <a:pPr marL="628650" lvl="1" indent="-171450">
              <a:buFont typeface="Arial" pitchFamily="34" charset="0"/>
              <a:buChar char="•"/>
            </a:pPr>
            <a:r>
              <a:rPr lang="en-NZ" b="0" baseline="0" dirty="0" smtClean="0"/>
              <a:t>You might be able to make something sensible here (although it would be tricky), but the problem is more complicated, because sometimes the spouting is actually cleaned by an instance of the Husband class, and there is basically no sensible object hierarchy that connects Husband and </a:t>
            </a:r>
            <a:r>
              <a:rPr lang="en-NZ" b="0" baseline="0" dirty="0" err="1" smtClean="0"/>
              <a:t>HomeMaintenancePerson</a:t>
            </a:r>
            <a:r>
              <a:rPr lang="en-NZ" b="0" baseline="0" dirty="0" smtClean="0"/>
              <a:t> and lets them both have </a:t>
            </a:r>
            <a:r>
              <a:rPr lang="en-NZ" b="0" baseline="0" dirty="0" err="1" smtClean="0"/>
              <a:t>CleanSpouting</a:t>
            </a:r>
            <a:r>
              <a:rPr lang="en-NZ" b="0" baseline="0" dirty="0" smtClean="0"/>
              <a:t> without making a big mess (specifically a whole bunch of classes that have the method but don’t need it, and that’s just bad OO).</a:t>
            </a:r>
          </a:p>
          <a:p>
            <a:pPr marL="628650" lvl="1" indent="-171450">
              <a:buFont typeface="Arial" pitchFamily="34" charset="0"/>
              <a:buChar char="•"/>
            </a:pPr>
            <a:endParaRPr lang="en-NZ" b="0" baseline="0" dirty="0" smtClean="0"/>
          </a:p>
          <a:p>
            <a:pPr marL="628650" lvl="1" indent="-171450">
              <a:buFont typeface="Arial" pitchFamily="34" charset="0"/>
              <a:buChar char="•"/>
            </a:pPr>
            <a:r>
              <a:rPr lang="en-NZ" b="0" baseline="0" dirty="0" smtClean="0"/>
              <a:t>In this case, the commonality of Plumber and Husband is not </a:t>
            </a:r>
            <a:r>
              <a:rPr lang="en-NZ" b="1" baseline="0" dirty="0" smtClean="0"/>
              <a:t>what they are</a:t>
            </a:r>
            <a:r>
              <a:rPr lang="en-NZ" b="0" baseline="0" dirty="0" smtClean="0"/>
              <a:t> it is </a:t>
            </a:r>
            <a:r>
              <a:rPr lang="en-NZ" b="1" baseline="0" dirty="0" smtClean="0"/>
              <a:t>what they do</a:t>
            </a:r>
            <a:r>
              <a:rPr lang="en-NZ" b="0" baseline="0" dirty="0" smtClean="0"/>
              <a:t>.</a:t>
            </a:r>
          </a:p>
          <a:p>
            <a:pPr marL="628650" lvl="1" indent="-171450">
              <a:buFont typeface="Arial" pitchFamily="34" charset="0"/>
              <a:buChar char="•"/>
            </a:pPr>
            <a:r>
              <a:rPr lang="en-NZ" b="0" baseline="0" dirty="0" smtClean="0"/>
              <a:t>I just want to be able to identify an object as “one of those classes that can clean spouting”. I don’t care about how they do it, </a:t>
            </a:r>
            <a:r>
              <a:rPr lang="en-NZ" b="1" i="1" baseline="0" dirty="0" smtClean="0"/>
              <a:t>or what else they know (fields) or can do (methods).</a:t>
            </a:r>
          </a:p>
          <a:p>
            <a:pPr marL="628650" lvl="1" indent="-171450">
              <a:buFont typeface="Arial" pitchFamily="34" charset="0"/>
              <a:buChar char="•"/>
            </a:pPr>
            <a:endParaRPr lang="en-NZ" b="1" i="1" baseline="0" dirty="0" smtClean="0"/>
          </a:p>
          <a:p>
            <a:pPr marL="628650" lvl="1" indent="-171450">
              <a:buFont typeface="Arial" pitchFamily="34" charset="0"/>
              <a:buChar char="•"/>
            </a:pPr>
            <a:r>
              <a:rPr lang="en-NZ" b="0" i="0" baseline="0" dirty="0" smtClean="0"/>
              <a:t>I might want to define my nice new interface like this...</a:t>
            </a:r>
            <a:endParaRPr lang="en-NZ" b="0" i="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baseline="0" dirty="0" smtClean="0"/>
          </a:p>
          <a:p>
            <a:pPr marL="171450" indent="-171450">
              <a:buFont typeface="Arial" pitchFamily="34" charset="0"/>
              <a:buChar char="•"/>
            </a:pPr>
            <a:endParaRPr lang="en-NZ"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extLst>
      <p:ext uri="{BB962C8B-B14F-4D97-AF65-F5344CB8AC3E}">
        <p14:creationId xmlns:p14="http://schemas.microsoft.com/office/powerpoint/2010/main" val="166290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As stated above, to bind code to events, we must create objects instances (either concretely or anonymously) that support the relevant interfaces. </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When we do this, the handler code method (for example, the code in </a:t>
            </a:r>
            <a:r>
              <a:rPr lang="en-NZ" sz="1200" kern="1200" dirty="0" err="1" smtClean="0">
                <a:solidFill>
                  <a:schemeClr val="tx1"/>
                </a:solidFill>
                <a:effectLst/>
                <a:latin typeface="Times New Roman" pitchFamily="18" charset="0"/>
                <a:ea typeface="+mn-ea"/>
                <a:cs typeface="Arial" charset="0"/>
              </a:rPr>
              <a:t>onClick</a:t>
            </a:r>
            <a:r>
              <a:rPr lang="en-NZ" sz="1200" kern="1200" dirty="0" smtClean="0">
                <a:solidFill>
                  <a:schemeClr val="tx1"/>
                </a:solidFill>
                <a:effectLst/>
                <a:latin typeface="Times New Roman" pitchFamily="18" charset="0"/>
                <a:ea typeface="+mn-ea"/>
                <a:cs typeface="Arial" charset="0"/>
              </a:rPr>
              <a:t>(View v) when working with button click events) belongs to the handler object instance </a:t>
            </a:r>
            <a:r>
              <a:rPr lang="en-NZ" sz="1200" b="1" i="1" kern="1200" dirty="0" smtClean="0">
                <a:solidFill>
                  <a:schemeClr val="tx1"/>
                </a:solidFill>
                <a:effectLst/>
                <a:latin typeface="Times New Roman" pitchFamily="18" charset="0"/>
                <a:ea typeface="+mn-ea"/>
                <a:cs typeface="Arial" charset="0"/>
              </a:rPr>
              <a:t>not to the Activity.</a:t>
            </a:r>
            <a:r>
              <a:rPr lang="en-NZ" sz="1200" kern="1200" dirty="0" smtClean="0">
                <a:solidFill>
                  <a:schemeClr val="tx1"/>
                </a:solidFill>
                <a:effectLst/>
                <a:latin typeface="Times New Roman" pitchFamily="18" charset="0"/>
                <a:ea typeface="+mn-ea"/>
                <a:cs typeface="Arial" charset="0"/>
              </a:rPr>
              <a:t> </a:t>
            </a:r>
          </a:p>
          <a:p>
            <a:pPr marL="171450" indent="-171450">
              <a:buFont typeface="Arial" panose="020B0604020202020204" pitchFamily="34" charset="0"/>
              <a:buChar char="•"/>
            </a:pPr>
            <a:r>
              <a:rPr lang="en-NZ" sz="1200" kern="1200" dirty="0" smtClean="0">
                <a:solidFill>
                  <a:schemeClr val="tx1"/>
                </a:solidFill>
                <a:effectLst/>
                <a:latin typeface="Times New Roman" pitchFamily="18" charset="0"/>
                <a:ea typeface="+mn-ea"/>
                <a:cs typeface="Arial" charset="0"/>
              </a:rPr>
              <a:t>This is easiest to see when we have declared an inner class, since the method belongs to that class, not to the outer Activity class, but it is equally true with “on-the-fly” declaration.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This changes the way we must call </a:t>
            </a:r>
            <a:r>
              <a:rPr lang="en-NZ" sz="1200" kern="1200" dirty="0" err="1" smtClean="0">
                <a:solidFill>
                  <a:schemeClr val="tx1"/>
                </a:solidFill>
                <a:effectLst/>
                <a:latin typeface="Times New Roman" pitchFamily="18" charset="0"/>
                <a:ea typeface="+mn-ea"/>
                <a:cs typeface="Arial" charset="0"/>
              </a:rPr>
              <a:t>Toast.makeText</a:t>
            </a:r>
            <a:r>
              <a:rPr lang="en-NZ" sz="1200" kern="1200" dirty="0" smtClean="0">
                <a:solidFill>
                  <a:schemeClr val="tx1"/>
                </a:solidFill>
                <a:effectLst/>
                <a:latin typeface="Times New Roman" pitchFamily="18" charset="0"/>
                <a:ea typeface="+mn-ea"/>
                <a:cs typeface="Arial" charset="0"/>
              </a:rPr>
              <a:t>. Specifically, we can no longer pass “this” in as a reference to our activity. If we use “this” inside the inner class, it refers to that inner class, not to the containing Activity class. To correctly refer to the containing activity, you </a:t>
            </a:r>
            <a:r>
              <a:rPr lang="en-NZ" sz="1200" kern="1200" smtClean="0">
                <a:solidFill>
                  <a:schemeClr val="tx1"/>
                </a:solidFill>
                <a:effectLst/>
                <a:latin typeface="Times New Roman" pitchFamily="18" charset="0"/>
                <a:ea typeface="+mn-ea"/>
                <a:cs typeface="Arial" charset="0"/>
              </a:rPr>
              <a:t>must say… </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NZ" sz="1200" kern="1200" dirty="0" smtClean="0">
              <a:solidFill>
                <a:schemeClr val="tx1"/>
              </a:solidFill>
              <a:effectLst/>
              <a:latin typeface="Times New Roman" pitchFamily="18" charset="0"/>
              <a:ea typeface="+mn-ea"/>
              <a:cs typeface="Arial" charset="0"/>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NZ" sz="1200" kern="1200" dirty="0" smtClean="0">
                <a:solidFill>
                  <a:schemeClr val="tx1"/>
                </a:solidFill>
                <a:effectLst/>
                <a:latin typeface="Times New Roman" pitchFamily="18" charset="0"/>
                <a:ea typeface="+mn-ea"/>
                <a:cs typeface="Arial" charset="0"/>
              </a:rPr>
              <a:t>For example, assume that we have an Activity class called </a:t>
            </a:r>
            <a:r>
              <a:rPr lang="en-NZ" sz="1200" kern="1200" dirty="0" err="1" smtClean="0">
                <a:solidFill>
                  <a:schemeClr val="tx1"/>
                </a:solidFill>
                <a:effectLst/>
                <a:latin typeface="Times New Roman" pitchFamily="18" charset="0"/>
                <a:ea typeface="+mn-ea"/>
                <a:cs typeface="Arial" charset="0"/>
              </a:rPr>
              <a:t>MainActivity</a:t>
            </a:r>
            <a:r>
              <a:rPr lang="en-NZ" sz="1200" kern="1200" dirty="0" smtClean="0">
                <a:solidFill>
                  <a:schemeClr val="tx1"/>
                </a:solidFill>
                <a:effectLst/>
                <a:latin typeface="Times New Roman" pitchFamily="18" charset="0"/>
                <a:ea typeface="+mn-ea"/>
                <a:cs typeface="Arial" charset="0"/>
              </a:rPr>
              <a:t>. We wish to wire up a button click handler, so we want to declare an inner class that implements </a:t>
            </a:r>
            <a:r>
              <a:rPr lang="en-NZ" sz="1200" kern="1200" dirty="0" err="1" smtClean="0">
                <a:solidFill>
                  <a:schemeClr val="tx1"/>
                </a:solidFill>
                <a:effectLst/>
                <a:latin typeface="Times New Roman" pitchFamily="18" charset="0"/>
                <a:ea typeface="+mn-ea"/>
                <a:cs typeface="Arial" charset="0"/>
              </a:rPr>
              <a:t>OnClickListener</a:t>
            </a:r>
            <a:r>
              <a:rPr lang="en-NZ" sz="1200" kern="1200" dirty="0" smtClean="0">
                <a:solidFill>
                  <a:schemeClr val="tx1"/>
                </a:solidFill>
                <a:effectLst/>
                <a:latin typeface="Times New Roman" pitchFamily="18" charset="0"/>
                <a:ea typeface="+mn-ea"/>
                <a:cs typeface="Arial" charset="0"/>
              </a:rPr>
              <a:t>. To use Toast in that handler we can say:</a:t>
            </a:r>
            <a:endParaRPr lang="en-US" sz="1200" kern="1200" dirty="0" smtClean="0">
              <a:solidFill>
                <a:schemeClr val="tx1"/>
              </a:solidFill>
              <a:effectLst/>
              <a:latin typeface="Times New Roman" pitchFamily="18" charset="0"/>
              <a:ea typeface="+mn-ea"/>
              <a:cs typeface="Arial" charset="0"/>
            </a:endParaRPr>
          </a:p>
          <a:p>
            <a:pPr marL="171450" indent="-171450">
              <a:buFont typeface="Arial" panose="020B0604020202020204" pitchFamily="34" charset="0"/>
              <a:buChar char="•"/>
            </a:pPr>
            <a:endParaRPr lang="en-US" sz="1200" kern="1200" dirty="0" smtClean="0">
              <a:solidFill>
                <a:schemeClr val="tx1"/>
              </a:solidFill>
              <a:effectLst/>
              <a:latin typeface="Times New Roman" pitchFamily="18" charset="0"/>
              <a:ea typeface="+mn-ea"/>
              <a:cs typeface="Arial"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Times New Roman" pitchFamily="18" charset="0"/>
              <a:ea typeface="+mn-ea"/>
              <a:cs typeface="Arial" charset="0"/>
            </a:endParaRPr>
          </a:p>
          <a:p>
            <a:endParaRPr lang="en-NZ" dirty="0" smtClean="0"/>
          </a:p>
          <a:p>
            <a:endParaRPr lang="en-US"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21</a:t>
            </a:fld>
            <a:endParaRPr lang="en-NZ"/>
          </a:p>
        </p:txBody>
      </p:sp>
    </p:spTree>
    <p:extLst>
      <p:ext uri="{BB962C8B-B14F-4D97-AF65-F5344CB8AC3E}">
        <p14:creationId xmlns:p14="http://schemas.microsoft.com/office/powerpoint/2010/main" val="258804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Any class – husband or </a:t>
            </a:r>
            <a:r>
              <a:rPr lang="en-NZ" dirty="0" err="1" smtClean="0"/>
              <a:t>homeRepairProfessional</a:t>
            </a:r>
            <a:r>
              <a:rPr lang="en-NZ" dirty="0" smtClean="0"/>
              <a:t>, or whatever – can state that they wish to implement this interface.</a:t>
            </a:r>
          </a:p>
          <a:p>
            <a:pPr>
              <a:buFont typeface="Arial" pitchFamily="34" charset="0"/>
              <a:buChar char="•"/>
            </a:pPr>
            <a:endParaRPr lang="en-NZ" dirty="0" smtClean="0"/>
          </a:p>
          <a:p>
            <a:pPr>
              <a:buFont typeface="Arial" pitchFamily="34" charset="0"/>
              <a:buChar char="•"/>
            </a:pPr>
            <a:endParaRPr lang="en-NZ" dirty="0" smtClean="0"/>
          </a:p>
          <a:p>
            <a:pPr>
              <a:buFont typeface="Arial" pitchFamily="34" charset="0"/>
              <a:buChar char="•"/>
            </a:pPr>
            <a:r>
              <a:rPr lang="en-NZ" dirty="0" smtClean="0"/>
              <a:t>They are then required, for compilation, to provide code for these three methods.</a:t>
            </a:r>
          </a:p>
          <a:p>
            <a:pPr>
              <a:buFont typeface="Arial" pitchFamily="34" charset="0"/>
              <a:buChar char="•"/>
            </a:pPr>
            <a:r>
              <a:rPr lang="en-NZ" dirty="0" smtClean="0"/>
              <a:t>Nobody</a:t>
            </a:r>
            <a:r>
              <a:rPr lang="en-NZ" baseline="0" dirty="0" smtClean="0"/>
              <a:t> care how they do it, </a:t>
            </a:r>
            <a:r>
              <a:rPr lang="en-NZ" b="1" i="1" baseline="0" dirty="0" smtClean="0"/>
              <a:t>or what else the do or know</a:t>
            </a:r>
            <a:r>
              <a:rPr lang="en-NZ" b="0" i="0" baseline="0" dirty="0" smtClean="0"/>
              <a:t>, but they have to provide these three methods.</a:t>
            </a:r>
          </a:p>
          <a:p>
            <a:pPr>
              <a:buFont typeface="Arial" pitchFamily="34" charset="0"/>
              <a:buChar char="•"/>
            </a:pPr>
            <a:endParaRPr lang="en-NZ" b="0" i="0" baseline="0" dirty="0" smtClean="0"/>
          </a:p>
          <a:p>
            <a:pPr>
              <a:buFont typeface="Arial" pitchFamily="34" charset="0"/>
              <a:buChar char="•"/>
            </a:pPr>
            <a:endParaRPr lang="en-NZ" b="0" i="0" baseline="0" dirty="0" smtClean="0"/>
          </a:p>
          <a:p>
            <a:pPr>
              <a:buFont typeface="Arial" pitchFamily="34" charset="0"/>
              <a:buChar char="•"/>
            </a:pPr>
            <a:r>
              <a:rPr lang="en-NZ" b="0" i="0" baseline="0" dirty="0" smtClean="0"/>
              <a:t>So Plumber instances and Husband instances both must provide methods </a:t>
            </a:r>
            <a:r>
              <a:rPr lang="en-NZ" b="0" i="0" baseline="0" dirty="0" err="1" smtClean="0"/>
              <a:t>cleanSpouting</a:t>
            </a:r>
            <a:r>
              <a:rPr lang="en-NZ" b="0" i="0" baseline="0" dirty="0" smtClean="0"/>
              <a:t>(), </a:t>
            </a:r>
            <a:r>
              <a:rPr lang="en-NZ" b="0" i="0" baseline="0" dirty="0" err="1" smtClean="0"/>
              <a:t>changeLightBulb</a:t>
            </a:r>
            <a:r>
              <a:rPr lang="en-NZ" b="0" i="0" baseline="0" dirty="0" smtClean="0"/>
              <a:t>(), and </a:t>
            </a:r>
            <a:r>
              <a:rPr lang="en-NZ" b="0" i="0" baseline="0" dirty="0" err="1" smtClean="0"/>
              <a:t>replaceTapWasher</a:t>
            </a:r>
            <a:r>
              <a:rPr lang="en-NZ" b="0" i="0" baseline="0" dirty="0" smtClean="0"/>
              <a:t>.</a:t>
            </a:r>
          </a:p>
          <a:p>
            <a:pPr>
              <a:buFont typeface="Arial" pitchFamily="34" charset="0"/>
              <a:buNone/>
            </a:pPr>
            <a:endParaRPr lang="en-NZ" b="0" i="0" baseline="0" dirty="0" smtClean="0"/>
          </a:p>
          <a:p>
            <a:pPr>
              <a:buFont typeface="Arial" pitchFamily="34" charset="0"/>
              <a:buChar char="•"/>
            </a:pPr>
            <a:endParaRPr lang="en-NZ" b="0" i="0" baseline="0" dirty="0" smtClean="0"/>
          </a:p>
          <a:p>
            <a:pPr>
              <a:buFont typeface="Arial" pitchFamily="34" charset="0"/>
              <a:buChar char="•"/>
            </a:pPr>
            <a:r>
              <a:rPr lang="en-NZ" b="0" i="0" baseline="0" dirty="0" smtClean="0"/>
              <a:t>This can be a very powerful tool.</a:t>
            </a:r>
          </a:p>
          <a:p>
            <a:pPr>
              <a:buFont typeface="Arial" pitchFamily="34" charset="0"/>
              <a:buChar char="•"/>
            </a:pPr>
            <a:r>
              <a:rPr lang="en-NZ" b="0" i="0" baseline="0" dirty="0" smtClean="0"/>
              <a:t>Here’s why...</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This variable</a:t>
            </a:r>
            <a:r>
              <a:rPr lang="en-NZ" baseline="0" dirty="0" smtClean="0"/>
              <a:t> – </a:t>
            </a:r>
            <a:r>
              <a:rPr lang="en-NZ" baseline="0" dirty="0" err="1" smtClean="0"/>
              <a:t>homeRepairer</a:t>
            </a:r>
            <a:r>
              <a:rPr lang="en-NZ" baseline="0" dirty="0" smtClean="0"/>
              <a:t> – can be any class at all, as long as that class implement </a:t>
            </a:r>
            <a:r>
              <a:rPr lang="en-NZ" baseline="0" dirty="0" err="1" smtClean="0"/>
              <a:t>SimpleHomeRepairs</a:t>
            </a:r>
            <a:r>
              <a:rPr lang="en-NZ" baseline="0" dirty="0" smtClean="0"/>
              <a:t>.</a:t>
            </a:r>
          </a:p>
          <a:p>
            <a:pPr>
              <a:buFont typeface="Arial" pitchFamily="34" charset="0"/>
              <a:buChar char="•"/>
            </a:pPr>
            <a:r>
              <a:rPr lang="en-NZ" baseline="0" dirty="0" smtClean="0"/>
              <a:t>So, either of these two instantiations is fine.</a:t>
            </a:r>
          </a:p>
          <a:p>
            <a:pPr>
              <a:buFont typeface="Arial" pitchFamily="34" charset="0"/>
              <a:buChar char="•"/>
            </a:pPr>
            <a:r>
              <a:rPr lang="en-NZ" baseline="0" dirty="0" smtClean="0"/>
              <a:t>And, regardless of what class I assign to the variable, I know that I can make this call.</a:t>
            </a:r>
          </a:p>
          <a:p>
            <a:pPr>
              <a:buFont typeface="Arial" pitchFamily="34" charset="0"/>
              <a:buChar char="•"/>
            </a:pPr>
            <a:r>
              <a:rPr lang="en-NZ" baseline="0" dirty="0" smtClean="0"/>
              <a:t>It’s very powerful and flexible.</a:t>
            </a:r>
          </a:p>
          <a:p>
            <a:pPr>
              <a:buFont typeface="Arial" pitchFamily="34" charset="0"/>
              <a:buChar char="•"/>
            </a:pPr>
            <a:endParaRPr lang="en-NZ" baseline="0" dirty="0" smtClean="0"/>
          </a:p>
          <a:p>
            <a:pPr>
              <a:buFont typeface="Arial" pitchFamily="34" charset="0"/>
              <a:buChar char="•"/>
            </a:pPr>
            <a:r>
              <a:rPr lang="en-NZ" baseline="0" dirty="0" smtClean="0"/>
              <a:t>Interfaces have other important roles. For example, when used to define function arguments, they allow you to write methods that can accept arguments of different classes. They can also be used to provide an approximation of multiple inheritance in languages like Java, that don’t permit it.</a:t>
            </a:r>
          </a:p>
          <a:p>
            <a:pPr>
              <a:buFont typeface="Arial" pitchFamily="34" charset="0"/>
              <a:buChar char="•"/>
            </a:pPr>
            <a:r>
              <a:rPr lang="en-NZ" baseline="0" dirty="0" smtClean="0"/>
              <a:t>They are pretty wonderful.</a:t>
            </a:r>
          </a:p>
          <a:p>
            <a:pPr>
              <a:buFont typeface="Arial" pitchFamily="34" charset="0"/>
              <a:buChar char="•"/>
            </a:pPr>
            <a:endParaRPr lang="en-NZ" baseline="0" dirty="0" smtClean="0"/>
          </a:p>
          <a:p>
            <a:pPr>
              <a:buFont typeface="Arial" pitchFamily="34" charset="0"/>
              <a:buChar char="•"/>
            </a:pPr>
            <a:r>
              <a:rPr lang="en-NZ" baseline="0" dirty="0" smtClean="0"/>
              <a:t>For our purposes, concentrate on the fact that</a:t>
            </a:r>
          </a:p>
          <a:p>
            <a:pPr>
              <a:buFont typeface="Arial" pitchFamily="34" charset="0"/>
              <a:buChar char="•"/>
            </a:pPr>
            <a:endParaRPr lang="en-NZ" baseline="0" dirty="0" smtClean="0"/>
          </a:p>
          <a:p>
            <a:pPr lvl="1">
              <a:buFont typeface="Arial" pitchFamily="34" charset="0"/>
              <a:buChar char="•"/>
            </a:pPr>
            <a:r>
              <a:rPr lang="en-NZ" baseline="0" dirty="0" smtClean="0"/>
              <a:t>An interface is a set of logically related methods</a:t>
            </a:r>
          </a:p>
          <a:p>
            <a:pPr lvl="1">
              <a:buFont typeface="Arial" pitchFamily="34" charset="0"/>
              <a:buChar char="•"/>
            </a:pPr>
            <a:r>
              <a:rPr lang="en-NZ" baseline="0" dirty="0" smtClean="0"/>
              <a:t>If you implement an interface, you have to provide code for those methods</a:t>
            </a:r>
          </a:p>
          <a:p>
            <a:pPr lvl="1">
              <a:buFont typeface="Arial" pitchFamily="34" charset="0"/>
              <a:buChar char="•"/>
            </a:pPr>
            <a:r>
              <a:rPr lang="en-NZ" baseline="0" dirty="0" smtClean="0"/>
              <a:t>Variables can be identified by the kind of interface they implement, rather than the kind of class that they are.</a:t>
            </a:r>
          </a:p>
          <a:p>
            <a:pPr lvl="1">
              <a:buFont typeface="Arial" pitchFamily="34" charset="0"/>
              <a:buChar char="•"/>
            </a:pPr>
            <a:r>
              <a:rPr lang="en-NZ" baseline="0" dirty="0" smtClean="0"/>
              <a:t>Such a variable will expose all the methods in the interface.</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You remember,</a:t>
            </a:r>
            <a:r>
              <a:rPr lang="en-NZ" baseline="0" dirty="0" smtClean="0"/>
              <a:t> this is what we were actually talking about?</a:t>
            </a:r>
          </a:p>
          <a:p>
            <a:pPr>
              <a:buFont typeface="Arial" pitchFamily="34" charset="0"/>
              <a:buChar char="•"/>
            </a:pPr>
            <a:endParaRPr lang="en-NZ" baseline="0" dirty="0" smtClean="0"/>
          </a:p>
          <a:p>
            <a:pPr>
              <a:buFont typeface="Arial" pitchFamily="34" charset="0"/>
              <a:buChar char="•"/>
            </a:pPr>
            <a:r>
              <a:rPr lang="en-NZ" baseline="0" dirty="0" smtClean="0"/>
              <a:t>Here’s what it looks like schematically in the code:</a:t>
            </a:r>
          </a:p>
          <a:p>
            <a:pPr>
              <a:buFont typeface="Arial" pitchFamily="34" charset="0"/>
              <a:buChar char="•"/>
            </a:pPr>
            <a:endParaRPr lang="en-NZ" baseline="0" dirty="0" smtClean="0"/>
          </a:p>
          <a:p>
            <a:pPr>
              <a:buFont typeface="Arial" pitchFamily="34" charset="0"/>
              <a:buChar char="•"/>
            </a:pPr>
            <a:r>
              <a:rPr lang="en-NZ" baseline="0" dirty="0" smtClean="0"/>
              <a:t>Basically, you have a reference to a control. How will you get it? </a:t>
            </a:r>
            <a:r>
              <a:rPr lang="en-NZ" baseline="0" dirty="0" err="1" smtClean="0"/>
              <a:t>findViewById</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It will understand a bunch of events, and it will have an event setter method for each one</a:t>
            </a:r>
          </a:p>
          <a:p>
            <a:pPr>
              <a:buFont typeface="Arial" pitchFamily="34" charset="0"/>
              <a:buChar char="•"/>
            </a:pPr>
            <a:endParaRPr lang="en-NZ" baseline="0" dirty="0" smtClean="0"/>
          </a:p>
          <a:p>
            <a:pPr>
              <a:buFont typeface="Arial" pitchFamily="34" charset="0"/>
              <a:buChar char="•"/>
            </a:pPr>
            <a:r>
              <a:rPr lang="en-NZ" baseline="0" dirty="0" smtClean="0"/>
              <a:t>You will need to pass an object into that setter, which implements an appropriate interface.</a:t>
            </a:r>
          </a:p>
          <a:p>
            <a:pPr>
              <a:buFont typeface="Arial" pitchFamily="34" charset="0"/>
              <a:buChar char="•"/>
            </a:pPr>
            <a:endParaRPr lang="en-NZ" baseline="0" dirty="0" smtClean="0"/>
          </a:p>
          <a:p>
            <a:pPr>
              <a:buFont typeface="Arial" pitchFamily="34" charset="0"/>
              <a:buChar char="•"/>
            </a:pPr>
            <a:r>
              <a:rPr lang="en-NZ" baseline="0" dirty="0" smtClean="0"/>
              <a:t>So how can we create those objects? =&gt; There are a number of syntactic options.</a:t>
            </a:r>
          </a:p>
          <a:p>
            <a:pPr>
              <a:buFont typeface="Arial" pitchFamily="34" charset="0"/>
              <a:buChar char="•"/>
            </a:pPr>
            <a:r>
              <a:rPr lang="en-NZ" baseline="0" dirty="0" smtClean="0"/>
              <a:t>Let’s look at some examples.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So if you look at the definition of the </a:t>
            </a:r>
            <a:r>
              <a:rPr lang="en-NZ" dirty="0" err="1" smtClean="0"/>
              <a:t>OnClickListener</a:t>
            </a:r>
            <a:r>
              <a:rPr lang="en-NZ" dirty="0" smtClean="0"/>
              <a:t> interface, you will see that one of the methods it contains</a:t>
            </a:r>
            <a:r>
              <a:rPr lang="en-NZ" baseline="0" dirty="0" smtClean="0"/>
              <a:t> is </a:t>
            </a:r>
            <a:r>
              <a:rPr lang="en-NZ" baseline="0" dirty="0" err="1" smtClean="0"/>
              <a:t>onClick</a:t>
            </a:r>
            <a:endParaRPr lang="en-NZ" baseline="0" dirty="0" smtClean="0"/>
          </a:p>
          <a:p>
            <a:pPr>
              <a:buFont typeface="Arial" pitchFamily="34" charset="0"/>
              <a:buChar char="•"/>
            </a:pPr>
            <a:r>
              <a:rPr lang="en-NZ" baseline="0" dirty="0" smtClean="0"/>
              <a:t>Actually, this is the only method it contains.</a:t>
            </a:r>
          </a:p>
          <a:p>
            <a:pPr>
              <a:buFont typeface="Arial" pitchFamily="34" charset="0"/>
              <a:buChar char="•"/>
            </a:pPr>
            <a:endParaRPr lang="en-NZ" baseline="0" dirty="0" smtClean="0"/>
          </a:p>
          <a:p>
            <a:pPr>
              <a:buFont typeface="Arial" pitchFamily="34" charset="0"/>
              <a:buChar char="•"/>
            </a:pPr>
            <a:r>
              <a:rPr lang="en-NZ" baseline="0" dirty="0" smtClean="0"/>
              <a:t>So assume we have an Activity with a button. How do we attach some code to the button click?</a:t>
            </a:r>
          </a:p>
          <a:p>
            <a:pPr>
              <a:buFont typeface="Arial" pitchFamily="34" charset="0"/>
              <a:buChar char="•"/>
            </a:pPr>
            <a:endParaRPr lang="en-NZ" baseline="0" dirty="0" smtClean="0"/>
          </a:p>
          <a:p>
            <a:pPr>
              <a:buFont typeface="Arial" pitchFamily="34" charset="0"/>
              <a:buChar char="•"/>
            </a:pPr>
            <a:r>
              <a:rPr lang="en-NZ" baseline="0" dirty="0" smtClean="0"/>
              <a:t>We have some choices....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7</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We create a class that implements </a:t>
            </a:r>
            <a:r>
              <a:rPr lang="en-NZ" dirty="0" err="1" smtClean="0"/>
              <a:t>OnClickListener</a:t>
            </a:r>
            <a:r>
              <a:rPr lang="en-NZ" baseline="0" dirty="0" smtClean="0"/>
              <a:t> and, therefore, provides code for </a:t>
            </a:r>
            <a:r>
              <a:rPr lang="en-NZ" baseline="0" dirty="0" err="1" smtClean="0"/>
              <a:t>onClick</a:t>
            </a:r>
            <a:r>
              <a:rPr lang="en-NZ" baseline="0" dirty="0" smtClean="0"/>
              <a:t>(View v)</a:t>
            </a:r>
          </a:p>
          <a:p>
            <a:pPr>
              <a:buFont typeface="Arial" pitchFamily="34" charset="0"/>
              <a:buChar char="•"/>
            </a:pPr>
            <a:endParaRPr lang="en-NZ" baseline="0" dirty="0" smtClean="0"/>
          </a:p>
          <a:p>
            <a:pPr>
              <a:buFont typeface="Arial" pitchFamily="34" charset="0"/>
              <a:buChar char="•"/>
            </a:pPr>
            <a:r>
              <a:rPr lang="en-NZ" baseline="0" dirty="0" smtClean="0"/>
              <a:t>Like this...</a:t>
            </a:r>
          </a:p>
          <a:p>
            <a:pPr>
              <a:buFont typeface="Arial" pitchFamily="34" charset="0"/>
              <a:buChar char="•"/>
            </a:pPr>
            <a:endParaRPr lang="en-NZ" baseline="0" dirty="0" smtClean="0"/>
          </a:p>
          <a:p>
            <a:pPr>
              <a:buFont typeface="Arial" pitchFamily="34" charset="0"/>
              <a:buChar char="•"/>
            </a:pPr>
            <a:r>
              <a:rPr lang="en-NZ" baseline="0" dirty="0" smtClean="0"/>
              <a:t>What is the advantage of defining as an inner class?  =&gt; </a:t>
            </a:r>
            <a:r>
              <a:rPr lang="en-NZ" sz="1200" kern="1200" dirty="0" smtClean="0">
                <a:solidFill>
                  <a:schemeClr val="tx1"/>
                </a:solidFill>
                <a:latin typeface="Times New Roman" pitchFamily="18" charset="0"/>
                <a:ea typeface="+mn-ea"/>
                <a:cs typeface="Arial" charset="0"/>
              </a:rPr>
              <a:t>access to consumer's fields and methods</a:t>
            </a:r>
          </a:p>
          <a:p>
            <a:pPr>
              <a:buFont typeface="Arial" pitchFamily="34" charset="0"/>
              <a:buChar char="•"/>
            </a:pPr>
            <a:endParaRPr lang="en-NZ" sz="1200" kern="1200" dirty="0" smtClean="0">
              <a:solidFill>
                <a:schemeClr val="tx1"/>
              </a:solidFill>
              <a:latin typeface="Times New Roman" pitchFamily="18" charset="0"/>
              <a:ea typeface="+mn-ea"/>
              <a:cs typeface="Arial" charset="0"/>
            </a:endParaRPr>
          </a:p>
          <a:p>
            <a:pPr>
              <a:buFont typeface="Arial" pitchFamily="34" charset="0"/>
              <a:buChar char="•"/>
            </a:pPr>
            <a:r>
              <a:rPr lang="en-NZ" sz="1200" kern="1200" dirty="0" smtClean="0">
                <a:solidFill>
                  <a:schemeClr val="tx1"/>
                </a:solidFill>
                <a:latin typeface="Times New Roman" pitchFamily="18" charset="0"/>
                <a:ea typeface="+mn-ea"/>
                <a:cs typeface="Arial" charset="0"/>
              </a:rPr>
              <a:t>Here’s some code we might put into the </a:t>
            </a:r>
            <a:r>
              <a:rPr lang="en-NZ" sz="1200" kern="1200" dirty="0" err="1" smtClean="0">
                <a:solidFill>
                  <a:schemeClr val="tx1"/>
                </a:solidFill>
                <a:latin typeface="Times New Roman" pitchFamily="18" charset="0"/>
                <a:ea typeface="+mn-ea"/>
                <a:cs typeface="Arial" charset="0"/>
              </a:rPr>
              <a:t>onClick</a:t>
            </a:r>
            <a:r>
              <a:rPr lang="en-NZ" sz="1200" kern="1200" dirty="0" smtClean="0">
                <a:solidFill>
                  <a:schemeClr val="tx1"/>
                </a:solidFill>
                <a:latin typeface="Times New Roman" pitchFamily="18" charset="0"/>
                <a:ea typeface="+mn-ea"/>
                <a:cs typeface="Arial" charset="0"/>
              </a:rPr>
              <a:t> method...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In the </a:t>
            </a:r>
            <a:r>
              <a:rPr lang="en-NZ" dirty="0" err="1" smtClean="0"/>
              <a:t>onCreate</a:t>
            </a:r>
            <a:r>
              <a:rPr lang="en-NZ" dirty="0" smtClean="0"/>
              <a:t> OR WHEREVER YOU WANT TO BIND THE CLICK EVENT</a:t>
            </a:r>
          </a:p>
          <a:p>
            <a:pPr>
              <a:buFont typeface="Arial" pitchFamily="34" charset="0"/>
              <a:buChar char="•"/>
            </a:pPr>
            <a:endParaRPr lang="en-NZ" dirty="0" smtClean="0"/>
          </a:p>
          <a:p>
            <a:pPr>
              <a:buFont typeface="Arial" pitchFamily="34" charset="0"/>
              <a:buChar char="•"/>
            </a:pPr>
            <a:r>
              <a:rPr lang="en-NZ" dirty="0" smtClean="0"/>
              <a:t>Looks like this...</a:t>
            </a:r>
          </a:p>
          <a:p>
            <a:pPr>
              <a:buFont typeface="Arial" pitchFamily="34" charset="0"/>
              <a:buChar char="•"/>
            </a:pPr>
            <a:endParaRPr lang="en-NZ" dirty="0" smtClean="0"/>
          </a:p>
          <a:p>
            <a:pPr>
              <a:buFont typeface="Arial" pitchFamily="34" charset="0"/>
              <a:buChar char="•"/>
            </a:pPr>
            <a:r>
              <a:rPr lang="en-NZ" dirty="0" smtClean="0"/>
              <a:t>See the steps.</a:t>
            </a:r>
          </a:p>
          <a:p>
            <a:pPr lvl="1">
              <a:buFont typeface="Arial" pitchFamily="34" charset="0"/>
              <a:buChar char="•"/>
            </a:pPr>
            <a:r>
              <a:rPr lang="en-NZ" dirty="0" smtClean="0"/>
              <a:t>Get</a:t>
            </a:r>
            <a:r>
              <a:rPr lang="en-NZ" baseline="0" dirty="0" smtClean="0"/>
              <a:t> a reference to the button</a:t>
            </a:r>
          </a:p>
          <a:p>
            <a:pPr lvl="1">
              <a:buFont typeface="Arial" pitchFamily="34" charset="0"/>
              <a:buChar char="•"/>
            </a:pPr>
            <a:r>
              <a:rPr lang="en-NZ" dirty="0" smtClean="0"/>
              <a:t>Make an instance</a:t>
            </a:r>
            <a:r>
              <a:rPr lang="en-NZ" baseline="0" dirty="0" smtClean="0"/>
              <a:t> of the class</a:t>
            </a:r>
          </a:p>
          <a:p>
            <a:pPr lvl="1">
              <a:buFont typeface="Arial" pitchFamily="34" charset="0"/>
              <a:buChar char="•"/>
            </a:pPr>
            <a:r>
              <a:rPr lang="en-NZ" baseline="0" dirty="0" smtClean="0"/>
              <a:t>Call </a:t>
            </a:r>
            <a:r>
              <a:rPr lang="en-NZ" baseline="0" dirty="0" err="1" smtClean="0"/>
              <a:t>setOnClickListener</a:t>
            </a:r>
            <a:r>
              <a:rPr lang="en-NZ" baseline="0" dirty="0" smtClean="0"/>
              <a:t> passing in the instance.</a:t>
            </a:r>
          </a:p>
          <a:p>
            <a:pPr lvl="1">
              <a:buFont typeface="Arial" pitchFamily="34" charset="0"/>
              <a:buChar char="•"/>
            </a:pPr>
            <a:endParaRPr lang="en-NZ" baseline="0" dirty="0" smtClean="0"/>
          </a:p>
          <a:p>
            <a:pPr lvl="0">
              <a:buFont typeface="Arial" pitchFamily="34" charset="0"/>
              <a:buChar char="•"/>
            </a:pPr>
            <a:r>
              <a:rPr lang="en-NZ" baseline="0" dirty="0" smtClean="0"/>
              <a:t>Now, if someone clicks on the button, the </a:t>
            </a:r>
            <a:r>
              <a:rPr lang="en-NZ" baseline="0" dirty="0" err="1" smtClean="0"/>
              <a:t>onClick</a:t>
            </a:r>
            <a:r>
              <a:rPr lang="en-NZ" baseline="0" dirty="0" smtClean="0"/>
              <a:t> code of the passed instance is executed.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10</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Event Handlers</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2015</a:t>
            </a:r>
          </a:p>
          <a:p>
            <a:r>
              <a:rPr lang="en-AU" dirty="0" smtClean="0"/>
              <a:t>Design and Development for Mobile Devices</a:t>
            </a:r>
            <a:endParaRPr lang="en-NZ" dirty="0" smtClean="0"/>
          </a:p>
          <a:p>
            <a:r>
              <a:rPr lang="en-NZ" smtClean="0"/>
              <a:t>Session 1.2</a:t>
            </a:r>
          </a:p>
          <a:p>
            <a:endParaRPr lang="en-N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Method 1 – As Inner Class</a:t>
            </a:r>
            <a:endParaRPr lang="en-NZ" dirty="0"/>
          </a:p>
        </p:txBody>
      </p:sp>
      <p:sp>
        <p:nvSpPr>
          <p:cNvPr id="3" name="Content Placeholder 2"/>
          <p:cNvSpPr>
            <a:spLocks noGrp="1"/>
          </p:cNvSpPr>
          <p:nvPr>
            <p:ph idx="1"/>
          </p:nvPr>
        </p:nvSpPr>
        <p:spPr/>
        <p:txBody>
          <a:bodyPr/>
          <a:lstStyle/>
          <a:p>
            <a:r>
              <a:rPr lang="en-NZ" dirty="0" smtClean="0"/>
              <a:t>In the </a:t>
            </a:r>
            <a:r>
              <a:rPr lang="en-NZ" dirty="0" err="1" smtClean="0"/>
              <a:t>onCreate</a:t>
            </a:r>
            <a:r>
              <a:rPr lang="en-NZ" dirty="0" smtClean="0"/>
              <a:t>, create an instance of the inner class, and bind it to the button.</a:t>
            </a:r>
            <a:endParaRPr lang="en-NZ" dirty="0"/>
          </a:p>
        </p:txBody>
      </p:sp>
      <p:pic>
        <p:nvPicPr>
          <p:cNvPr id="4" name="Picture 3"/>
          <p:cNvPicPr/>
          <p:nvPr/>
        </p:nvPicPr>
        <p:blipFill>
          <a:blip r:embed="rId3" cstate="print"/>
          <a:srcRect/>
          <a:stretch>
            <a:fillRect/>
          </a:stretch>
        </p:blipFill>
        <p:spPr bwMode="auto">
          <a:xfrm>
            <a:off x="539552" y="2924944"/>
            <a:ext cx="8248246" cy="223224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Method 2 - Anonymously</a:t>
            </a:r>
            <a:endParaRPr lang="en-NZ" dirty="0"/>
          </a:p>
        </p:txBody>
      </p:sp>
      <p:sp>
        <p:nvSpPr>
          <p:cNvPr id="3" name="Content Placeholder 2"/>
          <p:cNvSpPr>
            <a:spLocks noGrp="1"/>
          </p:cNvSpPr>
          <p:nvPr>
            <p:ph idx="1"/>
          </p:nvPr>
        </p:nvSpPr>
        <p:spPr/>
        <p:txBody>
          <a:bodyPr/>
          <a:lstStyle/>
          <a:p>
            <a:endParaRPr lang="en-NZ"/>
          </a:p>
        </p:txBody>
      </p:sp>
      <p:pic>
        <p:nvPicPr>
          <p:cNvPr id="4" name="Picture 3"/>
          <p:cNvPicPr/>
          <p:nvPr/>
        </p:nvPicPr>
        <p:blipFill>
          <a:blip r:embed="rId3" cstate="print"/>
          <a:srcRect/>
          <a:stretch>
            <a:fillRect/>
          </a:stretch>
        </p:blipFill>
        <p:spPr bwMode="auto">
          <a:xfrm>
            <a:off x="467544" y="1634847"/>
            <a:ext cx="5904656" cy="5038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Which Method to Choose?</a:t>
            </a:r>
            <a:endParaRPr lang="en-NZ" dirty="0"/>
          </a:p>
        </p:txBody>
      </p:sp>
      <p:sp>
        <p:nvSpPr>
          <p:cNvPr id="3" name="Content Placeholder 2"/>
          <p:cNvSpPr>
            <a:spLocks noGrp="1"/>
          </p:cNvSpPr>
          <p:nvPr>
            <p:ph idx="1"/>
          </p:nvPr>
        </p:nvSpPr>
        <p:spPr/>
        <p:txBody>
          <a:bodyPr/>
          <a:lstStyle/>
          <a:p>
            <a:r>
              <a:rPr lang="en-NZ" dirty="0" smtClean="0"/>
              <a:t>Which of these do we find more readable?</a:t>
            </a:r>
          </a:p>
          <a:p>
            <a:r>
              <a:rPr lang="en-NZ" dirty="0" smtClean="0"/>
              <a:t>Which will you find more readable when there are lots of controls and lots of events?</a:t>
            </a:r>
          </a:p>
          <a:p>
            <a:r>
              <a:rPr lang="en-NZ" dirty="0" smtClean="0"/>
              <a:t>Will you see the other one anyway in the wild?</a:t>
            </a:r>
          </a:p>
          <a:p>
            <a:r>
              <a:rPr lang="en-NZ" dirty="0" smtClean="0"/>
              <a:t>Why?</a:t>
            </a:r>
          </a:p>
          <a:p>
            <a:r>
              <a:rPr lang="en-NZ" dirty="0" smtClean="0"/>
              <a:t>There is no agreed "best practice". </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Other Syntactic Options</a:t>
            </a:r>
            <a:endParaRPr lang="en-NZ" dirty="0"/>
          </a:p>
        </p:txBody>
      </p:sp>
      <p:sp>
        <p:nvSpPr>
          <p:cNvPr id="3" name="Content Placeholder 2"/>
          <p:cNvSpPr>
            <a:spLocks noGrp="1"/>
          </p:cNvSpPr>
          <p:nvPr>
            <p:ph idx="1"/>
          </p:nvPr>
        </p:nvSpPr>
        <p:spPr/>
        <p:txBody>
          <a:bodyPr/>
          <a:lstStyle/>
          <a:p>
            <a:pPr>
              <a:spcAft>
                <a:spcPts val="600"/>
              </a:spcAft>
            </a:pPr>
            <a:r>
              <a:rPr lang="en-NZ" sz="2400" dirty="0" smtClean="0"/>
              <a:t>http://androidcookbook.com/Recipe.seam?recipeId=2359</a:t>
            </a:r>
          </a:p>
          <a:p>
            <a:pPr>
              <a:spcAft>
                <a:spcPts val="600"/>
              </a:spcAft>
            </a:pP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a:t>
            </a:r>
            <a:endParaRPr lang="en-NZ" dirty="0"/>
          </a:p>
        </p:txBody>
      </p:sp>
      <p:sp>
        <p:nvSpPr>
          <p:cNvPr id="3" name="Content Placeholder 2"/>
          <p:cNvSpPr>
            <a:spLocks noGrp="1"/>
          </p:cNvSpPr>
          <p:nvPr>
            <p:ph idx="1"/>
          </p:nvPr>
        </p:nvSpPr>
        <p:spPr/>
        <p:txBody>
          <a:bodyPr/>
          <a:lstStyle/>
          <a:p>
            <a:r>
              <a:rPr lang="en-NZ" dirty="0" smtClean="0"/>
              <a:t>Assume you have this </a:t>
            </a:r>
            <a:r>
              <a:rPr lang="en-NZ" b="1" i="1" dirty="0" smtClean="0"/>
              <a:t>class method</a:t>
            </a:r>
          </a:p>
          <a:p>
            <a:endParaRPr lang="en-NZ" dirty="0"/>
          </a:p>
        </p:txBody>
      </p:sp>
      <p:pic>
        <p:nvPicPr>
          <p:cNvPr id="5" name="Picture 4"/>
          <p:cNvPicPr/>
          <p:nvPr/>
        </p:nvPicPr>
        <p:blipFill>
          <a:blip r:embed="rId3" cstate="print"/>
          <a:srcRect/>
          <a:stretch>
            <a:fillRect/>
          </a:stretch>
        </p:blipFill>
        <p:spPr bwMode="auto">
          <a:xfrm>
            <a:off x="712698" y="2276872"/>
            <a:ext cx="5731510" cy="400901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a:t>
            </a:r>
            <a:endParaRPr lang="en-NZ" dirty="0"/>
          </a:p>
        </p:txBody>
      </p:sp>
      <p:sp>
        <p:nvSpPr>
          <p:cNvPr id="3" name="Content Placeholder 2"/>
          <p:cNvSpPr>
            <a:spLocks noGrp="1"/>
          </p:cNvSpPr>
          <p:nvPr>
            <p:ph idx="1"/>
          </p:nvPr>
        </p:nvSpPr>
        <p:spPr>
          <a:xfrm>
            <a:off x="144016" y="1600200"/>
            <a:ext cx="8820472" cy="4876800"/>
          </a:xfrm>
        </p:spPr>
        <p:txBody>
          <a:bodyPr>
            <a:normAutofit/>
          </a:bodyPr>
          <a:lstStyle/>
          <a:p>
            <a:r>
              <a:rPr lang="en-NZ" sz="1800" dirty="0" smtClean="0">
                <a:latin typeface="Courier New" pitchFamily="49" charset="0"/>
                <a:cs typeface="Courier New" pitchFamily="49" charset="0"/>
              </a:rPr>
              <a:t>Button </a:t>
            </a:r>
            <a:r>
              <a:rPr lang="en-NZ" sz="1800" dirty="0" err="1" smtClean="0">
                <a:latin typeface="Courier New" pitchFamily="49" charset="0"/>
                <a:cs typeface="Courier New" pitchFamily="49" charset="0"/>
              </a:rPr>
              <a:t>ButtonChangeDisplay</a:t>
            </a:r>
            <a:r>
              <a:rPr lang="en-NZ" sz="1800" dirty="0" smtClean="0">
                <a:latin typeface="Courier New" pitchFamily="49" charset="0"/>
                <a:cs typeface="Courier New" pitchFamily="49" charset="0"/>
              </a:rPr>
              <a:t> = (Button) </a:t>
            </a:r>
            <a:r>
              <a:rPr lang="en-NZ" sz="1800" dirty="0" err="1" smtClean="0">
                <a:latin typeface="Courier New" pitchFamily="49" charset="0"/>
                <a:cs typeface="Courier New" pitchFamily="49" charset="0"/>
              </a:rPr>
              <a:t>findViewById</a:t>
            </a:r>
            <a:r>
              <a:rPr lang="en-NZ" sz="1800" dirty="0" smtClean="0">
                <a:latin typeface="Courier New" pitchFamily="49" charset="0"/>
                <a:cs typeface="Courier New" pitchFamily="49" charset="0"/>
              </a:rPr>
              <a:t>(</a:t>
            </a:r>
            <a:r>
              <a:rPr lang="en-NZ" sz="1800" dirty="0" err="1" smtClean="0">
                <a:latin typeface="Courier New" pitchFamily="49" charset="0"/>
                <a:cs typeface="Courier New" pitchFamily="49" charset="0"/>
              </a:rPr>
              <a:t>R.id.</a:t>
            </a:r>
            <a:r>
              <a:rPr lang="en-NZ" sz="1800" i="1" dirty="0" err="1" smtClean="0">
                <a:latin typeface="Courier New" pitchFamily="49" charset="0"/>
                <a:cs typeface="Courier New" pitchFamily="49" charset="0"/>
              </a:rPr>
              <a:t>Button_ChangeDisplay</a:t>
            </a:r>
            <a:r>
              <a:rPr lang="en-NZ" sz="1800" dirty="0" smtClean="0">
                <a:latin typeface="Courier New" pitchFamily="49" charset="0"/>
                <a:cs typeface="Courier New" pitchFamily="49" charset="0"/>
              </a:rPr>
              <a:t>);</a:t>
            </a:r>
          </a:p>
          <a:p>
            <a:endParaRPr lang="en-NZ" sz="1800" dirty="0" smtClean="0"/>
          </a:p>
          <a:p>
            <a:r>
              <a:rPr lang="en-NZ" sz="1800" dirty="0" err="1" smtClean="0">
                <a:latin typeface="Courier New" pitchFamily="49" charset="0"/>
                <a:cs typeface="Courier New" pitchFamily="49" charset="0"/>
              </a:rPr>
              <a:t>ButtonChangeDisplay.setOnClickListener</a:t>
            </a:r>
            <a:r>
              <a:rPr lang="en-NZ" sz="1800" dirty="0" smtClean="0">
                <a:latin typeface="Courier New" pitchFamily="49" charset="0"/>
                <a:cs typeface="Courier New" pitchFamily="49" charset="0"/>
              </a:rPr>
              <a:t>(</a:t>
            </a:r>
            <a:r>
              <a:rPr lang="en-NZ" sz="1800" dirty="0" smtClean="0">
                <a:solidFill>
                  <a:srgbClr val="FF0000"/>
                </a:solidFill>
                <a:latin typeface="Courier New" pitchFamily="49" charset="0"/>
                <a:cs typeface="Courier New" pitchFamily="49" charset="0"/>
              </a:rPr>
              <a:t>???</a:t>
            </a:r>
            <a:r>
              <a:rPr lang="en-NZ" sz="1800" dirty="0" smtClean="0">
                <a:latin typeface="Courier New" pitchFamily="49" charset="0"/>
                <a:cs typeface="Courier New" pitchFamily="49" charset="0"/>
              </a:rPr>
              <a:t>);</a:t>
            </a:r>
          </a:p>
          <a:p>
            <a:endParaRPr lang="en-NZ" sz="1800" dirty="0" smtClean="0"/>
          </a:p>
          <a:p>
            <a:r>
              <a:rPr lang="en-NZ" sz="1800" dirty="0" err="1" smtClean="0">
                <a:latin typeface="Courier New" pitchFamily="49" charset="0"/>
                <a:cs typeface="Courier New" pitchFamily="49" charset="0"/>
              </a:rPr>
              <a:t>ButtonChangeDisplay.setOnClickListener</a:t>
            </a:r>
            <a:r>
              <a:rPr lang="en-NZ" sz="1800" dirty="0" smtClean="0">
                <a:latin typeface="Courier New" pitchFamily="49" charset="0"/>
                <a:cs typeface="Courier New" pitchFamily="49" charset="0"/>
              </a:rPr>
              <a:t>(this);</a:t>
            </a:r>
          </a:p>
          <a:p>
            <a:endParaRPr lang="en-NZ" sz="1800" dirty="0" smtClean="0"/>
          </a:p>
          <a:p>
            <a:pPr lvl="0"/>
            <a:r>
              <a:rPr lang="en-NZ" sz="1800" dirty="0" smtClean="0"/>
              <a:t>Add  </a:t>
            </a:r>
            <a:r>
              <a:rPr lang="en-NZ" sz="1800" dirty="0" smtClean="0">
                <a:latin typeface="Courier New" pitchFamily="49" charset="0"/>
                <a:cs typeface="Courier New" pitchFamily="49" charset="0"/>
              </a:rPr>
              <a:t>implements </a:t>
            </a:r>
            <a:r>
              <a:rPr lang="en-NZ" sz="1800" dirty="0" err="1" smtClean="0">
                <a:latin typeface="Courier New" pitchFamily="49" charset="0"/>
                <a:cs typeface="Courier New" pitchFamily="49" charset="0"/>
              </a:rPr>
              <a:t>OnClickListener</a:t>
            </a:r>
            <a:r>
              <a:rPr lang="en-NZ" sz="1800" dirty="0" smtClean="0">
                <a:latin typeface="Courier New" pitchFamily="49" charset="0"/>
                <a:cs typeface="Courier New" pitchFamily="49" charset="0"/>
              </a:rPr>
              <a:t> </a:t>
            </a:r>
            <a:r>
              <a:rPr lang="en-NZ" sz="1800" dirty="0" smtClean="0"/>
              <a:t>to the declaration of the Activity class.</a:t>
            </a:r>
          </a:p>
          <a:p>
            <a:endParaRPr lang="en-NZ" sz="1800" dirty="0" smtClean="0"/>
          </a:p>
          <a:p>
            <a:endParaRPr lang="en-NZ" sz="1800" dirty="0" smtClean="0"/>
          </a:p>
          <a:p>
            <a:endParaRPr lang="en-NZ" sz="1800" dirty="0" smtClean="0"/>
          </a:p>
          <a:p>
            <a:endParaRPr lang="en-NZ" sz="1800" dirty="0" smtClean="0"/>
          </a:p>
          <a:p>
            <a:endParaRPr lang="en-NZ"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pPr>
              <a:lnSpc>
                <a:spcPct val="150000"/>
              </a:lnSpc>
            </a:pPr>
            <a:r>
              <a:rPr lang="en-NZ" dirty="0" smtClean="0"/>
              <a:t>Toast (</a:t>
            </a:r>
            <a:r>
              <a:rPr lang="en-NZ" dirty="0" err="1" smtClean="0"/>
              <a:t>android.widget.Toast</a:t>
            </a:r>
            <a:r>
              <a:rPr lang="en-NZ" dirty="0"/>
              <a:t>) exposes two important methods: </a:t>
            </a:r>
            <a:endParaRPr lang="en-NZ" dirty="0" smtClean="0"/>
          </a:p>
          <a:p>
            <a:pPr lvl="1">
              <a:lnSpc>
                <a:spcPct val="150000"/>
              </a:lnSpc>
            </a:pPr>
            <a:r>
              <a:rPr lang="en-NZ" dirty="0" smtClean="0"/>
              <a:t>the </a:t>
            </a:r>
            <a:r>
              <a:rPr lang="en-NZ" dirty="0"/>
              <a:t>static method </a:t>
            </a:r>
            <a:r>
              <a:rPr lang="en-NZ" b="1" i="1" dirty="0" err="1"/>
              <a:t>makeText</a:t>
            </a:r>
            <a:r>
              <a:rPr lang="en-NZ" b="1" dirty="0"/>
              <a:t> </a:t>
            </a:r>
            <a:r>
              <a:rPr lang="en-NZ" dirty="0"/>
              <a:t> </a:t>
            </a:r>
          </a:p>
          <a:p>
            <a:pPr lvl="1">
              <a:lnSpc>
                <a:spcPct val="150000"/>
              </a:lnSpc>
            </a:pPr>
            <a:r>
              <a:rPr lang="en-NZ" dirty="0" smtClean="0"/>
              <a:t>the </a:t>
            </a:r>
            <a:r>
              <a:rPr lang="en-NZ" dirty="0"/>
              <a:t>instance method </a:t>
            </a:r>
            <a:r>
              <a:rPr lang="en-NZ" b="1" i="1" dirty="0"/>
              <a:t>show</a:t>
            </a:r>
            <a:r>
              <a:rPr lang="en-NZ" dirty="0" smtClean="0"/>
              <a:t>.</a:t>
            </a:r>
          </a:p>
          <a:p>
            <a:pPr lvl="1"/>
            <a:endParaRPr lang="en-NZ" dirty="0" smtClean="0"/>
          </a:p>
          <a:p>
            <a:endParaRPr lang="en-US" dirty="0"/>
          </a:p>
          <a:p>
            <a:endParaRPr lang="en-US" dirty="0"/>
          </a:p>
        </p:txBody>
      </p:sp>
    </p:spTree>
    <p:extLst>
      <p:ext uri="{BB962C8B-B14F-4D97-AF65-F5344CB8AC3E}">
        <p14:creationId xmlns:p14="http://schemas.microsoft.com/office/powerpoint/2010/main" val="419437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r>
              <a:rPr lang="en-NZ" dirty="0" err="1" smtClean="0"/>
              <a:t>makeText</a:t>
            </a:r>
            <a:r>
              <a:rPr lang="en-NZ" dirty="0" smtClean="0"/>
              <a:t> </a:t>
            </a:r>
            <a:r>
              <a:rPr lang="en-NZ" dirty="0"/>
              <a:t>is </a:t>
            </a:r>
            <a:r>
              <a:rPr lang="en-NZ" dirty="0" smtClean="0"/>
              <a:t>(like) </a:t>
            </a:r>
            <a:r>
              <a:rPr lang="en-NZ" dirty="0"/>
              <a:t>a </a:t>
            </a:r>
            <a:r>
              <a:rPr lang="en-NZ" dirty="0" smtClean="0"/>
              <a:t>constructor</a:t>
            </a:r>
          </a:p>
          <a:p>
            <a:endParaRPr lang="en-NZ" dirty="0"/>
          </a:p>
          <a:p>
            <a:pPr lvl="1"/>
            <a:endParaRPr lang="en-NZ" dirty="0" smtClean="0"/>
          </a:p>
          <a:p>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521346"/>
            <a:ext cx="9036496" cy="475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488557537"/>
              </p:ext>
            </p:extLst>
          </p:nvPr>
        </p:nvGraphicFramePr>
        <p:xfrm>
          <a:off x="395536" y="3420913"/>
          <a:ext cx="8136904" cy="2839212"/>
        </p:xfrm>
        <a:graphic>
          <a:graphicData uri="http://schemas.openxmlformats.org/drawingml/2006/table">
            <a:tbl>
              <a:tblPr firstRow="1" firstCol="1" bandRow="1">
                <a:tableStyleId>{2D5ABB26-0587-4C30-8999-92F81FD0307C}</a:tableStyleId>
              </a:tblPr>
              <a:tblGrid>
                <a:gridCol w="2520280"/>
                <a:gridCol w="5616624"/>
              </a:tblGrid>
              <a:tr h="370882">
                <a:tc>
                  <a:txBody>
                    <a:bodyPr/>
                    <a:lstStyle/>
                    <a:p>
                      <a:pPr>
                        <a:lnSpc>
                          <a:spcPct val="115000"/>
                        </a:lnSpc>
                        <a:spcAft>
                          <a:spcPts val="0"/>
                        </a:spcAft>
                      </a:pPr>
                      <a:r>
                        <a:rPr lang="en-NZ" sz="1800" dirty="0">
                          <a:effectLst/>
                        </a:rPr>
                        <a:t>Context </a:t>
                      </a:r>
                      <a:r>
                        <a:rPr lang="en-NZ" sz="1800" dirty="0" err="1">
                          <a:effectLst/>
                        </a:rPr>
                        <a:t>context</a:t>
                      </a:r>
                      <a:endParaRPr lang="en-US" sz="1800" dirty="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current </a:t>
                      </a:r>
                      <a:r>
                        <a:rPr lang="en-NZ" sz="1800" dirty="0" smtClean="0">
                          <a:effectLst/>
                        </a:rPr>
                        <a:t>activity</a:t>
                      </a:r>
                    </a:p>
                    <a:p>
                      <a:pPr>
                        <a:lnSpc>
                          <a:spcPct val="115000"/>
                        </a:lnSpc>
                        <a:spcAft>
                          <a:spcPts val="0"/>
                        </a:spcAft>
                      </a:pPr>
                      <a:endParaRPr lang="en-US" sz="1800" dirty="0">
                        <a:effectLst/>
                        <a:latin typeface="Calibri"/>
                        <a:ea typeface="Calibri"/>
                        <a:cs typeface="Times New Roman"/>
                      </a:endParaRPr>
                    </a:p>
                  </a:txBody>
                  <a:tcPr marL="68580" marR="68580" marT="0" marB="0"/>
                </a:tc>
              </a:tr>
              <a:tr h="429293">
                <a:tc>
                  <a:txBody>
                    <a:bodyPr/>
                    <a:lstStyle/>
                    <a:p>
                      <a:pPr>
                        <a:lnSpc>
                          <a:spcPct val="115000"/>
                        </a:lnSpc>
                        <a:spcAft>
                          <a:spcPts val="0"/>
                        </a:spcAft>
                      </a:pPr>
                      <a:r>
                        <a:rPr lang="en-NZ" sz="1800">
                          <a:effectLst/>
                        </a:rPr>
                        <a:t>CharSequence text</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literal string you wish to </a:t>
                      </a:r>
                      <a:r>
                        <a:rPr lang="en-NZ" sz="1800" dirty="0" smtClean="0">
                          <a:effectLst/>
                        </a:rPr>
                        <a:t>display</a:t>
                      </a:r>
                    </a:p>
                    <a:p>
                      <a:pPr>
                        <a:lnSpc>
                          <a:spcPct val="115000"/>
                        </a:lnSpc>
                        <a:spcAft>
                          <a:spcPts val="0"/>
                        </a:spcAft>
                      </a:pPr>
                      <a:endParaRPr lang="en-US" sz="1800" dirty="0">
                        <a:effectLst/>
                        <a:latin typeface="Calibri"/>
                        <a:ea typeface="Calibri"/>
                        <a:cs typeface="Times New Roman"/>
                      </a:endParaRPr>
                    </a:p>
                  </a:txBody>
                  <a:tcPr marL="68580" marR="68580" marT="0" marB="0"/>
                </a:tc>
              </a:tr>
              <a:tr h="1494458">
                <a:tc>
                  <a:txBody>
                    <a:bodyPr/>
                    <a:lstStyle/>
                    <a:p>
                      <a:pPr>
                        <a:lnSpc>
                          <a:spcPct val="115000"/>
                        </a:lnSpc>
                        <a:spcAft>
                          <a:spcPts val="0"/>
                        </a:spcAft>
                      </a:pPr>
                      <a:r>
                        <a:rPr lang="en-NZ" sz="1800">
                          <a:effectLst/>
                        </a:rPr>
                        <a:t>int duration</a:t>
                      </a:r>
                      <a:endParaRPr lang="en-US" sz="1800">
                        <a:effectLst/>
                        <a:latin typeface="Calibri"/>
                        <a:ea typeface="Calibri"/>
                        <a:cs typeface="Times New Roman"/>
                      </a:endParaRPr>
                    </a:p>
                  </a:txBody>
                  <a:tcPr marL="68580" marR="68580" marT="0" marB="0"/>
                </a:tc>
                <a:tc>
                  <a:txBody>
                    <a:bodyPr/>
                    <a:lstStyle/>
                    <a:p>
                      <a:pPr>
                        <a:lnSpc>
                          <a:spcPct val="115000"/>
                        </a:lnSpc>
                        <a:spcAft>
                          <a:spcPts val="0"/>
                        </a:spcAft>
                      </a:pPr>
                      <a:r>
                        <a:rPr lang="en-NZ" sz="1800" dirty="0">
                          <a:effectLst/>
                        </a:rPr>
                        <a:t>The amount of time you wish to show the Toast text for. Although this variable is of type int, you can’t just pass in any value you want. You have to use one of the Toast class constants (static </a:t>
                      </a:r>
                      <a:r>
                        <a:rPr lang="en-NZ" sz="1800" dirty="0" err="1">
                          <a:effectLst/>
                        </a:rPr>
                        <a:t>ints</a:t>
                      </a:r>
                      <a:r>
                        <a:rPr lang="en-NZ" sz="1800" dirty="0">
                          <a:effectLst/>
                        </a:rPr>
                        <a:t>) LENGTH_LONG or LENGTH_SHORT.</a:t>
                      </a:r>
                      <a:endParaRPr lang="en-US" sz="18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9150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pic>
        <p:nvPicPr>
          <p:cNvPr id="4" name="Content Placeholder 3"/>
          <p:cNvPicPr>
            <a:picLocks noGrp="1"/>
          </p:cNvPicPr>
          <p:nvPr>
            <p:ph idx="1"/>
          </p:nvPr>
        </p:nvPicPr>
        <p:blipFill>
          <a:blip r:embed="rId3"/>
          <a:stretch>
            <a:fillRect/>
          </a:stretch>
        </p:blipFill>
        <p:spPr>
          <a:xfrm>
            <a:off x="35496" y="1988840"/>
            <a:ext cx="9108504" cy="648072"/>
          </a:xfrm>
          <a:prstGeom prst="rect">
            <a:avLst/>
          </a:prstGeom>
        </p:spPr>
      </p:pic>
      <p:pic>
        <p:nvPicPr>
          <p:cNvPr id="5" name="Picture 4"/>
          <p:cNvPicPr/>
          <p:nvPr/>
        </p:nvPicPr>
        <p:blipFill>
          <a:blip r:embed="rId4"/>
          <a:stretch>
            <a:fillRect/>
          </a:stretch>
        </p:blipFill>
        <p:spPr>
          <a:xfrm>
            <a:off x="0" y="3068960"/>
            <a:ext cx="3567510" cy="1013924"/>
          </a:xfrm>
          <a:prstGeom prst="rect">
            <a:avLst/>
          </a:prstGeom>
        </p:spPr>
      </p:pic>
    </p:spTree>
    <p:extLst>
      <p:ext uri="{BB962C8B-B14F-4D97-AF65-F5344CB8AC3E}">
        <p14:creationId xmlns:p14="http://schemas.microsoft.com/office/powerpoint/2010/main" val="198745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stretch>
            <a:fillRect/>
          </a:stretch>
        </p:blipFill>
        <p:spPr>
          <a:xfrm>
            <a:off x="1187624" y="1554728"/>
            <a:ext cx="6936348" cy="4898608"/>
          </a:xfrm>
          <a:prstGeom prst="rect">
            <a:avLst/>
          </a:prstGeom>
        </p:spPr>
      </p:pic>
    </p:spTree>
    <p:extLst>
      <p:ext uri="{BB962C8B-B14F-4D97-AF65-F5344CB8AC3E}">
        <p14:creationId xmlns:p14="http://schemas.microsoft.com/office/powerpoint/2010/main" val="1086453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Event Driven Applications</a:t>
            </a:r>
            <a:endParaRPr lang="en-US" dirty="0"/>
          </a:p>
        </p:txBody>
      </p:sp>
      <p:sp>
        <p:nvSpPr>
          <p:cNvPr id="3" name="Content Placeholder 2"/>
          <p:cNvSpPr>
            <a:spLocks noGrp="1"/>
          </p:cNvSpPr>
          <p:nvPr>
            <p:ph idx="1"/>
          </p:nvPr>
        </p:nvSpPr>
        <p:spPr/>
        <p:txBody>
          <a:bodyPr/>
          <a:lstStyle/>
          <a:p>
            <a:pPr>
              <a:spcAft>
                <a:spcPts val="600"/>
              </a:spcAft>
            </a:pPr>
            <a:r>
              <a:rPr lang="en-NZ" dirty="0" smtClean="0"/>
              <a:t>Widgets have events</a:t>
            </a:r>
          </a:p>
          <a:p>
            <a:pPr>
              <a:spcAft>
                <a:spcPts val="600"/>
              </a:spcAft>
            </a:pPr>
            <a:r>
              <a:rPr lang="en-US" dirty="0"/>
              <a:t>B</a:t>
            </a:r>
            <a:r>
              <a:rPr lang="en-US" dirty="0" smtClean="0"/>
              <a:t>ind </a:t>
            </a:r>
            <a:r>
              <a:rPr lang="en-US" dirty="0"/>
              <a:t>an instance of a </a:t>
            </a:r>
            <a:r>
              <a:rPr lang="en-US" b="1" i="1" dirty="0"/>
              <a:t>class</a:t>
            </a:r>
            <a:r>
              <a:rPr lang="en-US" dirty="0"/>
              <a:t> which implements an appropriate </a:t>
            </a:r>
            <a:r>
              <a:rPr lang="en-US" b="1" i="1" dirty="0" smtClean="0"/>
              <a:t>interface</a:t>
            </a:r>
            <a:r>
              <a:rPr lang="en-US" dirty="0" smtClean="0"/>
              <a:t>.</a:t>
            </a:r>
          </a:p>
          <a:p>
            <a:pPr>
              <a:spcAft>
                <a:spcPts val="600"/>
              </a:spcAft>
            </a:pPr>
            <a:r>
              <a:rPr lang="en-US" dirty="0"/>
              <a:t>The handler code is one of the methods of the interface.</a:t>
            </a:r>
          </a:p>
        </p:txBody>
      </p:sp>
    </p:spTree>
    <p:extLst>
      <p:ext uri="{BB962C8B-B14F-4D97-AF65-F5344CB8AC3E}">
        <p14:creationId xmlns:p14="http://schemas.microsoft.com/office/powerpoint/2010/main" val="141328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Toast</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p:nvPr/>
        </p:nvPicPr>
        <p:blipFill>
          <a:blip r:embed="rId3"/>
          <a:stretch>
            <a:fillRect/>
          </a:stretch>
        </p:blipFill>
        <p:spPr>
          <a:xfrm>
            <a:off x="-443447" y="2204864"/>
            <a:ext cx="10056007" cy="848097"/>
          </a:xfrm>
          <a:prstGeom prst="rect">
            <a:avLst/>
          </a:prstGeom>
        </p:spPr>
      </p:pic>
    </p:spTree>
    <p:extLst>
      <p:ext uri="{BB962C8B-B14F-4D97-AF65-F5344CB8AC3E}">
        <p14:creationId xmlns:p14="http://schemas.microsoft.com/office/powerpoint/2010/main" val="3682552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Toast in Event Handler Classes</a:t>
            </a:r>
            <a:endParaRPr lang="en-US" dirty="0"/>
          </a:p>
        </p:txBody>
      </p:sp>
      <p:sp>
        <p:nvSpPr>
          <p:cNvPr id="3" name="Content Placeholder 2"/>
          <p:cNvSpPr>
            <a:spLocks noGrp="1"/>
          </p:cNvSpPr>
          <p:nvPr>
            <p:ph idx="1"/>
          </p:nvPr>
        </p:nvSpPr>
        <p:spPr/>
        <p:txBody>
          <a:bodyPr/>
          <a:lstStyle/>
          <a:p>
            <a:r>
              <a:rPr lang="en-NZ" dirty="0" smtClean="0"/>
              <a:t>You can’t access the Activity with “this”</a:t>
            </a:r>
          </a:p>
          <a:p>
            <a:endParaRPr lang="en-NZ" dirty="0" smtClean="0"/>
          </a:p>
          <a:p>
            <a:r>
              <a:rPr lang="en-NZ" dirty="0" smtClean="0"/>
              <a:t>Use </a:t>
            </a:r>
            <a:r>
              <a:rPr lang="en-NZ" i="1" dirty="0" err="1" smtClean="0"/>
              <a:t>ActivityClassName</a:t>
            </a:r>
            <a:r>
              <a:rPr lang="en-NZ" dirty="0" err="1" smtClean="0"/>
              <a:t>.this</a:t>
            </a:r>
            <a:endParaRPr lang="en-US" dirty="0"/>
          </a:p>
        </p:txBody>
      </p:sp>
      <p:pic>
        <p:nvPicPr>
          <p:cNvPr id="5" name="Picture 4"/>
          <p:cNvPicPr/>
          <p:nvPr/>
        </p:nvPicPr>
        <p:blipFill>
          <a:blip r:embed="rId3"/>
          <a:stretch>
            <a:fillRect/>
          </a:stretch>
        </p:blipFill>
        <p:spPr>
          <a:xfrm>
            <a:off x="-36512" y="3789040"/>
            <a:ext cx="9158052" cy="2376264"/>
          </a:xfrm>
          <a:prstGeom prst="rect">
            <a:avLst/>
          </a:prstGeom>
        </p:spPr>
      </p:pic>
      <p:cxnSp>
        <p:nvCxnSpPr>
          <p:cNvPr id="7" name="Straight Arrow Connector 6"/>
          <p:cNvCxnSpPr/>
          <p:nvPr/>
        </p:nvCxnSpPr>
        <p:spPr>
          <a:xfrm flipV="1">
            <a:off x="2915816" y="5445224"/>
            <a:ext cx="0"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7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sp>
        <p:nvSpPr>
          <p:cNvPr id="3" name="Content Placeholder 2"/>
          <p:cNvSpPr>
            <a:spLocks noGrp="1"/>
          </p:cNvSpPr>
          <p:nvPr>
            <p:ph idx="1"/>
          </p:nvPr>
        </p:nvSpPr>
        <p:spPr/>
        <p:txBody>
          <a:bodyPr/>
          <a:lstStyle/>
          <a:p>
            <a:pPr>
              <a:spcAft>
                <a:spcPts val="600"/>
              </a:spcAft>
            </a:pPr>
            <a:r>
              <a:rPr lang="en-NZ" dirty="0" smtClean="0"/>
              <a:t>A collection of logically related methods.</a:t>
            </a:r>
          </a:p>
          <a:p>
            <a:pPr>
              <a:spcAft>
                <a:spcPts val="600"/>
              </a:spcAft>
            </a:pPr>
            <a:r>
              <a:rPr lang="en-NZ" dirty="0" smtClean="0"/>
              <a:t>No data.</a:t>
            </a:r>
          </a:p>
          <a:p>
            <a:pPr>
              <a:spcAft>
                <a:spcPts val="600"/>
              </a:spcAft>
            </a:pPr>
            <a:r>
              <a:rPr lang="en-NZ" dirty="0" smtClean="0"/>
              <a:t>No code.</a:t>
            </a:r>
          </a:p>
          <a:p>
            <a:pPr>
              <a:spcAft>
                <a:spcPts val="600"/>
              </a:spcAft>
            </a:pPr>
            <a:r>
              <a:rPr lang="en-NZ" dirty="0" smtClean="0"/>
              <a:t>Not a class definition</a:t>
            </a:r>
          </a:p>
          <a:p>
            <a:pPr>
              <a:spcAft>
                <a:spcPts val="600"/>
              </a:spcAft>
            </a:pPr>
            <a:r>
              <a:rPr lang="en-NZ" dirty="0" smtClean="0"/>
              <a:t>Classes can “implement the interface”</a:t>
            </a:r>
          </a:p>
          <a:p>
            <a:pPr>
              <a:spcAft>
                <a:spcPts val="600"/>
              </a:spcAft>
            </a:pPr>
            <a:r>
              <a:rPr lang="en-NZ" dirty="0" smtClean="0"/>
              <a:t>They promise to provide code for every method included in the interface definition.</a:t>
            </a:r>
            <a:endParaRPr lang="en-US" dirty="0" smtClean="0"/>
          </a:p>
          <a:p>
            <a:pPr>
              <a:spcAft>
                <a:spcPts val="600"/>
              </a:spcAft>
            </a:pPr>
            <a:endParaRPr lang="en-NZ" dirty="0" smtClean="0"/>
          </a:p>
        </p:txBody>
      </p:sp>
    </p:spTree>
    <p:extLst>
      <p:ext uri="{BB962C8B-B14F-4D97-AF65-F5344CB8AC3E}">
        <p14:creationId xmlns:p14="http://schemas.microsoft.com/office/powerpoint/2010/main" val="129626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567052" y="1628800"/>
            <a:ext cx="7101292" cy="296034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08520" y="5649813"/>
            <a:ext cx="8869660" cy="443483"/>
          </a:xfrm>
          <a:prstGeom prst="rect">
            <a:avLst/>
          </a:prstGeom>
          <a:noFill/>
          <a:ln w="9525">
            <a:noFill/>
            <a:miter lim="800000"/>
            <a:headEnd/>
            <a:tailEnd/>
          </a:ln>
        </p:spPr>
      </p:pic>
      <p:pic>
        <p:nvPicPr>
          <p:cNvPr id="1028" name="Picture 4"/>
          <p:cNvPicPr>
            <a:picLocks noGrp="1" noChangeAspect="1" noChangeArrowheads="1"/>
          </p:cNvPicPr>
          <p:nvPr>
            <p:ph idx="1"/>
          </p:nvPr>
        </p:nvPicPr>
        <p:blipFill>
          <a:blip r:embed="rId5" cstate="print"/>
          <a:srcRect/>
          <a:stretch>
            <a:fillRect/>
          </a:stretch>
        </p:blipFill>
        <p:spPr bwMode="auto">
          <a:xfrm>
            <a:off x="35496" y="4768417"/>
            <a:ext cx="9108504" cy="460783"/>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Interface as Type</a:t>
            </a:r>
            <a:endParaRPr lang="en-US" dirty="0"/>
          </a:p>
        </p:txBody>
      </p:sp>
      <p:sp>
        <p:nvSpPr>
          <p:cNvPr id="3" name="Content Placeholder 2"/>
          <p:cNvSpPr>
            <a:spLocks noGrp="1"/>
          </p:cNvSpPr>
          <p:nvPr>
            <p:ph idx="1"/>
          </p:nvPr>
        </p:nvSpPr>
        <p:spPr/>
        <p:txBody>
          <a:bodyPr/>
          <a:lstStyle/>
          <a:p>
            <a:r>
              <a:rPr lang="en-NZ" dirty="0" smtClean="0"/>
              <a:t>An interface can be used syntactically like a type</a:t>
            </a:r>
          </a:p>
          <a:p>
            <a:endParaRPr lang="en-NZ" dirty="0" smtClean="0"/>
          </a:p>
          <a:p>
            <a:endParaRPr lang="en-NZ" dirty="0" smtClean="0"/>
          </a:p>
          <a:p>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35496" y="2276872"/>
            <a:ext cx="7018268" cy="792088"/>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51520" y="3140968"/>
            <a:ext cx="6757992" cy="1656184"/>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79512" y="4653136"/>
            <a:ext cx="6893566" cy="1152128"/>
          </a:xfrm>
          <a:prstGeom prst="rect">
            <a:avLst/>
          </a:prstGeom>
          <a:noFill/>
          <a:ln w="9525">
            <a:noFill/>
            <a:miter lim="800000"/>
            <a:headEnd/>
            <a:tailEnd/>
          </a:ln>
        </p:spPr>
      </p:pic>
    </p:spTree>
    <p:extLst>
      <p:ext uri="{BB962C8B-B14F-4D97-AF65-F5344CB8AC3E}">
        <p14:creationId xmlns:p14="http://schemas.microsoft.com/office/powerpoint/2010/main" val="292897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Event Handlers</a:t>
            </a:r>
            <a:endParaRPr lang="en-NZ" dirty="0"/>
          </a:p>
        </p:txBody>
      </p:sp>
      <p:sp>
        <p:nvSpPr>
          <p:cNvPr id="3" name="Content Placeholder 2"/>
          <p:cNvSpPr>
            <a:spLocks noGrp="1"/>
          </p:cNvSpPr>
          <p:nvPr>
            <p:ph idx="1"/>
          </p:nvPr>
        </p:nvSpPr>
        <p:spPr/>
        <p:txBody>
          <a:bodyPr/>
          <a:lstStyle/>
          <a:p>
            <a:pPr>
              <a:spcAft>
                <a:spcPts val="600"/>
              </a:spcAft>
            </a:pPr>
            <a:r>
              <a:rPr lang="en-NZ" dirty="0" smtClean="0"/>
              <a:t>Widgets have events</a:t>
            </a:r>
          </a:p>
          <a:p>
            <a:pPr>
              <a:spcAft>
                <a:spcPts val="600"/>
              </a:spcAft>
            </a:pPr>
            <a:r>
              <a:rPr lang="en-US" dirty="0" smtClean="0"/>
              <a:t>Bind an instance of a </a:t>
            </a:r>
            <a:r>
              <a:rPr lang="en-US" b="1" i="1" dirty="0" smtClean="0"/>
              <a:t>class</a:t>
            </a:r>
            <a:r>
              <a:rPr lang="en-US" dirty="0" smtClean="0"/>
              <a:t> which implements an appropriate </a:t>
            </a:r>
            <a:r>
              <a:rPr lang="en-US" b="1" i="1" dirty="0" smtClean="0"/>
              <a:t>interface</a:t>
            </a:r>
            <a:r>
              <a:rPr lang="en-US" dirty="0" smtClean="0"/>
              <a:t>.</a:t>
            </a:r>
          </a:p>
          <a:p>
            <a:pPr>
              <a:spcAft>
                <a:spcPts val="600"/>
              </a:spcAft>
            </a:pPr>
            <a:r>
              <a:rPr lang="en-US" dirty="0" smtClean="0"/>
              <a:t>The handler code is one of the methods of the interface.</a:t>
            </a:r>
          </a:p>
          <a:p>
            <a:pPr>
              <a:spcAft>
                <a:spcPts val="600"/>
              </a:spcAft>
            </a:pPr>
            <a:endParaRPr lang="en-US" dirty="0" smtClean="0"/>
          </a:p>
          <a:p>
            <a:pPr>
              <a:spcAft>
                <a:spcPts val="600"/>
              </a:spcAft>
            </a:pPr>
            <a:r>
              <a:rPr lang="en-NZ" sz="2400" i="1" dirty="0" err="1" smtClean="0"/>
              <a:t>widget.eventSetter</a:t>
            </a:r>
            <a:r>
              <a:rPr lang="en-NZ" sz="2400" i="1" dirty="0" smtClean="0"/>
              <a:t>(</a:t>
            </a:r>
            <a:r>
              <a:rPr lang="en-NZ" sz="2400" i="1" dirty="0" err="1" smtClean="0"/>
              <a:t>objectThatImplementsInterface</a:t>
            </a:r>
            <a:r>
              <a:rPr lang="en-NZ" sz="2400" i="1" dirty="0" smtClean="0"/>
              <a:t>)</a:t>
            </a:r>
          </a:p>
          <a:p>
            <a:pPr>
              <a:spcAft>
                <a:spcPts val="600"/>
              </a:spcAft>
            </a:pPr>
            <a:endParaRPr lang="en-NZ" sz="2400" i="1" dirty="0" smtClean="0"/>
          </a:p>
          <a:p>
            <a:pPr>
              <a:spcAft>
                <a:spcPts val="600"/>
              </a:spcAft>
              <a:buNone/>
            </a:pPr>
            <a:endParaRPr lang="en-NZ" sz="2400" dirty="0" smtClean="0"/>
          </a:p>
          <a:p>
            <a:pPr>
              <a:spcAft>
                <a:spcPts val="600"/>
              </a:spcAft>
            </a:pPr>
            <a:endParaRPr lang="en-US" dirty="0" smtClean="0"/>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pPr>
              <a:spcBef>
                <a:spcPts val="1200"/>
              </a:spcBef>
              <a:spcAft>
                <a:spcPts val="1200"/>
              </a:spcAft>
            </a:pPr>
            <a:r>
              <a:rPr lang="en-NZ" dirty="0" smtClean="0"/>
              <a:t>Buttons support the </a:t>
            </a:r>
            <a:r>
              <a:rPr lang="en-NZ" dirty="0" err="1" smtClean="0"/>
              <a:t>onClick</a:t>
            </a:r>
            <a:r>
              <a:rPr lang="en-NZ" dirty="0" smtClean="0"/>
              <a:t> event</a:t>
            </a:r>
          </a:p>
          <a:p>
            <a:pPr>
              <a:spcBef>
                <a:spcPts val="1200"/>
              </a:spcBef>
              <a:spcAft>
                <a:spcPts val="1200"/>
              </a:spcAft>
            </a:pPr>
            <a:r>
              <a:rPr lang="en-NZ" dirty="0" smtClean="0"/>
              <a:t>Bind with </a:t>
            </a:r>
            <a:r>
              <a:rPr lang="en-NZ" dirty="0" err="1" smtClean="0"/>
              <a:t>setOnClickListener</a:t>
            </a:r>
            <a:endParaRPr lang="en-NZ" dirty="0" smtClean="0"/>
          </a:p>
          <a:p>
            <a:pPr>
              <a:spcBef>
                <a:spcPts val="1200"/>
              </a:spcBef>
              <a:spcAft>
                <a:spcPts val="1200"/>
              </a:spcAft>
            </a:pPr>
            <a:r>
              <a:rPr lang="en-NZ" dirty="0" smtClean="0"/>
              <a:t>Requires an object that implements the </a:t>
            </a:r>
            <a:r>
              <a:rPr lang="en-NZ" dirty="0" err="1" smtClean="0"/>
              <a:t>OnClickListener</a:t>
            </a:r>
            <a:r>
              <a:rPr lang="en-NZ" dirty="0" smtClean="0"/>
              <a:t> interface.</a:t>
            </a:r>
          </a:p>
          <a:p>
            <a:pPr>
              <a:spcBef>
                <a:spcPts val="1200"/>
              </a:spcBef>
              <a:spcAft>
                <a:spcPts val="1200"/>
              </a:spcAft>
            </a:pPr>
            <a:r>
              <a:rPr lang="en-NZ" dirty="0" smtClean="0"/>
              <a:t>The handler method is </a:t>
            </a:r>
            <a:r>
              <a:rPr lang="en-NZ" dirty="0" err="1" smtClean="0"/>
              <a:t>onClick</a:t>
            </a:r>
            <a:r>
              <a:rPr lang="en-NZ" dirty="0" smtClean="0"/>
              <a:t>(View v)</a:t>
            </a:r>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Method 1 – As Inner Class</a:t>
            </a:r>
            <a:endParaRPr lang="en-NZ" dirty="0"/>
          </a:p>
        </p:txBody>
      </p:sp>
      <p:sp>
        <p:nvSpPr>
          <p:cNvPr id="3" name="Content Placeholder 2"/>
          <p:cNvSpPr>
            <a:spLocks noGrp="1"/>
          </p:cNvSpPr>
          <p:nvPr>
            <p:ph idx="1"/>
          </p:nvPr>
        </p:nvSpPr>
        <p:spPr/>
        <p:txBody>
          <a:bodyPr/>
          <a:lstStyle/>
          <a:p>
            <a:r>
              <a:rPr lang="en-NZ" dirty="0" smtClean="0"/>
              <a:t>Define the handler as a separate inner class in the Activity</a:t>
            </a:r>
          </a:p>
          <a:p>
            <a:endParaRPr lang="en-NZ" dirty="0" smtClean="0"/>
          </a:p>
          <a:p>
            <a:endParaRPr lang="en-NZ" dirty="0"/>
          </a:p>
        </p:txBody>
      </p:sp>
      <p:pic>
        <p:nvPicPr>
          <p:cNvPr id="4" name="Picture 3"/>
          <p:cNvPicPr/>
          <p:nvPr/>
        </p:nvPicPr>
        <p:blipFill>
          <a:blip r:embed="rId3" cstate="print"/>
          <a:srcRect/>
          <a:stretch>
            <a:fillRect/>
          </a:stretch>
        </p:blipFill>
        <p:spPr bwMode="auto">
          <a:xfrm>
            <a:off x="395536" y="2952021"/>
            <a:ext cx="8334560" cy="2997259"/>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Method 1 – As Inner Class</a:t>
            </a:r>
            <a:endParaRPr lang="en-NZ" dirty="0"/>
          </a:p>
        </p:txBody>
      </p:sp>
      <p:sp>
        <p:nvSpPr>
          <p:cNvPr id="3" name="Content Placeholder 2"/>
          <p:cNvSpPr>
            <a:spLocks noGrp="1"/>
          </p:cNvSpPr>
          <p:nvPr>
            <p:ph idx="1"/>
          </p:nvPr>
        </p:nvSpPr>
        <p:spPr/>
        <p:txBody>
          <a:bodyPr/>
          <a:lstStyle/>
          <a:p>
            <a:endParaRPr lang="en-NZ" dirty="0" smtClean="0"/>
          </a:p>
          <a:p>
            <a:endParaRPr lang="en-NZ" dirty="0"/>
          </a:p>
        </p:txBody>
      </p:sp>
      <p:pic>
        <p:nvPicPr>
          <p:cNvPr id="5" name="Picture 4"/>
          <p:cNvPicPr/>
          <p:nvPr/>
        </p:nvPicPr>
        <p:blipFill>
          <a:blip r:embed="rId3" cstate="print"/>
          <a:srcRect/>
          <a:stretch>
            <a:fillRect/>
          </a:stretch>
        </p:blipFill>
        <p:spPr bwMode="auto">
          <a:xfrm>
            <a:off x="226105" y="1700808"/>
            <a:ext cx="8810391"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2296</TotalTime>
  <Words>2595</Words>
  <Application>Microsoft Office PowerPoint</Application>
  <PresentationFormat>On-screen Show (4:3)</PresentationFormat>
  <Paragraphs>260</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Event Handlers</vt:lpstr>
      <vt:lpstr>Event Driven Applications</vt:lpstr>
      <vt:lpstr>Interface</vt:lpstr>
      <vt:lpstr>Interface</vt:lpstr>
      <vt:lpstr>Interface as Type</vt:lpstr>
      <vt:lpstr>Event Handlers</vt:lpstr>
      <vt:lpstr>Example</vt:lpstr>
      <vt:lpstr>Method 1 – As Inner Class</vt:lpstr>
      <vt:lpstr>Method 1 – As Inner Class</vt:lpstr>
      <vt:lpstr>Method 1 – As Inner Class</vt:lpstr>
      <vt:lpstr>Method 2 - Anonymously</vt:lpstr>
      <vt:lpstr>Which Method to Choose?</vt:lpstr>
      <vt:lpstr>Other Syntactic Options</vt:lpstr>
      <vt:lpstr>Exercise</vt:lpstr>
      <vt:lpstr>Exercise</vt:lpstr>
      <vt:lpstr>Toast</vt:lpstr>
      <vt:lpstr>Toast</vt:lpstr>
      <vt:lpstr>Toast</vt:lpstr>
      <vt:lpstr>Toast</vt:lpstr>
      <vt:lpstr>Toast</vt:lpstr>
      <vt:lpstr>Using Toast in Event Handler Classes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Otago Polytechnic</cp:lastModifiedBy>
  <cp:revision>804</cp:revision>
  <dcterms:created xsi:type="dcterms:W3CDTF">1601-01-01T00:00:00Z</dcterms:created>
  <dcterms:modified xsi:type="dcterms:W3CDTF">2015-02-16T17:26:51Z</dcterms:modified>
</cp:coreProperties>
</file>