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94807"/>
  </p:normalViewPr>
  <p:slideViewPr>
    <p:cSldViewPr snapToGrid="0" snapToObjects="1">
      <p:cViewPr varScale="1">
        <p:scale>
          <a:sx n="105" d="100"/>
          <a:sy n="10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785AE-C0F7-E244-91E6-F7DD71F1E127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5465-739A-6847-BE87-B67819F8B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5465-739A-6847-BE87-B67819F8B6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5465-739A-6847-BE87-B67819F8B6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uzzcapture.com/en/what-we-do/products/#brand-moni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Conversations Going Viral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531519" cy="861420"/>
          </a:xfrm>
        </p:spPr>
        <p:txBody>
          <a:bodyPr/>
          <a:lstStyle/>
          <a:p>
            <a:r>
              <a:rPr lang="en-US" dirty="0" smtClean="0"/>
              <a:t>Applying Change detection algorithms </a:t>
            </a:r>
            <a:r>
              <a:rPr lang="en-US" smtClean="0"/>
              <a:t>to Data from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change point?</a:t>
            </a:r>
            <a:endParaRPr lang="en-US" dirty="0"/>
          </a:p>
        </p:txBody>
      </p:sp>
      <p:pic>
        <p:nvPicPr>
          <p:cNvPr id="4" name="Content Placeholder 6" descr="change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30" b="-45230"/>
          <a:stretch>
            <a:fillRect/>
          </a:stretch>
        </p:blipFill>
        <p:spPr>
          <a:xfrm>
            <a:off x="1544224" y="1240906"/>
            <a:ext cx="4376729" cy="4584742"/>
          </a:xfrm>
          <a:prstGeom prst="rect">
            <a:avLst/>
          </a:prstGeom>
        </p:spPr>
      </p:pic>
      <p:pic>
        <p:nvPicPr>
          <p:cNvPr id="5" name="Content Placeholder 7" descr="outlier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900" b="-19900"/>
          <a:stretch>
            <a:fillRect/>
          </a:stretch>
        </p:blipFill>
        <p:spPr>
          <a:xfrm>
            <a:off x="6722351" y="1617014"/>
            <a:ext cx="3655258" cy="3832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6514" y="5080208"/>
            <a:ext cx="195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91668" y="5080208"/>
            <a:ext cx="11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20953" y="6053830"/>
            <a:ext cx="6206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From: Chris </a:t>
            </a:r>
            <a:r>
              <a:rPr lang="en-US" dirty="0" err="1"/>
              <a:t>Natoli</a:t>
            </a:r>
            <a:r>
              <a:rPr lang="en-US" dirty="0"/>
              <a:t>, Cody </a:t>
            </a:r>
            <a:r>
              <a:rPr lang="en-US" dirty="0" err="1"/>
              <a:t>Buntain</a:t>
            </a:r>
            <a:r>
              <a:rPr lang="en-US" dirty="0"/>
              <a:t>, and Miroslav </a:t>
            </a:r>
            <a:r>
              <a:rPr lang="en-US" dirty="0" err="1"/>
              <a:t>Živković</a:t>
            </a:r>
            <a:endParaRPr lang="en-US" dirty="0"/>
          </a:p>
          <a:p>
            <a:r>
              <a:rPr lang="en-US" dirty="0"/>
              <a:t>OSDC PIRE Fellowship 2014</a:t>
            </a:r>
          </a:p>
        </p:txBody>
      </p:sp>
    </p:spTree>
    <p:extLst>
      <p:ext uri="{BB962C8B-B14F-4D97-AF65-F5344CB8AC3E}">
        <p14:creationId xmlns:p14="http://schemas.microsoft.com/office/powerpoint/2010/main" val="14174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existing approaches &amp; algorithms. For example:</a:t>
            </a:r>
          </a:p>
          <a:p>
            <a:pPr lvl="1"/>
            <a:r>
              <a:rPr lang="en-US" dirty="0" smtClean="0"/>
              <a:t>CUSUM </a:t>
            </a:r>
            <a:r>
              <a:rPr lang="mr-IN" dirty="0" smtClean="0"/>
              <a:t>–</a:t>
            </a:r>
            <a:r>
              <a:rPr lang="en-US" dirty="0" smtClean="0"/>
              <a:t> Cumulative Sum tests</a:t>
            </a:r>
          </a:p>
          <a:p>
            <a:pPr lvl="1"/>
            <a:r>
              <a:rPr lang="en-US" dirty="0" smtClean="0"/>
              <a:t>LRT </a:t>
            </a:r>
            <a:r>
              <a:rPr lang="mr-IN" dirty="0" smtClean="0"/>
              <a:t>–</a:t>
            </a:r>
            <a:r>
              <a:rPr lang="en-US" dirty="0" smtClean="0"/>
              <a:t> Likelihood Ratio Tests</a:t>
            </a:r>
          </a:p>
          <a:p>
            <a:pPr lvl="1"/>
            <a:r>
              <a:rPr lang="en-US" dirty="0" smtClean="0"/>
              <a:t>KCD </a:t>
            </a:r>
            <a:r>
              <a:rPr lang="mr-IN" dirty="0" smtClean="0"/>
              <a:t>–</a:t>
            </a:r>
            <a:r>
              <a:rPr lang="en-US" dirty="0" smtClean="0"/>
              <a:t> Kernel-Based Change Detection</a:t>
            </a:r>
          </a:p>
          <a:p>
            <a:r>
              <a:rPr lang="en-US" dirty="0" smtClean="0"/>
              <a:t>Two main categories:</a:t>
            </a:r>
          </a:p>
          <a:p>
            <a:pPr lvl="1"/>
            <a:r>
              <a:rPr lang="en-US" dirty="0" smtClean="0"/>
              <a:t>Offline </a:t>
            </a:r>
            <a:r>
              <a:rPr lang="mr-IN" dirty="0" smtClean="0"/>
              <a:t>–</a:t>
            </a:r>
            <a:r>
              <a:rPr lang="en-US" dirty="0" smtClean="0"/>
              <a:t> batch operations on existing data</a:t>
            </a:r>
          </a:p>
          <a:p>
            <a:pPr lvl="1"/>
            <a:r>
              <a:rPr lang="en-US" dirty="0" smtClean="0"/>
              <a:t>Online </a:t>
            </a:r>
            <a:r>
              <a:rPr lang="mr-IN" dirty="0" smtClean="0"/>
              <a:t>–</a:t>
            </a:r>
            <a:r>
              <a:rPr lang="en-US" dirty="0" smtClean="0"/>
              <a:t> Re-evaluate as each new data point arrives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social media?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27500"/>
            <a:ext cx="3619845" cy="906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565234"/>
            <a:ext cx="8608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“We </a:t>
            </a:r>
            <a:r>
              <a:rPr lang="en-US" dirty="0" smtClean="0"/>
              <a:t>offer </a:t>
            </a:r>
            <a:r>
              <a:rPr lang="en-US" dirty="0"/>
              <a:t>a complete all-in-one tool with all national and international media, social media, internal social media, print and RTV integrated, that supports Marketing, Corporate Communications, </a:t>
            </a:r>
            <a:r>
              <a:rPr lang="en-US" dirty="0" smtClean="0"/>
              <a:t>PR</a:t>
            </a:r>
            <a:r>
              <a:rPr lang="mr-IN" dirty="0" smtClean="0"/>
              <a:t>…</a:t>
            </a:r>
            <a:r>
              <a:rPr lang="en-GB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Enter: </a:t>
            </a:r>
            <a:r>
              <a:rPr lang="en-US" dirty="0" err="1" smtClean="0"/>
              <a:t>BrandMonitor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6880" cy="1891009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“</a:t>
            </a:r>
            <a:r>
              <a:rPr lang="mr-IN" dirty="0" smtClean="0"/>
              <a:t>…</a:t>
            </a:r>
            <a:r>
              <a:rPr lang="en-GB" dirty="0" smtClean="0"/>
              <a:t>D</a:t>
            </a:r>
            <a:r>
              <a:rPr lang="en-US" dirty="0" err="1" smtClean="0"/>
              <a:t>isplays</a:t>
            </a:r>
            <a:r>
              <a:rPr lang="en-US" dirty="0" smtClean="0"/>
              <a:t> </a:t>
            </a:r>
            <a:r>
              <a:rPr lang="en-US" dirty="0"/>
              <a:t>sentiments, trends, volume, </a:t>
            </a:r>
            <a:r>
              <a:rPr lang="en-US" dirty="0" err="1"/>
              <a:t>influentials</a:t>
            </a:r>
            <a:r>
              <a:rPr lang="en-US" dirty="0"/>
              <a:t>, opportunities and dangers that are important for your online and offline </a:t>
            </a:r>
            <a:r>
              <a:rPr lang="en-US" dirty="0" smtClean="0"/>
              <a:t>reputation”</a:t>
            </a:r>
            <a:r>
              <a:rPr lang="en-US" sz="1000" dirty="0" smtClean="0"/>
              <a:t>										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://www.buzzcapture.com/en/what-we-do/products/#</a:t>
            </a:r>
            <a:r>
              <a:rPr lang="en-US" sz="1000" dirty="0" smtClean="0">
                <a:hlinkClick r:id="rId2"/>
              </a:rPr>
              <a:t>brand-monitor</a:t>
            </a:r>
            <a:endParaRPr lang="en-US" sz="1000" dirty="0" smtClean="0"/>
          </a:p>
          <a:p>
            <a:pPr algn="just"/>
            <a:r>
              <a:rPr lang="en-US" dirty="0"/>
              <a:t>N</a:t>
            </a:r>
            <a:r>
              <a:rPr lang="en-US" dirty="0" smtClean="0"/>
              <a:t>otification function for changes in conversation volume:</a:t>
            </a:r>
          </a:p>
          <a:p>
            <a:pPr lvl="1" algn="just"/>
            <a:r>
              <a:rPr lang="en-US" dirty="0" smtClean="0"/>
              <a:t>%n increase within </a:t>
            </a:r>
            <a:r>
              <a:rPr lang="en-US" i="1" dirty="0"/>
              <a:t>x</a:t>
            </a:r>
            <a:r>
              <a:rPr lang="en-US" dirty="0" smtClean="0"/>
              <a:t> </a:t>
            </a:r>
            <a:r>
              <a:rPr lang="en-US" dirty="0" smtClean="0"/>
              <a:t>minutes / absolute n increase </a:t>
            </a:r>
            <a:r>
              <a:rPr lang="en-US" dirty="0" smtClean="0"/>
              <a:t>-&gt; client gets a message.</a:t>
            </a:r>
          </a:p>
          <a:p>
            <a:pPr lvl="1" algn="just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17927" y="4350327"/>
            <a:ext cx="571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We can do better.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1062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Volume </a:t>
            </a:r>
            <a:r>
              <a:rPr lang="en-US" dirty="0" smtClean="0"/>
              <a:t>from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71696" cy="4195481"/>
          </a:xfrm>
        </p:spPr>
        <p:txBody>
          <a:bodyPr anchor="t"/>
          <a:lstStyle/>
          <a:p>
            <a:r>
              <a:rPr lang="en-US" dirty="0" smtClean="0"/>
              <a:t>Unpredictable. Kind of.</a:t>
            </a:r>
          </a:p>
          <a:p>
            <a:r>
              <a:rPr lang="en-US" dirty="0" smtClean="0"/>
              <a:t>Multi-variate </a:t>
            </a:r>
            <a:r>
              <a:rPr lang="mr-IN" dirty="0" smtClean="0"/>
              <a:t>–</a:t>
            </a:r>
            <a:r>
              <a:rPr lang="en-US" dirty="0" smtClean="0"/>
              <a:t> several underlying factors that </a:t>
            </a:r>
            <a:r>
              <a:rPr lang="en-US" dirty="0" smtClean="0"/>
              <a:t>influence: information source reach, population distribution, time of day, etc. </a:t>
            </a:r>
            <a:endParaRPr lang="en-US" dirty="0" smtClean="0"/>
          </a:p>
          <a:p>
            <a:r>
              <a:rPr lang="en-US" dirty="0" smtClean="0"/>
              <a:t>Parametric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we rely on samples of a given population, and assume it’s nature.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76" y="3729942"/>
            <a:ext cx="2951394" cy="29253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3121" y="4730972"/>
            <a:ext cx="4294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“Banana” gains a sudden spike in popularity </a:t>
            </a:r>
            <a:r>
              <a:rPr lang="mr-IN" dirty="0" smtClean="0"/>
              <a:t>–</a:t>
            </a:r>
            <a:r>
              <a:rPr lang="en-US" dirty="0" smtClean="0"/>
              <a:t> 15</a:t>
            </a:r>
            <a:r>
              <a:rPr lang="en-US" baseline="30000" dirty="0" smtClean="0"/>
              <a:t>th</a:t>
            </a:r>
            <a:r>
              <a:rPr lang="en-US" dirty="0" smtClean="0"/>
              <a:t> January 2017, 12:00pm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some relevant change detection algorithms;</a:t>
            </a:r>
          </a:p>
          <a:p>
            <a:r>
              <a:rPr lang="en-US" dirty="0" smtClean="0"/>
              <a:t>Implement them;</a:t>
            </a:r>
          </a:p>
          <a:p>
            <a:r>
              <a:rPr lang="en-US" dirty="0" smtClean="0"/>
              <a:t>Obtain a set of relevant test data;</a:t>
            </a:r>
          </a:p>
          <a:p>
            <a:r>
              <a:rPr lang="en-US" dirty="0" smtClean="0"/>
              <a:t>Run them;</a:t>
            </a:r>
          </a:p>
          <a:p>
            <a:r>
              <a:rPr lang="en-US" dirty="0" smtClean="0"/>
              <a:t>Evaluate them:</a:t>
            </a:r>
          </a:p>
          <a:p>
            <a:pPr lvl="1"/>
            <a:r>
              <a:rPr lang="en-US" dirty="0" smtClean="0"/>
              <a:t>Mean delay for detection;</a:t>
            </a:r>
          </a:p>
          <a:p>
            <a:pPr lvl="1"/>
            <a:r>
              <a:rPr lang="en-US" dirty="0" smtClean="0"/>
              <a:t>Probability of non-detection;</a:t>
            </a:r>
          </a:p>
          <a:p>
            <a:pPr lvl="1"/>
            <a:r>
              <a:rPr lang="en-US" dirty="0" smtClean="0"/>
              <a:t>Algorithm performance</a:t>
            </a:r>
          </a:p>
          <a:p>
            <a:pPr marL="45720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Michéle</a:t>
            </a:r>
            <a:r>
              <a:rPr lang="en-US" sz="1400" dirty="0" smtClean="0"/>
              <a:t> </a:t>
            </a:r>
            <a:r>
              <a:rPr lang="en-US" sz="1400" dirty="0" err="1"/>
              <a:t>Basseville</a:t>
            </a:r>
            <a:r>
              <a:rPr lang="en-US" sz="1400" dirty="0"/>
              <a:t>, Igor V </a:t>
            </a:r>
            <a:r>
              <a:rPr lang="en-US" sz="1400" dirty="0" err="1"/>
              <a:t>Nikiforov</a:t>
            </a:r>
            <a:r>
              <a:rPr lang="en-US" sz="1400" dirty="0"/>
              <a:t>, et al. Detection of abrupt changes: theory and </a:t>
            </a:r>
            <a:r>
              <a:rPr lang="en-US" sz="1400" dirty="0" smtClean="0"/>
              <a:t>	application</a:t>
            </a:r>
            <a:r>
              <a:rPr lang="en-US" sz="1400" dirty="0"/>
              <a:t>. Vol. 104. Prentice Hall Englewood Cliffs, 1993.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3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GB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a </a:t>
            </a:r>
            <a:r>
              <a:rPr lang="en-US" dirty="0"/>
              <a:t>fact that is well known in the statistics community: there is no test that is “best” in all </a:t>
            </a:r>
            <a:r>
              <a:rPr lang="en-US" dirty="0" smtClean="0"/>
              <a:t>situations</a:t>
            </a:r>
            <a:r>
              <a:rPr lang="mr-IN" dirty="0" smtClean="0"/>
              <a:t>…</a:t>
            </a:r>
            <a:r>
              <a:rPr lang="en-US" dirty="0" smtClean="0"/>
              <a:t>”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1100" dirty="0"/>
              <a:t>Daniel </a:t>
            </a:r>
            <a:r>
              <a:rPr lang="en-US" sz="1100" dirty="0" err="1"/>
              <a:t>Kifer</a:t>
            </a:r>
            <a:r>
              <a:rPr lang="en-US" sz="1100" dirty="0"/>
              <a:t>, Shai Ben-David, and Johannes </a:t>
            </a:r>
            <a:r>
              <a:rPr lang="en-US" sz="1100" dirty="0" err="1"/>
              <a:t>Gehrke</a:t>
            </a:r>
            <a:r>
              <a:rPr lang="en-US" sz="1100" dirty="0"/>
              <a:t>. “Detecting change in data streams”. In: </a:t>
            </a:r>
            <a:r>
              <a:rPr lang="en-US" sz="1100" dirty="0" smtClean="0"/>
              <a:t>			Proceedings </a:t>
            </a:r>
            <a:r>
              <a:rPr lang="en-US" sz="1100" dirty="0"/>
              <a:t>of the Thirtieth international conference on Very large data bases-Volume 30. VLDB </a:t>
            </a:r>
            <a:r>
              <a:rPr lang="en-US" sz="1100" dirty="0" smtClean="0"/>
              <a:t>		Endowment</a:t>
            </a:r>
            <a:r>
              <a:rPr lang="en-US" sz="1100" dirty="0"/>
              <a:t>. 2004, pp. 180–191.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r>
              <a:rPr lang="en-US" i="1" dirty="0"/>
              <a:t>No single method will prove more effective than the others tested, given the test harness that I detailed in my research method.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1: Initial settle-in at </a:t>
            </a:r>
            <a:r>
              <a:rPr lang="en-US" dirty="0" err="1"/>
              <a:t>Buzzcapture</a:t>
            </a:r>
            <a:endParaRPr lang="en-US" dirty="0"/>
          </a:p>
          <a:p>
            <a:r>
              <a:rPr lang="en-US" dirty="0" smtClean="0"/>
              <a:t>Week </a:t>
            </a:r>
            <a:r>
              <a:rPr lang="en-US" dirty="0"/>
              <a:t>2: Collation of data for </a:t>
            </a:r>
            <a:r>
              <a:rPr lang="en-US" dirty="0" smtClean="0"/>
              <a:t>testing &amp; transformations</a:t>
            </a:r>
            <a:endParaRPr lang="en-US" dirty="0"/>
          </a:p>
          <a:p>
            <a:r>
              <a:rPr lang="en-US" dirty="0" smtClean="0"/>
              <a:t>Week 3-7: </a:t>
            </a:r>
            <a:r>
              <a:rPr lang="en-US" dirty="0"/>
              <a:t>First implementation of algorithm implementations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8: </a:t>
            </a:r>
            <a:r>
              <a:rPr lang="en-US" dirty="0"/>
              <a:t>Development and testing of test </a:t>
            </a:r>
            <a:r>
              <a:rPr lang="en-US" dirty="0" smtClean="0"/>
              <a:t>harness, generation of test results</a:t>
            </a:r>
            <a:endParaRPr lang="en-US" dirty="0"/>
          </a:p>
          <a:p>
            <a:r>
              <a:rPr lang="en-US" dirty="0" smtClean="0"/>
              <a:t>Week 10-13: </a:t>
            </a:r>
            <a:r>
              <a:rPr lang="en-US" dirty="0" smtClean="0"/>
              <a:t>Write-up </a:t>
            </a:r>
            <a:r>
              <a:rPr lang="en-US" dirty="0"/>
              <a:t>of results and implementation of algorithm in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346</Words>
  <Application>Microsoft Macintosh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Mangal</vt:lpstr>
      <vt:lpstr>Wingdings 3</vt:lpstr>
      <vt:lpstr>Arial</vt:lpstr>
      <vt:lpstr>Ion</vt:lpstr>
      <vt:lpstr>Detecting Conversations Going Viral</vt:lpstr>
      <vt:lpstr>What is a change point?</vt:lpstr>
      <vt:lpstr>Existing Research</vt:lpstr>
      <vt:lpstr>But why social media?</vt:lpstr>
      <vt:lpstr>Enter: BrandMonitor</vt:lpstr>
      <vt:lpstr>Conversation Volume from Social Media</vt:lpstr>
      <vt:lpstr>What’s the plan?</vt:lpstr>
      <vt:lpstr>The Hypothesis:</vt:lpstr>
      <vt:lpstr>Project Timeline</vt:lpstr>
      <vt:lpstr>Questions?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Conversations Going Viral</dc:title>
  <dc:creator>Matt Chapman</dc:creator>
  <cp:lastModifiedBy>Matthew Chapman</cp:lastModifiedBy>
  <cp:revision>7</cp:revision>
  <dcterms:created xsi:type="dcterms:W3CDTF">2017-01-30T13:13:56Z</dcterms:created>
  <dcterms:modified xsi:type="dcterms:W3CDTF">2017-02-17T09:53:03Z</dcterms:modified>
</cp:coreProperties>
</file>