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22047200" cy="319405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26" y="-11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9D48-09B4-45C1-9294-C304879E2484}" type="datetimeFigureOut">
              <a:rPr lang="en-US" smtClean="0"/>
              <a:pPr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B66D-7422-4176-8FC4-E63B898A7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0"/>
            <a:ext cx="27739609" cy="241808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The Topic Browser: An Interactive Tool for Browsing Topic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1828800"/>
            <a:ext cx="23042880" cy="19812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Matthew Gardner (mjg82@byu.edu), J. Lutes, J. Lund, J. Hansen, D. Walker, E. Ringger, and K. Seppi</a:t>
            </a:r>
          </a:p>
          <a:p>
            <a:r>
              <a:rPr lang="en-US" sz="4400" dirty="0" smtClean="0">
                <a:solidFill>
                  <a:schemeClr val="tx1"/>
                </a:solidFill>
              </a:rPr>
              <a:t>Department of Computer Science, Brigham Young University, Provo, Utah 84604 USA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F:\papers\masters_thesis\browser_nips\similar_top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3800" y="10670441"/>
            <a:ext cx="16857525" cy="10208359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rnd">
            <a:solidFill>
              <a:srgbClr val="FFFFFF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7" name="Picture 3" descr="F:\papers\masters_thesis\browser_nips\amllogo.e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"/>
            <a:ext cx="2209800" cy="2209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28800" y="7086600"/>
            <a:ext cx="18473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F:\papers\masters_thesis\browser_nips\document.png"/>
          <p:cNvPicPr>
            <a:picLocks noChangeAspect="1" noChangeArrowheads="1"/>
          </p:cNvPicPr>
          <p:nvPr/>
        </p:nvPicPr>
        <p:blipFill>
          <a:blip r:embed="rId4" cstate="print"/>
          <a:srcRect l="28712"/>
          <a:stretch>
            <a:fillRect/>
          </a:stretch>
        </p:blipFill>
        <p:spPr bwMode="auto">
          <a:xfrm>
            <a:off x="534282" y="11887200"/>
            <a:ext cx="10286118" cy="876300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rnd">
            <a:solidFill>
              <a:srgbClr val="FFFFFF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9" name="Picture 5" descr="F:\papers\masters_thesis\browser_nips\metric_plot.png"/>
          <p:cNvPicPr>
            <a:picLocks noChangeAspect="1" noChangeArrowheads="1"/>
          </p:cNvPicPr>
          <p:nvPr/>
        </p:nvPicPr>
        <p:blipFill rotWithShape="1">
          <a:blip r:embed="rId5" cstate="print"/>
          <a:srcRect l="55512" t="11730" r="2095" b="2584"/>
          <a:stretch/>
        </p:blipFill>
        <p:spPr bwMode="auto">
          <a:xfrm>
            <a:off x="27279600" y="11366349"/>
            <a:ext cx="5111828" cy="383423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rnd">
            <a:solidFill>
              <a:srgbClr val="FFFFFF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0" name="Picture 6" descr="F:\papers\masters_thesis\browser_nips\trend_plot.png"/>
          <p:cNvPicPr>
            <a:picLocks noChangeAspect="1" noChangeArrowheads="1"/>
          </p:cNvPicPr>
          <p:nvPr/>
        </p:nvPicPr>
        <p:blipFill rotWithShape="1">
          <a:blip r:embed="rId6" cstate="print"/>
          <a:srcRect l="50564" t="14144" r="5079"/>
          <a:stretch/>
        </p:blipFill>
        <p:spPr bwMode="auto">
          <a:xfrm>
            <a:off x="27279600" y="15827295"/>
            <a:ext cx="5105400" cy="379536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rnd">
            <a:solidFill>
              <a:srgbClr val="FFFFFF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2" name="Picture 8" descr="F:\papers\masters_thesis\browser_nips\wor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680907" y="4495800"/>
            <a:ext cx="10569493" cy="510540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rnd">
            <a:solidFill>
              <a:srgbClr val="FFFFFF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3" name="Picture 9" descr="F:\papers\masters_thesis\browser_nips\attribu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707600" y="4495800"/>
            <a:ext cx="9677400" cy="4940639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rnd">
            <a:solidFill>
              <a:srgbClr val="FFFFFF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33" name="Group 32"/>
          <p:cNvGrpSpPr/>
          <p:nvPr/>
        </p:nvGrpSpPr>
        <p:grpSpPr>
          <a:xfrm>
            <a:off x="381000" y="3886200"/>
            <a:ext cx="10591800" cy="6705601"/>
            <a:chOff x="381000" y="3886200"/>
            <a:chExt cx="10591800" cy="6705601"/>
          </a:xfrm>
        </p:grpSpPr>
        <p:sp>
          <p:nvSpPr>
            <p:cNvPr id="8" name="TextBox 7"/>
            <p:cNvSpPr txBox="1"/>
            <p:nvPr/>
          </p:nvSpPr>
          <p:spPr>
            <a:xfrm>
              <a:off x="381000" y="3886200"/>
              <a:ext cx="10591800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0    working ll class dream credit </a:t>
              </a:r>
              <a:r>
                <a:rPr lang="en-US" sz="2000" dirty="0" err="1" smtClean="0"/>
                <a:t>americans</a:t>
              </a:r>
              <a:r>
                <a:rPr lang="en-US" sz="2000" dirty="0" smtClean="0"/>
                <a:t> middle retirement debt families income wealth social</a:t>
              </a:r>
            </a:p>
            <a:p>
              <a:r>
                <a:rPr lang="en-US" sz="2000" dirty="0" smtClean="0"/>
                <a:t>1    party democrats republican democratic republicans candidates candidate nominee policy</a:t>
              </a:r>
            </a:p>
            <a:p>
              <a:r>
                <a:rPr lang="en-US" sz="2000" dirty="0" smtClean="0"/>
                <a:t>2    state vote issues respect question understand power talking based asked decisions found live</a:t>
              </a:r>
            </a:p>
            <a:p>
              <a:r>
                <a:rPr lang="en-US" sz="2000" dirty="0" smtClean="0"/>
                <a:t>3    plan small jobs people businesses business create job fix meeting creating bad investment buy</a:t>
              </a:r>
            </a:p>
            <a:p>
              <a:r>
                <a:rPr lang="en-US" sz="2000" dirty="0" smtClean="0"/>
                <a:t>4    military war </a:t>
              </a:r>
              <a:r>
                <a:rPr lang="en-US" sz="2000" dirty="0" err="1" smtClean="0"/>
                <a:t>iraq</a:t>
              </a:r>
              <a:r>
                <a:rPr lang="en-US" sz="2000" dirty="0" smtClean="0"/>
                <a:t> troops force end defense guard security political power prepared combat peace</a:t>
              </a:r>
            </a:p>
            <a:p>
              <a:r>
                <a:rPr lang="en-US" sz="2000" dirty="0" smtClean="0"/>
                <a:t>5    government federal power citizens private public process political congress case interest control</a:t>
              </a:r>
            </a:p>
            <a:p>
              <a:r>
                <a:rPr lang="en-US" sz="2000" dirty="0" smtClean="0"/>
                <a:t>6    speeches newsroom president bill </a:t>
              </a:r>
              <a:r>
                <a:rPr lang="en-US" sz="2000" dirty="0" err="1" smtClean="0"/>
                <a:t>mexico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richardson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richardsonforpresident</a:t>
              </a:r>
              <a:r>
                <a:rPr lang="en-US" sz="2000" dirty="0" smtClean="0"/>
                <a:t> id nation work</a:t>
              </a:r>
            </a:p>
            <a:p>
              <a:r>
                <a:rPr lang="en-US" sz="2000" dirty="0" smtClean="0"/>
                <a:t>7    political campaign run people parties candidates </a:t>
              </a:r>
              <a:r>
                <a:rPr lang="en-US" sz="2000" dirty="0" err="1" smtClean="0"/>
                <a:t>ralph</a:t>
              </a:r>
              <a:r>
                <a:rPr lang="en-US" sz="2000" dirty="0" smtClean="0"/>
                <a:t> media votes </a:t>
              </a:r>
              <a:r>
                <a:rPr lang="en-US" sz="2000" dirty="0" err="1" smtClean="0"/>
                <a:t>york</a:t>
              </a:r>
              <a:r>
                <a:rPr lang="en-US" sz="2000" dirty="0" smtClean="0"/>
                <a:t> politics campaigns</a:t>
              </a:r>
            </a:p>
            <a:p>
              <a:r>
                <a:rPr lang="en-US" sz="2000" dirty="0" smtClean="0"/>
                <a:t>8    government spending congress dollars money spend federal budget problems programs run</a:t>
              </a:r>
            </a:p>
            <a:p>
              <a:r>
                <a:rPr lang="en-US" sz="2000" dirty="0" smtClean="0"/>
                <a:t>9    </a:t>
              </a:r>
              <a:r>
                <a:rPr lang="en-US" sz="2000" dirty="0" err="1" smtClean="0"/>
                <a:t>israel</a:t>
              </a:r>
              <a:r>
                <a:rPr lang="en-US" sz="2000" dirty="0" smtClean="0"/>
                <a:t> middle east peace terror terrorism state </a:t>
              </a:r>
              <a:r>
                <a:rPr lang="en-US" sz="2000" dirty="0" err="1" smtClean="0"/>
                <a:t>palestinian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jewish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arab</a:t>
              </a:r>
              <a:r>
                <a:rPr lang="en-US" sz="2000" dirty="0" smtClean="0"/>
                <a:t> commitment support</a:t>
              </a:r>
            </a:p>
            <a:p>
              <a:r>
                <a:rPr lang="en-US" sz="2000" dirty="0" smtClean="0"/>
                <a:t>10   </a:t>
              </a:r>
              <a:r>
                <a:rPr lang="en-US" sz="2000" dirty="0" err="1" smtClean="0"/>
                <a:t>iraq</a:t>
              </a:r>
              <a:r>
                <a:rPr lang="en-US" sz="2000" dirty="0" smtClean="0"/>
                <a:t> troops </a:t>
              </a:r>
              <a:r>
                <a:rPr lang="en-US" sz="2000" dirty="0" err="1" smtClean="0"/>
                <a:t>iraqi</a:t>
              </a:r>
              <a:r>
                <a:rPr lang="en-US" sz="2000" dirty="0" smtClean="0"/>
                <a:t> plan </a:t>
              </a:r>
              <a:r>
                <a:rPr lang="en-US" sz="2000" dirty="0" err="1" smtClean="0"/>
                <a:t>iraqis</a:t>
              </a:r>
              <a:r>
                <a:rPr lang="en-US" sz="2000" dirty="0" smtClean="0"/>
                <a:t> political government violence oil region civil sectarian forces interests</a:t>
              </a:r>
            </a:p>
            <a:p>
              <a:r>
                <a:rPr lang="en-US" sz="2000" dirty="0" smtClean="0"/>
                <a:t>11   states united work international important countries political north move lives allowed areas</a:t>
              </a:r>
            </a:p>
            <a:p>
              <a:r>
                <a:rPr lang="en-US" sz="2000" dirty="0" smtClean="0"/>
                <a:t>12   heart god life </a:t>
              </a:r>
              <a:r>
                <a:rPr lang="en-US" sz="2000" dirty="0" err="1" smtClean="0"/>
                <a:t>america</a:t>
              </a:r>
              <a:r>
                <a:rPr lang="en-US" sz="2000" dirty="0" smtClean="0"/>
                <a:t> truth hearts </a:t>
              </a:r>
              <a:r>
                <a:rPr lang="en-US" sz="2000" dirty="0" err="1" smtClean="0"/>
                <a:t>illinois</a:t>
              </a:r>
              <a:r>
                <a:rPr lang="en-US" sz="2000" dirty="0" smtClean="0"/>
                <a:t> hope innocent world remember spirit terrible lives</a:t>
              </a:r>
            </a:p>
            <a:p>
              <a:r>
                <a:rPr lang="en-US" sz="2000" dirty="0" smtClean="0"/>
                <a:t>13   governor </a:t>
              </a:r>
              <a:r>
                <a:rPr lang="en-US" sz="2000" dirty="0" err="1" smtClean="0"/>
                <a:t>romney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america</a:t>
              </a:r>
              <a:r>
                <a:rPr lang="en-US" sz="2000" dirty="0" smtClean="0"/>
                <a:t> mitt news speeches remarks </a:t>
              </a:r>
              <a:r>
                <a:rPr lang="en-US" sz="2000" dirty="0" err="1" smtClean="0"/>
                <a:t>mittromney</a:t>
              </a:r>
              <a:r>
                <a:rPr lang="en-US" sz="2000" dirty="0" smtClean="0"/>
                <a:t> nation military strength</a:t>
              </a:r>
            </a:p>
            <a:p>
              <a:r>
                <a:rPr lang="en-US" sz="2000" dirty="0" smtClean="0"/>
                <a:t>14   innovation national research technology invest infrastructure century sector agenda </a:t>
              </a:r>
              <a:r>
                <a:rPr lang="en-US" sz="2000" dirty="0" err="1" smtClean="0"/>
                <a:t>st</a:t>
              </a:r>
              <a:r>
                <a:rPr lang="en-US" sz="2000" dirty="0" smtClean="0"/>
                <a:t> science</a:t>
              </a:r>
            </a:p>
            <a:p>
              <a:r>
                <a:rPr lang="en-US" sz="2000" dirty="0" smtClean="0"/>
                <a:t>15   security threat time years today support terrorists allies threats long freedom common dangers</a:t>
              </a:r>
            </a:p>
            <a:p>
              <a:r>
                <a:rPr lang="en-US" sz="2000" dirty="0" smtClean="0"/>
                <a:t>16   situation problem fact policy terms issues experience dealing understanding community</a:t>
              </a:r>
            </a:p>
            <a:p>
              <a:r>
                <a:rPr lang="en-US" sz="2000" dirty="0" smtClean="0"/>
                <a:t>17   today </a:t>
              </a:r>
              <a:r>
                <a:rPr lang="en-US" sz="2000" dirty="0" err="1" smtClean="0"/>
                <a:t>didn</a:t>
              </a:r>
              <a:r>
                <a:rPr lang="en-US" sz="2000" dirty="0" smtClean="0"/>
                <a:t> fear courage celebrate doors </a:t>
              </a:r>
              <a:r>
                <a:rPr lang="en-US" sz="2000" dirty="0" err="1" smtClean="0"/>
                <a:t>howard</a:t>
              </a:r>
              <a:r>
                <a:rPr lang="en-US" sz="2000" dirty="0" smtClean="0"/>
                <a:t> cross friends rock face fight forget impossible</a:t>
              </a:r>
            </a:p>
            <a:p>
              <a:r>
                <a:rPr lang="en-US" sz="2000" dirty="0" smtClean="0"/>
                <a:t>18   applause laughter cheers freedom constitution call care life president audience office level</a:t>
              </a:r>
            </a:p>
            <a:p>
              <a:r>
                <a:rPr lang="en-US" sz="2000" dirty="0" smtClean="0"/>
                <a:t>19   years country back people lot </a:t>
              </a:r>
              <a:r>
                <a:rPr lang="en-US" sz="2000" dirty="0" err="1" smtClean="0"/>
                <a:t>ve</a:t>
              </a:r>
              <a:r>
                <a:rPr lang="en-US" sz="2000" dirty="0" smtClean="0"/>
                <a:t> important today ago history world times long year live good</a:t>
              </a:r>
            </a:p>
            <a:p>
              <a:r>
                <a:rPr lang="en-US" sz="2000" dirty="0" smtClean="0"/>
                <a:t>20   </a:t>
              </a:r>
              <a:r>
                <a:rPr lang="en-US" sz="2000" dirty="0" err="1" smtClean="0"/>
                <a:t>america</a:t>
              </a:r>
              <a:r>
                <a:rPr lang="en-US" sz="2000" dirty="0" smtClean="0"/>
                <a:t> today fight live wrong makes true line equal test free times put generation full give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7696200" y="7315200"/>
              <a:ext cx="6553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09600" y="10591800"/>
              <a:ext cx="1036320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V="1">
            <a:off x="11887200" y="9448800"/>
            <a:ext cx="1676399" cy="2895600"/>
          </a:xfrm>
          <a:prstGeom prst="straightConnector1">
            <a:avLst/>
          </a:prstGeom>
          <a:ln w="762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401800" y="9211240"/>
            <a:ext cx="10744200" cy="2904560"/>
          </a:xfrm>
          <a:prstGeom prst="straightConnector1">
            <a:avLst/>
          </a:prstGeom>
          <a:ln w="762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011400" y="12344400"/>
            <a:ext cx="12420600" cy="2293883"/>
          </a:xfrm>
          <a:prstGeom prst="straightConnector1">
            <a:avLst/>
          </a:prstGeom>
          <a:ln w="762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553700" y="12344400"/>
            <a:ext cx="2504210" cy="1146941"/>
          </a:xfrm>
          <a:prstGeom prst="straightConnector1">
            <a:avLst/>
          </a:prstGeom>
          <a:ln w="762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553700" y="7611040"/>
            <a:ext cx="1600200" cy="1600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s</a:t>
            </a:r>
            <a:r>
              <a:rPr lang="en-US" dirty="0"/>
              <a:t>.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0" y="457199"/>
            <a:ext cx="2130792" cy="2133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340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Topic Browser: An Interactive Tool for Browsing Topic Models</vt:lpstr>
    </vt:vector>
  </TitlesOfParts>
  <Company>Brigham Young University Computer Science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mjg82</dc:creator>
  <cp:lastModifiedBy>ringger</cp:lastModifiedBy>
  <cp:revision>12</cp:revision>
  <cp:lastPrinted>2010-12-09T22:36:56Z</cp:lastPrinted>
  <dcterms:created xsi:type="dcterms:W3CDTF">2010-12-09T20:26:57Z</dcterms:created>
  <dcterms:modified xsi:type="dcterms:W3CDTF">2010-12-09T22:38:17Z</dcterms:modified>
</cp:coreProperties>
</file>