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Nunito SemiBold"/>
      <p:regular r:id="rId34"/>
      <p:bold r:id="rId35"/>
      <p:italic r:id="rId36"/>
      <p:boldItalic r:id="rId37"/>
    </p:embeddedFont>
    <p:embeddedFont>
      <p:font typeface="Proxima Nova"/>
      <p:regular r:id="rId38"/>
      <p:bold r:id="rId39"/>
      <p:italic r:id="rId40"/>
      <p:boldItalic r:id="rId41"/>
    </p:embeddedFont>
    <p:embeddedFont>
      <p:font typeface="Nunito"/>
      <p:regular r:id="rId42"/>
      <p:bold r:id="rId43"/>
      <p:italic r:id="rId44"/>
      <p:boldItalic r:id="rId45"/>
    </p:embeddedFont>
    <p:embeddedFont>
      <p:font typeface="Barlow Condensed SemiBold"/>
      <p:regular r:id="rId46"/>
      <p:bold r:id="rId47"/>
      <p:italic r:id="rId48"/>
      <p:boldItalic r:id="rId49"/>
    </p:embeddedFont>
    <p:embeddedFont>
      <p:font typeface="Barlow Condensed"/>
      <p:regular r:id="rId50"/>
      <p:bold r:id="rId51"/>
      <p:italic r:id="rId52"/>
      <p:boldItalic r:id="rId53"/>
    </p:embeddedFont>
    <p:embeddedFont>
      <p:font typeface="Brygada 1918"/>
      <p:regular r:id="rId54"/>
      <p:bold r:id="rId55"/>
      <p:italic r:id="rId56"/>
      <p:boldItalic r:id="rId57"/>
    </p:embeddedFont>
    <p:embeddedFont>
      <p:font typeface="Barlow"/>
      <p:regular r:id="rId58"/>
      <p:bold r:id="rId59"/>
      <p:italic r:id="rId60"/>
      <p:boldItalic r:id="rId61"/>
    </p:embeddedFont>
    <p:embeddedFont>
      <p:font typeface="Barlow Semi Condensed SemiBold"/>
      <p:regular r:id="rId62"/>
      <p:bold r:id="rId63"/>
      <p:italic r:id="rId64"/>
      <p:boldItalic r:id="rId65"/>
    </p:embeddedFont>
    <p:embeddedFont>
      <p:font typeface="Nunito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51">
          <p15:clr>
            <a:srgbClr val="A4A3A4"/>
          </p15:clr>
        </p15:guide>
        <p15:guide id="2" pos="576">
          <p15:clr>
            <a:srgbClr val="A4A3A4"/>
          </p15:clr>
        </p15:guide>
        <p15:guide id="3" pos="5472">
          <p15:clr>
            <a:srgbClr val="9AA0A6"/>
          </p15:clr>
        </p15:guide>
        <p15:guide id="4" orient="horz" pos="775">
          <p15:clr>
            <a:srgbClr val="9AA0A6"/>
          </p15:clr>
        </p15:guide>
        <p15:guide id="5" pos="5760">
          <p15:clr>
            <a:srgbClr val="9AA0A6"/>
          </p15:clr>
        </p15:guide>
        <p15:guide id="6" pos="651">
          <p15:clr>
            <a:srgbClr val="747775"/>
          </p15:clr>
        </p15:guide>
        <p15:guide id="7" orient="horz" pos="1620">
          <p15:clr>
            <a:srgbClr val="747775"/>
          </p15:clr>
        </p15:guide>
        <p15:guide id="8" orient="horz" pos="2690">
          <p15:clr>
            <a:srgbClr val="747775"/>
          </p15:clr>
        </p15:guide>
        <p15:guide id="9" pos="791">
          <p15:clr>
            <a:srgbClr val="747775"/>
          </p15:clr>
        </p15:guide>
        <p15:guide id="10" pos="5195">
          <p15:clr>
            <a:srgbClr val="747775"/>
          </p15:clr>
        </p15:guide>
        <p15:guide id="11" pos="288">
          <p15:clr>
            <a:srgbClr val="747775"/>
          </p15:clr>
        </p15:guide>
        <p15:guide id="12" pos="301">
          <p15:clr>
            <a:srgbClr val="747775"/>
          </p15:clr>
        </p15:guide>
        <p15:guide id="13" orient="horz" pos="288">
          <p15:clr>
            <a:srgbClr val="747775"/>
          </p15:clr>
        </p15:guide>
        <p15:guide id="14" pos="39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2BE283-DFF6-44C8-99A0-4F053B7C22EF}">
  <a:tblStyle styleId="{4F2BE283-DFF6-44C8-99A0-4F053B7C22E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51" orient="horz"/>
        <p:guide pos="576"/>
        <p:guide pos="5472"/>
        <p:guide pos="775" orient="horz"/>
        <p:guide pos="5760"/>
        <p:guide pos="651"/>
        <p:guide pos="1620" orient="horz"/>
        <p:guide pos="2690" orient="horz"/>
        <p:guide pos="791"/>
        <p:guide pos="5195"/>
        <p:guide pos="288"/>
        <p:guide pos="301"/>
        <p:guide pos="288" orient="horz"/>
        <p:guide pos="39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Nunito-regular.fntdata"/><Relationship Id="rId41" Type="http://schemas.openxmlformats.org/officeDocument/2006/relationships/font" Target="fonts/ProximaNova-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BarlowCondensedSemiBold-regular.fntdata"/><Relationship Id="rId45"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BarlowCondensedSemiBold-italic.fntdata"/><Relationship Id="rId47" Type="http://schemas.openxmlformats.org/officeDocument/2006/relationships/font" Target="fonts/BarlowCondensedSemiBold-bold.fntdata"/><Relationship Id="rId49" Type="http://schemas.openxmlformats.org/officeDocument/2006/relationships/font" Target="fonts/BarlowCondensedSemi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NunitoSemiBold-bold.fntdata"/><Relationship Id="rId34" Type="http://schemas.openxmlformats.org/officeDocument/2006/relationships/font" Target="fonts/NunitoSemiBold-regular.fntdata"/><Relationship Id="rId37" Type="http://schemas.openxmlformats.org/officeDocument/2006/relationships/font" Target="fonts/NunitoSemiBold-boldItalic.fntdata"/><Relationship Id="rId36" Type="http://schemas.openxmlformats.org/officeDocument/2006/relationships/font" Target="fonts/NunitoSemiBold-italic.fntdata"/><Relationship Id="rId39" Type="http://schemas.openxmlformats.org/officeDocument/2006/relationships/font" Target="fonts/ProximaNova-bold.fntdata"/><Relationship Id="rId38" Type="http://schemas.openxmlformats.org/officeDocument/2006/relationships/font" Target="fonts/ProximaNova-regular.fntdata"/><Relationship Id="rId62" Type="http://schemas.openxmlformats.org/officeDocument/2006/relationships/font" Target="fonts/BarlowSemiCondensedSemiBold-regular.fntdata"/><Relationship Id="rId61" Type="http://schemas.openxmlformats.org/officeDocument/2006/relationships/font" Target="fonts/Barlow-boldItalic.fntdata"/><Relationship Id="rId20" Type="http://schemas.openxmlformats.org/officeDocument/2006/relationships/slide" Target="slides/slide13.xml"/><Relationship Id="rId64" Type="http://schemas.openxmlformats.org/officeDocument/2006/relationships/font" Target="fonts/BarlowSemiCondensedSemiBold-italic.fntdata"/><Relationship Id="rId63" Type="http://schemas.openxmlformats.org/officeDocument/2006/relationships/font" Target="fonts/BarlowSemiCondensedSemiBold-bold.fntdata"/><Relationship Id="rId22" Type="http://schemas.openxmlformats.org/officeDocument/2006/relationships/slide" Target="slides/slide15.xml"/><Relationship Id="rId66" Type="http://schemas.openxmlformats.org/officeDocument/2006/relationships/font" Target="fonts/NunitoSans-regular.fntdata"/><Relationship Id="rId21" Type="http://schemas.openxmlformats.org/officeDocument/2006/relationships/slide" Target="slides/slide14.xml"/><Relationship Id="rId65" Type="http://schemas.openxmlformats.org/officeDocument/2006/relationships/font" Target="fonts/BarlowSemiCondensedSemiBold-boldItalic.fntdata"/><Relationship Id="rId24" Type="http://schemas.openxmlformats.org/officeDocument/2006/relationships/slide" Target="slides/slide17.xml"/><Relationship Id="rId68" Type="http://schemas.openxmlformats.org/officeDocument/2006/relationships/font" Target="fonts/NunitoSans-italic.fntdata"/><Relationship Id="rId23" Type="http://schemas.openxmlformats.org/officeDocument/2006/relationships/slide" Target="slides/slide16.xml"/><Relationship Id="rId67" Type="http://schemas.openxmlformats.org/officeDocument/2006/relationships/font" Target="fonts/NunitoSans-bold.fntdata"/><Relationship Id="rId60" Type="http://schemas.openxmlformats.org/officeDocument/2006/relationships/font" Target="fonts/Barlow-italic.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NunitoSans-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BarlowCondensed-bold.fntdata"/><Relationship Id="rId50" Type="http://schemas.openxmlformats.org/officeDocument/2006/relationships/font" Target="fonts/BarlowCondensed-regular.fntdata"/><Relationship Id="rId53" Type="http://schemas.openxmlformats.org/officeDocument/2006/relationships/font" Target="fonts/BarlowCondensed-boldItalic.fntdata"/><Relationship Id="rId52" Type="http://schemas.openxmlformats.org/officeDocument/2006/relationships/font" Target="fonts/BarlowCondensed-italic.fntdata"/><Relationship Id="rId11" Type="http://schemas.openxmlformats.org/officeDocument/2006/relationships/slide" Target="slides/slide4.xml"/><Relationship Id="rId55" Type="http://schemas.openxmlformats.org/officeDocument/2006/relationships/font" Target="fonts/Brygada1918-bold.fntdata"/><Relationship Id="rId10" Type="http://schemas.openxmlformats.org/officeDocument/2006/relationships/slide" Target="slides/slide3.xml"/><Relationship Id="rId54" Type="http://schemas.openxmlformats.org/officeDocument/2006/relationships/font" Target="fonts/Brygada1918-regular.fntdata"/><Relationship Id="rId13" Type="http://schemas.openxmlformats.org/officeDocument/2006/relationships/slide" Target="slides/slide6.xml"/><Relationship Id="rId57" Type="http://schemas.openxmlformats.org/officeDocument/2006/relationships/font" Target="fonts/Brygada1918-boldItalic.fntdata"/><Relationship Id="rId12" Type="http://schemas.openxmlformats.org/officeDocument/2006/relationships/slide" Target="slides/slide5.xml"/><Relationship Id="rId56" Type="http://schemas.openxmlformats.org/officeDocument/2006/relationships/font" Target="fonts/Brygada1918-italic.fntdata"/><Relationship Id="rId15" Type="http://schemas.openxmlformats.org/officeDocument/2006/relationships/slide" Target="slides/slide8.xml"/><Relationship Id="rId59" Type="http://schemas.openxmlformats.org/officeDocument/2006/relationships/font" Target="fonts/Barlow-bold.fntdata"/><Relationship Id="rId14" Type="http://schemas.openxmlformats.org/officeDocument/2006/relationships/slide" Target="slides/slide7.xml"/><Relationship Id="rId58" Type="http://schemas.openxmlformats.org/officeDocument/2006/relationships/font" Target="fonts/Barlow-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00dfc5d46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00dfc5d46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00dfc5d4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00dfc5d4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2. Narrow the Scope:</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Specify the Subject:</a:t>
            </a:r>
            <a:endParaRPr b="1" sz="105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050">
                <a:solidFill>
                  <a:schemeClr val="dk1"/>
                </a:solidFill>
              </a:rPr>
              <a:t>Clearly define what or who the subject of the question is (e.g., a particular customer segment, a product, a geographical area, etc.). This helps prevent the question from being too broad and unmanageable.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Set Time Boundaries:</a:t>
            </a:r>
            <a:endParaRPr b="1" sz="1050">
              <a:solidFill>
                <a:schemeClr val="dk1"/>
              </a:solidFill>
            </a:endParaRPr>
          </a:p>
          <a:p>
            <a:pPr indent="0" lvl="0" marL="457200" rtl="0" algn="l">
              <a:lnSpc>
                <a:spcPct val="115000"/>
              </a:lnSpc>
              <a:spcBef>
                <a:spcPts val="0"/>
              </a:spcBef>
              <a:spcAft>
                <a:spcPts val="0"/>
              </a:spcAft>
              <a:buNone/>
            </a:pPr>
            <a:r>
              <a:rPr lang="en" sz="1050">
                <a:solidFill>
                  <a:schemeClr val="dk1"/>
                </a:solidFill>
              </a:rPr>
              <a:t>Decide on a specific time frame for your question, if applicable (e.g., "How has customer behavior trended over the past two years?"). Time constraints provide a way to limit the data you're considering and can help in observing trends or changes over specific periods.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00dfc5d4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00dfc5d4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3. Identify Available Data and Constraints:</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Assess Data Availability:</a:t>
            </a:r>
            <a:endParaRPr b="1" sz="105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rPr>
              <a:t>Determine what data you have available or can reasonably obtain. Your question should be ambitious, but it's also important to ground it in reality. You need to ensure that there's data available to answer your question or at least to approach an answer.</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Recognize Limitations:</a:t>
            </a:r>
            <a:endParaRPr b="1" sz="1050">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 sz="1050">
                <a:solidFill>
                  <a:schemeClr val="dk1"/>
                </a:solidFill>
              </a:rPr>
              <a:t>Acknowledge the constraints you're working under. These might include budget, time, privacy regulations (like GDPR), or data collection limitations. These factors can all affect what questions you're able to pursue.</a:t>
            </a:r>
            <a:endParaRPr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00dfc5d46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f00dfc5d46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4. Formulate the Question:</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Use Clear and Concise Language:</a:t>
            </a:r>
            <a:endParaRPr b="1" sz="105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rPr>
              <a:t>Once you've laid the groundwork, formulate your question in a way that's direct and unambiguous. The clearer your question, the less room there is for misinterpretation during analysis.</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Ensure the Question is Actionable and Measurable:</a:t>
            </a:r>
            <a:endParaRPr b="1" sz="105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rPr>
              <a:t>Good data questions often lead to action — they should inform a decision or prompt a deeper understanding of a topic. Ensure the question is structured in a way that the results are measurable and can be tied back to the objective identified in step one.</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Refine and Review:</a:t>
            </a:r>
            <a:endParaRPr b="1" sz="105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rPr>
              <a:t>After drafting your question, review it with the key stakeholders you engaged with initially. They can help refine the phrasing, focus, and scope. This review process helps ensure the question is aligned with business or research objectives and is understood the same way by everyone involved.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00dfc5d46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f00dfc5d46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PURPOSE: Engage learners in evaluating the quality of questions to promote critical thinking.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TALKING POINTS: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Discuss the characteristics that make a question effective for learning.</a:t>
            </a:r>
            <a:endParaRPr/>
          </a:p>
          <a:p>
            <a:pPr indent="-298450" lvl="0" marL="457200" rtl="0" algn="l">
              <a:spcBef>
                <a:spcPts val="0"/>
              </a:spcBef>
              <a:spcAft>
                <a:spcPts val="0"/>
              </a:spcAft>
              <a:buSzPts val="1100"/>
              <a:buChar char="●"/>
            </a:pPr>
            <a:r>
              <a:rPr lang="en"/>
              <a:t>Encourage participation by having learners use visual signals to express their opinion.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TEACHING TIPS:</a:t>
            </a:r>
            <a:endParaRPr/>
          </a:p>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Provide examples of both good and bad questions before the activity to set a baseline understanding.</a:t>
            </a:r>
            <a:endParaRPr/>
          </a:p>
          <a:p>
            <a:pPr indent="-298450" lvl="0" marL="457200" rtl="0" algn="l">
              <a:spcBef>
                <a:spcPts val="0"/>
              </a:spcBef>
              <a:spcAft>
                <a:spcPts val="0"/>
              </a:spcAft>
              <a:buSzPts val="1100"/>
              <a:buChar char="●"/>
            </a:pPr>
            <a:r>
              <a:rPr lang="en"/>
              <a:t>Encourage learners to explain their thumbs up or down decision to foster discussion.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00dfc5d46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f00dfc5d46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f00dfc5d4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f00dfc5d4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f00dfc5d46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f00dfc5d4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f00dfc5d46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f00dfc5d46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f00dfc5d46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f00dfc5d46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f00dfc5d46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f00dfc5d46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00dfc5d46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f00dfc5d46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f00dfc5d46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f00dfc5d46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f00dfc5d46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f00dfc5d46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f00dfc5d46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f00dfc5d46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f00dfc5d46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f00dfc5d46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SOLO ACTIVITY</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Go through the instructions - provide a quick demo if students are confused.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Students complete activity. Monitor their progress and answer questions throughout. </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Debrief after the activity: </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Reflect on the process of narrowing down your exploratory data analysis to a specific scope. How did this focus enhance the quality of your data question, and what insights did it reveal about the ecommerce data?</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Considering the constraints and additional data requests you identified, how did these factors influence the formulation of your hypothesis and the subsequent data question you created?</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f00dfc5d46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f00dfc5d46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00dfc5d46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00dfc5d46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Ask participants to reflect on their own, either in their own heads or by jotting down notes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they would like to share their reflections, let them know they can do so in the Zoom chat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f00dfc5d46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f00dfc5d46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00dfc5d46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f00dfc5d46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00dfc5d46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f00dfc5d46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00dfc5d46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f00dfc5d46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f00dfc5d4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f00dfc5d4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00dfc5d46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00dfc5d46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00dfc5d4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f00dfc5d4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Good questions are specific, clear, and focused on drawing insights from data, while bad questions are often vague, biased, or misunderstand the role of data professionals. Formulating effective questions involves understanding what data can reveal, the capabilities of data professionals, and how their insights can drive decision-making and strategy.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00dfc5d46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f00dfc5d46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50">
                <a:solidFill>
                  <a:schemeClr val="dk1"/>
                </a:solidFill>
              </a:rPr>
              <a:t>1. Define the Objective:</a:t>
            </a:r>
            <a:endParaRPr b="1"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Understand the Business or Research Goal:</a:t>
            </a:r>
            <a:endParaRPr b="1" sz="1050">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sz="1050">
                <a:solidFill>
                  <a:schemeClr val="dk1"/>
                </a:solidFill>
              </a:rPr>
              <a:t>Start by clearly understanding the business or research objective. What is the problem or decision you're facing? What kind of data-driven decision do you hope to make? This context is crucial for formulating a focused, relevant question.</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a:t>
            </a:r>
            <a:endParaRPr sz="10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50">
                <a:solidFill>
                  <a:schemeClr val="dk1"/>
                </a:solidFill>
              </a:rPr>
              <a:t>   - </a:t>
            </a:r>
            <a:r>
              <a:rPr b="1" lang="en" sz="1050">
                <a:solidFill>
                  <a:schemeClr val="dk1"/>
                </a:solidFill>
              </a:rPr>
              <a:t>Consult with Stakeholders:</a:t>
            </a:r>
            <a:endParaRPr b="1" sz="1050">
              <a:solidFill>
                <a:schemeClr val="dk1"/>
              </a:solidFill>
            </a:endParaRPr>
          </a:p>
          <a:p>
            <a:pPr indent="0" lvl="0" marL="457200" rtl="0" algn="l">
              <a:lnSpc>
                <a:spcPct val="115000"/>
              </a:lnSpc>
              <a:spcBef>
                <a:spcPts val="0"/>
              </a:spcBef>
              <a:spcAft>
                <a:spcPts val="0"/>
              </a:spcAft>
              <a:buNone/>
            </a:pPr>
            <a:r>
              <a:rPr lang="en" sz="1050">
                <a:solidFill>
                  <a:schemeClr val="dk1"/>
                </a:solidFill>
              </a:rPr>
              <a:t>Engage with all relevant parties (like department heads, team members, or external clients) to gather diverse perspectives and understand the various needs. This collaboration can help ensure the question's relevance and applicability.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7.png"/><Relationship Id="rId4"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0" name="Shape 10"/>
        <p:cNvGrpSpPr/>
        <p:nvPr/>
      </p:nvGrpSpPr>
      <p:grpSpPr>
        <a:xfrm>
          <a:off x="0" y="0"/>
          <a:ext cx="0" cy="0"/>
          <a:chOff x="0" y="0"/>
          <a:chExt cx="0" cy="0"/>
        </a:xfrm>
      </p:grpSpPr>
      <p:sp>
        <p:nvSpPr>
          <p:cNvPr id="11" name="Google Shape;11;p2"/>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 name="Google Shape;12;p2"/>
          <p:cNvSpPr txBox="1"/>
          <p:nvPr>
            <p:ph type="title"/>
          </p:nvPr>
        </p:nvSpPr>
        <p:spPr>
          <a:xfrm>
            <a:off x="914400" y="457200"/>
            <a:ext cx="75321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Font typeface="Barlow Condensed"/>
              <a:buNone/>
              <a:defRPr b="1">
                <a:latin typeface="Barlow Condensed"/>
                <a:ea typeface="Barlow Condensed"/>
                <a:cs typeface="Barlow Condensed"/>
                <a:sym typeface="Barlow Condense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2"/>
          <p:cNvSpPr txBox="1"/>
          <p:nvPr>
            <p:ph idx="1" type="body"/>
          </p:nvPr>
        </p:nvSpPr>
        <p:spPr>
          <a:xfrm>
            <a:off x="914400" y="1190625"/>
            <a:ext cx="7532100" cy="33354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Font typeface="Nunito"/>
              <a:buChar char="⮕"/>
              <a:defRPr>
                <a:latin typeface="Nunito"/>
                <a:ea typeface="Nunito"/>
                <a:cs typeface="Nunito"/>
                <a:sym typeface="Nunito"/>
              </a:defRPr>
            </a:lvl1pPr>
            <a:lvl2pPr indent="-317500" lvl="1" marL="914400" algn="l">
              <a:lnSpc>
                <a:spcPct val="115000"/>
              </a:lnSpc>
              <a:spcBef>
                <a:spcPts val="1000"/>
              </a:spcBef>
              <a:spcAft>
                <a:spcPts val="0"/>
              </a:spcAft>
              <a:buSzPts val="1400"/>
              <a:buFont typeface="Nunito"/>
              <a:buChar char="○"/>
              <a:defRPr>
                <a:latin typeface="Nunito"/>
                <a:ea typeface="Nunito"/>
                <a:cs typeface="Nunito"/>
                <a:sym typeface="Nunito"/>
              </a:defRPr>
            </a:lvl2pPr>
            <a:lvl3pPr indent="-317500" lvl="2" marL="1371600" algn="l">
              <a:lnSpc>
                <a:spcPct val="115000"/>
              </a:lnSpc>
              <a:spcBef>
                <a:spcPts val="1000"/>
              </a:spcBef>
              <a:spcAft>
                <a:spcPts val="0"/>
              </a:spcAft>
              <a:buSzPts val="1400"/>
              <a:buFont typeface="Nunito"/>
              <a:buChar char="■"/>
              <a:defRPr>
                <a:latin typeface="Nunito"/>
                <a:ea typeface="Nunito"/>
                <a:cs typeface="Nunito"/>
                <a:sym typeface="Nunito"/>
              </a:defRPr>
            </a:lvl3pPr>
            <a:lvl4pPr indent="-317500" lvl="3" marL="1828800" algn="l">
              <a:lnSpc>
                <a:spcPct val="115000"/>
              </a:lnSpc>
              <a:spcBef>
                <a:spcPts val="1000"/>
              </a:spcBef>
              <a:spcAft>
                <a:spcPts val="0"/>
              </a:spcAft>
              <a:buSzPts val="1400"/>
              <a:buFont typeface="Nunito"/>
              <a:buChar char="●"/>
              <a:defRPr>
                <a:latin typeface="Nunito"/>
                <a:ea typeface="Nunito"/>
                <a:cs typeface="Nunito"/>
                <a:sym typeface="Nunito"/>
              </a:defRPr>
            </a:lvl4pPr>
            <a:lvl5pPr indent="-317500" lvl="4" marL="2286000" algn="l">
              <a:lnSpc>
                <a:spcPct val="115000"/>
              </a:lnSpc>
              <a:spcBef>
                <a:spcPts val="1000"/>
              </a:spcBef>
              <a:spcAft>
                <a:spcPts val="0"/>
              </a:spcAft>
              <a:buSzPts val="1400"/>
              <a:buFont typeface="Nunito"/>
              <a:buChar char="○"/>
              <a:defRPr>
                <a:latin typeface="Nunito"/>
                <a:ea typeface="Nunito"/>
                <a:cs typeface="Nunito"/>
                <a:sym typeface="Nunito"/>
              </a:defRPr>
            </a:lvl5pPr>
            <a:lvl6pPr indent="-317500" lvl="5" marL="2743200" algn="l">
              <a:lnSpc>
                <a:spcPct val="115000"/>
              </a:lnSpc>
              <a:spcBef>
                <a:spcPts val="1000"/>
              </a:spcBef>
              <a:spcAft>
                <a:spcPts val="0"/>
              </a:spcAft>
              <a:buSzPts val="1400"/>
              <a:buFont typeface="Nunito"/>
              <a:buChar char="■"/>
              <a:defRPr>
                <a:latin typeface="Nunito"/>
                <a:ea typeface="Nunito"/>
                <a:cs typeface="Nunito"/>
                <a:sym typeface="Nunito"/>
              </a:defRPr>
            </a:lvl6pPr>
            <a:lvl7pPr indent="-317500" lvl="6" marL="3200400" algn="l">
              <a:lnSpc>
                <a:spcPct val="115000"/>
              </a:lnSpc>
              <a:spcBef>
                <a:spcPts val="1000"/>
              </a:spcBef>
              <a:spcAft>
                <a:spcPts val="0"/>
              </a:spcAft>
              <a:buSzPts val="1400"/>
              <a:buFont typeface="Nunito"/>
              <a:buChar char="●"/>
              <a:defRPr>
                <a:latin typeface="Nunito"/>
                <a:ea typeface="Nunito"/>
                <a:cs typeface="Nunito"/>
                <a:sym typeface="Nunito"/>
              </a:defRPr>
            </a:lvl7pPr>
            <a:lvl8pPr indent="-317500" lvl="7" marL="3657600" algn="l">
              <a:lnSpc>
                <a:spcPct val="115000"/>
              </a:lnSpc>
              <a:spcBef>
                <a:spcPts val="1000"/>
              </a:spcBef>
              <a:spcAft>
                <a:spcPts val="0"/>
              </a:spcAft>
              <a:buSzPts val="1400"/>
              <a:buFont typeface="Nunito"/>
              <a:buChar char="○"/>
              <a:defRPr>
                <a:latin typeface="Nunito"/>
                <a:ea typeface="Nunito"/>
                <a:cs typeface="Nunito"/>
                <a:sym typeface="Nunito"/>
              </a:defRPr>
            </a:lvl8pPr>
            <a:lvl9pPr indent="-317500" lvl="8" marL="4114800" algn="l">
              <a:lnSpc>
                <a:spcPct val="115000"/>
              </a:lnSpc>
              <a:spcBef>
                <a:spcPts val="1000"/>
              </a:spcBef>
              <a:spcAft>
                <a:spcPts val="1000"/>
              </a:spcAft>
              <a:buSzPts val="1400"/>
              <a:buFont typeface="Nunito"/>
              <a:buChar char="■"/>
              <a:defRPr>
                <a:latin typeface="Nunito"/>
                <a:ea typeface="Nunito"/>
                <a:cs typeface="Nunito"/>
                <a:sym typeface="Nunito"/>
              </a:defRPr>
            </a:lvl9pPr>
          </a:lstStyle>
          <a:p/>
        </p:txBody>
      </p:sp>
      <p:sp>
        <p:nvSpPr>
          <p:cNvPr id="14" name="Google Shape;14;p2"/>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5" name="Google Shape;15;p2"/>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6" name="Google Shape;16;p2"/>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Barlow Condensed SemiBold"/>
                <a:ea typeface="Barlow Condensed SemiBold"/>
                <a:cs typeface="Barlow Condensed SemiBold"/>
                <a:sym typeface="Barlow Condensed SemiBold"/>
              </a:rPr>
              <a:t>FOR PRESENTER USE ONLY</a:t>
            </a:r>
            <a:endParaRPr b="0" i="0" sz="2000" u="none" cap="none" strike="noStrike">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76" name="Shape 76"/>
        <p:cNvGrpSpPr/>
        <p:nvPr/>
      </p:nvGrpSpPr>
      <p:grpSpPr>
        <a:xfrm>
          <a:off x="0" y="0"/>
          <a:ext cx="0" cy="0"/>
          <a:chOff x="0" y="0"/>
          <a:chExt cx="0" cy="0"/>
        </a:xfrm>
      </p:grpSpPr>
      <p:sp>
        <p:nvSpPr>
          <p:cNvPr id="77" name="Google Shape;77;p11"/>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78" name="Google Shape;78;p1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79" name="Google Shape;79;p11"/>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80" name="Google Shape;80;p11"/>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Barlow"/>
                <a:ea typeface="Barlow"/>
                <a:cs typeface="Barlow"/>
                <a:sym typeface="Barlow"/>
              </a:rPr>
              <a:t>Tips for Reflection:</a:t>
            </a:r>
            <a:br>
              <a:rPr b="1" i="0" lang="en" sz="1400" u="none" cap="none" strike="noStrike">
                <a:solidFill>
                  <a:srgbClr val="FFFFFF"/>
                </a:solidFill>
                <a:latin typeface="Barlow"/>
                <a:ea typeface="Barlow"/>
                <a:cs typeface="Barlow"/>
                <a:sym typeface="Barlow"/>
              </a:rPr>
            </a:br>
            <a:endParaRPr b="1" i="0" sz="1400" u="none" cap="none" strike="noStrike">
              <a:solidFill>
                <a:srgbClr val="FFFFFF"/>
              </a:solidFill>
              <a:latin typeface="Barlow"/>
              <a:ea typeface="Barlow"/>
              <a:cs typeface="Barlow"/>
              <a:sym typeface="Barlow"/>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Nunito"/>
                <a:ea typeface="Nunito"/>
                <a:cs typeface="Nunito"/>
                <a:sym typeface="Nunito"/>
              </a:rPr>
              <a:t>Think carefully through the questions, provide specific details and examples, and try to break down your thinking. </a:t>
            </a:r>
            <a:endParaRPr b="0" i="0" sz="1200" u="none" cap="none" strike="noStrike">
              <a:solidFill>
                <a:srgbClr val="FFFFFF"/>
              </a:solidFill>
              <a:latin typeface="Nunito"/>
              <a:ea typeface="Nunito"/>
              <a:cs typeface="Nunito"/>
              <a:sym typeface="Nunito"/>
            </a:endParaRPr>
          </a:p>
        </p:txBody>
      </p:sp>
      <p:sp>
        <p:nvSpPr>
          <p:cNvPr id="82" name="Google Shape;82;p11"/>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3" name="Google Shape;83;p11"/>
          <p:cNvPicPr preferRelativeResize="0"/>
          <p:nvPr/>
        </p:nvPicPr>
        <p:blipFill rotWithShape="1">
          <a:blip r:embed="rId3">
            <a:alphaModFix/>
          </a:blip>
          <a:srcRect b="0" l="0" r="0" t="0"/>
          <a:stretch/>
        </p:blipFill>
        <p:spPr>
          <a:xfrm>
            <a:off x="7834175" y="1297575"/>
            <a:ext cx="376601" cy="376601"/>
          </a:xfrm>
          <a:prstGeom prst="rect">
            <a:avLst/>
          </a:prstGeom>
          <a:noFill/>
          <a:ln>
            <a:noFill/>
          </a:ln>
        </p:spPr>
      </p:pic>
      <p:sp>
        <p:nvSpPr>
          <p:cNvPr id="84" name="Google Shape;84;p11"/>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1000"/>
              </a:spcAft>
              <a:buClr>
                <a:srgbClr val="000000"/>
              </a:buClr>
              <a:buSzPts val="1400"/>
              <a:buFont typeface="Arial"/>
              <a:buNone/>
            </a:pPr>
            <a:r>
              <a:rPr b="0" i="0" lang="en" sz="1400" u="none" cap="none" strike="noStrike">
                <a:solidFill>
                  <a:srgbClr val="222222"/>
                </a:solidFill>
                <a:latin typeface="Nunito"/>
                <a:ea typeface="Nunito"/>
                <a:cs typeface="Nunito"/>
                <a:sym typeface="Nunito"/>
              </a:rPr>
              <a:t>Taking what you learned and what you practiced, answer the following reflection questions. </a:t>
            </a:r>
            <a:endParaRPr b="0" i="0" sz="1400" u="none" cap="none" strike="noStrike">
              <a:solidFill>
                <a:srgbClr val="222222"/>
              </a:solidFill>
              <a:latin typeface="Nunito"/>
              <a:ea typeface="Nunito"/>
              <a:cs typeface="Nunito"/>
              <a:sym typeface="Nunito"/>
            </a:endParaRPr>
          </a:p>
        </p:txBody>
      </p:sp>
      <p:sp>
        <p:nvSpPr>
          <p:cNvPr id="85" name="Google Shape;85;p11"/>
          <p:cNvSpPr txBox="1"/>
          <p:nvPr>
            <p:ph type="title"/>
          </p:nvPr>
        </p:nvSpPr>
        <p:spPr>
          <a:xfrm>
            <a:off x="1142200" y="457200"/>
            <a:ext cx="47988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86" name="Google Shape;86;p11"/>
          <p:cNvSpPr txBox="1"/>
          <p:nvPr>
            <p:ph idx="1" type="body"/>
          </p:nvPr>
        </p:nvSpPr>
        <p:spPr>
          <a:xfrm>
            <a:off x="1825600" y="1900075"/>
            <a:ext cx="41154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87" name="Shape 87"/>
        <p:cNvGrpSpPr/>
        <p:nvPr/>
      </p:nvGrpSpPr>
      <p:grpSpPr>
        <a:xfrm>
          <a:off x="0" y="0"/>
          <a:ext cx="0" cy="0"/>
          <a:chOff x="0" y="0"/>
          <a:chExt cx="0" cy="0"/>
        </a:xfrm>
      </p:grpSpPr>
      <p:sp>
        <p:nvSpPr>
          <p:cNvPr id="88" name="Google Shape;88;p12"/>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12"/>
          <p:cNvPicPr preferRelativeResize="0"/>
          <p:nvPr/>
        </p:nvPicPr>
        <p:blipFill rotWithShape="1">
          <a:blip r:embed="rId2">
            <a:alphaModFix/>
          </a:blip>
          <a:srcRect b="31601" l="0" r="0" t="42312"/>
          <a:stretch/>
        </p:blipFill>
        <p:spPr>
          <a:xfrm>
            <a:off x="2494700" y="2300813"/>
            <a:ext cx="4154800" cy="541875"/>
          </a:xfrm>
          <a:prstGeom prst="rect">
            <a:avLst/>
          </a:prstGeom>
          <a:noFill/>
          <a:ln>
            <a:noFill/>
          </a:ln>
        </p:spPr>
      </p:pic>
      <p:sp>
        <p:nvSpPr>
          <p:cNvPr id="90" name="Google Shape;90;p12"/>
          <p:cNvSpPr txBox="1"/>
          <p:nvPr>
            <p:ph idx="12" type="sldNum"/>
          </p:nvPr>
        </p:nvSpPr>
        <p:spPr>
          <a:xfrm>
            <a:off x="8556784" y="4749851"/>
            <a:ext cx="548700" cy="3936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91" name="Shape 91"/>
        <p:cNvGrpSpPr/>
        <p:nvPr/>
      </p:nvGrpSpPr>
      <p:grpSpPr>
        <a:xfrm>
          <a:off x="0" y="0"/>
          <a:ext cx="0" cy="0"/>
          <a:chOff x="0" y="0"/>
          <a:chExt cx="0" cy="0"/>
        </a:xfrm>
      </p:grpSpPr>
      <p:pic>
        <p:nvPicPr>
          <p:cNvPr descr="GA-Cog-900.png" id="92" name="Google Shape;92;p1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93" name="Google Shape;93;p13"/>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94" name="Google Shape;94;p13"/>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95" name="Google Shape;95;p13"/>
          <p:cNvSpPr txBox="1"/>
          <p:nvPr>
            <p:ph idx="1" type="body"/>
          </p:nvPr>
        </p:nvSpPr>
        <p:spPr>
          <a:xfrm>
            <a:off x="1142150" y="1143850"/>
            <a:ext cx="7544700" cy="10530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96" name="Google Shape;96;p13"/>
          <p:cNvSpPr/>
          <p:nvPr>
            <p:ph idx="2" type="pic"/>
          </p:nvPr>
        </p:nvSpPr>
        <p:spPr>
          <a:xfrm>
            <a:off x="1142100" y="2575550"/>
            <a:ext cx="7544700" cy="1848000"/>
          </a:xfrm>
          <a:prstGeom prst="rect">
            <a:avLst/>
          </a:prstGeom>
          <a:noFill/>
          <a:ln>
            <a:noFill/>
          </a:ln>
        </p:spPr>
      </p:sp>
      <p:sp>
        <p:nvSpPr>
          <p:cNvPr id="97" name="Google Shape;97;p1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98" name="Shape 98"/>
        <p:cNvGrpSpPr/>
        <p:nvPr/>
      </p:nvGrpSpPr>
      <p:grpSpPr>
        <a:xfrm>
          <a:off x="0" y="0"/>
          <a:ext cx="0" cy="0"/>
          <a:chOff x="0" y="0"/>
          <a:chExt cx="0" cy="0"/>
        </a:xfrm>
      </p:grpSpPr>
      <p:pic>
        <p:nvPicPr>
          <p:cNvPr descr="GA-Cog-900.png" id="99" name="Google Shape;99;p14"/>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00" name="Google Shape;100;p14"/>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01" name="Google Shape;101;p14"/>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pic>
        <p:nvPicPr>
          <p:cNvPr id="102" name="Google Shape;102;p14"/>
          <p:cNvPicPr preferRelativeResize="0"/>
          <p:nvPr/>
        </p:nvPicPr>
        <p:blipFill rotWithShape="1">
          <a:blip r:embed="rId3">
            <a:alphaModFix/>
          </a:blip>
          <a:srcRect b="0" l="0" r="0" t="0"/>
          <a:stretch/>
        </p:blipFill>
        <p:spPr>
          <a:xfrm>
            <a:off x="7683788" y="182962"/>
            <a:ext cx="1003025" cy="958867"/>
          </a:xfrm>
          <a:prstGeom prst="rect">
            <a:avLst/>
          </a:prstGeom>
          <a:noFill/>
          <a:ln>
            <a:noFill/>
          </a:ln>
        </p:spPr>
      </p:pic>
      <p:sp>
        <p:nvSpPr>
          <p:cNvPr id="103" name="Google Shape;103;p14"/>
          <p:cNvSpPr/>
          <p:nvPr>
            <p:ph idx="2" type="pic"/>
          </p:nvPr>
        </p:nvSpPr>
        <p:spPr>
          <a:xfrm>
            <a:off x="5740500" y="1469575"/>
            <a:ext cx="2946300" cy="2946300"/>
          </a:xfrm>
          <a:prstGeom prst="rect">
            <a:avLst/>
          </a:prstGeom>
          <a:noFill/>
          <a:ln>
            <a:noFill/>
          </a:ln>
        </p:spPr>
      </p:sp>
      <p:sp>
        <p:nvSpPr>
          <p:cNvPr id="104" name="Google Shape;104;p14"/>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105" name="Google Shape;105;p1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106" name="Shape 106"/>
        <p:cNvGrpSpPr/>
        <p:nvPr/>
      </p:nvGrpSpPr>
      <p:grpSpPr>
        <a:xfrm>
          <a:off x="0" y="0"/>
          <a:ext cx="0" cy="0"/>
          <a:chOff x="0" y="0"/>
          <a:chExt cx="0" cy="0"/>
        </a:xfrm>
      </p:grpSpPr>
      <p:sp>
        <p:nvSpPr>
          <p:cNvPr id="107" name="Google Shape;107;p15"/>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08" name="Google Shape;108;p15"/>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09" name="Google Shape;109;p1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110" name="Google Shape;110;p15"/>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3000"/>
              <a:buFont typeface="Arial"/>
              <a:buNone/>
            </a:pPr>
            <a:r>
              <a:rPr b="1" i="0" lang="en" sz="3000" u="none" cap="none" strike="noStrike">
                <a:solidFill>
                  <a:srgbClr val="222222"/>
                </a:solidFill>
                <a:latin typeface="Barlow Condensed"/>
                <a:ea typeface="Barlow Condensed"/>
                <a:cs typeface="Barlow Condensed"/>
                <a:sym typeface="Barlow Condensed"/>
              </a:rPr>
              <a:t>Knowledge Check:</a:t>
            </a:r>
            <a:endParaRPr b="1" i="0" sz="2000" u="none" cap="none" strike="noStrike">
              <a:solidFill>
                <a:srgbClr val="222222"/>
              </a:solidFill>
              <a:latin typeface="Barlow Condensed"/>
              <a:ea typeface="Barlow Condensed"/>
              <a:cs typeface="Barlow Condensed"/>
              <a:sym typeface="Barlow Condensed"/>
            </a:endParaRPr>
          </a:p>
        </p:txBody>
      </p:sp>
      <p:sp>
        <p:nvSpPr>
          <p:cNvPr id="111" name="Google Shape;111;p15"/>
          <p:cNvSpPr txBox="1"/>
          <p:nvPr>
            <p:ph idx="1" type="subTitle"/>
          </p:nvPr>
        </p:nvSpPr>
        <p:spPr>
          <a:xfrm>
            <a:off x="1142150" y="946900"/>
            <a:ext cx="6349500" cy="3159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algn="l">
              <a:lnSpc>
                <a:spcPct val="115000"/>
              </a:lnSpc>
              <a:spcBef>
                <a:spcPts val="1000"/>
              </a:spcBef>
              <a:spcAft>
                <a:spcPts val="0"/>
              </a:spcAft>
              <a:buSzPts val="1400"/>
              <a:buNone/>
              <a:defRPr/>
            </a:lvl2pPr>
            <a:lvl3pPr lvl="2" algn="l">
              <a:lnSpc>
                <a:spcPct val="115000"/>
              </a:lnSpc>
              <a:spcBef>
                <a:spcPts val="1000"/>
              </a:spcBef>
              <a:spcAft>
                <a:spcPts val="0"/>
              </a:spcAft>
              <a:buSzPts val="1400"/>
              <a:buNone/>
              <a:defRPr/>
            </a:lvl3pPr>
            <a:lvl4pPr lvl="3" algn="l">
              <a:lnSpc>
                <a:spcPct val="115000"/>
              </a:lnSpc>
              <a:spcBef>
                <a:spcPts val="1000"/>
              </a:spcBef>
              <a:spcAft>
                <a:spcPts val="0"/>
              </a:spcAft>
              <a:buSzPts val="1400"/>
              <a:buNone/>
              <a:defRPr/>
            </a:lvl4pPr>
            <a:lvl5pPr lvl="4" algn="l">
              <a:lnSpc>
                <a:spcPct val="115000"/>
              </a:lnSpc>
              <a:spcBef>
                <a:spcPts val="1000"/>
              </a:spcBef>
              <a:spcAft>
                <a:spcPts val="0"/>
              </a:spcAft>
              <a:buSzPts val="1400"/>
              <a:buNone/>
              <a:defRPr/>
            </a:lvl5pPr>
            <a:lvl6pPr lvl="5" algn="l">
              <a:lnSpc>
                <a:spcPct val="115000"/>
              </a:lnSpc>
              <a:spcBef>
                <a:spcPts val="1000"/>
              </a:spcBef>
              <a:spcAft>
                <a:spcPts val="0"/>
              </a:spcAft>
              <a:buSzPts val="1400"/>
              <a:buNone/>
              <a:defRPr/>
            </a:lvl6pPr>
            <a:lvl7pPr lvl="6" algn="l">
              <a:lnSpc>
                <a:spcPct val="115000"/>
              </a:lnSpc>
              <a:spcBef>
                <a:spcPts val="1000"/>
              </a:spcBef>
              <a:spcAft>
                <a:spcPts val="0"/>
              </a:spcAft>
              <a:buSzPts val="1400"/>
              <a:buNone/>
              <a:defRPr/>
            </a:lvl7pPr>
            <a:lvl8pPr lvl="7" algn="l">
              <a:lnSpc>
                <a:spcPct val="115000"/>
              </a:lnSpc>
              <a:spcBef>
                <a:spcPts val="1000"/>
              </a:spcBef>
              <a:spcAft>
                <a:spcPts val="0"/>
              </a:spcAft>
              <a:buSzPts val="1400"/>
              <a:buNone/>
              <a:defRPr/>
            </a:lvl8pPr>
            <a:lvl9pPr lvl="8" algn="l">
              <a:lnSpc>
                <a:spcPct val="115000"/>
              </a:lnSpc>
              <a:spcBef>
                <a:spcPts val="1000"/>
              </a:spcBef>
              <a:spcAft>
                <a:spcPts val="1000"/>
              </a:spcAft>
              <a:buSzPts val="1400"/>
              <a:buNone/>
              <a:defRPr/>
            </a:lvl9pPr>
          </a:lstStyle>
          <a:p/>
        </p:txBody>
      </p:sp>
      <p:pic>
        <p:nvPicPr>
          <p:cNvPr id="112" name="Google Shape;112;p15"/>
          <p:cNvPicPr preferRelativeResize="0"/>
          <p:nvPr/>
        </p:nvPicPr>
        <p:blipFill rotWithShape="1">
          <a:blip r:embed="rId3">
            <a:alphaModFix/>
          </a:blip>
          <a:srcRect b="0" l="0" r="0" t="0"/>
          <a:stretch/>
        </p:blipFill>
        <p:spPr>
          <a:xfrm>
            <a:off x="7683776" y="247963"/>
            <a:ext cx="1003024" cy="833975"/>
          </a:xfrm>
          <a:prstGeom prst="rect">
            <a:avLst/>
          </a:prstGeom>
          <a:noFill/>
          <a:ln>
            <a:noFill/>
          </a:ln>
        </p:spPr>
      </p:pic>
      <p:sp>
        <p:nvSpPr>
          <p:cNvPr id="113" name="Google Shape;113;p15"/>
          <p:cNvSpPr txBox="1"/>
          <p:nvPr>
            <p:ph idx="2" type="body"/>
          </p:nvPr>
        </p:nvSpPr>
        <p:spPr>
          <a:xfrm>
            <a:off x="1142150" y="1600200"/>
            <a:ext cx="6349500" cy="2326800"/>
          </a:xfrm>
          <a:prstGeom prst="rect">
            <a:avLst/>
          </a:prstGeom>
          <a:noFill/>
          <a:ln>
            <a:noFill/>
          </a:ln>
        </p:spPr>
        <p:txBody>
          <a:bodyPr anchorCtr="0" anchor="t" bIns="0" lIns="0" spcFirstLastPara="1" rIns="0" wrap="square" tIns="0">
            <a:noAutofit/>
          </a:bodyPr>
          <a:lstStyle>
            <a:lvl1pPr indent="-292100" lvl="0" marL="457200" algn="l">
              <a:lnSpc>
                <a:spcPct val="115000"/>
              </a:lnSpc>
              <a:spcBef>
                <a:spcPts val="0"/>
              </a:spcBef>
              <a:spcAft>
                <a:spcPts val="0"/>
              </a:spcAft>
              <a:buSzPts val="10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000"/>
              </a:spcBef>
              <a:spcAft>
                <a:spcPts val="0"/>
              </a:spcAft>
              <a:buSzPts val="1400"/>
              <a:buChar char="■"/>
              <a:defRPr/>
            </a:lvl3pPr>
            <a:lvl4pPr indent="-317500" lvl="3" marL="1828800" algn="l">
              <a:lnSpc>
                <a:spcPct val="115000"/>
              </a:lnSpc>
              <a:spcBef>
                <a:spcPts val="1000"/>
              </a:spcBef>
              <a:spcAft>
                <a:spcPts val="0"/>
              </a:spcAft>
              <a:buSzPts val="1400"/>
              <a:buChar char="●"/>
              <a:defRPr/>
            </a:lvl4pPr>
            <a:lvl5pPr indent="-317500" lvl="4" marL="2286000" algn="l">
              <a:lnSpc>
                <a:spcPct val="115000"/>
              </a:lnSpc>
              <a:spcBef>
                <a:spcPts val="1000"/>
              </a:spcBef>
              <a:spcAft>
                <a:spcPts val="0"/>
              </a:spcAft>
              <a:buSzPts val="1400"/>
              <a:buChar char="○"/>
              <a:defRPr/>
            </a:lvl5pPr>
            <a:lvl6pPr indent="-317500" lvl="5" marL="2743200" algn="l">
              <a:lnSpc>
                <a:spcPct val="115000"/>
              </a:lnSpc>
              <a:spcBef>
                <a:spcPts val="1000"/>
              </a:spcBef>
              <a:spcAft>
                <a:spcPts val="0"/>
              </a:spcAft>
              <a:buSzPts val="1400"/>
              <a:buChar char="■"/>
              <a:defRPr/>
            </a:lvl6pPr>
            <a:lvl7pPr indent="-317500" lvl="6" marL="3200400" algn="l">
              <a:lnSpc>
                <a:spcPct val="115000"/>
              </a:lnSpc>
              <a:spcBef>
                <a:spcPts val="1000"/>
              </a:spcBef>
              <a:spcAft>
                <a:spcPts val="0"/>
              </a:spcAft>
              <a:buSzPts val="1400"/>
              <a:buChar char="●"/>
              <a:defRPr/>
            </a:lvl7pPr>
            <a:lvl8pPr indent="-317500" lvl="7" marL="3657600" algn="l">
              <a:lnSpc>
                <a:spcPct val="115000"/>
              </a:lnSpc>
              <a:spcBef>
                <a:spcPts val="1000"/>
              </a:spcBef>
              <a:spcAft>
                <a:spcPts val="0"/>
              </a:spcAft>
              <a:buSzPts val="1400"/>
              <a:buChar char="○"/>
              <a:defRPr/>
            </a:lvl8pPr>
            <a:lvl9pPr indent="-317500" lvl="8" marL="4114800" algn="l">
              <a:lnSpc>
                <a:spcPct val="115000"/>
              </a:lnSpc>
              <a:spcBef>
                <a:spcPts val="1000"/>
              </a:spcBef>
              <a:spcAft>
                <a:spcPts val="10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4" name="Shape 114"/>
        <p:cNvGrpSpPr/>
        <p:nvPr/>
      </p:nvGrpSpPr>
      <p:grpSpPr>
        <a:xfrm>
          <a:off x="0" y="0"/>
          <a:ext cx="0" cy="0"/>
          <a:chOff x="0" y="0"/>
          <a:chExt cx="0" cy="0"/>
        </a:xfrm>
      </p:grpSpPr>
      <p:sp>
        <p:nvSpPr>
          <p:cNvPr id="115" name="Google Shape;115;p16"/>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1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17" name="Google Shape;117;p1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123" name="Shape 123"/>
        <p:cNvGrpSpPr/>
        <p:nvPr/>
      </p:nvGrpSpPr>
      <p:grpSpPr>
        <a:xfrm>
          <a:off x="0" y="0"/>
          <a:ext cx="0" cy="0"/>
          <a:chOff x="0" y="0"/>
          <a:chExt cx="0" cy="0"/>
        </a:xfrm>
      </p:grpSpPr>
      <p:pic>
        <p:nvPicPr>
          <p:cNvPr id="124" name="Google Shape;124;p18"/>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25" name="Google Shape;125;p18"/>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126" name="Google Shape;126;p18"/>
          <p:cNvGrpSpPr/>
          <p:nvPr/>
        </p:nvGrpSpPr>
        <p:grpSpPr>
          <a:xfrm>
            <a:off x="8668400" y="2593628"/>
            <a:ext cx="265400" cy="2345202"/>
            <a:chOff x="5434475" y="2630351"/>
            <a:chExt cx="265400" cy="2345202"/>
          </a:xfrm>
        </p:grpSpPr>
        <p:pic>
          <p:nvPicPr>
            <p:cNvPr id="127" name="Google Shape;127;p18"/>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128" name="Google Shape;128;p18"/>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129" name="Google Shape;129;p18"/>
          <p:cNvSpPr txBox="1"/>
          <p:nvPr>
            <p:ph type="ctrTitle"/>
          </p:nvPr>
        </p:nvSpPr>
        <p:spPr>
          <a:xfrm>
            <a:off x="457200" y="3383050"/>
            <a:ext cx="6428700" cy="1143000"/>
          </a:xfrm>
          <a:prstGeom prst="rect">
            <a:avLst/>
          </a:prstGeom>
        </p:spPr>
        <p:txBody>
          <a:bodyPr anchorCtr="0" anchor="t" bIns="0" lIns="0" spcFirstLastPara="1" rIns="0" wrap="square" tIns="0">
            <a:sp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30" name="Google Shape;130;p18"/>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rtl="0" algn="l">
              <a:spcBef>
                <a:spcPts val="0"/>
              </a:spcBef>
              <a:spcAft>
                <a:spcPts val="0"/>
              </a:spcAft>
              <a:buNone/>
            </a:pPr>
            <a:r>
              <a:rPr b="1" lang="en" sz="4800">
                <a:solidFill>
                  <a:srgbClr val="E41F26"/>
                </a:solidFill>
                <a:latin typeface="Barlow Condensed"/>
                <a:ea typeface="Barlow Condensed"/>
                <a:cs typeface="Barlow Condensed"/>
                <a:sym typeface="Barlow Condensed"/>
              </a:rPr>
              <a:t>Generative</a:t>
            </a:r>
            <a:r>
              <a:rPr b="1" lang="en" sz="4800">
                <a:solidFill>
                  <a:srgbClr val="E41F26"/>
                </a:solidFill>
                <a:latin typeface="Barlow Condensed"/>
                <a:ea typeface="Barlow Condensed"/>
                <a:cs typeface="Barlow Condensed"/>
                <a:sym typeface="Barlow Condensed"/>
              </a:rPr>
              <a:t> AI </a:t>
            </a:r>
            <a:endParaRPr b="1" sz="4800">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132" name="Shape 132"/>
        <p:cNvGrpSpPr/>
        <p:nvPr/>
      </p:nvGrpSpPr>
      <p:grpSpPr>
        <a:xfrm>
          <a:off x="0" y="0"/>
          <a:ext cx="0" cy="0"/>
          <a:chOff x="0" y="0"/>
          <a:chExt cx="0" cy="0"/>
        </a:xfrm>
      </p:grpSpPr>
      <p:sp>
        <p:nvSpPr>
          <p:cNvPr id="133" name="Google Shape;133;p1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19"/>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19"/>
          <p:cNvPicPr preferRelativeResize="0"/>
          <p:nvPr/>
        </p:nvPicPr>
        <p:blipFill>
          <a:blip r:embed="rId2">
            <a:alphaModFix/>
          </a:blip>
          <a:stretch>
            <a:fillRect/>
          </a:stretch>
        </p:blipFill>
        <p:spPr>
          <a:xfrm>
            <a:off x="6461782" y="1488900"/>
            <a:ext cx="2058478" cy="1966650"/>
          </a:xfrm>
          <a:prstGeom prst="rect">
            <a:avLst/>
          </a:prstGeom>
          <a:noFill/>
          <a:ln>
            <a:noFill/>
          </a:ln>
        </p:spPr>
      </p:pic>
      <p:sp>
        <p:nvSpPr>
          <p:cNvPr id="136" name="Google Shape;136;p19"/>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LEARNING OBJECTIVES</a:t>
            </a:r>
            <a:endParaRPr b="1" sz="3000">
              <a:latin typeface="Barlow Condensed"/>
              <a:ea typeface="Barlow Condensed"/>
              <a:cs typeface="Barlow Condensed"/>
              <a:sym typeface="Barlow Condensed"/>
            </a:endParaRPr>
          </a:p>
        </p:txBody>
      </p:sp>
      <p:sp>
        <p:nvSpPr>
          <p:cNvPr id="137" name="Google Shape;137;p19"/>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1000"/>
              </a:spcAft>
              <a:buNone/>
            </a:pPr>
            <a:r>
              <a:rPr lang="en" sz="1800">
                <a:solidFill>
                  <a:srgbClr val="222222"/>
                </a:solidFill>
                <a:latin typeface="Nunito"/>
                <a:ea typeface="Nunito"/>
                <a:cs typeface="Nunito"/>
                <a:sym typeface="Nunito"/>
              </a:rPr>
              <a:t>By the end of the lesson, you will be able to…</a:t>
            </a:r>
            <a:endParaRPr sz="1800">
              <a:solidFill>
                <a:srgbClr val="222222"/>
              </a:solidFill>
              <a:latin typeface="Nunito"/>
              <a:ea typeface="Nunito"/>
              <a:cs typeface="Nunito"/>
              <a:sym typeface="Nuni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138" name="Shape 138"/>
        <p:cNvGrpSpPr/>
        <p:nvPr/>
      </p:nvGrpSpPr>
      <p:grpSpPr>
        <a:xfrm>
          <a:off x="0" y="0"/>
          <a:ext cx="0" cy="0"/>
          <a:chOff x="0" y="0"/>
          <a:chExt cx="0" cy="0"/>
        </a:xfrm>
      </p:grpSpPr>
      <p:sp>
        <p:nvSpPr>
          <p:cNvPr id="139" name="Google Shape;139;p2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0"/>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accent2"/>
                </a:solidFill>
                <a:latin typeface="Brygada 1918"/>
                <a:ea typeface="Brygada 1918"/>
                <a:cs typeface="Brygada 1918"/>
                <a:sym typeface="Brygada 1918"/>
              </a:rPr>
              <a:t>“</a:t>
            </a:r>
            <a:endParaRPr b="1" sz="40000">
              <a:solidFill>
                <a:schemeClr val="accent2"/>
              </a:solidFill>
              <a:latin typeface="Brygada 1918"/>
              <a:ea typeface="Brygada 1918"/>
              <a:cs typeface="Brygada 1918"/>
              <a:sym typeface="Brygada 1918"/>
            </a:endParaRPr>
          </a:p>
        </p:txBody>
      </p:sp>
      <p:sp>
        <p:nvSpPr>
          <p:cNvPr id="141" name="Google Shape;141;p20"/>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2" name="Google Shape;142;p20"/>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pic>
        <p:nvPicPr>
          <p:cNvPr descr="GA-Cog-900.png" id="143" name="Google Shape;143;p2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44" name="Google Shape;144;p20"/>
          <p:cNvSpPr txBox="1"/>
          <p:nvPr>
            <p:ph idx="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145" name="Shape 145"/>
        <p:cNvGrpSpPr/>
        <p:nvPr/>
      </p:nvGrpSpPr>
      <p:grpSpPr>
        <a:xfrm>
          <a:off x="0" y="0"/>
          <a:ext cx="0" cy="0"/>
          <a:chOff x="0" y="0"/>
          <a:chExt cx="0" cy="0"/>
        </a:xfrm>
      </p:grpSpPr>
      <p:sp>
        <p:nvSpPr>
          <p:cNvPr id="146" name="Google Shape;146;p21"/>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47" name="Google Shape;147;p21"/>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48" name="Google Shape;148;p21"/>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49" name="Google Shape;149;p21"/>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50" name="Google Shape;150;p21"/>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51" name="Google Shape;151;p21"/>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DBED4"/>
                </a:solidFill>
                <a:latin typeface="Barlow Condensed"/>
                <a:ea typeface="Barlow Condensed"/>
                <a:cs typeface="Barlow Condensed"/>
                <a:sym typeface="Barlow Condensed"/>
              </a:rPr>
              <a:t>LEARN</a:t>
            </a:r>
            <a:endParaRPr b="1" sz="10000">
              <a:solidFill>
                <a:srgbClr val="3DBED4"/>
              </a:solidFill>
              <a:latin typeface="Barlow Condensed"/>
              <a:ea typeface="Barlow Condensed"/>
              <a:cs typeface="Barlow Condensed"/>
              <a:sym typeface="Barlow Condensed"/>
            </a:endParaRPr>
          </a:p>
        </p:txBody>
      </p:sp>
      <p:pic>
        <p:nvPicPr>
          <p:cNvPr id="152" name="Google Shape;152;p21"/>
          <p:cNvPicPr preferRelativeResize="0"/>
          <p:nvPr/>
        </p:nvPicPr>
        <p:blipFill>
          <a:blip r:embed="rId4">
            <a:alphaModFix/>
          </a:blip>
          <a:stretch>
            <a:fillRect/>
          </a:stretch>
        </p:blipFill>
        <p:spPr>
          <a:xfrm>
            <a:off x="7240850" y="651625"/>
            <a:ext cx="1143000" cy="1524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17" name="Shape 17"/>
        <p:cNvGrpSpPr/>
        <p:nvPr/>
      </p:nvGrpSpPr>
      <p:grpSpPr>
        <a:xfrm>
          <a:off x="0" y="0"/>
          <a:ext cx="0" cy="0"/>
          <a:chOff x="0" y="0"/>
          <a:chExt cx="0" cy="0"/>
        </a:xfrm>
      </p:grpSpPr>
      <p:pic>
        <p:nvPicPr>
          <p:cNvPr id="18" name="Google Shape;18;p3"/>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9" name="Google Shape;19;p3"/>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 name="Google Shape;20;p3"/>
          <p:cNvGrpSpPr/>
          <p:nvPr/>
        </p:nvGrpSpPr>
        <p:grpSpPr>
          <a:xfrm>
            <a:off x="8668400" y="2593628"/>
            <a:ext cx="265400" cy="2345202"/>
            <a:chOff x="5434475" y="2630351"/>
            <a:chExt cx="265400" cy="2345202"/>
          </a:xfrm>
        </p:grpSpPr>
        <p:pic>
          <p:nvPicPr>
            <p:cNvPr id="21" name="Google Shape;21;p3"/>
            <p:cNvPicPr preferRelativeResize="0"/>
            <p:nvPr/>
          </p:nvPicPr>
          <p:blipFill rotWithShape="1">
            <a:blip r:embed="rId3">
              <a:alphaModFix/>
            </a:blip>
            <a:srcRect b="22951" l="16306" r="4068" t="22306"/>
            <a:stretch/>
          </p:blipFill>
          <p:spPr>
            <a:xfrm rot="-5400000">
              <a:off x="4543963" y="3520863"/>
              <a:ext cx="2046424" cy="265400"/>
            </a:xfrm>
            <a:prstGeom prst="rect">
              <a:avLst/>
            </a:prstGeom>
            <a:noFill/>
            <a:ln>
              <a:noFill/>
            </a:ln>
          </p:spPr>
        </p:pic>
        <p:pic>
          <p:nvPicPr>
            <p:cNvPr descr="General Assembly Logo Transparent" id="22" name="Google Shape;22;p3"/>
            <p:cNvPicPr preferRelativeResize="0"/>
            <p:nvPr/>
          </p:nvPicPr>
          <p:blipFill rotWithShape="1">
            <a:blip r:embed="rId4">
              <a:alphaModFix/>
            </a:blip>
            <a:srcRect b="0" l="0" r="65517" t="0"/>
            <a:stretch/>
          </p:blipFill>
          <p:spPr>
            <a:xfrm rot="-5400000">
              <a:off x="5427967" y="4703747"/>
              <a:ext cx="278436" cy="265176"/>
            </a:xfrm>
            <a:prstGeom prst="rect">
              <a:avLst/>
            </a:prstGeom>
            <a:noFill/>
            <a:ln>
              <a:noFill/>
            </a:ln>
          </p:spPr>
        </p:pic>
      </p:grpSp>
      <p:sp>
        <p:nvSpPr>
          <p:cNvPr id="23" name="Google Shape;23;p3"/>
          <p:cNvSpPr txBox="1"/>
          <p:nvPr>
            <p:ph type="ctrTitle"/>
          </p:nvPr>
        </p:nvSpPr>
        <p:spPr>
          <a:xfrm>
            <a:off x="457200" y="3383050"/>
            <a:ext cx="6428700" cy="11430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24" name="Google Shape;24;p3"/>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457200" y="2593625"/>
            <a:ext cx="6428700" cy="738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E41F26"/>
                </a:solidFill>
                <a:latin typeface="Barlow Condensed"/>
                <a:ea typeface="Barlow Condensed"/>
                <a:cs typeface="Barlow Condensed"/>
                <a:sym typeface="Barlow Condensed"/>
              </a:rPr>
              <a:t>Generative AI </a:t>
            </a:r>
            <a:endParaRPr b="1" i="0" sz="4800" u="none" cap="none" strike="noStrike">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153" name="Shape 153"/>
        <p:cNvGrpSpPr/>
        <p:nvPr/>
      </p:nvGrpSpPr>
      <p:grpSpPr>
        <a:xfrm>
          <a:off x="0" y="0"/>
          <a:ext cx="0" cy="0"/>
          <a:chOff x="0" y="0"/>
          <a:chExt cx="0" cy="0"/>
        </a:xfrm>
      </p:grpSpPr>
      <p:pic>
        <p:nvPicPr>
          <p:cNvPr descr="GA-Cog-900.png" id="154" name="Google Shape;154;p22"/>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55" name="Google Shape;155;p22"/>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56" name="Google Shape;156;p22"/>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a:spcBef>
                <a:spcPts val="0"/>
              </a:spcBef>
              <a:spcAft>
                <a:spcPts val="0"/>
              </a:spcAft>
              <a:buSzPts val="3000"/>
              <a:buNone/>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p:txBody>
      </p:sp>
      <p:sp>
        <p:nvSpPr>
          <p:cNvPr id="157" name="Google Shape;157;p22"/>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a:spcBef>
                <a:spcPts val="0"/>
              </a:spcBef>
              <a:spcAft>
                <a:spcPts val="0"/>
              </a:spcAft>
              <a:buSzPts val="1000"/>
              <a:buChar char="⮕"/>
              <a:defRPr sz="1400"/>
            </a:lvl1pPr>
            <a:lvl2pPr indent="-317500" lvl="1" marL="914400">
              <a:spcBef>
                <a:spcPts val="1000"/>
              </a:spcBef>
              <a:spcAft>
                <a:spcPts val="0"/>
              </a:spcAft>
              <a:buSzPts val="1400"/>
              <a:buChar char="○"/>
              <a:defRPr sz="1400"/>
            </a:lvl2pPr>
            <a:lvl3pPr indent="-317500" lvl="2" marL="1371600">
              <a:spcBef>
                <a:spcPts val="1000"/>
              </a:spcBef>
              <a:spcAft>
                <a:spcPts val="0"/>
              </a:spcAft>
              <a:buSzPts val="1400"/>
              <a:buChar char="■"/>
              <a:defRPr sz="1400"/>
            </a:lvl3pPr>
            <a:lvl4pPr indent="-317500" lvl="3" marL="1828800">
              <a:spcBef>
                <a:spcPts val="1000"/>
              </a:spcBef>
              <a:spcAft>
                <a:spcPts val="0"/>
              </a:spcAft>
              <a:buSzPts val="1400"/>
              <a:buChar char="●"/>
              <a:defRPr sz="1400"/>
            </a:lvl4pPr>
            <a:lvl5pPr indent="-317500" lvl="4" marL="2286000">
              <a:spcBef>
                <a:spcPts val="1000"/>
              </a:spcBef>
              <a:spcAft>
                <a:spcPts val="0"/>
              </a:spcAft>
              <a:buSzPts val="1400"/>
              <a:buChar char="○"/>
              <a:defRPr sz="1400"/>
            </a:lvl5pPr>
            <a:lvl6pPr indent="-317500" lvl="5" marL="2743200">
              <a:spcBef>
                <a:spcPts val="1000"/>
              </a:spcBef>
              <a:spcAft>
                <a:spcPts val="0"/>
              </a:spcAft>
              <a:buSzPts val="1400"/>
              <a:buChar char="■"/>
              <a:defRPr sz="1400"/>
            </a:lvl6pPr>
            <a:lvl7pPr indent="-317500" lvl="6" marL="3200400">
              <a:spcBef>
                <a:spcPts val="1000"/>
              </a:spcBef>
              <a:spcAft>
                <a:spcPts val="0"/>
              </a:spcAft>
              <a:buSzPts val="1400"/>
              <a:buChar char="●"/>
              <a:defRPr sz="1400"/>
            </a:lvl7pPr>
            <a:lvl8pPr indent="-317500" lvl="7" marL="3657600">
              <a:spcBef>
                <a:spcPts val="1000"/>
              </a:spcBef>
              <a:spcAft>
                <a:spcPts val="0"/>
              </a:spcAft>
              <a:buSzPts val="1400"/>
              <a:buChar char="○"/>
              <a:defRPr sz="1400"/>
            </a:lvl8pPr>
            <a:lvl9pPr indent="-317500" lvl="8" marL="4114800">
              <a:spcBef>
                <a:spcPts val="1000"/>
              </a:spcBef>
              <a:spcAft>
                <a:spcPts val="1000"/>
              </a:spcAft>
              <a:buSzPts val="1400"/>
              <a:buChar char="■"/>
              <a:defRPr sz="1400"/>
            </a:lvl9pPr>
          </a:lstStyle>
          <a:p/>
        </p:txBody>
      </p:sp>
      <p:sp>
        <p:nvSpPr>
          <p:cNvPr id="158" name="Google Shape;158;p22"/>
          <p:cNvSpPr/>
          <p:nvPr>
            <p:ph idx="2" type="pic"/>
          </p:nvPr>
        </p:nvSpPr>
        <p:spPr>
          <a:xfrm>
            <a:off x="5242200" y="979025"/>
            <a:ext cx="3444600" cy="3444600"/>
          </a:xfrm>
          <a:prstGeom prst="rect">
            <a:avLst/>
          </a:prstGeom>
          <a:noFill/>
          <a:ln>
            <a:noFill/>
          </a:ln>
        </p:spPr>
      </p:sp>
      <p:sp>
        <p:nvSpPr>
          <p:cNvPr id="159" name="Google Shape;159;p2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160" name="Shape 160"/>
        <p:cNvGrpSpPr/>
        <p:nvPr/>
      </p:nvGrpSpPr>
      <p:grpSpPr>
        <a:xfrm>
          <a:off x="0" y="0"/>
          <a:ext cx="0" cy="0"/>
          <a:chOff x="0" y="0"/>
          <a:chExt cx="0" cy="0"/>
        </a:xfrm>
      </p:grpSpPr>
      <p:pic>
        <p:nvPicPr>
          <p:cNvPr descr="GA-Cog-900.png" id="161" name="Google Shape;161;p23"/>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2" name="Google Shape;162;p23"/>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63" name="Google Shape;163;p23"/>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64" name="Google Shape;164;p23"/>
          <p:cNvSpPr txBox="1"/>
          <p:nvPr>
            <p:ph idx="1" type="body"/>
          </p:nvPr>
        </p:nvSpPr>
        <p:spPr>
          <a:xfrm>
            <a:off x="1142150" y="1143850"/>
            <a:ext cx="7544700" cy="10530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165" name="Google Shape;165;p23"/>
          <p:cNvSpPr/>
          <p:nvPr>
            <p:ph idx="2" type="pic"/>
          </p:nvPr>
        </p:nvSpPr>
        <p:spPr>
          <a:xfrm>
            <a:off x="1142100" y="2575550"/>
            <a:ext cx="7544700" cy="1848000"/>
          </a:xfrm>
          <a:prstGeom prst="rect">
            <a:avLst/>
          </a:prstGeom>
          <a:noFill/>
          <a:ln>
            <a:noFill/>
          </a:ln>
        </p:spPr>
      </p:sp>
      <p:sp>
        <p:nvSpPr>
          <p:cNvPr id="166" name="Google Shape;166;p2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167" name="Shape 167"/>
        <p:cNvGrpSpPr/>
        <p:nvPr/>
      </p:nvGrpSpPr>
      <p:grpSpPr>
        <a:xfrm>
          <a:off x="0" y="0"/>
          <a:ext cx="0" cy="0"/>
          <a:chOff x="0" y="0"/>
          <a:chExt cx="0" cy="0"/>
        </a:xfrm>
      </p:grpSpPr>
      <p:pic>
        <p:nvPicPr>
          <p:cNvPr descr="GA-Cog-900.png" id="168" name="Google Shape;168;p2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69" name="Google Shape;169;p24"/>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0" name="Google Shape;170;p24"/>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pic>
        <p:nvPicPr>
          <p:cNvPr id="171" name="Google Shape;171;p24"/>
          <p:cNvPicPr preferRelativeResize="0"/>
          <p:nvPr/>
        </p:nvPicPr>
        <p:blipFill>
          <a:blip r:embed="rId3">
            <a:alphaModFix/>
          </a:blip>
          <a:stretch>
            <a:fillRect/>
          </a:stretch>
        </p:blipFill>
        <p:spPr>
          <a:xfrm>
            <a:off x="7683788" y="182962"/>
            <a:ext cx="1003025" cy="958867"/>
          </a:xfrm>
          <a:prstGeom prst="rect">
            <a:avLst/>
          </a:prstGeom>
          <a:noFill/>
          <a:ln>
            <a:noFill/>
          </a:ln>
        </p:spPr>
      </p:pic>
      <p:sp>
        <p:nvSpPr>
          <p:cNvPr id="172" name="Google Shape;172;p24"/>
          <p:cNvSpPr/>
          <p:nvPr>
            <p:ph idx="2" type="pic"/>
          </p:nvPr>
        </p:nvSpPr>
        <p:spPr>
          <a:xfrm>
            <a:off x="5740500" y="1469575"/>
            <a:ext cx="2946300" cy="2946300"/>
          </a:xfrm>
          <a:prstGeom prst="rect">
            <a:avLst/>
          </a:prstGeom>
          <a:noFill/>
          <a:ln>
            <a:noFill/>
          </a:ln>
        </p:spPr>
      </p:sp>
      <p:sp>
        <p:nvSpPr>
          <p:cNvPr id="173" name="Google Shape;173;p24"/>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174" name="Google Shape;174;p2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175" name="Shape 175"/>
        <p:cNvGrpSpPr/>
        <p:nvPr/>
      </p:nvGrpSpPr>
      <p:grpSpPr>
        <a:xfrm>
          <a:off x="0" y="0"/>
          <a:ext cx="0" cy="0"/>
          <a:chOff x="0" y="0"/>
          <a:chExt cx="0" cy="0"/>
        </a:xfrm>
      </p:grpSpPr>
      <p:sp>
        <p:nvSpPr>
          <p:cNvPr id="176" name="Google Shape;176;p25"/>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77" name="Google Shape;177;p25"/>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78" name="Google Shape;178;p25"/>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79" name="Google Shape;179;p25"/>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80" name="Google Shape;180;p25"/>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1" name="Google Shape;181;p25"/>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E41F26"/>
                </a:solidFill>
                <a:latin typeface="Barlow Condensed"/>
                <a:ea typeface="Barlow Condensed"/>
                <a:cs typeface="Barlow Condensed"/>
                <a:sym typeface="Barlow Condensed"/>
              </a:rPr>
              <a:t>PRACTICE</a:t>
            </a:r>
            <a:endParaRPr b="1" sz="10000">
              <a:solidFill>
                <a:srgbClr val="E41F26"/>
              </a:solidFill>
              <a:latin typeface="Barlow Condensed"/>
              <a:ea typeface="Barlow Condensed"/>
              <a:cs typeface="Barlow Condensed"/>
              <a:sym typeface="Barlow Condensed"/>
            </a:endParaRPr>
          </a:p>
        </p:txBody>
      </p:sp>
      <p:pic>
        <p:nvPicPr>
          <p:cNvPr id="182" name="Google Shape;182;p25"/>
          <p:cNvPicPr preferRelativeResize="0"/>
          <p:nvPr/>
        </p:nvPicPr>
        <p:blipFill>
          <a:blip r:embed="rId4">
            <a:alphaModFix/>
          </a:blip>
          <a:stretch>
            <a:fillRect/>
          </a:stretch>
        </p:blipFill>
        <p:spPr>
          <a:xfrm>
            <a:off x="7149075" y="659200"/>
            <a:ext cx="1371600" cy="1371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183" name="Shape 183"/>
        <p:cNvGrpSpPr/>
        <p:nvPr/>
      </p:nvGrpSpPr>
      <p:grpSpPr>
        <a:xfrm>
          <a:off x="0" y="0"/>
          <a:ext cx="0" cy="0"/>
          <a:chOff x="0" y="0"/>
          <a:chExt cx="0" cy="0"/>
        </a:xfrm>
      </p:grpSpPr>
      <p:sp>
        <p:nvSpPr>
          <p:cNvPr id="184" name="Google Shape;184;p26"/>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85" name="Google Shape;185;p26"/>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86" name="Google Shape;186;p26"/>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87" name="Google Shape;187;p26"/>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88" name="Google Shape;188;p26"/>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89" name="Google Shape;189;p26"/>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740B5"/>
                </a:solidFill>
                <a:latin typeface="Barlow Condensed"/>
                <a:ea typeface="Barlow Condensed"/>
                <a:cs typeface="Barlow Condensed"/>
                <a:sym typeface="Barlow Condensed"/>
              </a:rPr>
              <a:t>REFLECT</a:t>
            </a:r>
            <a:endParaRPr b="1" sz="10000">
              <a:solidFill>
                <a:srgbClr val="3740B5"/>
              </a:solidFill>
              <a:latin typeface="Barlow Condensed"/>
              <a:ea typeface="Barlow Condensed"/>
              <a:cs typeface="Barlow Condensed"/>
              <a:sym typeface="Barlow Condensed"/>
            </a:endParaRPr>
          </a:p>
        </p:txBody>
      </p:sp>
      <p:pic>
        <p:nvPicPr>
          <p:cNvPr id="190" name="Google Shape;190;p26"/>
          <p:cNvPicPr preferRelativeResize="0"/>
          <p:nvPr/>
        </p:nvPicPr>
        <p:blipFill>
          <a:blip r:embed="rId4">
            <a:alphaModFix/>
          </a:blip>
          <a:stretch>
            <a:fillRect/>
          </a:stretch>
        </p:blipFill>
        <p:spPr>
          <a:xfrm>
            <a:off x="7089575" y="666750"/>
            <a:ext cx="1514475" cy="16764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191" name="Shape 191"/>
        <p:cNvGrpSpPr/>
        <p:nvPr/>
      </p:nvGrpSpPr>
      <p:grpSpPr>
        <a:xfrm>
          <a:off x="0" y="0"/>
          <a:ext cx="0" cy="0"/>
          <a:chOff x="0" y="0"/>
          <a:chExt cx="0" cy="0"/>
        </a:xfrm>
      </p:grpSpPr>
      <p:sp>
        <p:nvSpPr>
          <p:cNvPr id="192" name="Google Shape;192;p27"/>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 name="Google Shape;193;p27"/>
          <p:cNvPicPr preferRelativeResize="0"/>
          <p:nvPr/>
        </p:nvPicPr>
        <p:blipFill rotWithShape="1">
          <a:blip r:embed="rId2">
            <a:alphaModFix/>
          </a:blip>
          <a:srcRect b="31602" l="0" r="0" t="42312"/>
          <a:stretch/>
        </p:blipFill>
        <p:spPr>
          <a:xfrm>
            <a:off x="2494700" y="2300813"/>
            <a:ext cx="4154800" cy="541875"/>
          </a:xfrm>
          <a:prstGeom prst="rect">
            <a:avLst/>
          </a:prstGeom>
          <a:noFill/>
          <a:ln>
            <a:noFill/>
          </a:ln>
        </p:spPr>
      </p:pic>
      <p:sp>
        <p:nvSpPr>
          <p:cNvPr id="194" name="Google Shape;194;p2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195" name="Shape 195"/>
        <p:cNvGrpSpPr/>
        <p:nvPr/>
      </p:nvGrpSpPr>
      <p:grpSpPr>
        <a:xfrm>
          <a:off x="0" y="0"/>
          <a:ext cx="0" cy="0"/>
          <a:chOff x="0" y="0"/>
          <a:chExt cx="0" cy="0"/>
        </a:xfrm>
      </p:grpSpPr>
      <p:sp>
        <p:nvSpPr>
          <p:cNvPr id="196" name="Google Shape;196;p28"/>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97" name="Google Shape;197;p2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98" name="Google Shape;198;p2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99" name="Google Shape;199;p28"/>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200" name="Google Shape;200;p28"/>
          <p:cNvSpPr txBox="1"/>
          <p:nvPr>
            <p:ph idx="1" type="body"/>
          </p:nvPr>
        </p:nvSpPr>
        <p:spPr>
          <a:xfrm>
            <a:off x="1142150" y="1143850"/>
            <a:ext cx="44028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201" name="Shape 201"/>
        <p:cNvGrpSpPr/>
        <p:nvPr/>
      </p:nvGrpSpPr>
      <p:grpSpPr>
        <a:xfrm>
          <a:off x="0" y="0"/>
          <a:ext cx="0" cy="0"/>
          <a:chOff x="0" y="0"/>
          <a:chExt cx="0" cy="0"/>
        </a:xfrm>
      </p:grpSpPr>
      <p:sp>
        <p:nvSpPr>
          <p:cNvPr id="202" name="Google Shape;202;p29"/>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03" name="Google Shape;203;p2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04" name="Google Shape;204;p2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05" name="Google Shape;205;p29"/>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Barlow"/>
                <a:ea typeface="Barlow"/>
                <a:cs typeface="Barlow"/>
                <a:sym typeface="Barlow"/>
              </a:rPr>
              <a:t>Tips for Reflection:</a:t>
            </a:r>
            <a:br>
              <a:rPr b="1" lang="en">
                <a:solidFill>
                  <a:srgbClr val="FFFFFF"/>
                </a:solidFill>
                <a:latin typeface="Barlow"/>
                <a:ea typeface="Barlow"/>
                <a:cs typeface="Barlow"/>
                <a:sym typeface="Barlow"/>
              </a:rPr>
            </a:br>
            <a:endParaRPr b="1">
              <a:solidFill>
                <a:srgbClr val="FFFFFF"/>
              </a:solidFill>
              <a:latin typeface="Barlow"/>
              <a:ea typeface="Barlow"/>
              <a:cs typeface="Barlow"/>
              <a:sym typeface="Barlow"/>
            </a:endParaRPr>
          </a:p>
          <a:p>
            <a:pPr indent="0" lvl="0" marL="0" rtl="0" algn="ctr">
              <a:spcBef>
                <a:spcPts val="0"/>
              </a:spcBef>
              <a:spcAft>
                <a:spcPts val="0"/>
              </a:spcAft>
              <a:buNone/>
            </a:pPr>
            <a:r>
              <a:rPr lang="en" sz="1200">
                <a:solidFill>
                  <a:srgbClr val="FFFFFF"/>
                </a:solidFill>
                <a:latin typeface="Nunito"/>
                <a:ea typeface="Nunito"/>
                <a:cs typeface="Nunito"/>
                <a:sym typeface="Nunito"/>
              </a:rPr>
              <a:t>Think carefully through the questions, provide specific details and examples, and try to break down your thinking. </a:t>
            </a:r>
            <a:endParaRPr sz="1200">
              <a:solidFill>
                <a:srgbClr val="FFFFFF"/>
              </a:solidFill>
              <a:latin typeface="Nunito"/>
              <a:ea typeface="Nunito"/>
              <a:cs typeface="Nunito"/>
              <a:sym typeface="Nunito"/>
            </a:endParaRPr>
          </a:p>
        </p:txBody>
      </p:sp>
      <p:sp>
        <p:nvSpPr>
          <p:cNvPr id="207" name="Google Shape;207;p29"/>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9"/>
          <p:cNvPicPr preferRelativeResize="0"/>
          <p:nvPr/>
        </p:nvPicPr>
        <p:blipFill>
          <a:blip r:embed="rId3">
            <a:alphaModFix/>
          </a:blip>
          <a:stretch>
            <a:fillRect/>
          </a:stretch>
        </p:blipFill>
        <p:spPr>
          <a:xfrm>
            <a:off x="7834175" y="1297575"/>
            <a:ext cx="376601" cy="376601"/>
          </a:xfrm>
          <a:prstGeom prst="rect">
            <a:avLst/>
          </a:prstGeom>
          <a:noFill/>
          <a:ln>
            <a:noFill/>
          </a:ln>
        </p:spPr>
      </p:pic>
      <p:sp>
        <p:nvSpPr>
          <p:cNvPr id="209" name="Google Shape;209;p29"/>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None/>
            </a:pPr>
            <a:r>
              <a:rPr lang="en">
                <a:solidFill>
                  <a:srgbClr val="222222"/>
                </a:solidFill>
                <a:latin typeface="Nunito"/>
                <a:ea typeface="Nunito"/>
                <a:cs typeface="Nunito"/>
                <a:sym typeface="Nunito"/>
              </a:rPr>
              <a:t>Taking what you learned and what you practiced, answer the following reflection questions. </a:t>
            </a:r>
            <a:endParaRPr>
              <a:solidFill>
                <a:srgbClr val="222222"/>
              </a:solidFill>
              <a:latin typeface="Nunito"/>
              <a:ea typeface="Nunito"/>
              <a:cs typeface="Nunito"/>
              <a:sym typeface="Nunito"/>
            </a:endParaRPr>
          </a:p>
        </p:txBody>
      </p:sp>
      <p:sp>
        <p:nvSpPr>
          <p:cNvPr id="210" name="Google Shape;210;p29"/>
          <p:cNvSpPr txBox="1"/>
          <p:nvPr>
            <p:ph type="title"/>
          </p:nvPr>
        </p:nvSpPr>
        <p:spPr>
          <a:xfrm>
            <a:off x="1142200" y="457200"/>
            <a:ext cx="47988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211" name="Google Shape;211;p29"/>
          <p:cNvSpPr txBox="1"/>
          <p:nvPr>
            <p:ph idx="1" type="body"/>
          </p:nvPr>
        </p:nvSpPr>
        <p:spPr>
          <a:xfrm>
            <a:off x="1825600" y="1900075"/>
            <a:ext cx="4115400" cy="23268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212" name="Shape 212"/>
        <p:cNvGrpSpPr/>
        <p:nvPr/>
      </p:nvGrpSpPr>
      <p:grpSpPr>
        <a:xfrm>
          <a:off x="0" y="0"/>
          <a:ext cx="0" cy="0"/>
          <a:chOff x="0" y="0"/>
          <a:chExt cx="0" cy="0"/>
        </a:xfrm>
      </p:grpSpPr>
      <p:sp>
        <p:nvSpPr>
          <p:cNvPr id="213" name="Google Shape;213;p30"/>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14" name="Google Shape;214;p3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15" name="Google Shape;215;p3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16" name="Google Shape;216;p30"/>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3000">
                <a:solidFill>
                  <a:srgbClr val="222222"/>
                </a:solidFill>
                <a:latin typeface="Barlow Condensed"/>
                <a:ea typeface="Barlow Condensed"/>
                <a:cs typeface="Barlow Condensed"/>
                <a:sym typeface="Barlow Condensed"/>
              </a:rPr>
              <a:t>Knowledge Check:</a:t>
            </a:r>
            <a:endParaRPr b="1" sz="2000">
              <a:solidFill>
                <a:srgbClr val="222222"/>
              </a:solidFill>
              <a:latin typeface="Barlow Condensed"/>
              <a:ea typeface="Barlow Condensed"/>
              <a:cs typeface="Barlow Condensed"/>
              <a:sym typeface="Barlow Condensed"/>
            </a:endParaRPr>
          </a:p>
        </p:txBody>
      </p:sp>
      <p:sp>
        <p:nvSpPr>
          <p:cNvPr id="217" name="Google Shape;217;p30"/>
          <p:cNvSpPr txBox="1"/>
          <p:nvPr>
            <p:ph idx="1" type="subTitle"/>
          </p:nvPr>
        </p:nvSpPr>
        <p:spPr>
          <a:xfrm>
            <a:off x="1142150" y="946900"/>
            <a:ext cx="6349500" cy="315900"/>
          </a:xfrm>
          <a:prstGeom prst="rect">
            <a:avLst/>
          </a:prstGeom>
        </p:spPr>
        <p:txBody>
          <a:bodyPr anchorCtr="0" anchor="t" bIns="0" lIns="0" spcFirstLastPara="1" rIns="0" wrap="square" tIns="0">
            <a:spAutoFit/>
          </a:bodyPr>
          <a:lstStyle>
            <a:lvl1pPr lvl="0">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a:spcBef>
                <a:spcPts val="1000"/>
              </a:spcBef>
              <a:spcAft>
                <a:spcPts val="0"/>
              </a:spcAft>
              <a:buSzPts val="1400"/>
              <a:buNone/>
              <a:defRPr/>
            </a:lvl2pPr>
            <a:lvl3pPr lvl="2">
              <a:spcBef>
                <a:spcPts val="1000"/>
              </a:spcBef>
              <a:spcAft>
                <a:spcPts val="0"/>
              </a:spcAft>
              <a:buSzPts val="1400"/>
              <a:buNone/>
              <a:defRPr/>
            </a:lvl3pPr>
            <a:lvl4pPr lvl="3">
              <a:spcBef>
                <a:spcPts val="1000"/>
              </a:spcBef>
              <a:spcAft>
                <a:spcPts val="0"/>
              </a:spcAft>
              <a:buSzPts val="1400"/>
              <a:buNone/>
              <a:defRPr/>
            </a:lvl4pPr>
            <a:lvl5pPr lvl="4">
              <a:spcBef>
                <a:spcPts val="1000"/>
              </a:spcBef>
              <a:spcAft>
                <a:spcPts val="0"/>
              </a:spcAft>
              <a:buSzPts val="1400"/>
              <a:buNone/>
              <a:defRPr/>
            </a:lvl5pPr>
            <a:lvl6pPr lvl="5">
              <a:spcBef>
                <a:spcPts val="1000"/>
              </a:spcBef>
              <a:spcAft>
                <a:spcPts val="0"/>
              </a:spcAft>
              <a:buSzPts val="1400"/>
              <a:buNone/>
              <a:defRPr/>
            </a:lvl6pPr>
            <a:lvl7pPr lvl="6">
              <a:spcBef>
                <a:spcPts val="1000"/>
              </a:spcBef>
              <a:spcAft>
                <a:spcPts val="0"/>
              </a:spcAft>
              <a:buSzPts val="1400"/>
              <a:buNone/>
              <a:defRPr/>
            </a:lvl7pPr>
            <a:lvl8pPr lvl="7">
              <a:spcBef>
                <a:spcPts val="1000"/>
              </a:spcBef>
              <a:spcAft>
                <a:spcPts val="0"/>
              </a:spcAft>
              <a:buSzPts val="1400"/>
              <a:buNone/>
              <a:defRPr/>
            </a:lvl8pPr>
            <a:lvl9pPr lvl="8">
              <a:spcBef>
                <a:spcPts val="1000"/>
              </a:spcBef>
              <a:spcAft>
                <a:spcPts val="1000"/>
              </a:spcAft>
              <a:buSzPts val="1400"/>
              <a:buNone/>
              <a:defRPr/>
            </a:lvl9pPr>
          </a:lstStyle>
          <a:p/>
        </p:txBody>
      </p:sp>
      <p:pic>
        <p:nvPicPr>
          <p:cNvPr id="218" name="Google Shape;218;p30"/>
          <p:cNvPicPr preferRelativeResize="0"/>
          <p:nvPr/>
        </p:nvPicPr>
        <p:blipFill>
          <a:blip r:embed="rId3">
            <a:alphaModFix/>
          </a:blip>
          <a:stretch>
            <a:fillRect/>
          </a:stretch>
        </p:blipFill>
        <p:spPr>
          <a:xfrm>
            <a:off x="7683776" y="247963"/>
            <a:ext cx="1003024" cy="833975"/>
          </a:xfrm>
          <a:prstGeom prst="rect">
            <a:avLst/>
          </a:prstGeom>
          <a:noFill/>
          <a:ln>
            <a:noFill/>
          </a:ln>
        </p:spPr>
      </p:pic>
      <p:sp>
        <p:nvSpPr>
          <p:cNvPr id="219" name="Google Shape;219;p30"/>
          <p:cNvSpPr txBox="1"/>
          <p:nvPr>
            <p:ph idx="2" type="body"/>
          </p:nvPr>
        </p:nvSpPr>
        <p:spPr>
          <a:xfrm>
            <a:off x="1142150" y="1600200"/>
            <a:ext cx="6349500" cy="23268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220" name="Shape 220"/>
        <p:cNvGrpSpPr/>
        <p:nvPr/>
      </p:nvGrpSpPr>
      <p:grpSpPr>
        <a:xfrm>
          <a:off x="0" y="0"/>
          <a:ext cx="0" cy="0"/>
          <a:chOff x="0" y="0"/>
          <a:chExt cx="0" cy="0"/>
        </a:xfrm>
      </p:grpSpPr>
      <p:sp>
        <p:nvSpPr>
          <p:cNvPr id="221" name="Google Shape;221;p31"/>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222" name="Google Shape;222;p31"/>
          <p:cNvSpPr txBox="1"/>
          <p:nvPr>
            <p:ph type="title"/>
          </p:nvPr>
        </p:nvSpPr>
        <p:spPr>
          <a:xfrm>
            <a:off x="914400" y="457200"/>
            <a:ext cx="75321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31"/>
          <p:cNvSpPr txBox="1"/>
          <p:nvPr>
            <p:ph idx="1" type="body"/>
          </p:nvPr>
        </p:nvSpPr>
        <p:spPr>
          <a:xfrm>
            <a:off x="914400" y="1190625"/>
            <a:ext cx="7532100" cy="3335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Nunito"/>
              <a:buChar char="⮕"/>
              <a:defRPr>
                <a:latin typeface="Nunito"/>
                <a:ea typeface="Nunito"/>
                <a:cs typeface="Nunito"/>
                <a:sym typeface="Nunito"/>
              </a:defRPr>
            </a:lvl1pPr>
            <a:lvl2pPr indent="-317500" lvl="1" marL="914400" rtl="0">
              <a:spcBef>
                <a:spcPts val="1000"/>
              </a:spcBef>
              <a:spcAft>
                <a:spcPts val="0"/>
              </a:spcAft>
              <a:buSzPts val="1400"/>
              <a:buFont typeface="Nunito"/>
              <a:buChar char="○"/>
              <a:defRPr>
                <a:latin typeface="Nunito"/>
                <a:ea typeface="Nunito"/>
                <a:cs typeface="Nunito"/>
                <a:sym typeface="Nunito"/>
              </a:defRPr>
            </a:lvl2pPr>
            <a:lvl3pPr indent="-317500" lvl="2" marL="1371600" rtl="0">
              <a:spcBef>
                <a:spcPts val="1000"/>
              </a:spcBef>
              <a:spcAft>
                <a:spcPts val="0"/>
              </a:spcAft>
              <a:buSzPts val="1400"/>
              <a:buFont typeface="Nunito"/>
              <a:buChar char="■"/>
              <a:defRPr>
                <a:latin typeface="Nunito"/>
                <a:ea typeface="Nunito"/>
                <a:cs typeface="Nunito"/>
                <a:sym typeface="Nunito"/>
              </a:defRPr>
            </a:lvl3pPr>
            <a:lvl4pPr indent="-317500" lvl="3" marL="1828800" rtl="0">
              <a:spcBef>
                <a:spcPts val="1000"/>
              </a:spcBef>
              <a:spcAft>
                <a:spcPts val="0"/>
              </a:spcAft>
              <a:buSzPts val="1400"/>
              <a:buFont typeface="Nunito"/>
              <a:buChar char="●"/>
              <a:defRPr>
                <a:latin typeface="Nunito"/>
                <a:ea typeface="Nunito"/>
                <a:cs typeface="Nunito"/>
                <a:sym typeface="Nunito"/>
              </a:defRPr>
            </a:lvl4pPr>
            <a:lvl5pPr indent="-317500" lvl="4" marL="2286000" rtl="0">
              <a:spcBef>
                <a:spcPts val="1000"/>
              </a:spcBef>
              <a:spcAft>
                <a:spcPts val="0"/>
              </a:spcAft>
              <a:buSzPts val="1400"/>
              <a:buFont typeface="Nunito"/>
              <a:buChar char="○"/>
              <a:defRPr>
                <a:latin typeface="Nunito"/>
                <a:ea typeface="Nunito"/>
                <a:cs typeface="Nunito"/>
                <a:sym typeface="Nunito"/>
              </a:defRPr>
            </a:lvl5pPr>
            <a:lvl6pPr indent="-317500" lvl="5" marL="2743200" rtl="0">
              <a:spcBef>
                <a:spcPts val="1000"/>
              </a:spcBef>
              <a:spcAft>
                <a:spcPts val="0"/>
              </a:spcAft>
              <a:buSzPts val="1400"/>
              <a:buFont typeface="Nunito"/>
              <a:buChar char="■"/>
              <a:defRPr>
                <a:latin typeface="Nunito"/>
                <a:ea typeface="Nunito"/>
                <a:cs typeface="Nunito"/>
                <a:sym typeface="Nunito"/>
              </a:defRPr>
            </a:lvl6pPr>
            <a:lvl7pPr indent="-317500" lvl="6" marL="3200400" rtl="0">
              <a:spcBef>
                <a:spcPts val="1000"/>
              </a:spcBef>
              <a:spcAft>
                <a:spcPts val="0"/>
              </a:spcAft>
              <a:buSzPts val="1400"/>
              <a:buFont typeface="Nunito"/>
              <a:buChar char="●"/>
              <a:defRPr>
                <a:latin typeface="Nunito"/>
                <a:ea typeface="Nunito"/>
                <a:cs typeface="Nunito"/>
                <a:sym typeface="Nunito"/>
              </a:defRPr>
            </a:lvl7pPr>
            <a:lvl8pPr indent="-317500" lvl="7" marL="3657600" rtl="0">
              <a:spcBef>
                <a:spcPts val="1000"/>
              </a:spcBef>
              <a:spcAft>
                <a:spcPts val="0"/>
              </a:spcAft>
              <a:buSzPts val="1400"/>
              <a:buFont typeface="Nunito"/>
              <a:buChar char="○"/>
              <a:defRPr>
                <a:latin typeface="Nunito"/>
                <a:ea typeface="Nunito"/>
                <a:cs typeface="Nunito"/>
                <a:sym typeface="Nunito"/>
              </a:defRPr>
            </a:lvl8pPr>
            <a:lvl9pPr indent="-317500" lvl="8" marL="4114800" rtl="0">
              <a:spcBef>
                <a:spcPts val="1000"/>
              </a:spcBef>
              <a:spcAft>
                <a:spcPts val="1000"/>
              </a:spcAft>
              <a:buSzPts val="1400"/>
              <a:buFont typeface="Nunito"/>
              <a:buChar char="■"/>
              <a:defRPr>
                <a:latin typeface="Nunito"/>
                <a:ea typeface="Nunito"/>
                <a:cs typeface="Nunito"/>
                <a:sym typeface="Nunito"/>
              </a:defRPr>
            </a:lvl9pPr>
          </a:lstStyle>
          <a:p/>
        </p:txBody>
      </p:sp>
      <p:sp>
        <p:nvSpPr>
          <p:cNvPr id="224" name="Google Shape;224;p3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25" name="Google Shape;225;p31"/>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226" name="Google Shape;226;p31"/>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rgbClr val="FFFFFF"/>
                </a:solidFill>
                <a:latin typeface="Barlow Condensed SemiBold"/>
                <a:ea typeface="Barlow Condensed SemiBold"/>
                <a:cs typeface="Barlow Condensed SemiBold"/>
                <a:sym typeface="Barlow Condensed SemiBold"/>
              </a:rPr>
              <a:t>FOR PRESENTER USE ONLY</a:t>
            </a:r>
            <a:endParaRPr sz="2000">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26" name="Shape 26"/>
        <p:cNvGrpSpPr/>
        <p:nvPr/>
      </p:nvGrpSpPr>
      <p:grpSpPr>
        <a:xfrm>
          <a:off x="0" y="0"/>
          <a:ext cx="0" cy="0"/>
          <a:chOff x="0" y="0"/>
          <a:chExt cx="0" cy="0"/>
        </a:xfrm>
      </p:grpSpPr>
      <p:sp>
        <p:nvSpPr>
          <p:cNvPr id="27" name="Google Shape;27;p4"/>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4"/>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 name="Google Shape;29;p4"/>
          <p:cNvPicPr preferRelativeResize="0"/>
          <p:nvPr/>
        </p:nvPicPr>
        <p:blipFill rotWithShape="1">
          <a:blip r:embed="rId2">
            <a:alphaModFix/>
          </a:blip>
          <a:srcRect b="0" l="0" r="0" t="0"/>
          <a:stretch/>
        </p:blipFill>
        <p:spPr>
          <a:xfrm>
            <a:off x="6461782" y="1488900"/>
            <a:ext cx="2058478" cy="1966650"/>
          </a:xfrm>
          <a:prstGeom prst="rect">
            <a:avLst/>
          </a:prstGeom>
          <a:noFill/>
          <a:ln>
            <a:noFill/>
          </a:ln>
        </p:spPr>
      </p:pic>
      <p:sp>
        <p:nvSpPr>
          <p:cNvPr id="30" name="Google Shape;30;p4"/>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Barlow Condensed"/>
                <a:ea typeface="Barlow Condensed"/>
                <a:cs typeface="Barlow Condensed"/>
                <a:sym typeface="Barlow Condensed"/>
              </a:rPr>
              <a:t>LEARNING OBJECTIVES</a:t>
            </a:r>
            <a:endParaRPr b="1" i="0" sz="3000" u="none" cap="none" strike="noStrike">
              <a:solidFill>
                <a:srgbClr val="000000"/>
              </a:solidFill>
              <a:latin typeface="Barlow Condensed"/>
              <a:ea typeface="Barlow Condensed"/>
              <a:cs typeface="Barlow Condensed"/>
              <a:sym typeface="Barlow Condensed"/>
            </a:endParaRPr>
          </a:p>
        </p:txBody>
      </p:sp>
      <p:sp>
        <p:nvSpPr>
          <p:cNvPr id="31" name="Google Shape;31;p4"/>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marR="0" rtl="0" algn="l">
              <a:lnSpc>
                <a:spcPct val="115000"/>
              </a:lnSpc>
              <a:spcBef>
                <a:spcPts val="0"/>
              </a:spcBef>
              <a:spcAft>
                <a:spcPts val="1000"/>
              </a:spcAft>
              <a:buClr>
                <a:srgbClr val="000000"/>
              </a:buClr>
              <a:buSzPts val="1800"/>
              <a:buFont typeface="Arial"/>
              <a:buNone/>
            </a:pPr>
            <a:r>
              <a:rPr b="0" i="0" lang="en" sz="1800" u="none" cap="none" strike="noStrike">
                <a:solidFill>
                  <a:srgbClr val="222222"/>
                </a:solidFill>
                <a:latin typeface="Nunito"/>
                <a:ea typeface="Nunito"/>
                <a:cs typeface="Nunito"/>
                <a:sym typeface="Nunito"/>
              </a:rPr>
              <a:t>By the end of the lesson, you will be able to…</a:t>
            </a:r>
            <a:endParaRPr b="0" i="0" sz="1800" u="none" cap="none" strike="noStrike">
              <a:solidFill>
                <a:srgbClr val="222222"/>
              </a:solidFill>
              <a:latin typeface="Nunito"/>
              <a:ea typeface="Nunito"/>
              <a:cs typeface="Nunito"/>
              <a:sym typeface="Nunito"/>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sp>
        <p:nvSpPr>
          <p:cNvPr id="228" name="Google Shape;228;p32"/>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9" name="Google Shape;229;p3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30" name="Google Shape;230;p32"/>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1">
  <p:cSld name="TITLE_1_1_1_2_1_2_1_1_1_1_2_1">
    <p:bg>
      <p:bgPr>
        <a:solidFill>
          <a:schemeClr val="lt1"/>
        </a:solidFill>
      </p:bgPr>
    </p:bg>
    <p:spTree>
      <p:nvGrpSpPr>
        <p:cNvPr id="231" name="Shape 231"/>
        <p:cNvGrpSpPr/>
        <p:nvPr/>
      </p:nvGrpSpPr>
      <p:grpSpPr>
        <a:xfrm>
          <a:off x="0" y="0"/>
          <a:ext cx="0" cy="0"/>
          <a:chOff x="0" y="0"/>
          <a:chExt cx="0" cy="0"/>
        </a:xfrm>
      </p:grpSpPr>
      <p:sp>
        <p:nvSpPr>
          <p:cNvPr id="232" name="Google Shape;232;p33"/>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33" name="Google Shape;233;p3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234" name="Google Shape;234;p33"/>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235" name="Google Shape;235;p33"/>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30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sp>
        <p:nvSpPr>
          <p:cNvPr id="236" name="Google Shape;236;p33"/>
          <p:cNvSpPr txBox="1"/>
          <p:nvPr>
            <p:ph idx="1" type="body"/>
          </p:nvPr>
        </p:nvSpPr>
        <p:spPr>
          <a:xfrm>
            <a:off x="1142150" y="1143850"/>
            <a:ext cx="4402800" cy="2326800"/>
          </a:xfrm>
          <a:prstGeom prst="rect">
            <a:avLst/>
          </a:prstGeom>
          <a:noFill/>
          <a:ln>
            <a:noFill/>
          </a:ln>
        </p:spPr>
        <p:txBody>
          <a:bodyPr anchorCtr="0" anchor="t" bIns="0" lIns="0" spcFirstLastPara="1" rIns="0" wrap="square" tIns="0">
            <a:spAutoFit/>
          </a:bodyPr>
          <a:lstStyle>
            <a:lvl1pPr indent="-292100" lvl="0" marL="457200" rtl="0" algn="l">
              <a:lnSpc>
                <a:spcPct val="115000"/>
              </a:lnSpc>
              <a:spcBef>
                <a:spcPts val="0"/>
              </a:spcBef>
              <a:spcAft>
                <a:spcPts val="0"/>
              </a:spcAft>
              <a:buSzPts val="1000"/>
              <a:buChar char="⮕"/>
              <a:defRPr sz="1400"/>
            </a:lvl1pPr>
            <a:lvl2pPr indent="-317500" lvl="1" marL="914400" rtl="0" algn="l">
              <a:lnSpc>
                <a:spcPct val="115000"/>
              </a:lnSpc>
              <a:spcBef>
                <a:spcPts val="1000"/>
              </a:spcBef>
              <a:spcAft>
                <a:spcPts val="0"/>
              </a:spcAft>
              <a:buSzPts val="1400"/>
              <a:buChar char="○"/>
              <a:defRPr sz="1400"/>
            </a:lvl2pPr>
            <a:lvl3pPr indent="-317500" lvl="2" marL="1371600" rtl="0" algn="l">
              <a:lnSpc>
                <a:spcPct val="115000"/>
              </a:lnSpc>
              <a:spcBef>
                <a:spcPts val="1000"/>
              </a:spcBef>
              <a:spcAft>
                <a:spcPts val="0"/>
              </a:spcAft>
              <a:buSzPts val="1400"/>
              <a:buChar char="■"/>
              <a:defRPr sz="1400"/>
            </a:lvl3pPr>
            <a:lvl4pPr indent="-317500" lvl="3" marL="1828800" rtl="0" algn="l">
              <a:lnSpc>
                <a:spcPct val="115000"/>
              </a:lnSpc>
              <a:spcBef>
                <a:spcPts val="1000"/>
              </a:spcBef>
              <a:spcAft>
                <a:spcPts val="0"/>
              </a:spcAft>
              <a:buSzPts val="1400"/>
              <a:buChar char="●"/>
              <a:defRPr sz="1400"/>
            </a:lvl4pPr>
            <a:lvl5pPr indent="-317500" lvl="4" marL="2286000" rtl="0" algn="l">
              <a:lnSpc>
                <a:spcPct val="115000"/>
              </a:lnSpc>
              <a:spcBef>
                <a:spcPts val="1000"/>
              </a:spcBef>
              <a:spcAft>
                <a:spcPts val="0"/>
              </a:spcAft>
              <a:buSzPts val="1400"/>
              <a:buChar char="○"/>
              <a:defRPr sz="1400"/>
            </a:lvl5pPr>
            <a:lvl6pPr indent="-317500" lvl="5" marL="2743200" rtl="0" algn="l">
              <a:lnSpc>
                <a:spcPct val="115000"/>
              </a:lnSpc>
              <a:spcBef>
                <a:spcPts val="1000"/>
              </a:spcBef>
              <a:spcAft>
                <a:spcPts val="0"/>
              </a:spcAft>
              <a:buSzPts val="1400"/>
              <a:buChar char="■"/>
              <a:defRPr sz="1400"/>
            </a:lvl6pPr>
            <a:lvl7pPr indent="-317500" lvl="6" marL="3200400" rtl="0" algn="l">
              <a:lnSpc>
                <a:spcPct val="115000"/>
              </a:lnSpc>
              <a:spcBef>
                <a:spcPts val="1000"/>
              </a:spcBef>
              <a:spcAft>
                <a:spcPts val="0"/>
              </a:spcAft>
              <a:buSzPts val="1400"/>
              <a:buChar char="●"/>
              <a:defRPr sz="1400"/>
            </a:lvl7pPr>
            <a:lvl8pPr indent="-317500" lvl="7" marL="3657600" rtl="0" algn="l">
              <a:lnSpc>
                <a:spcPct val="115000"/>
              </a:lnSpc>
              <a:spcBef>
                <a:spcPts val="1000"/>
              </a:spcBef>
              <a:spcAft>
                <a:spcPts val="0"/>
              </a:spcAft>
              <a:buSzPts val="1400"/>
              <a:buChar char="○"/>
              <a:defRPr sz="1400"/>
            </a:lvl8pPr>
            <a:lvl9pPr indent="-317500" lvl="8" marL="4114800" rtl="0" algn="l">
              <a:lnSpc>
                <a:spcPct val="115000"/>
              </a:lnSpc>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32" name="Shape 32"/>
        <p:cNvGrpSpPr/>
        <p:nvPr/>
      </p:nvGrpSpPr>
      <p:grpSpPr>
        <a:xfrm>
          <a:off x="0" y="0"/>
          <a:ext cx="0" cy="0"/>
          <a:chOff x="0" y="0"/>
          <a:chExt cx="0" cy="0"/>
        </a:xfrm>
      </p:grpSpPr>
      <p:sp>
        <p:nvSpPr>
          <p:cNvPr id="33" name="Google Shape;33;p5"/>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34" name="Google Shape;34;p5"/>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35" name="Google Shape;35;p5"/>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36" name="Google Shape;36;p5"/>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37" name="Google Shape;37;p5"/>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38" name="Google Shape;38;p5"/>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DBED4"/>
                </a:solidFill>
                <a:latin typeface="Barlow Condensed"/>
                <a:ea typeface="Barlow Condensed"/>
                <a:cs typeface="Barlow Condensed"/>
                <a:sym typeface="Barlow Condensed"/>
              </a:rPr>
              <a:t>LEARN</a:t>
            </a:r>
            <a:endParaRPr b="1" i="0" sz="10000" u="none" cap="none" strike="noStrike">
              <a:solidFill>
                <a:srgbClr val="3DBED4"/>
              </a:solidFill>
              <a:latin typeface="Barlow Condensed"/>
              <a:ea typeface="Barlow Condensed"/>
              <a:cs typeface="Barlow Condensed"/>
              <a:sym typeface="Barlow Condensed"/>
            </a:endParaRPr>
          </a:p>
        </p:txBody>
      </p:sp>
      <p:pic>
        <p:nvPicPr>
          <p:cNvPr id="39" name="Google Shape;39;p5"/>
          <p:cNvPicPr preferRelativeResize="0"/>
          <p:nvPr/>
        </p:nvPicPr>
        <p:blipFill rotWithShape="1">
          <a:blip r:embed="rId4">
            <a:alphaModFix/>
          </a:blip>
          <a:srcRect b="0" l="0" r="0" t="0"/>
          <a:stretch/>
        </p:blipFill>
        <p:spPr>
          <a:xfrm>
            <a:off x="7240850" y="651625"/>
            <a:ext cx="1143000" cy="1524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40" name="Shape 40"/>
        <p:cNvGrpSpPr/>
        <p:nvPr/>
      </p:nvGrpSpPr>
      <p:grpSpPr>
        <a:xfrm>
          <a:off x="0" y="0"/>
          <a:ext cx="0" cy="0"/>
          <a:chOff x="0" y="0"/>
          <a:chExt cx="0" cy="0"/>
        </a:xfrm>
      </p:grpSpPr>
      <p:sp>
        <p:nvSpPr>
          <p:cNvPr id="41" name="Google Shape;41;p6"/>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6"/>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0"/>
              <a:buFont typeface="Arial"/>
              <a:buNone/>
            </a:pPr>
            <a:r>
              <a:rPr b="1" i="0" lang="en" sz="40000" u="none" cap="none" strike="noStrike">
                <a:solidFill>
                  <a:schemeClr val="accent2"/>
                </a:solidFill>
                <a:latin typeface="Brygada 1918"/>
                <a:ea typeface="Brygada 1918"/>
                <a:cs typeface="Brygada 1918"/>
                <a:sym typeface="Brygada 1918"/>
              </a:rPr>
              <a:t>“</a:t>
            </a:r>
            <a:endParaRPr b="1" i="0" sz="40000" u="none" cap="none" strike="noStrike">
              <a:solidFill>
                <a:schemeClr val="accent2"/>
              </a:solidFill>
              <a:latin typeface="Brygada 1918"/>
              <a:ea typeface="Brygada 1918"/>
              <a:cs typeface="Brygada 1918"/>
              <a:sym typeface="Brygada 1918"/>
            </a:endParaRPr>
          </a:p>
        </p:txBody>
      </p:sp>
      <p:sp>
        <p:nvSpPr>
          <p:cNvPr id="43" name="Google Shape;43;p6"/>
          <p:cNvSpPr txBox="1"/>
          <p:nvPr>
            <p:ph type="ctrTitle"/>
          </p:nvPr>
        </p:nvSpPr>
        <p:spPr>
          <a:xfrm>
            <a:off x="2051675" y="457200"/>
            <a:ext cx="6177900" cy="23001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SzPts val="3000"/>
              <a:buN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44" name="Google Shape;44;p6"/>
          <p:cNvSpPr txBox="1"/>
          <p:nvPr>
            <p:ph idx="1" type="subTitle"/>
          </p:nvPr>
        </p:nvSpPr>
        <p:spPr>
          <a:xfrm>
            <a:off x="2051675" y="2985800"/>
            <a:ext cx="4341900" cy="316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pic>
        <p:nvPicPr>
          <p:cNvPr descr="GA-Cog-900.png" id="45" name="Google Shape;45;p6"/>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46" name="Google Shape;46;p6"/>
          <p:cNvSpPr txBox="1"/>
          <p:nvPr>
            <p:ph idx="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47" name="Shape 47"/>
        <p:cNvGrpSpPr/>
        <p:nvPr/>
      </p:nvGrpSpPr>
      <p:grpSpPr>
        <a:xfrm>
          <a:off x="0" y="0"/>
          <a:ext cx="0" cy="0"/>
          <a:chOff x="0" y="0"/>
          <a:chExt cx="0" cy="0"/>
        </a:xfrm>
      </p:grpSpPr>
      <p:pic>
        <p:nvPicPr>
          <p:cNvPr descr="GA-Cog-900.png" id="48" name="Google Shape;48;p7"/>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49" name="Google Shape;49;p7"/>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0" name="Google Shape;50;p7"/>
          <p:cNvSpPr txBox="1"/>
          <p:nvPr>
            <p:ph type="title"/>
          </p:nvPr>
        </p:nvSpPr>
        <p:spPr>
          <a:xfrm>
            <a:off x="1142150" y="457200"/>
            <a:ext cx="75447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51" name="Google Shape;51;p7"/>
          <p:cNvSpPr txBox="1"/>
          <p:nvPr>
            <p:ph idx="1" type="body"/>
          </p:nvPr>
        </p:nvSpPr>
        <p:spPr>
          <a:xfrm>
            <a:off x="1142150" y="1143850"/>
            <a:ext cx="39333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
        <p:nvSpPr>
          <p:cNvPr id="52" name="Google Shape;52;p7"/>
          <p:cNvSpPr/>
          <p:nvPr>
            <p:ph idx="2" type="pic"/>
          </p:nvPr>
        </p:nvSpPr>
        <p:spPr>
          <a:xfrm>
            <a:off x="5242200" y="979025"/>
            <a:ext cx="3444600" cy="3444600"/>
          </a:xfrm>
          <a:prstGeom prst="rect">
            <a:avLst/>
          </a:prstGeom>
          <a:noFill/>
          <a:ln>
            <a:noFill/>
          </a:ln>
        </p:spPr>
      </p:sp>
      <p:sp>
        <p:nvSpPr>
          <p:cNvPr id="53" name="Google Shape;53;p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54" name="Shape 54"/>
        <p:cNvGrpSpPr/>
        <p:nvPr/>
      </p:nvGrpSpPr>
      <p:grpSpPr>
        <a:xfrm>
          <a:off x="0" y="0"/>
          <a:ext cx="0" cy="0"/>
          <a:chOff x="0" y="0"/>
          <a:chExt cx="0" cy="0"/>
        </a:xfrm>
      </p:grpSpPr>
      <p:sp>
        <p:nvSpPr>
          <p:cNvPr id="55" name="Google Shape;55;p8"/>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56" name="Google Shape;56;p8"/>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57" name="Google Shape;57;p8"/>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58" name="Google Shape;58;p8"/>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59" name="Google Shape;59;p8"/>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0" name="Google Shape;60;p8"/>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E41F26"/>
                </a:solidFill>
                <a:latin typeface="Barlow Condensed"/>
                <a:ea typeface="Barlow Condensed"/>
                <a:cs typeface="Barlow Condensed"/>
                <a:sym typeface="Barlow Condensed"/>
              </a:rPr>
              <a:t>PRACTICE</a:t>
            </a:r>
            <a:endParaRPr b="1" i="0" sz="10000" u="none" cap="none" strike="noStrike">
              <a:solidFill>
                <a:srgbClr val="E41F26"/>
              </a:solidFill>
              <a:latin typeface="Barlow Condensed"/>
              <a:ea typeface="Barlow Condensed"/>
              <a:cs typeface="Barlow Condensed"/>
              <a:sym typeface="Barlow Condensed"/>
            </a:endParaRPr>
          </a:p>
        </p:txBody>
      </p:sp>
      <p:pic>
        <p:nvPicPr>
          <p:cNvPr id="61" name="Google Shape;61;p8"/>
          <p:cNvPicPr preferRelativeResize="0"/>
          <p:nvPr/>
        </p:nvPicPr>
        <p:blipFill rotWithShape="1">
          <a:blip r:embed="rId4">
            <a:alphaModFix/>
          </a:blip>
          <a:srcRect b="0" l="0" r="0" t="0"/>
          <a:stretch/>
        </p:blipFill>
        <p:spPr>
          <a:xfrm>
            <a:off x="7149075" y="659200"/>
            <a:ext cx="1371600" cy="1371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62" name="Shape 62"/>
        <p:cNvGrpSpPr/>
        <p:nvPr/>
      </p:nvGrpSpPr>
      <p:grpSpPr>
        <a:xfrm>
          <a:off x="0" y="0"/>
          <a:ext cx="0" cy="0"/>
          <a:chOff x="0" y="0"/>
          <a:chExt cx="0" cy="0"/>
        </a:xfrm>
      </p:grpSpPr>
      <p:sp>
        <p:nvSpPr>
          <p:cNvPr id="63" name="Google Shape;63;p9"/>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64" name="Google Shape;64;p9"/>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pic>
        <p:nvPicPr>
          <p:cNvPr descr="GA-Cog-900.png" id="65" name="Google Shape;65;p9"/>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sp>
        <p:nvSpPr>
          <p:cNvPr id="66" name="Google Shape;66;p9"/>
          <p:cNvSpPr txBox="1"/>
          <p:nvPr>
            <p:ph type="title"/>
          </p:nvPr>
        </p:nvSpPr>
        <p:spPr>
          <a:xfrm>
            <a:off x="1142150" y="457200"/>
            <a:ext cx="6175500" cy="410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30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67" name="Google Shape;67;p9"/>
          <p:cNvSpPr txBox="1"/>
          <p:nvPr>
            <p:ph idx="1" type="body"/>
          </p:nvPr>
        </p:nvSpPr>
        <p:spPr>
          <a:xfrm>
            <a:off x="1142150" y="1143850"/>
            <a:ext cx="4402800" cy="2326800"/>
          </a:xfrm>
          <a:prstGeom prst="rect">
            <a:avLst/>
          </a:prstGeom>
          <a:noFill/>
          <a:ln>
            <a:noFill/>
          </a:ln>
        </p:spPr>
        <p:txBody>
          <a:bodyPr anchorCtr="0" anchor="t" bIns="0" lIns="0" spcFirstLastPara="1" rIns="0" wrap="square" tIns="0">
            <a:spAutoFit/>
          </a:bodyPr>
          <a:lstStyle>
            <a:lvl1pPr indent="-292100" lvl="0" marL="457200" algn="l">
              <a:lnSpc>
                <a:spcPct val="115000"/>
              </a:lnSpc>
              <a:spcBef>
                <a:spcPts val="0"/>
              </a:spcBef>
              <a:spcAft>
                <a:spcPts val="0"/>
              </a:spcAft>
              <a:buSzPts val="1000"/>
              <a:buChar char="⮕"/>
              <a:defRPr sz="1400"/>
            </a:lvl1pPr>
            <a:lvl2pPr indent="-317500" lvl="1" marL="914400" algn="l">
              <a:lnSpc>
                <a:spcPct val="115000"/>
              </a:lnSpc>
              <a:spcBef>
                <a:spcPts val="1000"/>
              </a:spcBef>
              <a:spcAft>
                <a:spcPts val="0"/>
              </a:spcAft>
              <a:buSzPts val="1400"/>
              <a:buChar char="○"/>
              <a:defRPr sz="1400"/>
            </a:lvl2pPr>
            <a:lvl3pPr indent="-317500" lvl="2" marL="1371600" algn="l">
              <a:lnSpc>
                <a:spcPct val="115000"/>
              </a:lnSpc>
              <a:spcBef>
                <a:spcPts val="1000"/>
              </a:spcBef>
              <a:spcAft>
                <a:spcPts val="0"/>
              </a:spcAft>
              <a:buSzPts val="1400"/>
              <a:buChar char="■"/>
              <a:defRPr sz="1400"/>
            </a:lvl3pPr>
            <a:lvl4pPr indent="-317500" lvl="3" marL="1828800" algn="l">
              <a:lnSpc>
                <a:spcPct val="115000"/>
              </a:lnSpc>
              <a:spcBef>
                <a:spcPts val="1000"/>
              </a:spcBef>
              <a:spcAft>
                <a:spcPts val="0"/>
              </a:spcAft>
              <a:buSzPts val="1400"/>
              <a:buChar char="●"/>
              <a:defRPr sz="1400"/>
            </a:lvl4pPr>
            <a:lvl5pPr indent="-317500" lvl="4" marL="2286000" algn="l">
              <a:lnSpc>
                <a:spcPct val="115000"/>
              </a:lnSpc>
              <a:spcBef>
                <a:spcPts val="1000"/>
              </a:spcBef>
              <a:spcAft>
                <a:spcPts val="0"/>
              </a:spcAft>
              <a:buSzPts val="1400"/>
              <a:buChar char="○"/>
              <a:defRPr sz="1400"/>
            </a:lvl5pPr>
            <a:lvl6pPr indent="-317500" lvl="5" marL="2743200" algn="l">
              <a:lnSpc>
                <a:spcPct val="115000"/>
              </a:lnSpc>
              <a:spcBef>
                <a:spcPts val="1000"/>
              </a:spcBef>
              <a:spcAft>
                <a:spcPts val="0"/>
              </a:spcAft>
              <a:buSzPts val="1400"/>
              <a:buChar char="■"/>
              <a:defRPr sz="1400"/>
            </a:lvl6pPr>
            <a:lvl7pPr indent="-317500" lvl="6" marL="3200400" algn="l">
              <a:lnSpc>
                <a:spcPct val="115000"/>
              </a:lnSpc>
              <a:spcBef>
                <a:spcPts val="1000"/>
              </a:spcBef>
              <a:spcAft>
                <a:spcPts val="0"/>
              </a:spcAft>
              <a:buSzPts val="1400"/>
              <a:buChar char="●"/>
              <a:defRPr sz="1400"/>
            </a:lvl7pPr>
            <a:lvl8pPr indent="-317500" lvl="7" marL="3657600" algn="l">
              <a:lnSpc>
                <a:spcPct val="115000"/>
              </a:lnSpc>
              <a:spcBef>
                <a:spcPts val="1000"/>
              </a:spcBef>
              <a:spcAft>
                <a:spcPts val="0"/>
              </a:spcAft>
              <a:buSzPts val="1400"/>
              <a:buChar char="○"/>
              <a:defRPr sz="1400"/>
            </a:lvl8pPr>
            <a:lvl9pPr indent="-317500" lvl="8" marL="4114800" algn="l">
              <a:lnSpc>
                <a:spcPct val="115000"/>
              </a:lnSpc>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68" name="Shape 68"/>
        <p:cNvGrpSpPr/>
        <p:nvPr/>
      </p:nvGrpSpPr>
      <p:grpSpPr>
        <a:xfrm>
          <a:off x="0" y="0"/>
          <a:ext cx="0" cy="0"/>
          <a:chOff x="0" y="0"/>
          <a:chExt cx="0" cy="0"/>
        </a:xfrm>
      </p:grpSpPr>
      <p:sp>
        <p:nvSpPr>
          <p:cNvPr id="69" name="Google Shape;69;p10"/>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GA-Cog-900.png" id="70" name="Google Shape;70;p10"/>
          <p:cNvPicPr preferRelativeResize="0"/>
          <p:nvPr/>
        </p:nvPicPr>
        <p:blipFill rotWithShape="1">
          <a:blip r:embed="rId2">
            <a:alphaModFix/>
          </a:blip>
          <a:srcRect b="0" l="0" r="0" t="0"/>
          <a:stretch/>
        </p:blipFill>
        <p:spPr>
          <a:xfrm>
            <a:off x="8370750" y="4663157"/>
            <a:ext cx="316051" cy="316051"/>
          </a:xfrm>
          <a:prstGeom prst="rect">
            <a:avLst/>
          </a:prstGeom>
          <a:noFill/>
          <a:ln>
            <a:noFill/>
          </a:ln>
        </p:spPr>
      </p:pic>
      <p:pic>
        <p:nvPicPr>
          <p:cNvPr id="71" name="Google Shape;71;p10"/>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72" name="Google Shape;72;p10"/>
          <p:cNvSpPr txBox="1"/>
          <p:nvPr>
            <p:ph type="ctrTitle"/>
          </p:nvPr>
        </p:nvSpPr>
        <p:spPr>
          <a:xfrm>
            <a:off x="1028700" y="3520150"/>
            <a:ext cx="6174600" cy="1143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algn="r">
              <a:lnSpc>
                <a:spcPct val="100000"/>
              </a:lnSpc>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73" name="Google Shape;73;p10"/>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000000"/>
              </a:buClr>
              <a:buSzPts val="8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74" name="Google Shape;74;p10"/>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marR="0" rtl="0" algn="l">
              <a:lnSpc>
                <a:spcPct val="60000"/>
              </a:lnSpc>
              <a:spcBef>
                <a:spcPts val="0"/>
              </a:spcBef>
              <a:spcAft>
                <a:spcPts val="0"/>
              </a:spcAft>
              <a:buClr>
                <a:srgbClr val="000000"/>
              </a:buClr>
              <a:buSzPts val="10000"/>
              <a:buFont typeface="Arial"/>
              <a:buNone/>
            </a:pPr>
            <a:r>
              <a:rPr b="1" i="0" lang="en" sz="10000" u="none" cap="none" strike="noStrike">
                <a:solidFill>
                  <a:srgbClr val="3740B5"/>
                </a:solidFill>
                <a:latin typeface="Barlow Condensed"/>
                <a:ea typeface="Barlow Condensed"/>
                <a:cs typeface="Barlow Condensed"/>
                <a:sym typeface="Barlow Condensed"/>
              </a:rPr>
              <a:t>REFLECT</a:t>
            </a:r>
            <a:endParaRPr b="1" i="0" sz="10000" u="none" cap="none" strike="noStrike">
              <a:solidFill>
                <a:srgbClr val="3740B5"/>
              </a:solidFill>
              <a:latin typeface="Barlow Condensed"/>
              <a:ea typeface="Barlow Condensed"/>
              <a:cs typeface="Barlow Condensed"/>
              <a:sym typeface="Barlow Condensed"/>
            </a:endParaRPr>
          </a:p>
        </p:txBody>
      </p:sp>
      <p:pic>
        <p:nvPicPr>
          <p:cNvPr id="75" name="Google Shape;75;p10"/>
          <p:cNvPicPr preferRelativeResize="0"/>
          <p:nvPr/>
        </p:nvPicPr>
        <p:blipFill rotWithShape="1">
          <a:blip r:embed="rId4">
            <a:alphaModFix/>
          </a:blip>
          <a:srcRect b="0" l="0" r="0" t="0"/>
          <a:stretch/>
        </p:blipFill>
        <p:spPr>
          <a:xfrm>
            <a:off x="7089575" y="666750"/>
            <a:ext cx="1514475" cy="1676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theme" Target="../theme/theme3.xml"/><Relationship Id="rId16" Type="http://schemas.openxmlformats.org/officeDocument/2006/relationships/slideLayout" Target="../slideLayouts/slideLayout3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000"/>
              <a:buFont typeface="Barlow Condensed"/>
              <a:buNone/>
              <a:defRPr b="1" i="0" sz="3000" u="none" cap="none" strike="noStrike">
                <a:solidFill>
                  <a:schemeClr val="dk1"/>
                </a:solidFill>
                <a:latin typeface="Barlow Condensed"/>
                <a:ea typeface="Barlow Condensed"/>
                <a:cs typeface="Barlow Condensed"/>
                <a:sym typeface="Barlow Condensed"/>
              </a:defRPr>
            </a:lvl1pPr>
            <a:lvl2pPr lvl="1"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2pPr>
            <a:lvl3pPr lvl="2"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3pPr>
            <a:lvl4pPr lvl="3"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4pPr>
            <a:lvl5pPr lvl="4"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5pPr>
            <a:lvl6pPr lvl="5"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6pPr>
            <a:lvl7pPr lvl="6"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7pPr>
            <a:lvl8pPr lvl="7"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8pPr>
            <a:lvl9pPr lvl="8" marR="0" rtl="0" algn="l">
              <a:lnSpc>
                <a:spcPct val="100000"/>
              </a:lnSpc>
              <a:spcBef>
                <a:spcPts val="0"/>
              </a:spcBef>
              <a:spcAft>
                <a:spcPts val="0"/>
              </a:spcAft>
              <a:buClr>
                <a:schemeClr val="dk1"/>
              </a:buClr>
              <a:buSzPts val="2800"/>
              <a:buFont typeface="Barlow"/>
              <a:buNone/>
              <a:defRPr b="0" i="0" sz="2800" u="none" cap="none" strike="noStrike">
                <a:solidFill>
                  <a:schemeClr val="dk1"/>
                </a:solidFill>
                <a:latin typeface="Barlow"/>
                <a:ea typeface="Barlow"/>
                <a:cs typeface="Barlow"/>
                <a:sym typeface="Barlow"/>
              </a:defRPr>
            </a:lvl9pPr>
          </a:lstStyle>
          <a:p/>
        </p:txBody>
      </p:sp>
      <p:sp>
        <p:nvSpPr>
          <p:cNvPr id="7" name="Google Shape;7;p1"/>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marR="0" rtl="0" algn="l">
              <a:lnSpc>
                <a:spcPct val="115000"/>
              </a:lnSpc>
              <a:spcBef>
                <a:spcPts val="0"/>
              </a:spcBef>
              <a:spcAft>
                <a:spcPts val="0"/>
              </a:spcAft>
              <a:buClr>
                <a:schemeClr val="dk1"/>
              </a:buClr>
              <a:buSzPts val="1000"/>
              <a:buFont typeface="Nunito"/>
              <a:buChar char="⮕"/>
              <a:defRPr b="0" i="0" sz="1400" u="none" cap="none" strike="noStrike">
                <a:solidFill>
                  <a:schemeClr val="dk1"/>
                </a:solidFill>
                <a:latin typeface="Nunito"/>
                <a:ea typeface="Nunito"/>
                <a:cs typeface="Nunito"/>
                <a:sym typeface="Nunito"/>
              </a:defRPr>
            </a:lvl1pPr>
            <a:lvl2pPr indent="-317500" lvl="1" marL="914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2pPr>
            <a:lvl3pPr indent="-317500" lvl="2" marL="1371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3pPr>
            <a:lvl4pPr indent="-317500" lvl="3" marL="18288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4pPr>
            <a:lvl5pPr indent="-317500" lvl="4" marL="22860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5pPr>
            <a:lvl6pPr indent="-317500" lvl="5" marL="27432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6pPr>
            <a:lvl7pPr indent="-317500" lvl="6" marL="32004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7pPr>
            <a:lvl8pPr indent="-317500" lvl="7" marL="3657600" marR="0" rtl="0" algn="l">
              <a:lnSpc>
                <a:spcPct val="115000"/>
              </a:lnSpc>
              <a:spcBef>
                <a:spcPts val="1000"/>
              </a:spcBef>
              <a:spcAft>
                <a:spcPts val="0"/>
              </a:spcAft>
              <a:buClr>
                <a:schemeClr val="dk1"/>
              </a:buClr>
              <a:buSzPts val="1400"/>
              <a:buFont typeface="Nunito"/>
              <a:buChar char="○"/>
              <a:defRPr b="0" i="0" sz="1400" u="none" cap="none" strike="noStrike">
                <a:solidFill>
                  <a:schemeClr val="dk1"/>
                </a:solidFill>
                <a:latin typeface="Nunito"/>
                <a:ea typeface="Nunito"/>
                <a:cs typeface="Nunito"/>
                <a:sym typeface="Nunito"/>
              </a:defRPr>
            </a:lvl8pPr>
            <a:lvl9pPr indent="-317500" lvl="8" marL="4114800" marR="0" rtl="0" algn="l">
              <a:lnSpc>
                <a:spcPct val="115000"/>
              </a:lnSpc>
              <a:spcBef>
                <a:spcPts val="1000"/>
              </a:spcBef>
              <a:spcAft>
                <a:spcPts val="1000"/>
              </a:spcAft>
              <a:buClr>
                <a:schemeClr val="dk1"/>
              </a:buClr>
              <a:buSzPts val="1400"/>
              <a:buFont typeface="Nunito"/>
              <a:buChar char="■"/>
              <a:defRPr b="0" i="0" sz="1400" u="none" cap="none" strike="noStrike">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B7B7B7"/>
                </a:solidFill>
                <a:latin typeface="Nunito"/>
                <a:ea typeface="Nunito"/>
                <a:cs typeface="Nunito"/>
                <a:sym typeface="Nunito"/>
              </a:rPr>
              <a:t>© 2023 General Assembly</a:t>
            </a:r>
            <a:endParaRPr b="0" i="0" sz="600" u="none" cap="none" strike="noStrike">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18" name="Shape 118"/>
        <p:cNvGrpSpPr/>
        <p:nvPr/>
      </p:nvGrpSpPr>
      <p:grpSpPr>
        <a:xfrm>
          <a:off x="0" y="0"/>
          <a:ext cx="0" cy="0"/>
          <a:chOff x="0" y="0"/>
          <a:chExt cx="0" cy="0"/>
        </a:xfrm>
      </p:grpSpPr>
      <p:sp>
        <p:nvSpPr>
          <p:cNvPr id="119" name="Google Shape;119;p17"/>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Barlow Condensed"/>
              <a:buNone/>
              <a:defRPr b="1" sz="3000">
                <a:solidFill>
                  <a:schemeClr val="dk1"/>
                </a:solidFill>
                <a:latin typeface="Barlow Condensed"/>
                <a:ea typeface="Barlow Condensed"/>
                <a:cs typeface="Barlow Condensed"/>
                <a:sym typeface="Barlow Condensed"/>
              </a:defRPr>
            </a:lvl1pPr>
            <a:lvl2pPr lvl="1"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2pPr>
            <a:lvl3pPr lvl="2"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3pPr>
            <a:lvl4pPr lvl="3"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4pPr>
            <a:lvl5pPr lvl="4"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5pPr>
            <a:lvl6pPr lvl="5"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6pPr>
            <a:lvl7pPr lvl="6"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7pPr>
            <a:lvl8pPr lvl="7"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8pPr>
            <a:lvl9pPr lvl="8"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9pPr>
          </a:lstStyle>
          <a:p/>
        </p:txBody>
      </p:sp>
      <p:sp>
        <p:nvSpPr>
          <p:cNvPr id="120" name="Google Shape;120;p17"/>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rtl="0">
              <a:lnSpc>
                <a:spcPct val="115000"/>
              </a:lnSpc>
              <a:spcBef>
                <a:spcPts val="0"/>
              </a:spcBef>
              <a:spcAft>
                <a:spcPts val="0"/>
              </a:spcAft>
              <a:buClr>
                <a:schemeClr val="dk1"/>
              </a:buClr>
              <a:buSzPts val="1000"/>
              <a:buFont typeface="Nunito"/>
              <a:buChar char="⮕"/>
              <a:defRPr>
                <a:solidFill>
                  <a:schemeClr val="dk1"/>
                </a:solidFill>
                <a:latin typeface="Nunito"/>
                <a:ea typeface="Nunito"/>
                <a:cs typeface="Nunito"/>
                <a:sym typeface="Nunito"/>
              </a:defRPr>
            </a:lvl1pPr>
            <a:lvl2pPr indent="-317500" lvl="1" marL="914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1000"/>
              </a:spcBef>
              <a:spcAft>
                <a:spcPts val="1000"/>
              </a:spcAft>
              <a:buClr>
                <a:schemeClr val="dk1"/>
              </a:buClr>
              <a:buSzPts val="1400"/>
              <a:buFont typeface="Nunito"/>
              <a:buChar char="■"/>
              <a:defRPr>
                <a:solidFill>
                  <a:schemeClr val="dk1"/>
                </a:solidFill>
                <a:latin typeface="Nunito"/>
                <a:ea typeface="Nunito"/>
                <a:cs typeface="Nunito"/>
                <a:sym typeface="Nunito"/>
              </a:defRPr>
            </a:lvl9pPr>
          </a:lstStyle>
          <a:p/>
        </p:txBody>
      </p:sp>
      <p:sp>
        <p:nvSpPr>
          <p:cNvPr id="121" name="Google Shape;121;p17"/>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lvl="0" rtl="0" algn="r">
              <a:buNone/>
              <a:defRPr sz="900">
                <a:solidFill>
                  <a:schemeClr val="dk1"/>
                </a:solidFill>
                <a:latin typeface="Nunito SemiBold"/>
                <a:ea typeface="Nunito SemiBold"/>
                <a:cs typeface="Nunito SemiBold"/>
                <a:sym typeface="Nunito SemiBold"/>
              </a:defRPr>
            </a:lvl1pPr>
            <a:lvl2pPr lvl="1" rtl="0" algn="r">
              <a:buNone/>
              <a:defRPr sz="900">
                <a:solidFill>
                  <a:schemeClr val="dk1"/>
                </a:solidFill>
                <a:latin typeface="Nunito SemiBold"/>
                <a:ea typeface="Nunito SemiBold"/>
                <a:cs typeface="Nunito SemiBold"/>
                <a:sym typeface="Nunito SemiBold"/>
              </a:defRPr>
            </a:lvl2pPr>
            <a:lvl3pPr lvl="2" rtl="0" algn="r">
              <a:buNone/>
              <a:defRPr sz="900">
                <a:solidFill>
                  <a:schemeClr val="dk1"/>
                </a:solidFill>
                <a:latin typeface="Nunito SemiBold"/>
                <a:ea typeface="Nunito SemiBold"/>
                <a:cs typeface="Nunito SemiBold"/>
                <a:sym typeface="Nunito SemiBold"/>
              </a:defRPr>
            </a:lvl3pPr>
            <a:lvl4pPr lvl="3" rtl="0" algn="r">
              <a:buNone/>
              <a:defRPr sz="900">
                <a:solidFill>
                  <a:schemeClr val="dk1"/>
                </a:solidFill>
                <a:latin typeface="Nunito SemiBold"/>
                <a:ea typeface="Nunito SemiBold"/>
                <a:cs typeface="Nunito SemiBold"/>
                <a:sym typeface="Nunito SemiBold"/>
              </a:defRPr>
            </a:lvl4pPr>
            <a:lvl5pPr lvl="4" rtl="0" algn="r">
              <a:buNone/>
              <a:defRPr sz="900">
                <a:solidFill>
                  <a:schemeClr val="dk1"/>
                </a:solidFill>
                <a:latin typeface="Nunito SemiBold"/>
                <a:ea typeface="Nunito SemiBold"/>
                <a:cs typeface="Nunito SemiBold"/>
                <a:sym typeface="Nunito SemiBold"/>
              </a:defRPr>
            </a:lvl5pPr>
            <a:lvl6pPr lvl="5" rtl="0" algn="r">
              <a:buNone/>
              <a:defRPr sz="900">
                <a:solidFill>
                  <a:schemeClr val="dk1"/>
                </a:solidFill>
                <a:latin typeface="Nunito SemiBold"/>
                <a:ea typeface="Nunito SemiBold"/>
                <a:cs typeface="Nunito SemiBold"/>
                <a:sym typeface="Nunito SemiBold"/>
              </a:defRPr>
            </a:lvl6pPr>
            <a:lvl7pPr lvl="6" rtl="0" algn="r">
              <a:buNone/>
              <a:defRPr sz="900">
                <a:solidFill>
                  <a:schemeClr val="dk1"/>
                </a:solidFill>
                <a:latin typeface="Nunito SemiBold"/>
                <a:ea typeface="Nunito SemiBold"/>
                <a:cs typeface="Nunito SemiBold"/>
                <a:sym typeface="Nunito SemiBold"/>
              </a:defRPr>
            </a:lvl7pPr>
            <a:lvl8pPr lvl="7" rtl="0" algn="r">
              <a:buNone/>
              <a:defRPr sz="900">
                <a:solidFill>
                  <a:schemeClr val="dk1"/>
                </a:solidFill>
                <a:latin typeface="Nunito SemiBold"/>
                <a:ea typeface="Nunito SemiBold"/>
                <a:cs typeface="Nunito SemiBold"/>
                <a:sym typeface="Nunito SemiBold"/>
              </a:defRPr>
            </a:lvl8pPr>
            <a:lvl9pPr lvl="8" rtl="0" algn="r">
              <a:buNone/>
              <a:defRPr sz="900">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7"/>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B7B7B7"/>
                </a:solidFill>
                <a:latin typeface="Nunito"/>
                <a:ea typeface="Nunito"/>
                <a:cs typeface="Nunito"/>
                <a:sym typeface="Nunito"/>
              </a:rPr>
              <a:t>© 2023 General Assembly</a:t>
            </a:r>
            <a:endParaRPr sz="600">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 Id="rId3" Type="http://schemas.openxmlformats.org/officeDocument/2006/relationships/hyperlink" Target="https://chat.openai.com/gpts" TargetMode="Externa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hyperlink" Target="https://drive.google.com/file/d/1nAiT8ioy66xGNKxY7HS8zEdIKZiRfi9V/view?usp=share_lin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 Id="rId3" Type="http://schemas.openxmlformats.org/officeDocument/2006/relationships/hyperlink" Target="https://support.zoom.com/hc/en/article?id=zm_kb&amp;sysparm_article=KB0062809#h_01GAVTV2RRAGMM905MR1QMVRT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Identifying Trends and Insights</a:t>
            </a:r>
            <a:endParaRPr/>
          </a:p>
        </p:txBody>
      </p:sp>
      <p:sp>
        <p:nvSpPr>
          <p:cNvPr id="242" name="Google Shape;242;p34"/>
          <p:cNvSpPr txBox="1"/>
          <p:nvPr>
            <p:ph idx="1" type="body"/>
          </p:nvPr>
        </p:nvSpPr>
        <p:spPr>
          <a:xfrm>
            <a:off x="1028700" y="1190625"/>
            <a:ext cx="34593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Overview</a:t>
            </a:r>
            <a:endParaRPr b="1" sz="1500"/>
          </a:p>
          <a:p>
            <a:pPr indent="0" lvl="0" marL="0" rtl="0" algn="l">
              <a:spcBef>
                <a:spcPts val="1000"/>
              </a:spcBef>
              <a:spcAft>
                <a:spcPts val="0"/>
              </a:spcAft>
              <a:buNone/>
            </a:pPr>
            <a:r>
              <a:rPr lang="en" sz="1500"/>
              <a:t>This lesson is designed to help students identify trends and insights in data. The focus is on using both traditional statistical methods and AI tools to draw meaningful conclusions from data sets.</a:t>
            </a:r>
            <a:endParaRPr sz="15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1500"/>
          </a:p>
          <a:p>
            <a:pPr indent="0" lvl="0" marL="0" rtl="0" algn="l">
              <a:spcBef>
                <a:spcPts val="1000"/>
              </a:spcBef>
              <a:spcAft>
                <a:spcPts val="0"/>
              </a:spcAft>
              <a:buNone/>
            </a:pPr>
            <a:r>
              <a:t/>
            </a:r>
            <a:endParaRPr sz="1500"/>
          </a:p>
          <a:p>
            <a:pPr indent="0" lvl="0" marL="0" rtl="0" algn="l">
              <a:spcBef>
                <a:spcPts val="1000"/>
              </a:spcBef>
              <a:spcAft>
                <a:spcPts val="1000"/>
              </a:spcAft>
              <a:buNone/>
            </a:pPr>
            <a:r>
              <a:t/>
            </a:r>
            <a:endParaRPr/>
          </a:p>
        </p:txBody>
      </p:sp>
      <p:sp>
        <p:nvSpPr>
          <p:cNvPr id="243" name="Google Shape;243;p3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4"/>
          <p:cNvSpPr txBox="1"/>
          <p:nvPr>
            <p:ph idx="1" type="body"/>
          </p:nvPr>
        </p:nvSpPr>
        <p:spPr>
          <a:xfrm>
            <a:off x="4872800" y="1190625"/>
            <a:ext cx="35736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Learning Objectives</a:t>
            </a:r>
            <a:endParaRPr b="1" sz="1500"/>
          </a:p>
          <a:p>
            <a:pPr indent="-292100" lvl="0" marL="457200" rtl="0" algn="l">
              <a:spcBef>
                <a:spcPts val="1000"/>
              </a:spcBef>
              <a:spcAft>
                <a:spcPts val="0"/>
              </a:spcAft>
              <a:buSzPts val="1000"/>
              <a:buChar char="➔"/>
            </a:pPr>
            <a:r>
              <a:rPr lang="en"/>
              <a:t>Identify the different types of trends and insights that can be intuited by ADA.</a:t>
            </a:r>
            <a:endParaRPr/>
          </a:p>
          <a:p>
            <a:pPr indent="-292100" lvl="0" marL="457200" rtl="0" algn="l">
              <a:spcBef>
                <a:spcPts val="0"/>
              </a:spcBef>
              <a:spcAft>
                <a:spcPts val="0"/>
              </a:spcAft>
              <a:buSzPts val="1000"/>
              <a:buChar char="➔"/>
            </a:pPr>
            <a:r>
              <a:rPr lang="en"/>
              <a:t>Apply AI techniques to identify trends and insights in data at scale.</a:t>
            </a:r>
            <a:endParaRPr/>
          </a:p>
          <a:p>
            <a:pPr indent="-292100" lvl="0" marL="457200" rtl="0" algn="l">
              <a:spcBef>
                <a:spcPts val="0"/>
              </a:spcBef>
              <a:spcAft>
                <a:spcPts val="0"/>
              </a:spcAft>
              <a:buSzPts val="1000"/>
              <a:buChar char="➔"/>
            </a:pPr>
            <a:r>
              <a:rPr lang="en"/>
              <a:t>Use insights from ADA to make more informed decisions.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10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Formulating a Good Data Question</a:t>
            </a:r>
            <a:endParaRPr/>
          </a:p>
        </p:txBody>
      </p:sp>
      <p:sp>
        <p:nvSpPr>
          <p:cNvPr id="315" name="Google Shape;315;p4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43"/>
          <p:cNvSpPr/>
          <p:nvPr/>
        </p:nvSpPr>
        <p:spPr>
          <a:xfrm>
            <a:off x="1995225" y="2771996"/>
            <a:ext cx="5905300" cy="724025"/>
          </a:xfrm>
          <a:custGeom>
            <a:rect b="b" l="l" r="r" t="t"/>
            <a:pathLst>
              <a:path extrusionOk="0" h="28961" w="236212">
                <a:moveTo>
                  <a:pt x="0" y="11287"/>
                </a:moveTo>
                <a:cubicBezTo>
                  <a:pt x="5586" y="14148"/>
                  <a:pt x="18203" y="30332"/>
                  <a:pt x="33516" y="28451"/>
                </a:cubicBezTo>
                <a:cubicBezTo>
                  <a:pt x="48829" y="26570"/>
                  <a:pt x="72736" y="-78"/>
                  <a:pt x="91877" y="0"/>
                </a:cubicBezTo>
                <a:cubicBezTo>
                  <a:pt x="111018" y="78"/>
                  <a:pt x="130902" y="27824"/>
                  <a:pt x="148363" y="28921"/>
                </a:cubicBezTo>
                <a:cubicBezTo>
                  <a:pt x="165824" y="30018"/>
                  <a:pt x="182465" y="7838"/>
                  <a:pt x="196645" y="6584"/>
                </a:cubicBezTo>
                <a:cubicBezTo>
                  <a:pt x="210825" y="5330"/>
                  <a:pt x="227284" y="18846"/>
                  <a:pt x="233442" y="21397"/>
                </a:cubicBezTo>
                <a:cubicBezTo>
                  <a:pt x="239600" y="23948"/>
                  <a:pt x="233566" y="21810"/>
                  <a:pt x="233591" y="21892"/>
                </a:cubicBezTo>
              </a:path>
            </a:pathLst>
          </a:custGeom>
          <a:noFill/>
          <a:ln cap="flat" cmpd="sng" w="19050">
            <a:solidFill>
              <a:srgbClr val="222222"/>
            </a:solidFill>
            <a:prstDash val="dash"/>
            <a:round/>
            <a:headEnd len="med" w="med" type="none"/>
            <a:tailEnd len="med" w="med" type="none"/>
          </a:ln>
        </p:spPr>
      </p:sp>
      <p:pic>
        <p:nvPicPr>
          <p:cNvPr id="317" name="Google Shape;317;p43"/>
          <p:cNvPicPr preferRelativeResize="0"/>
          <p:nvPr/>
        </p:nvPicPr>
        <p:blipFill rotWithShape="1">
          <a:blip r:embed="rId3">
            <a:alphaModFix/>
          </a:blip>
          <a:srcRect b="0" l="0" r="0" t="0"/>
          <a:stretch/>
        </p:blipFill>
        <p:spPr>
          <a:xfrm>
            <a:off x="1757150" y="2542850"/>
            <a:ext cx="432049" cy="432049"/>
          </a:xfrm>
          <a:prstGeom prst="rect">
            <a:avLst/>
          </a:prstGeom>
          <a:noFill/>
          <a:ln>
            <a:noFill/>
          </a:ln>
        </p:spPr>
      </p:pic>
      <p:pic>
        <p:nvPicPr>
          <p:cNvPr id="318" name="Google Shape;318;p43"/>
          <p:cNvPicPr preferRelativeResize="0"/>
          <p:nvPr/>
        </p:nvPicPr>
        <p:blipFill rotWithShape="1">
          <a:blip r:embed="rId3">
            <a:alphaModFix/>
          </a:blip>
          <a:srcRect b="0" l="0" r="0" t="0"/>
          <a:stretch/>
        </p:blipFill>
        <p:spPr>
          <a:xfrm>
            <a:off x="3810525" y="2283400"/>
            <a:ext cx="432050" cy="432049"/>
          </a:xfrm>
          <a:prstGeom prst="rect">
            <a:avLst/>
          </a:prstGeom>
          <a:noFill/>
          <a:ln>
            <a:noFill/>
          </a:ln>
        </p:spPr>
      </p:pic>
      <p:pic>
        <p:nvPicPr>
          <p:cNvPr id="319" name="Google Shape;319;p43"/>
          <p:cNvPicPr preferRelativeResize="0"/>
          <p:nvPr/>
        </p:nvPicPr>
        <p:blipFill rotWithShape="1">
          <a:blip r:embed="rId3">
            <a:alphaModFix/>
          </a:blip>
          <a:srcRect b="0" l="0" r="0" t="0"/>
          <a:stretch/>
        </p:blipFill>
        <p:spPr>
          <a:xfrm>
            <a:off x="5548125" y="2974900"/>
            <a:ext cx="432050" cy="432050"/>
          </a:xfrm>
          <a:prstGeom prst="rect">
            <a:avLst/>
          </a:prstGeom>
          <a:noFill/>
          <a:ln>
            <a:noFill/>
          </a:ln>
        </p:spPr>
      </p:pic>
      <p:pic>
        <p:nvPicPr>
          <p:cNvPr id="320" name="Google Shape;320;p43"/>
          <p:cNvPicPr preferRelativeResize="0"/>
          <p:nvPr/>
        </p:nvPicPr>
        <p:blipFill rotWithShape="1">
          <a:blip r:embed="rId3">
            <a:alphaModFix/>
          </a:blip>
          <a:srcRect b="0" l="0" r="0" t="0"/>
          <a:stretch/>
        </p:blipFill>
        <p:spPr>
          <a:xfrm>
            <a:off x="7639800" y="2836000"/>
            <a:ext cx="432049" cy="432049"/>
          </a:xfrm>
          <a:prstGeom prst="rect">
            <a:avLst/>
          </a:prstGeom>
          <a:noFill/>
          <a:ln>
            <a:noFill/>
          </a:ln>
        </p:spPr>
      </p:pic>
      <p:sp>
        <p:nvSpPr>
          <p:cNvPr id="321" name="Google Shape;321;p43"/>
          <p:cNvSpPr txBox="1"/>
          <p:nvPr/>
        </p:nvSpPr>
        <p:spPr>
          <a:xfrm>
            <a:off x="1104375" y="1865750"/>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Define the Objective</a:t>
            </a:r>
            <a:endParaRPr b="1" sz="1600">
              <a:solidFill>
                <a:srgbClr val="9E9E9E"/>
              </a:solidFill>
              <a:latin typeface="Nunito"/>
              <a:ea typeface="Nunito"/>
              <a:cs typeface="Nunito"/>
              <a:sym typeface="Nunito"/>
            </a:endParaRPr>
          </a:p>
        </p:txBody>
      </p:sp>
      <p:sp>
        <p:nvSpPr>
          <p:cNvPr id="322" name="Google Shape;322;p43"/>
          <p:cNvSpPr txBox="1"/>
          <p:nvPr/>
        </p:nvSpPr>
        <p:spPr>
          <a:xfrm>
            <a:off x="3157750" y="1647463"/>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latin typeface="Nunito"/>
                <a:ea typeface="Nunito"/>
                <a:cs typeface="Nunito"/>
                <a:sym typeface="Nunito"/>
              </a:rPr>
              <a:t>Narrow the Scope</a:t>
            </a:r>
            <a:endParaRPr b="1" sz="1600">
              <a:latin typeface="Nunito"/>
              <a:ea typeface="Nunito"/>
              <a:cs typeface="Nunito"/>
              <a:sym typeface="Nunito"/>
            </a:endParaRPr>
          </a:p>
        </p:txBody>
      </p:sp>
      <p:sp>
        <p:nvSpPr>
          <p:cNvPr id="323" name="Google Shape;323;p43"/>
          <p:cNvSpPr txBox="1"/>
          <p:nvPr/>
        </p:nvSpPr>
        <p:spPr>
          <a:xfrm>
            <a:off x="6987025" y="2094888"/>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Formulate the Question</a:t>
            </a:r>
            <a:endParaRPr b="1" sz="1600">
              <a:solidFill>
                <a:srgbClr val="9E9E9E"/>
              </a:solidFill>
              <a:latin typeface="Nunito"/>
              <a:ea typeface="Nunito"/>
              <a:cs typeface="Nunito"/>
              <a:sym typeface="Nunito"/>
            </a:endParaRPr>
          </a:p>
        </p:txBody>
      </p:sp>
      <p:sp>
        <p:nvSpPr>
          <p:cNvPr id="324" name="Google Shape;324;p43"/>
          <p:cNvSpPr txBox="1"/>
          <p:nvPr/>
        </p:nvSpPr>
        <p:spPr>
          <a:xfrm>
            <a:off x="4851250" y="2233200"/>
            <a:ext cx="18258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Identify Data/Constraints</a:t>
            </a:r>
            <a:endParaRPr b="1" sz="1600">
              <a:solidFill>
                <a:srgbClr val="9E9E9E"/>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Formulating a Good Data Question</a:t>
            </a:r>
            <a:endParaRPr/>
          </a:p>
        </p:txBody>
      </p:sp>
      <p:sp>
        <p:nvSpPr>
          <p:cNvPr id="330" name="Google Shape;330;p4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1" name="Google Shape;331;p44"/>
          <p:cNvSpPr/>
          <p:nvPr/>
        </p:nvSpPr>
        <p:spPr>
          <a:xfrm>
            <a:off x="1995225" y="2771996"/>
            <a:ext cx="5905300" cy="724025"/>
          </a:xfrm>
          <a:custGeom>
            <a:rect b="b" l="l" r="r" t="t"/>
            <a:pathLst>
              <a:path extrusionOk="0" h="28961" w="236212">
                <a:moveTo>
                  <a:pt x="0" y="11287"/>
                </a:moveTo>
                <a:cubicBezTo>
                  <a:pt x="5586" y="14148"/>
                  <a:pt x="18203" y="30332"/>
                  <a:pt x="33516" y="28451"/>
                </a:cubicBezTo>
                <a:cubicBezTo>
                  <a:pt x="48829" y="26570"/>
                  <a:pt x="72736" y="-78"/>
                  <a:pt x="91877" y="0"/>
                </a:cubicBezTo>
                <a:cubicBezTo>
                  <a:pt x="111018" y="78"/>
                  <a:pt x="130902" y="27824"/>
                  <a:pt x="148363" y="28921"/>
                </a:cubicBezTo>
                <a:cubicBezTo>
                  <a:pt x="165824" y="30018"/>
                  <a:pt x="182465" y="7838"/>
                  <a:pt x="196645" y="6584"/>
                </a:cubicBezTo>
                <a:cubicBezTo>
                  <a:pt x="210825" y="5330"/>
                  <a:pt x="227284" y="18846"/>
                  <a:pt x="233442" y="21397"/>
                </a:cubicBezTo>
                <a:cubicBezTo>
                  <a:pt x="239600" y="23948"/>
                  <a:pt x="233566" y="21810"/>
                  <a:pt x="233591" y="21892"/>
                </a:cubicBezTo>
              </a:path>
            </a:pathLst>
          </a:custGeom>
          <a:noFill/>
          <a:ln cap="flat" cmpd="sng" w="19050">
            <a:solidFill>
              <a:srgbClr val="222222"/>
            </a:solidFill>
            <a:prstDash val="dash"/>
            <a:round/>
            <a:headEnd len="med" w="med" type="none"/>
            <a:tailEnd len="med" w="med" type="none"/>
          </a:ln>
        </p:spPr>
      </p:sp>
      <p:pic>
        <p:nvPicPr>
          <p:cNvPr id="332" name="Google Shape;332;p44"/>
          <p:cNvPicPr preferRelativeResize="0"/>
          <p:nvPr/>
        </p:nvPicPr>
        <p:blipFill rotWithShape="1">
          <a:blip r:embed="rId3">
            <a:alphaModFix/>
          </a:blip>
          <a:srcRect b="0" l="0" r="0" t="0"/>
          <a:stretch/>
        </p:blipFill>
        <p:spPr>
          <a:xfrm>
            <a:off x="1757150" y="2542850"/>
            <a:ext cx="432049" cy="432049"/>
          </a:xfrm>
          <a:prstGeom prst="rect">
            <a:avLst/>
          </a:prstGeom>
          <a:noFill/>
          <a:ln>
            <a:noFill/>
          </a:ln>
        </p:spPr>
      </p:pic>
      <p:pic>
        <p:nvPicPr>
          <p:cNvPr id="333" name="Google Shape;333;p44"/>
          <p:cNvPicPr preferRelativeResize="0"/>
          <p:nvPr/>
        </p:nvPicPr>
        <p:blipFill rotWithShape="1">
          <a:blip r:embed="rId3">
            <a:alphaModFix/>
          </a:blip>
          <a:srcRect b="0" l="0" r="0" t="0"/>
          <a:stretch/>
        </p:blipFill>
        <p:spPr>
          <a:xfrm>
            <a:off x="3810525" y="2283400"/>
            <a:ext cx="432050" cy="432049"/>
          </a:xfrm>
          <a:prstGeom prst="rect">
            <a:avLst/>
          </a:prstGeom>
          <a:noFill/>
          <a:ln>
            <a:noFill/>
          </a:ln>
        </p:spPr>
      </p:pic>
      <p:pic>
        <p:nvPicPr>
          <p:cNvPr id="334" name="Google Shape;334;p44"/>
          <p:cNvPicPr preferRelativeResize="0"/>
          <p:nvPr/>
        </p:nvPicPr>
        <p:blipFill rotWithShape="1">
          <a:blip r:embed="rId3">
            <a:alphaModFix/>
          </a:blip>
          <a:srcRect b="0" l="0" r="0" t="0"/>
          <a:stretch/>
        </p:blipFill>
        <p:spPr>
          <a:xfrm>
            <a:off x="5548125" y="2974900"/>
            <a:ext cx="432050" cy="432050"/>
          </a:xfrm>
          <a:prstGeom prst="rect">
            <a:avLst/>
          </a:prstGeom>
          <a:noFill/>
          <a:ln>
            <a:noFill/>
          </a:ln>
        </p:spPr>
      </p:pic>
      <p:pic>
        <p:nvPicPr>
          <p:cNvPr id="335" name="Google Shape;335;p44"/>
          <p:cNvPicPr preferRelativeResize="0"/>
          <p:nvPr/>
        </p:nvPicPr>
        <p:blipFill rotWithShape="1">
          <a:blip r:embed="rId3">
            <a:alphaModFix/>
          </a:blip>
          <a:srcRect b="0" l="0" r="0" t="0"/>
          <a:stretch/>
        </p:blipFill>
        <p:spPr>
          <a:xfrm>
            <a:off x="7639800" y="2836000"/>
            <a:ext cx="432049" cy="432049"/>
          </a:xfrm>
          <a:prstGeom prst="rect">
            <a:avLst/>
          </a:prstGeom>
          <a:noFill/>
          <a:ln>
            <a:noFill/>
          </a:ln>
        </p:spPr>
      </p:pic>
      <p:sp>
        <p:nvSpPr>
          <p:cNvPr id="336" name="Google Shape;336;p44"/>
          <p:cNvSpPr txBox="1"/>
          <p:nvPr/>
        </p:nvSpPr>
        <p:spPr>
          <a:xfrm>
            <a:off x="1104375" y="1865750"/>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Define the Objective</a:t>
            </a:r>
            <a:endParaRPr b="1" sz="1600">
              <a:solidFill>
                <a:srgbClr val="9E9E9E"/>
              </a:solidFill>
              <a:latin typeface="Nunito"/>
              <a:ea typeface="Nunito"/>
              <a:cs typeface="Nunito"/>
              <a:sym typeface="Nunito"/>
            </a:endParaRPr>
          </a:p>
        </p:txBody>
      </p:sp>
      <p:sp>
        <p:nvSpPr>
          <p:cNvPr id="337" name="Google Shape;337;p44"/>
          <p:cNvSpPr txBox="1"/>
          <p:nvPr/>
        </p:nvSpPr>
        <p:spPr>
          <a:xfrm>
            <a:off x="3157750" y="1647463"/>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Narrow the Scope</a:t>
            </a:r>
            <a:endParaRPr b="1" sz="1600">
              <a:solidFill>
                <a:srgbClr val="9E9E9E"/>
              </a:solidFill>
              <a:latin typeface="Nunito"/>
              <a:ea typeface="Nunito"/>
              <a:cs typeface="Nunito"/>
              <a:sym typeface="Nunito"/>
            </a:endParaRPr>
          </a:p>
        </p:txBody>
      </p:sp>
      <p:sp>
        <p:nvSpPr>
          <p:cNvPr id="338" name="Google Shape;338;p44"/>
          <p:cNvSpPr txBox="1"/>
          <p:nvPr/>
        </p:nvSpPr>
        <p:spPr>
          <a:xfrm>
            <a:off x="6987025" y="2094888"/>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Formulate the Question</a:t>
            </a:r>
            <a:endParaRPr b="1" sz="1600">
              <a:solidFill>
                <a:srgbClr val="9E9E9E"/>
              </a:solidFill>
              <a:latin typeface="Nunito"/>
              <a:ea typeface="Nunito"/>
              <a:cs typeface="Nunito"/>
              <a:sym typeface="Nunito"/>
            </a:endParaRPr>
          </a:p>
        </p:txBody>
      </p:sp>
      <p:sp>
        <p:nvSpPr>
          <p:cNvPr id="339" name="Google Shape;339;p44"/>
          <p:cNvSpPr txBox="1"/>
          <p:nvPr/>
        </p:nvSpPr>
        <p:spPr>
          <a:xfrm>
            <a:off x="4851250" y="2233200"/>
            <a:ext cx="18258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chemeClr val="dk1"/>
                </a:solidFill>
                <a:latin typeface="Nunito"/>
                <a:ea typeface="Nunito"/>
                <a:cs typeface="Nunito"/>
                <a:sym typeface="Nunito"/>
              </a:rPr>
              <a:t>Identify Data/Constraints</a:t>
            </a:r>
            <a:endParaRPr b="1" sz="1600">
              <a:solidFill>
                <a:schemeClr val="dk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Formulating a Good Data Question</a:t>
            </a:r>
            <a:endParaRPr/>
          </a:p>
        </p:txBody>
      </p:sp>
      <p:sp>
        <p:nvSpPr>
          <p:cNvPr id="345" name="Google Shape;345;p4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45"/>
          <p:cNvSpPr/>
          <p:nvPr/>
        </p:nvSpPr>
        <p:spPr>
          <a:xfrm>
            <a:off x="1995225" y="2771996"/>
            <a:ext cx="5905300" cy="724025"/>
          </a:xfrm>
          <a:custGeom>
            <a:rect b="b" l="l" r="r" t="t"/>
            <a:pathLst>
              <a:path extrusionOk="0" h="28961" w="236212">
                <a:moveTo>
                  <a:pt x="0" y="11287"/>
                </a:moveTo>
                <a:cubicBezTo>
                  <a:pt x="5586" y="14148"/>
                  <a:pt x="18203" y="30332"/>
                  <a:pt x="33516" y="28451"/>
                </a:cubicBezTo>
                <a:cubicBezTo>
                  <a:pt x="48829" y="26570"/>
                  <a:pt x="72736" y="-78"/>
                  <a:pt x="91877" y="0"/>
                </a:cubicBezTo>
                <a:cubicBezTo>
                  <a:pt x="111018" y="78"/>
                  <a:pt x="130902" y="27824"/>
                  <a:pt x="148363" y="28921"/>
                </a:cubicBezTo>
                <a:cubicBezTo>
                  <a:pt x="165824" y="30018"/>
                  <a:pt x="182465" y="7838"/>
                  <a:pt x="196645" y="6584"/>
                </a:cubicBezTo>
                <a:cubicBezTo>
                  <a:pt x="210825" y="5330"/>
                  <a:pt x="227284" y="18846"/>
                  <a:pt x="233442" y="21397"/>
                </a:cubicBezTo>
                <a:cubicBezTo>
                  <a:pt x="239600" y="23948"/>
                  <a:pt x="233566" y="21810"/>
                  <a:pt x="233591" y="21892"/>
                </a:cubicBezTo>
              </a:path>
            </a:pathLst>
          </a:custGeom>
          <a:noFill/>
          <a:ln cap="flat" cmpd="sng" w="19050">
            <a:solidFill>
              <a:srgbClr val="222222"/>
            </a:solidFill>
            <a:prstDash val="dash"/>
            <a:round/>
            <a:headEnd len="med" w="med" type="none"/>
            <a:tailEnd len="med" w="med" type="none"/>
          </a:ln>
        </p:spPr>
      </p:sp>
      <p:pic>
        <p:nvPicPr>
          <p:cNvPr id="347" name="Google Shape;347;p45"/>
          <p:cNvPicPr preferRelativeResize="0"/>
          <p:nvPr/>
        </p:nvPicPr>
        <p:blipFill rotWithShape="1">
          <a:blip r:embed="rId3">
            <a:alphaModFix/>
          </a:blip>
          <a:srcRect b="0" l="0" r="0" t="0"/>
          <a:stretch/>
        </p:blipFill>
        <p:spPr>
          <a:xfrm>
            <a:off x="1757150" y="2542850"/>
            <a:ext cx="432049" cy="432049"/>
          </a:xfrm>
          <a:prstGeom prst="rect">
            <a:avLst/>
          </a:prstGeom>
          <a:noFill/>
          <a:ln>
            <a:noFill/>
          </a:ln>
        </p:spPr>
      </p:pic>
      <p:pic>
        <p:nvPicPr>
          <p:cNvPr id="348" name="Google Shape;348;p45"/>
          <p:cNvPicPr preferRelativeResize="0"/>
          <p:nvPr/>
        </p:nvPicPr>
        <p:blipFill rotWithShape="1">
          <a:blip r:embed="rId3">
            <a:alphaModFix/>
          </a:blip>
          <a:srcRect b="0" l="0" r="0" t="0"/>
          <a:stretch/>
        </p:blipFill>
        <p:spPr>
          <a:xfrm>
            <a:off x="3810525" y="2283400"/>
            <a:ext cx="432050" cy="432049"/>
          </a:xfrm>
          <a:prstGeom prst="rect">
            <a:avLst/>
          </a:prstGeom>
          <a:noFill/>
          <a:ln>
            <a:noFill/>
          </a:ln>
        </p:spPr>
      </p:pic>
      <p:pic>
        <p:nvPicPr>
          <p:cNvPr id="349" name="Google Shape;349;p45"/>
          <p:cNvPicPr preferRelativeResize="0"/>
          <p:nvPr/>
        </p:nvPicPr>
        <p:blipFill rotWithShape="1">
          <a:blip r:embed="rId3">
            <a:alphaModFix/>
          </a:blip>
          <a:srcRect b="0" l="0" r="0" t="0"/>
          <a:stretch/>
        </p:blipFill>
        <p:spPr>
          <a:xfrm>
            <a:off x="5548125" y="2974900"/>
            <a:ext cx="432050" cy="432050"/>
          </a:xfrm>
          <a:prstGeom prst="rect">
            <a:avLst/>
          </a:prstGeom>
          <a:noFill/>
          <a:ln>
            <a:noFill/>
          </a:ln>
        </p:spPr>
      </p:pic>
      <p:pic>
        <p:nvPicPr>
          <p:cNvPr id="350" name="Google Shape;350;p45"/>
          <p:cNvPicPr preferRelativeResize="0"/>
          <p:nvPr/>
        </p:nvPicPr>
        <p:blipFill rotWithShape="1">
          <a:blip r:embed="rId3">
            <a:alphaModFix/>
          </a:blip>
          <a:srcRect b="0" l="0" r="0" t="0"/>
          <a:stretch/>
        </p:blipFill>
        <p:spPr>
          <a:xfrm>
            <a:off x="7639800" y="2836000"/>
            <a:ext cx="432049" cy="432049"/>
          </a:xfrm>
          <a:prstGeom prst="rect">
            <a:avLst/>
          </a:prstGeom>
          <a:noFill/>
          <a:ln>
            <a:noFill/>
          </a:ln>
        </p:spPr>
      </p:pic>
      <p:sp>
        <p:nvSpPr>
          <p:cNvPr id="351" name="Google Shape;351;p45"/>
          <p:cNvSpPr txBox="1"/>
          <p:nvPr/>
        </p:nvSpPr>
        <p:spPr>
          <a:xfrm>
            <a:off x="1104375" y="1865750"/>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Define the Objective</a:t>
            </a:r>
            <a:endParaRPr b="1" sz="1600">
              <a:solidFill>
                <a:srgbClr val="9E9E9E"/>
              </a:solidFill>
              <a:latin typeface="Nunito"/>
              <a:ea typeface="Nunito"/>
              <a:cs typeface="Nunito"/>
              <a:sym typeface="Nunito"/>
            </a:endParaRPr>
          </a:p>
        </p:txBody>
      </p:sp>
      <p:sp>
        <p:nvSpPr>
          <p:cNvPr id="352" name="Google Shape;352;p45"/>
          <p:cNvSpPr txBox="1"/>
          <p:nvPr/>
        </p:nvSpPr>
        <p:spPr>
          <a:xfrm>
            <a:off x="3157750" y="1647463"/>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Narrow the Scope</a:t>
            </a:r>
            <a:endParaRPr b="1" sz="1600">
              <a:solidFill>
                <a:srgbClr val="9E9E9E"/>
              </a:solidFill>
              <a:latin typeface="Nunito"/>
              <a:ea typeface="Nunito"/>
              <a:cs typeface="Nunito"/>
              <a:sym typeface="Nunito"/>
            </a:endParaRPr>
          </a:p>
        </p:txBody>
      </p:sp>
      <p:sp>
        <p:nvSpPr>
          <p:cNvPr id="353" name="Google Shape;353;p45"/>
          <p:cNvSpPr txBox="1"/>
          <p:nvPr/>
        </p:nvSpPr>
        <p:spPr>
          <a:xfrm>
            <a:off x="6987025" y="2094888"/>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latin typeface="Nunito"/>
                <a:ea typeface="Nunito"/>
                <a:cs typeface="Nunito"/>
                <a:sym typeface="Nunito"/>
              </a:rPr>
              <a:t>Formulate the Question</a:t>
            </a:r>
            <a:endParaRPr b="1" sz="1600">
              <a:latin typeface="Nunito"/>
              <a:ea typeface="Nunito"/>
              <a:cs typeface="Nunito"/>
              <a:sym typeface="Nunito"/>
            </a:endParaRPr>
          </a:p>
        </p:txBody>
      </p:sp>
      <p:sp>
        <p:nvSpPr>
          <p:cNvPr id="354" name="Google Shape;354;p45"/>
          <p:cNvSpPr txBox="1"/>
          <p:nvPr/>
        </p:nvSpPr>
        <p:spPr>
          <a:xfrm>
            <a:off x="4851250" y="2233200"/>
            <a:ext cx="18258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Identify Data/Constraints</a:t>
            </a:r>
            <a:endParaRPr b="1" sz="1600">
              <a:solidFill>
                <a:srgbClr val="9E9E9E"/>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6"/>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361" name="Google Shape;361;p46"/>
          <p:cNvSpPr txBox="1"/>
          <p:nvPr/>
        </p:nvSpPr>
        <p:spPr>
          <a:xfrm>
            <a:off x="1142150" y="1126650"/>
            <a:ext cx="4127400" cy="340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Nunito"/>
                <a:ea typeface="Nunito"/>
                <a:cs typeface="Nunito"/>
                <a:sym typeface="Nunito"/>
              </a:rPr>
              <a:t>For the next few slides, you will be given a question and must determine if it is a </a:t>
            </a:r>
            <a:r>
              <a:rPr b="1" lang="en" sz="1600">
                <a:latin typeface="Nunito"/>
                <a:ea typeface="Nunito"/>
                <a:cs typeface="Nunito"/>
                <a:sym typeface="Nunito"/>
              </a:rPr>
              <a:t>good or bad question. </a:t>
            </a:r>
            <a:endParaRPr b="1" sz="1600">
              <a:latin typeface="Nunito"/>
              <a:ea typeface="Nunito"/>
              <a:cs typeface="Nunito"/>
              <a:sym typeface="Nunito"/>
            </a:endParaRPr>
          </a:p>
          <a:p>
            <a:pPr indent="0" lvl="0" marL="0" rtl="0" algn="l">
              <a:spcBef>
                <a:spcPts val="0"/>
              </a:spcBef>
              <a:spcAft>
                <a:spcPts val="0"/>
              </a:spcAft>
              <a:buNone/>
            </a:pPr>
            <a:r>
              <a:t/>
            </a:r>
            <a:endParaRPr b="1" sz="1600">
              <a:latin typeface="Nunito"/>
              <a:ea typeface="Nunito"/>
              <a:cs typeface="Nunito"/>
              <a:sym typeface="Nunito"/>
            </a:endParaRPr>
          </a:p>
          <a:p>
            <a:pPr indent="-330200" lvl="0" marL="457200" rtl="0" algn="l">
              <a:spcBef>
                <a:spcPts val="0"/>
              </a:spcBef>
              <a:spcAft>
                <a:spcPts val="0"/>
              </a:spcAft>
              <a:buSzPts val="1600"/>
              <a:buFont typeface="Nunito"/>
              <a:buAutoNum type="arabicPeriod"/>
            </a:pPr>
            <a:r>
              <a:rPr lang="en" sz="1600">
                <a:latin typeface="Nunito"/>
                <a:ea typeface="Nunito"/>
                <a:cs typeface="Nunito"/>
                <a:sym typeface="Nunito"/>
              </a:rPr>
              <a:t>I will read the questions aloud. </a:t>
            </a:r>
            <a:endParaRPr sz="1600">
              <a:latin typeface="Nunito"/>
              <a:ea typeface="Nunito"/>
              <a:cs typeface="Nunito"/>
              <a:sym typeface="Nunito"/>
            </a:endParaRPr>
          </a:p>
          <a:p>
            <a:pPr indent="-330200" lvl="0" marL="457200" rtl="0" algn="l">
              <a:spcBef>
                <a:spcPts val="1000"/>
              </a:spcBef>
              <a:spcAft>
                <a:spcPts val="0"/>
              </a:spcAft>
              <a:buSzPts val="1600"/>
              <a:buFont typeface="Nunito"/>
              <a:buAutoNum type="arabicPeriod"/>
            </a:pPr>
            <a:r>
              <a:rPr lang="en" sz="1600">
                <a:latin typeface="Nunito"/>
                <a:ea typeface="Nunito"/>
                <a:cs typeface="Nunito"/>
                <a:sym typeface="Nunito"/>
              </a:rPr>
              <a:t>You will respond with a thumbs up or thumbs down on the quality of the question. </a:t>
            </a:r>
            <a:endParaRPr sz="1600">
              <a:latin typeface="Nunito"/>
              <a:ea typeface="Nunito"/>
              <a:cs typeface="Nunito"/>
              <a:sym typeface="Nunito"/>
            </a:endParaRPr>
          </a:p>
          <a:p>
            <a:pPr indent="-330200" lvl="1" marL="914400" rtl="0" algn="l">
              <a:spcBef>
                <a:spcPts val="1000"/>
              </a:spcBef>
              <a:spcAft>
                <a:spcPts val="0"/>
              </a:spcAft>
              <a:buSzPts val="1600"/>
              <a:buFont typeface="Nunito"/>
              <a:buAutoNum type="alphaLcPeriod"/>
            </a:pPr>
            <a:r>
              <a:rPr b="1" lang="en" sz="1600">
                <a:latin typeface="Nunito"/>
                <a:ea typeface="Nunito"/>
                <a:cs typeface="Nunito"/>
                <a:sym typeface="Nunito"/>
              </a:rPr>
              <a:t>Good </a:t>
            </a:r>
            <a:r>
              <a:rPr lang="en" sz="1600">
                <a:latin typeface="Nunito"/>
                <a:ea typeface="Nunito"/>
                <a:cs typeface="Nunito"/>
                <a:sym typeface="Nunito"/>
              </a:rPr>
              <a:t>= thumbs up </a:t>
            </a:r>
            <a:endParaRPr sz="1600">
              <a:latin typeface="Nunito"/>
              <a:ea typeface="Nunito"/>
              <a:cs typeface="Nunito"/>
              <a:sym typeface="Nunito"/>
            </a:endParaRPr>
          </a:p>
          <a:p>
            <a:pPr indent="-330200" lvl="1" marL="914400" rtl="0" algn="l">
              <a:spcBef>
                <a:spcPts val="1000"/>
              </a:spcBef>
              <a:spcAft>
                <a:spcPts val="0"/>
              </a:spcAft>
              <a:buSzPts val="1600"/>
              <a:buFont typeface="Nunito"/>
              <a:buAutoNum type="alphaLcPeriod"/>
            </a:pPr>
            <a:r>
              <a:rPr b="1" lang="en" sz="1600">
                <a:latin typeface="Nunito"/>
                <a:ea typeface="Nunito"/>
                <a:cs typeface="Nunito"/>
                <a:sym typeface="Nunito"/>
              </a:rPr>
              <a:t>Bad </a:t>
            </a:r>
            <a:r>
              <a:rPr lang="en" sz="1600">
                <a:latin typeface="Nunito"/>
                <a:ea typeface="Nunito"/>
                <a:cs typeface="Nunito"/>
                <a:sym typeface="Nunito"/>
              </a:rPr>
              <a:t>= thumbs down</a:t>
            </a:r>
            <a:endParaRPr sz="1600">
              <a:latin typeface="Nunito"/>
              <a:ea typeface="Nunito"/>
              <a:cs typeface="Nunito"/>
              <a:sym typeface="Nunito"/>
            </a:endParaRPr>
          </a:p>
          <a:p>
            <a:pPr indent="-330200" lvl="0" marL="457200" rtl="0" algn="l">
              <a:spcBef>
                <a:spcPts val="1000"/>
              </a:spcBef>
              <a:spcAft>
                <a:spcPts val="1000"/>
              </a:spcAft>
              <a:buSzPts val="1600"/>
              <a:buFont typeface="Nunito"/>
              <a:buAutoNum type="arabicPeriod"/>
            </a:pPr>
            <a:r>
              <a:rPr lang="en" sz="1600">
                <a:latin typeface="Nunito"/>
                <a:ea typeface="Nunito"/>
                <a:cs typeface="Nunito"/>
                <a:sym typeface="Nunito"/>
              </a:rPr>
              <a:t>We will review the answer together. </a:t>
            </a:r>
            <a:endParaRPr sz="1600">
              <a:latin typeface="Nunito"/>
              <a:ea typeface="Nunito"/>
              <a:cs typeface="Nunito"/>
              <a:sym typeface="Nunito"/>
            </a:endParaRPr>
          </a:p>
        </p:txBody>
      </p:sp>
      <p:grpSp>
        <p:nvGrpSpPr>
          <p:cNvPr id="362" name="Google Shape;362;p46"/>
          <p:cNvGrpSpPr/>
          <p:nvPr/>
        </p:nvGrpSpPr>
        <p:grpSpPr>
          <a:xfrm>
            <a:off x="5546737" y="1230261"/>
            <a:ext cx="1718696" cy="1718696"/>
            <a:chOff x="6307975" y="1479775"/>
            <a:chExt cx="2189700" cy="2189700"/>
          </a:xfrm>
        </p:grpSpPr>
        <p:sp>
          <p:nvSpPr>
            <p:cNvPr id="363" name="Google Shape;363;p46"/>
            <p:cNvSpPr/>
            <p:nvPr/>
          </p:nvSpPr>
          <p:spPr>
            <a:xfrm>
              <a:off x="6307975" y="1479775"/>
              <a:ext cx="2189700" cy="21897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46"/>
            <p:cNvPicPr preferRelativeResize="0"/>
            <p:nvPr/>
          </p:nvPicPr>
          <p:blipFill>
            <a:blip r:embed="rId3">
              <a:alphaModFix/>
            </a:blip>
            <a:stretch>
              <a:fillRect/>
            </a:stretch>
          </p:blipFill>
          <p:spPr>
            <a:xfrm>
              <a:off x="6647600" y="1819400"/>
              <a:ext cx="1389900" cy="1389900"/>
            </a:xfrm>
            <a:prstGeom prst="rect">
              <a:avLst/>
            </a:prstGeom>
            <a:noFill/>
            <a:ln>
              <a:noFill/>
            </a:ln>
          </p:spPr>
        </p:pic>
      </p:grpSp>
      <p:grpSp>
        <p:nvGrpSpPr>
          <p:cNvPr id="365" name="Google Shape;365;p46"/>
          <p:cNvGrpSpPr/>
          <p:nvPr/>
        </p:nvGrpSpPr>
        <p:grpSpPr>
          <a:xfrm>
            <a:off x="6890485" y="2637090"/>
            <a:ext cx="1633954" cy="1633954"/>
            <a:chOff x="-1156775" y="1126650"/>
            <a:chExt cx="2189700" cy="2189700"/>
          </a:xfrm>
        </p:grpSpPr>
        <p:sp>
          <p:nvSpPr>
            <p:cNvPr id="366" name="Google Shape;366;p46"/>
            <p:cNvSpPr/>
            <p:nvPr/>
          </p:nvSpPr>
          <p:spPr>
            <a:xfrm>
              <a:off x="-1156775" y="1126650"/>
              <a:ext cx="2189700" cy="2189700"/>
            </a:xfrm>
            <a:prstGeom prst="ellipse">
              <a:avLst/>
            </a:prstGeom>
            <a:solidFill>
              <a:schemeClr val="accent6"/>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7" name="Google Shape;367;p46"/>
            <p:cNvPicPr preferRelativeResize="0"/>
            <p:nvPr/>
          </p:nvPicPr>
          <p:blipFill>
            <a:blip r:embed="rId3">
              <a:alphaModFix/>
            </a:blip>
            <a:stretch>
              <a:fillRect/>
            </a:stretch>
          </p:blipFill>
          <p:spPr>
            <a:xfrm rot="10800000">
              <a:off x="-726675" y="1667200"/>
              <a:ext cx="1389900" cy="1389900"/>
            </a:xfrm>
            <a:prstGeom prst="rect">
              <a:avLst/>
            </a:prstGeom>
            <a:noFill/>
            <a:ln>
              <a:noFill/>
            </a:ln>
          </p:spPr>
        </p:pic>
      </p:grpSp>
      <p:sp>
        <p:nvSpPr>
          <p:cNvPr id="368" name="Google Shape;368;p46"/>
          <p:cNvSpPr/>
          <p:nvPr/>
        </p:nvSpPr>
        <p:spPr>
          <a:xfrm>
            <a:off x="6589825" y="2571750"/>
            <a:ext cx="675600" cy="675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Barlow Condensed"/>
                <a:ea typeface="Barlow Condensed"/>
                <a:cs typeface="Barlow Condensed"/>
                <a:sym typeface="Barlow Condensed"/>
              </a:rPr>
              <a:t>OR</a:t>
            </a:r>
            <a:endParaRPr b="1" sz="2000">
              <a:latin typeface="Barlow Condensed"/>
              <a:ea typeface="Barlow Condensed"/>
              <a:cs typeface="Barlow Condensed"/>
              <a:sym typeface="Barlow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47"/>
          <p:cNvSpPr txBox="1"/>
          <p:nvPr/>
        </p:nvSpPr>
        <p:spPr>
          <a:xfrm>
            <a:off x="1142151" y="1321550"/>
            <a:ext cx="48993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latin typeface="Nunito Sans"/>
                <a:ea typeface="Nunito Sans"/>
                <a:cs typeface="Nunito Sans"/>
                <a:sym typeface="Nunito Sans"/>
              </a:rPr>
              <a:t>"What trends can we identify in customer behavior from the sales data of Q1 and Q2 in 2023 compared to the same period in 2022?"</a:t>
            </a:r>
            <a:endParaRPr b="1">
              <a:latin typeface="Nunito Sans"/>
              <a:ea typeface="Nunito Sans"/>
              <a:cs typeface="Nunito Sans"/>
              <a:sym typeface="Nunito Sans"/>
            </a:endParaRPr>
          </a:p>
        </p:txBody>
      </p:sp>
      <p:sp>
        <p:nvSpPr>
          <p:cNvPr id="375" name="Google Shape;375;p47"/>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376" name="Google Shape;376;p47"/>
          <p:cNvSpPr txBox="1"/>
          <p:nvPr/>
        </p:nvSpPr>
        <p:spPr>
          <a:xfrm>
            <a:off x="1142150" y="2919125"/>
            <a:ext cx="4899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Specific and Clear</a:t>
            </a:r>
            <a:endParaRPr b="1" sz="2000">
              <a:latin typeface="Nunito"/>
              <a:ea typeface="Nunito"/>
              <a:cs typeface="Nunito"/>
              <a:sym typeface="Nunito"/>
            </a:endParaRPr>
          </a:p>
          <a:p>
            <a:pPr indent="0" lvl="0" marL="0" rtl="0" algn="l">
              <a:spcBef>
                <a:spcPts val="0"/>
              </a:spcBef>
              <a:spcAft>
                <a:spcPts val="0"/>
              </a:spcAft>
              <a:buNone/>
            </a:pPr>
            <a:r>
              <a:rPr lang="en" sz="1600">
                <a:latin typeface="Nunito Sans"/>
                <a:ea typeface="Nunito Sans"/>
                <a:cs typeface="Nunito Sans"/>
                <a:sym typeface="Nunito Sans"/>
              </a:rPr>
              <a:t>This question is time-bound, topic-specific, and directly asks for an analytical perspective, enabling the analyst to focus on providing precise insights.</a:t>
            </a:r>
            <a:endParaRPr sz="1600">
              <a:latin typeface="Nunito Sans"/>
              <a:ea typeface="Nunito Sans"/>
              <a:cs typeface="Nunito Sans"/>
              <a:sym typeface="Nunito Sans"/>
            </a:endParaRPr>
          </a:p>
        </p:txBody>
      </p:sp>
      <p:grpSp>
        <p:nvGrpSpPr>
          <p:cNvPr id="377" name="Google Shape;377;p47"/>
          <p:cNvGrpSpPr/>
          <p:nvPr/>
        </p:nvGrpSpPr>
        <p:grpSpPr>
          <a:xfrm>
            <a:off x="6307975" y="1479775"/>
            <a:ext cx="2189700" cy="2189700"/>
            <a:chOff x="6307975" y="1479775"/>
            <a:chExt cx="2189700" cy="2189700"/>
          </a:xfrm>
        </p:grpSpPr>
        <p:sp>
          <p:nvSpPr>
            <p:cNvPr id="378" name="Google Shape;378;p47"/>
            <p:cNvSpPr/>
            <p:nvPr/>
          </p:nvSpPr>
          <p:spPr>
            <a:xfrm>
              <a:off x="6307975" y="1479775"/>
              <a:ext cx="2189700" cy="21897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9" name="Google Shape;379;p47"/>
            <p:cNvPicPr preferRelativeResize="0"/>
            <p:nvPr/>
          </p:nvPicPr>
          <p:blipFill>
            <a:blip r:embed="rId3">
              <a:alphaModFix/>
            </a:blip>
            <a:stretch>
              <a:fillRect/>
            </a:stretch>
          </p:blipFill>
          <p:spPr>
            <a:xfrm>
              <a:off x="6647600" y="1819400"/>
              <a:ext cx="1389900" cy="1389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48"/>
          <p:cNvSpPr txBox="1"/>
          <p:nvPr/>
        </p:nvSpPr>
        <p:spPr>
          <a:xfrm>
            <a:off x="1142151" y="1321550"/>
            <a:ext cx="48993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latin typeface="Nunito Sans"/>
                <a:ea typeface="Nunito Sans"/>
                <a:cs typeface="Nunito Sans"/>
                <a:sym typeface="Nunito Sans"/>
              </a:rPr>
              <a:t>"Can you tell me something interesting about our customers?"</a:t>
            </a:r>
            <a:endParaRPr b="1" i="1" sz="2000">
              <a:latin typeface="Nunito Sans"/>
              <a:ea typeface="Nunito Sans"/>
              <a:cs typeface="Nunito Sans"/>
              <a:sym typeface="Nunito Sans"/>
            </a:endParaRPr>
          </a:p>
        </p:txBody>
      </p:sp>
      <p:sp>
        <p:nvSpPr>
          <p:cNvPr id="386" name="Google Shape;386;p48"/>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387" name="Google Shape;387;p48"/>
          <p:cNvSpPr txBox="1"/>
          <p:nvPr/>
        </p:nvSpPr>
        <p:spPr>
          <a:xfrm>
            <a:off x="1142150" y="2919125"/>
            <a:ext cx="489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Vague and Unclear</a:t>
            </a:r>
            <a:endParaRPr b="1" sz="2000">
              <a:latin typeface="Nunito"/>
              <a:ea typeface="Nunito"/>
              <a:cs typeface="Nunito"/>
              <a:sym typeface="Nunito"/>
            </a:endParaRPr>
          </a:p>
          <a:p>
            <a:pPr indent="0" lvl="0" marL="0" rtl="0" algn="l">
              <a:spcBef>
                <a:spcPts val="0"/>
              </a:spcBef>
              <a:spcAft>
                <a:spcPts val="0"/>
              </a:spcAft>
              <a:buNone/>
            </a:pPr>
            <a:r>
              <a:rPr lang="en" sz="1600">
                <a:latin typeface="Nunito Sans"/>
                <a:ea typeface="Nunito Sans"/>
                <a:cs typeface="Nunito Sans"/>
                <a:sym typeface="Nunito Sans"/>
              </a:rPr>
              <a:t>This question is vague and open-ended, making it difficult for the analyst to determine what specific data to analyze or the type of analysis the questioner is interested in.</a:t>
            </a:r>
            <a:endParaRPr sz="1600">
              <a:latin typeface="Nunito Sans"/>
              <a:ea typeface="Nunito Sans"/>
              <a:cs typeface="Nunito Sans"/>
              <a:sym typeface="Nunito Sans"/>
            </a:endParaRPr>
          </a:p>
        </p:txBody>
      </p:sp>
      <p:grpSp>
        <p:nvGrpSpPr>
          <p:cNvPr id="388" name="Google Shape;388;p48"/>
          <p:cNvGrpSpPr/>
          <p:nvPr/>
        </p:nvGrpSpPr>
        <p:grpSpPr>
          <a:xfrm>
            <a:off x="6307975" y="1479775"/>
            <a:ext cx="2189700" cy="2189700"/>
            <a:chOff x="6307975" y="1479775"/>
            <a:chExt cx="2189700" cy="2189700"/>
          </a:xfrm>
        </p:grpSpPr>
        <p:sp>
          <p:nvSpPr>
            <p:cNvPr id="389" name="Google Shape;389;p48"/>
            <p:cNvSpPr/>
            <p:nvPr/>
          </p:nvSpPr>
          <p:spPr>
            <a:xfrm>
              <a:off x="6307975" y="1479775"/>
              <a:ext cx="2189700" cy="2189700"/>
            </a:xfrm>
            <a:prstGeom prst="ellipse">
              <a:avLst/>
            </a:prstGeom>
            <a:solidFill>
              <a:schemeClr val="accent6"/>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48"/>
            <p:cNvPicPr preferRelativeResize="0"/>
            <p:nvPr/>
          </p:nvPicPr>
          <p:blipFill>
            <a:blip r:embed="rId3">
              <a:alphaModFix/>
            </a:blip>
            <a:stretch>
              <a:fillRect/>
            </a:stretch>
          </p:blipFill>
          <p:spPr>
            <a:xfrm rot="10800000">
              <a:off x="6738075" y="2020325"/>
              <a:ext cx="1389900" cy="1389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49"/>
          <p:cNvSpPr txBox="1"/>
          <p:nvPr/>
        </p:nvSpPr>
        <p:spPr>
          <a:xfrm>
            <a:off x="1142151" y="1321550"/>
            <a:ext cx="48993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latin typeface="Nunito Sans"/>
                <a:ea typeface="Nunito Sans"/>
                <a:cs typeface="Nunito Sans"/>
                <a:sym typeface="Nunito Sans"/>
              </a:rPr>
              <a:t>"Can you confirm that our latest product is the sole reason for the increase in this quarter's revenue?"</a:t>
            </a:r>
            <a:endParaRPr b="1" i="1" sz="2000">
              <a:latin typeface="Nunito Sans"/>
              <a:ea typeface="Nunito Sans"/>
              <a:cs typeface="Nunito Sans"/>
              <a:sym typeface="Nunito Sans"/>
            </a:endParaRPr>
          </a:p>
        </p:txBody>
      </p:sp>
      <p:sp>
        <p:nvSpPr>
          <p:cNvPr id="397" name="Google Shape;397;p49"/>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398" name="Google Shape;398;p49"/>
          <p:cNvSpPr txBox="1"/>
          <p:nvPr/>
        </p:nvSpPr>
        <p:spPr>
          <a:xfrm>
            <a:off x="1142150" y="2919125"/>
            <a:ext cx="489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Implies a Desired Outcome </a:t>
            </a:r>
            <a:endParaRPr b="1" sz="2000">
              <a:latin typeface="Nunito"/>
              <a:ea typeface="Nunito"/>
              <a:cs typeface="Nunito"/>
              <a:sym typeface="Nunito"/>
            </a:endParaRPr>
          </a:p>
          <a:p>
            <a:pPr indent="0" lvl="0" marL="0" rtl="0" algn="l">
              <a:spcBef>
                <a:spcPts val="0"/>
              </a:spcBef>
              <a:spcAft>
                <a:spcPts val="0"/>
              </a:spcAft>
              <a:buNone/>
            </a:pPr>
            <a:r>
              <a:rPr lang="en" sz="1600">
                <a:latin typeface="Nunito Sans"/>
                <a:ea typeface="Nunito Sans"/>
                <a:cs typeface="Nunito Sans"/>
                <a:sym typeface="Nunito Sans"/>
              </a:rPr>
              <a:t>This question implies an expected answer and might pressure an analyst to confirm a preconceived belief, potentially leading to biased analysis.</a:t>
            </a:r>
            <a:endParaRPr sz="1600">
              <a:latin typeface="Nunito Sans"/>
              <a:ea typeface="Nunito Sans"/>
              <a:cs typeface="Nunito Sans"/>
              <a:sym typeface="Nunito Sans"/>
            </a:endParaRPr>
          </a:p>
        </p:txBody>
      </p:sp>
      <p:grpSp>
        <p:nvGrpSpPr>
          <p:cNvPr id="399" name="Google Shape;399;p49"/>
          <p:cNvGrpSpPr/>
          <p:nvPr/>
        </p:nvGrpSpPr>
        <p:grpSpPr>
          <a:xfrm>
            <a:off x="6307975" y="1479775"/>
            <a:ext cx="2189700" cy="2189700"/>
            <a:chOff x="6307975" y="1479775"/>
            <a:chExt cx="2189700" cy="2189700"/>
          </a:xfrm>
        </p:grpSpPr>
        <p:sp>
          <p:nvSpPr>
            <p:cNvPr id="400" name="Google Shape;400;p49"/>
            <p:cNvSpPr/>
            <p:nvPr/>
          </p:nvSpPr>
          <p:spPr>
            <a:xfrm>
              <a:off x="6307975" y="1479775"/>
              <a:ext cx="2189700" cy="2189700"/>
            </a:xfrm>
            <a:prstGeom prst="ellipse">
              <a:avLst/>
            </a:prstGeom>
            <a:solidFill>
              <a:schemeClr val="accent6"/>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1" name="Google Shape;401;p49"/>
            <p:cNvPicPr preferRelativeResize="0"/>
            <p:nvPr/>
          </p:nvPicPr>
          <p:blipFill>
            <a:blip r:embed="rId3">
              <a:alphaModFix/>
            </a:blip>
            <a:stretch>
              <a:fillRect/>
            </a:stretch>
          </p:blipFill>
          <p:spPr>
            <a:xfrm rot="10800000">
              <a:off x="6738075" y="2020325"/>
              <a:ext cx="1389900" cy="1389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50"/>
          <p:cNvSpPr txBox="1"/>
          <p:nvPr/>
        </p:nvSpPr>
        <p:spPr>
          <a:xfrm>
            <a:off x="1142151" y="1321550"/>
            <a:ext cx="48993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latin typeface="Nunito Sans"/>
                <a:ea typeface="Nunito Sans"/>
                <a:cs typeface="Nunito Sans"/>
                <a:sym typeface="Nunito Sans"/>
              </a:rPr>
              <a:t>"Based on historical data, what factors seem to influence customer retention the most, and can we forecast retention rates for the next year?"</a:t>
            </a:r>
            <a:endParaRPr b="1" i="1" sz="2000">
              <a:latin typeface="Nunito Sans"/>
              <a:ea typeface="Nunito Sans"/>
              <a:cs typeface="Nunito Sans"/>
              <a:sym typeface="Nunito Sans"/>
            </a:endParaRPr>
          </a:p>
        </p:txBody>
      </p:sp>
      <p:sp>
        <p:nvSpPr>
          <p:cNvPr id="408" name="Google Shape;408;p50"/>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409" name="Google Shape;409;p50"/>
          <p:cNvSpPr txBox="1"/>
          <p:nvPr/>
        </p:nvSpPr>
        <p:spPr>
          <a:xfrm>
            <a:off x="1142150" y="2919125"/>
            <a:ext cx="489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Encourages Prediction</a:t>
            </a:r>
            <a:endParaRPr b="1" sz="2000">
              <a:latin typeface="Nunito"/>
              <a:ea typeface="Nunito"/>
              <a:cs typeface="Nunito"/>
              <a:sym typeface="Nunito"/>
            </a:endParaRPr>
          </a:p>
          <a:p>
            <a:pPr indent="0" lvl="0" marL="0" rtl="0" algn="l">
              <a:spcBef>
                <a:spcPts val="0"/>
              </a:spcBef>
              <a:spcAft>
                <a:spcPts val="0"/>
              </a:spcAft>
              <a:buNone/>
            </a:pPr>
            <a:r>
              <a:rPr lang="en" sz="1600">
                <a:latin typeface="Nunito Sans"/>
                <a:ea typeface="Nunito Sans"/>
                <a:cs typeface="Nunito Sans"/>
                <a:sym typeface="Nunito Sans"/>
              </a:rPr>
              <a:t>This question seeks a deeper understanding of influencing factors and asks for a predictive model, encouraging the use of more advanced analytical skills.</a:t>
            </a:r>
            <a:endParaRPr sz="1600">
              <a:latin typeface="Nunito Sans"/>
              <a:ea typeface="Nunito Sans"/>
              <a:cs typeface="Nunito Sans"/>
              <a:sym typeface="Nunito Sans"/>
            </a:endParaRPr>
          </a:p>
        </p:txBody>
      </p:sp>
      <p:grpSp>
        <p:nvGrpSpPr>
          <p:cNvPr id="410" name="Google Shape;410;p50"/>
          <p:cNvGrpSpPr/>
          <p:nvPr/>
        </p:nvGrpSpPr>
        <p:grpSpPr>
          <a:xfrm>
            <a:off x="6307975" y="1479775"/>
            <a:ext cx="2189700" cy="2189700"/>
            <a:chOff x="6307975" y="1479775"/>
            <a:chExt cx="2189700" cy="2189700"/>
          </a:xfrm>
        </p:grpSpPr>
        <p:sp>
          <p:nvSpPr>
            <p:cNvPr id="411" name="Google Shape;411;p50"/>
            <p:cNvSpPr/>
            <p:nvPr/>
          </p:nvSpPr>
          <p:spPr>
            <a:xfrm>
              <a:off x="6307975" y="1479775"/>
              <a:ext cx="2189700" cy="21897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50"/>
            <p:cNvPicPr preferRelativeResize="0"/>
            <p:nvPr/>
          </p:nvPicPr>
          <p:blipFill>
            <a:blip r:embed="rId3">
              <a:alphaModFix/>
            </a:blip>
            <a:stretch>
              <a:fillRect/>
            </a:stretch>
          </p:blipFill>
          <p:spPr>
            <a:xfrm>
              <a:off x="6647600" y="1819400"/>
              <a:ext cx="1389900" cy="1389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51"/>
          <p:cNvSpPr txBox="1"/>
          <p:nvPr/>
        </p:nvSpPr>
        <p:spPr>
          <a:xfrm>
            <a:off x="1142151" y="1321550"/>
            <a:ext cx="48993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latin typeface="Nunito Sans"/>
                <a:ea typeface="Nunito Sans"/>
                <a:cs typeface="Nunito Sans"/>
                <a:sym typeface="Nunito Sans"/>
              </a:rPr>
              <a:t>"What will be our exact revenue in the next five years?"</a:t>
            </a:r>
            <a:endParaRPr b="1" i="1" sz="2000">
              <a:latin typeface="Nunito Sans"/>
              <a:ea typeface="Nunito Sans"/>
              <a:cs typeface="Nunito Sans"/>
              <a:sym typeface="Nunito Sans"/>
            </a:endParaRPr>
          </a:p>
        </p:txBody>
      </p:sp>
      <p:sp>
        <p:nvSpPr>
          <p:cNvPr id="419" name="Google Shape;419;p51"/>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420" name="Google Shape;420;p51"/>
          <p:cNvSpPr txBox="1"/>
          <p:nvPr/>
        </p:nvSpPr>
        <p:spPr>
          <a:xfrm>
            <a:off x="1142150" y="2919125"/>
            <a:ext cx="489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Beyond the Scope</a:t>
            </a:r>
            <a:endParaRPr b="1" sz="2000">
              <a:latin typeface="Nunito"/>
              <a:ea typeface="Nunito"/>
              <a:cs typeface="Nunito"/>
              <a:sym typeface="Nunito"/>
            </a:endParaRPr>
          </a:p>
          <a:p>
            <a:pPr indent="0" lvl="0" marL="0" rtl="0" algn="l">
              <a:spcBef>
                <a:spcPts val="0"/>
              </a:spcBef>
              <a:spcAft>
                <a:spcPts val="0"/>
              </a:spcAft>
              <a:buNone/>
            </a:pPr>
            <a:r>
              <a:rPr lang="en" sz="1600">
                <a:latin typeface="Nunito Sans"/>
                <a:ea typeface="Nunito Sans"/>
                <a:cs typeface="Nunito Sans"/>
                <a:sym typeface="Nunito Sans"/>
              </a:rPr>
              <a:t>While data scientists can forecast based on trends, asking for precise predictions over a long period can be unrealistic due to the countless variables that can affect future outcomes.</a:t>
            </a:r>
            <a:endParaRPr sz="1600">
              <a:latin typeface="Nunito Sans"/>
              <a:ea typeface="Nunito Sans"/>
              <a:cs typeface="Nunito Sans"/>
              <a:sym typeface="Nunito Sans"/>
            </a:endParaRPr>
          </a:p>
        </p:txBody>
      </p:sp>
      <p:grpSp>
        <p:nvGrpSpPr>
          <p:cNvPr id="421" name="Google Shape;421;p51"/>
          <p:cNvGrpSpPr/>
          <p:nvPr/>
        </p:nvGrpSpPr>
        <p:grpSpPr>
          <a:xfrm>
            <a:off x="6307975" y="1479775"/>
            <a:ext cx="2189700" cy="2189700"/>
            <a:chOff x="6307975" y="1479775"/>
            <a:chExt cx="2189700" cy="2189700"/>
          </a:xfrm>
        </p:grpSpPr>
        <p:sp>
          <p:nvSpPr>
            <p:cNvPr id="422" name="Google Shape;422;p51"/>
            <p:cNvSpPr/>
            <p:nvPr/>
          </p:nvSpPr>
          <p:spPr>
            <a:xfrm>
              <a:off x="6307975" y="1479775"/>
              <a:ext cx="2189700" cy="2189700"/>
            </a:xfrm>
            <a:prstGeom prst="ellipse">
              <a:avLst/>
            </a:prstGeom>
            <a:solidFill>
              <a:schemeClr val="accent6"/>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3" name="Google Shape;423;p51"/>
            <p:cNvPicPr preferRelativeResize="0"/>
            <p:nvPr/>
          </p:nvPicPr>
          <p:blipFill>
            <a:blip r:embed="rId3">
              <a:alphaModFix/>
            </a:blip>
            <a:stretch>
              <a:fillRect/>
            </a:stretch>
          </p:blipFill>
          <p:spPr>
            <a:xfrm rot="10800000">
              <a:off x="6738075" y="2020325"/>
              <a:ext cx="1389900" cy="1389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2"/>
          <p:cNvSpPr txBox="1"/>
          <p:nvPr/>
        </p:nvSpPr>
        <p:spPr>
          <a:xfrm>
            <a:off x="1142151" y="1321550"/>
            <a:ext cx="48993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latin typeface="Nunito Sans"/>
                <a:ea typeface="Nunito Sans"/>
                <a:cs typeface="Nunito Sans"/>
                <a:sym typeface="Nunito Sans"/>
              </a:rPr>
              <a:t>"Given the recent user engagement data, what changes could we consider to improve our product’s user experience?"</a:t>
            </a:r>
            <a:endParaRPr b="1" i="1" sz="2000">
              <a:latin typeface="Nunito Sans"/>
              <a:ea typeface="Nunito Sans"/>
              <a:cs typeface="Nunito Sans"/>
              <a:sym typeface="Nunito Sans"/>
            </a:endParaRPr>
          </a:p>
        </p:txBody>
      </p:sp>
      <p:sp>
        <p:nvSpPr>
          <p:cNvPr id="430" name="Google Shape;430;p52"/>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431" name="Google Shape;431;p52"/>
          <p:cNvSpPr txBox="1"/>
          <p:nvPr/>
        </p:nvSpPr>
        <p:spPr>
          <a:xfrm>
            <a:off x="1142150" y="2919125"/>
            <a:ext cx="4899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Seeks Suggested Action</a:t>
            </a:r>
            <a:endParaRPr b="1" sz="2000">
              <a:latin typeface="Nunito"/>
              <a:ea typeface="Nunito"/>
              <a:cs typeface="Nunito"/>
              <a:sym typeface="Nunito"/>
            </a:endParaRPr>
          </a:p>
          <a:p>
            <a:pPr indent="0" lvl="0" marL="0" rtl="0" algn="l">
              <a:spcBef>
                <a:spcPts val="0"/>
              </a:spcBef>
              <a:spcAft>
                <a:spcPts val="0"/>
              </a:spcAft>
              <a:buNone/>
            </a:pPr>
            <a:r>
              <a:rPr lang="en" sz="1600">
                <a:latin typeface="Nunito Sans"/>
                <a:ea typeface="Nunito Sans"/>
                <a:cs typeface="Nunito Sans"/>
                <a:sym typeface="Nunito Sans"/>
              </a:rPr>
              <a:t>This question connects data analysis to strategic decision-making and asks the professional to provide actionable insights.</a:t>
            </a:r>
            <a:endParaRPr sz="1600">
              <a:latin typeface="Nunito Sans"/>
              <a:ea typeface="Nunito Sans"/>
              <a:cs typeface="Nunito Sans"/>
              <a:sym typeface="Nunito Sans"/>
            </a:endParaRPr>
          </a:p>
        </p:txBody>
      </p:sp>
      <p:grpSp>
        <p:nvGrpSpPr>
          <p:cNvPr id="432" name="Google Shape;432;p52"/>
          <p:cNvGrpSpPr/>
          <p:nvPr/>
        </p:nvGrpSpPr>
        <p:grpSpPr>
          <a:xfrm>
            <a:off x="6307975" y="1479775"/>
            <a:ext cx="2189700" cy="2189700"/>
            <a:chOff x="6307975" y="1479775"/>
            <a:chExt cx="2189700" cy="2189700"/>
          </a:xfrm>
        </p:grpSpPr>
        <p:sp>
          <p:nvSpPr>
            <p:cNvPr id="433" name="Google Shape;433;p52"/>
            <p:cNvSpPr/>
            <p:nvPr/>
          </p:nvSpPr>
          <p:spPr>
            <a:xfrm>
              <a:off x="6307975" y="1479775"/>
              <a:ext cx="2189700" cy="21897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4" name="Google Shape;434;p52"/>
            <p:cNvPicPr preferRelativeResize="0"/>
            <p:nvPr/>
          </p:nvPicPr>
          <p:blipFill>
            <a:blip r:embed="rId3">
              <a:alphaModFix/>
            </a:blip>
            <a:stretch>
              <a:fillRect/>
            </a:stretch>
          </p:blipFill>
          <p:spPr>
            <a:xfrm>
              <a:off x="6647600" y="1819400"/>
              <a:ext cx="1389900" cy="1389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8" name="Shape 248"/>
        <p:cNvGrpSpPr/>
        <p:nvPr/>
      </p:nvGrpSpPr>
      <p:grpSpPr>
        <a:xfrm>
          <a:off x="0" y="0"/>
          <a:ext cx="0" cy="0"/>
          <a:chOff x="0" y="0"/>
          <a:chExt cx="0" cy="0"/>
        </a:xfrm>
      </p:grpSpPr>
      <p:sp>
        <p:nvSpPr>
          <p:cNvPr id="249" name="Google Shape;249;p35"/>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Suggested Agenda (30 min)</a:t>
            </a:r>
            <a:endParaRPr/>
          </a:p>
        </p:txBody>
      </p:sp>
      <p:sp>
        <p:nvSpPr>
          <p:cNvPr id="250" name="Google Shape;250;p3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5"/>
          <p:cNvSpPr txBox="1"/>
          <p:nvPr/>
        </p:nvSpPr>
        <p:spPr>
          <a:xfrm>
            <a:off x="1113575" y="1124275"/>
            <a:ext cx="7332900" cy="3074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Nunito"/>
                <a:ea typeface="Nunito"/>
                <a:cs typeface="Nunito"/>
                <a:sym typeface="Nunito"/>
              </a:rPr>
              <a:t>0:00-0:02 Review Learning Objectives</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0:02-0:18 Identifying Trends and Insights</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0:18-0:28 Practice: Asking Good Data Questions</a:t>
            </a:r>
            <a:endParaRPr sz="1800">
              <a:latin typeface="Nunito"/>
              <a:ea typeface="Nunito"/>
              <a:cs typeface="Nunito"/>
              <a:sym typeface="Nunito"/>
            </a:endParaRPr>
          </a:p>
          <a:p>
            <a:pPr indent="0" lvl="0" marL="0" rtl="0" algn="l">
              <a:lnSpc>
                <a:spcPct val="150000"/>
              </a:lnSpc>
              <a:spcBef>
                <a:spcPts val="0"/>
              </a:spcBef>
              <a:spcAft>
                <a:spcPts val="0"/>
              </a:spcAft>
              <a:buNone/>
            </a:pPr>
            <a:r>
              <a:rPr lang="en" sz="1800">
                <a:latin typeface="Nunito"/>
                <a:ea typeface="Nunito"/>
                <a:cs typeface="Nunito"/>
                <a:sym typeface="Nunito"/>
              </a:rPr>
              <a:t>0:28-0:30 Reflection</a:t>
            </a:r>
            <a:endParaRPr sz="1800">
              <a:latin typeface="Nunito"/>
              <a:ea typeface="Nunito"/>
              <a:cs typeface="Nunito"/>
              <a:sym typeface="Nunito"/>
            </a:endParaRPr>
          </a:p>
          <a:p>
            <a:pPr indent="0" lvl="0" marL="0" rtl="0" algn="l">
              <a:lnSpc>
                <a:spcPct val="150000"/>
              </a:lnSpc>
              <a:spcBef>
                <a:spcPts val="0"/>
              </a:spcBef>
              <a:spcAft>
                <a:spcPts val="0"/>
              </a:spcAft>
              <a:buNone/>
            </a:pPr>
            <a:r>
              <a:t/>
            </a:r>
            <a:endParaRPr sz="1800">
              <a:latin typeface="Nunito"/>
              <a:ea typeface="Nunito"/>
              <a:cs typeface="Nunito"/>
              <a:sym typeface="Nunito"/>
            </a:endParaRPr>
          </a:p>
          <a:p>
            <a:pPr indent="0" lvl="0" marL="0" rtl="0" algn="l">
              <a:lnSpc>
                <a:spcPct val="150000"/>
              </a:lnSpc>
              <a:spcBef>
                <a:spcPts val="0"/>
              </a:spcBef>
              <a:spcAft>
                <a:spcPts val="0"/>
              </a:spcAft>
              <a:buNone/>
            </a:pPr>
            <a:r>
              <a:rPr b="1" i="1" lang="en" sz="1800">
                <a:latin typeface="Nunito"/>
                <a:ea typeface="Nunito"/>
                <a:cs typeface="Nunito"/>
                <a:sym typeface="Nunito"/>
              </a:rPr>
              <a:t>*these are estimates - timings will vary!</a:t>
            </a:r>
            <a:endParaRPr sz="18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3"/>
          <p:cNvSpPr txBox="1"/>
          <p:nvPr/>
        </p:nvSpPr>
        <p:spPr>
          <a:xfrm>
            <a:off x="1142151" y="1321550"/>
            <a:ext cx="4899300" cy="16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2000">
                <a:latin typeface="Nunito Sans"/>
                <a:ea typeface="Nunito Sans"/>
                <a:cs typeface="Nunito Sans"/>
                <a:sym typeface="Nunito Sans"/>
              </a:rPr>
              <a:t>"We hypothesize that the recent marketing campaign has increased our website traffic, but not our conversion rate. Does the data support this?"</a:t>
            </a:r>
            <a:endParaRPr b="1" i="1" sz="2000">
              <a:latin typeface="Nunito Sans"/>
              <a:ea typeface="Nunito Sans"/>
              <a:cs typeface="Nunito Sans"/>
              <a:sym typeface="Nunito Sans"/>
            </a:endParaRPr>
          </a:p>
        </p:txBody>
      </p:sp>
      <p:sp>
        <p:nvSpPr>
          <p:cNvPr id="441" name="Google Shape;441;p53"/>
          <p:cNvSpPr txBox="1"/>
          <p:nvPr>
            <p:ph type="title"/>
          </p:nvPr>
        </p:nvSpPr>
        <p:spPr>
          <a:xfrm>
            <a:off x="1142150" y="457200"/>
            <a:ext cx="5656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4000"/>
              <a:t>Is this a good or bad question? </a:t>
            </a:r>
            <a:endParaRPr sz="4000"/>
          </a:p>
        </p:txBody>
      </p:sp>
      <p:sp>
        <p:nvSpPr>
          <p:cNvPr id="442" name="Google Shape;442;p53"/>
          <p:cNvSpPr txBox="1"/>
          <p:nvPr/>
        </p:nvSpPr>
        <p:spPr>
          <a:xfrm>
            <a:off x="1142150" y="2919125"/>
            <a:ext cx="4899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Nunito"/>
                <a:ea typeface="Nunito"/>
                <a:cs typeface="Nunito"/>
                <a:sym typeface="Nunito"/>
              </a:rPr>
              <a:t>Hypothesis Driven</a:t>
            </a:r>
            <a:endParaRPr b="1" sz="2000">
              <a:latin typeface="Nunito"/>
              <a:ea typeface="Nunito"/>
              <a:cs typeface="Nunito"/>
              <a:sym typeface="Nunito"/>
            </a:endParaRPr>
          </a:p>
          <a:p>
            <a:pPr indent="0" lvl="0" marL="0" rtl="0" algn="l">
              <a:spcBef>
                <a:spcPts val="0"/>
              </a:spcBef>
              <a:spcAft>
                <a:spcPts val="0"/>
              </a:spcAft>
              <a:buNone/>
            </a:pPr>
            <a:r>
              <a:rPr lang="en" sz="1600">
                <a:latin typeface="Nunito Sans"/>
                <a:ea typeface="Nunito Sans"/>
                <a:cs typeface="Nunito Sans"/>
                <a:sym typeface="Nunito Sans"/>
              </a:rPr>
              <a:t>Asking to validate or refute a hypothesis with data helps guide the analysis and connects it with business understanding.</a:t>
            </a:r>
            <a:endParaRPr sz="1600">
              <a:latin typeface="Nunito Sans"/>
              <a:ea typeface="Nunito Sans"/>
              <a:cs typeface="Nunito Sans"/>
              <a:sym typeface="Nunito Sans"/>
            </a:endParaRPr>
          </a:p>
        </p:txBody>
      </p:sp>
      <p:grpSp>
        <p:nvGrpSpPr>
          <p:cNvPr id="443" name="Google Shape;443;p53"/>
          <p:cNvGrpSpPr/>
          <p:nvPr/>
        </p:nvGrpSpPr>
        <p:grpSpPr>
          <a:xfrm>
            <a:off x="6307975" y="1479775"/>
            <a:ext cx="2189700" cy="2189700"/>
            <a:chOff x="6307975" y="1479775"/>
            <a:chExt cx="2189700" cy="2189700"/>
          </a:xfrm>
        </p:grpSpPr>
        <p:sp>
          <p:nvSpPr>
            <p:cNvPr id="444" name="Google Shape;444;p53"/>
            <p:cNvSpPr/>
            <p:nvPr/>
          </p:nvSpPr>
          <p:spPr>
            <a:xfrm>
              <a:off x="6307975" y="1479775"/>
              <a:ext cx="2189700" cy="2189700"/>
            </a:xfrm>
            <a:prstGeom prst="ellipse">
              <a:avLst/>
            </a:prstGeom>
            <a:solidFill>
              <a:schemeClr val="accent3"/>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5" name="Google Shape;445;p53"/>
            <p:cNvPicPr preferRelativeResize="0"/>
            <p:nvPr/>
          </p:nvPicPr>
          <p:blipFill>
            <a:blip r:embed="rId3">
              <a:alphaModFix/>
            </a:blip>
            <a:stretch>
              <a:fillRect/>
            </a:stretch>
          </p:blipFill>
          <p:spPr>
            <a:xfrm>
              <a:off x="6647600" y="1819400"/>
              <a:ext cx="1389900" cy="13899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4"/>
          <p:cNvSpPr txBox="1"/>
          <p:nvPr>
            <p:ph type="ctrTitle"/>
          </p:nvPr>
        </p:nvSpPr>
        <p:spPr>
          <a:xfrm>
            <a:off x="1028700" y="3520150"/>
            <a:ext cx="61746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Asking Good Data Questions</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56" name="Google Shape;456;p55"/>
          <p:cNvSpPr txBox="1"/>
          <p:nvPr>
            <p:ph type="title"/>
          </p:nvPr>
        </p:nvSpPr>
        <p:spPr>
          <a:xfrm>
            <a:off x="1142150" y="457200"/>
            <a:ext cx="61755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Asking Good Data Questions</a:t>
            </a:r>
            <a:endParaRPr/>
          </a:p>
        </p:txBody>
      </p:sp>
      <p:sp>
        <p:nvSpPr>
          <p:cNvPr id="457" name="Google Shape;457;p55"/>
          <p:cNvSpPr txBox="1"/>
          <p:nvPr>
            <p:ph idx="1" type="body"/>
          </p:nvPr>
        </p:nvSpPr>
        <p:spPr>
          <a:xfrm>
            <a:off x="1142150" y="1143850"/>
            <a:ext cx="46866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First, visit </a:t>
            </a:r>
            <a:r>
              <a:rPr b="1" lang="en" u="sng">
                <a:solidFill>
                  <a:schemeClr val="hlink"/>
                </a:solidFill>
                <a:hlinkClick r:id="rId3"/>
              </a:rPr>
              <a:t>chat.openai.com/gpts</a:t>
            </a:r>
            <a:r>
              <a:rPr lang="en"/>
              <a:t> and choose Data Analyst</a:t>
            </a:r>
            <a:endParaRPr/>
          </a:p>
        </p:txBody>
      </p:sp>
      <p:pic>
        <p:nvPicPr>
          <p:cNvPr id="458" name="Google Shape;458;p55"/>
          <p:cNvPicPr preferRelativeResize="0"/>
          <p:nvPr/>
        </p:nvPicPr>
        <p:blipFill>
          <a:blip r:embed="rId4">
            <a:alphaModFix/>
          </a:blip>
          <a:stretch>
            <a:fillRect/>
          </a:stretch>
        </p:blipFill>
        <p:spPr>
          <a:xfrm>
            <a:off x="2855287" y="1578800"/>
            <a:ext cx="3433425" cy="326664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6"/>
          <p:cNvSpPr txBox="1"/>
          <p:nvPr>
            <p:ph type="title"/>
          </p:nvPr>
        </p:nvSpPr>
        <p:spPr>
          <a:xfrm>
            <a:off x="1142150" y="457200"/>
            <a:ext cx="61755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Asking Good Data Questions</a:t>
            </a:r>
            <a:endParaRPr/>
          </a:p>
        </p:txBody>
      </p:sp>
      <p:sp>
        <p:nvSpPr>
          <p:cNvPr id="464" name="Google Shape;464;p56"/>
          <p:cNvSpPr txBox="1"/>
          <p:nvPr>
            <p:ph idx="4294967295" type="body"/>
          </p:nvPr>
        </p:nvSpPr>
        <p:spPr>
          <a:xfrm>
            <a:off x="1142150" y="1149725"/>
            <a:ext cx="4349400" cy="114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Upload </a:t>
            </a:r>
            <a:r>
              <a:rPr lang="en" sz="1400" u="sng">
                <a:solidFill>
                  <a:schemeClr val="hlink"/>
                </a:solidFill>
                <a:hlinkClick r:id="rId3"/>
              </a:rPr>
              <a:t>ecommerce-data.csv.zip</a:t>
            </a:r>
            <a:r>
              <a:rPr lang="en" sz="1400"/>
              <a:t> and provide both context and an objective</a:t>
            </a:r>
            <a:r>
              <a:rPr lang="en"/>
              <a:t> for what you would like to achieve based on the analysis.</a:t>
            </a:r>
            <a:endParaRPr sz="1400"/>
          </a:p>
          <a:p>
            <a:pPr indent="0" lvl="0" marL="0" rtl="0" algn="l">
              <a:spcBef>
                <a:spcPts val="1000"/>
              </a:spcBef>
              <a:spcAft>
                <a:spcPts val="1000"/>
              </a:spcAft>
              <a:buNone/>
            </a:pPr>
            <a:r>
              <a:rPr b="1" lang="en" sz="1400"/>
              <a:t>Instructions: </a:t>
            </a:r>
            <a:endParaRPr sz="1400"/>
          </a:p>
        </p:txBody>
      </p:sp>
      <p:sp>
        <p:nvSpPr>
          <p:cNvPr id="465" name="Google Shape;465;p56"/>
          <p:cNvSpPr/>
          <p:nvPr/>
        </p:nvSpPr>
        <p:spPr>
          <a:xfrm>
            <a:off x="5945400" y="1149725"/>
            <a:ext cx="2741400" cy="3193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6"/>
          <p:cNvSpPr txBox="1"/>
          <p:nvPr>
            <p:ph type="title"/>
          </p:nvPr>
        </p:nvSpPr>
        <p:spPr>
          <a:xfrm>
            <a:off x="6085304" y="1307225"/>
            <a:ext cx="2427600" cy="24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800">
                <a:latin typeface="Barlow"/>
                <a:ea typeface="Barlow"/>
                <a:cs typeface="Barlow"/>
                <a:sym typeface="Barlow"/>
              </a:rPr>
              <a:t>Example Refinements: </a:t>
            </a:r>
            <a:endParaRPr sz="1800">
              <a:latin typeface="Barlow"/>
              <a:ea typeface="Barlow"/>
              <a:cs typeface="Barlow"/>
              <a:sym typeface="Barlow"/>
            </a:endParaRPr>
          </a:p>
        </p:txBody>
      </p:sp>
      <p:sp>
        <p:nvSpPr>
          <p:cNvPr id="467" name="Google Shape;467;p56"/>
          <p:cNvSpPr txBox="1"/>
          <p:nvPr/>
        </p:nvSpPr>
        <p:spPr>
          <a:xfrm>
            <a:off x="6050823" y="1677175"/>
            <a:ext cx="2496600" cy="36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Nunito"/>
                <a:ea typeface="Nunito"/>
                <a:cs typeface="Nunito"/>
                <a:sym typeface="Nunito"/>
              </a:rPr>
              <a:t>I believe .show() isn't available because your environment is sandboxed.</a:t>
            </a:r>
            <a:endParaRPr sz="1200">
              <a:solidFill>
                <a:schemeClr val="dk1"/>
              </a:solidFill>
              <a:latin typeface="Nunito"/>
              <a:ea typeface="Nunito"/>
              <a:cs typeface="Nunito"/>
              <a:sym typeface="Nunito"/>
            </a:endParaRPr>
          </a:p>
          <a:p>
            <a:pPr indent="0" lvl="0" marL="0" rtl="0" algn="l">
              <a:lnSpc>
                <a:spcPct val="115000"/>
              </a:lnSpc>
              <a:spcBef>
                <a:spcPts val="1000"/>
              </a:spcBef>
              <a:spcAft>
                <a:spcPts val="0"/>
              </a:spcAft>
              <a:buNone/>
            </a:pPr>
            <a:r>
              <a:rPr lang="en" sz="1200">
                <a:solidFill>
                  <a:schemeClr val="dk1"/>
                </a:solidFill>
                <a:latin typeface="Nunito"/>
                <a:ea typeface="Nunito"/>
                <a:cs typeface="Nunito"/>
                <a:sym typeface="Nunito"/>
              </a:rPr>
              <a:t>Work step-by-step, and pause to ask for feedback every so often.</a:t>
            </a:r>
            <a:endParaRPr sz="1200">
              <a:solidFill>
                <a:schemeClr val="dk1"/>
              </a:solidFill>
              <a:latin typeface="Nunito"/>
              <a:ea typeface="Nunito"/>
              <a:cs typeface="Nunito"/>
              <a:sym typeface="Nunito"/>
            </a:endParaRPr>
          </a:p>
          <a:p>
            <a:pPr indent="0" lvl="0" marL="0" rtl="0" algn="l">
              <a:lnSpc>
                <a:spcPct val="115000"/>
              </a:lnSpc>
              <a:spcBef>
                <a:spcPts val="1000"/>
              </a:spcBef>
              <a:spcAft>
                <a:spcPts val="0"/>
              </a:spcAft>
              <a:buNone/>
            </a:pPr>
            <a:r>
              <a:rPr lang="en" sz="1200">
                <a:solidFill>
                  <a:schemeClr val="dk1"/>
                </a:solidFill>
                <a:latin typeface="Nunito"/>
                <a:ea typeface="Nunito"/>
                <a:cs typeface="Nunito"/>
                <a:sym typeface="Nunito"/>
              </a:rPr>
              <a:t>If you need any further data, please ask for it.</a:t>
            </a:r>
            <a:endParaRPr sz="1200">
              <a:solidFill>
                <a:schemeClr val="dk1"/>
              </a:solidFill>
              <a:latin typeface="Nunito"/>
              <a:ea typeface="Nunito"/>
              <a:cs typeface="Nunito"/>
              <a:sym typeface="Nunito"/>
            </a:endParaRPr>
          </a:p>
          <a:p>
            <a:pPr indent="0" lvl="0" marL="0" rtl="0" algn="l">
              <a:lnSpc>
                <a:spcPct val="115000"/>
              </a:lnSpc>
              <a:spcBef>
                <a:spcPts val="1000"/>
              </a:spcBef>
              <a:spcAft>
                <a:spcPts val="1000"/>
              </a:spcAft>
              <a:buNone/>
            </a:pPr>
            <a:r>
              <a:rPr lang="en" sz="1200">
                <a:solidFill>
                  <a:schemeClr val="dk1"/>
                </a:solidFill>
                <a:latin typeface="Nunito"/>
                <a:ea typeface="Nunito"/>
                <a:cs typeface="Nunito"/>
                <a:sym typeface="Nunito"/>
              </a:rPr>
              <a:t>We have a hypothesis that…</a:t>
            </a:r>
            <a:endParaRPr sz="1200">
              <a:solidFill>
                <a:schemeClr val="dk1"/>
              </a:solidFill>
              <a:latin typeface="Nunito"/>
              <a:ea typeface="Nunito"/>
              <a:cs typeface="Nunito"/>
              <a:sym typeface="Nunito"/>
            </a:endParaRPr>
          </a:p>
        </p:txBody>
      </p:sp>
      <p:sp>
        <p:nvSpPr>
          <p:cNvPr id="468" name="Google Shape;468;p5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56"/>
          <p:cNvSpPr/>
          <p:nvPr/>
        </p:nvSpPr>
        <p:spPr>
          <a:xfrm>
            <a:off x="1142075" y="233160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470" name="Google Shape;470;p56"/>
          <p:cNvSpPr/>
          <p:nvPr/>
        </p:nvSpPr>
        <p:spPr>
          <a:xfrm>
            <a:off x="1142075" y="297510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471" name="Google Shape;471;p56"/>
          <p:cNvSpPr/>
          <p:nvPr/>
        </p:nvSpPr>
        <p:spPr>
          <a:xfrm>
            <a:off x="1142088" y="3658950"/>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472" name="Google Shape;472;p56"/>
          <p:cNvSpPr txBox="1"/>
          <p:nvPr>
            <p:ph idx="4294967295" type="body"/>
          </p:nvPr>
        </p:nvSpPr>
        <p:spPr>
          <a:xfrm>
            <a:off x="1665100" y="2331600"/>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After some exploratory data analysis, narrow the scope of the analysis (product, geo, etc)</a:t>
            </a:r>
            <a:endParaRPr sz="1400"/>
          </a:p>
        </p:txBody>
      </p:sp>
      <p:sp>
        <p:nvSpPr>
          <p:cNvPr id="473" name="Google Shape;473;p56"/>
          <p:cNvSpPr txBox="1"/>
          <p:nvPr>
            <p:ph idx="4294967295" type="body"/>
          </p:nvPr>
        </p:nvSpPr>
        <p:spPr>
          <a:xfrm>
            <a:off x="1665113" y="3618600"/>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Formulate a good data question, and refine ChatGPT’s responses to find an answer.</a:t>
            </a:r>
            <a:endParaRPr sz="1400"/>
          </a:p>
        </p:txBody>
      </p:sp>
      <p:sp>
        <p:nvSpPr>
          <p:cNvPr id="474" name="Google Shape;474;p56"/>
          <p:cNvSpPr txBox="1"/>
          <p:nvPr>
            <p:ph idx="4294967295" type="body"/>
          </p:nvPr>
        </p:nvSpPr>
        <p:spPr>
          <a:xfrm>
            <a:off x="1665088" y="2934750"/>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Get ChatGPT to outline constraints of the data, and ask if any more data or context is needed.</a:t>
            </a:r>
            <a:endParaRPr sz="1400"/>
          </a:p>
        </p:txBody>
      </p:sp>
      <p:grpSp>
        <p:nvGrpSpPr>
          <p:cNvPr id="475" name="Google Shape;475;p56"/>
          <p:cNvGrpSpPr/>
          <p:nvPr/>
        </p:nvGrpSpPr>
        <p:grpSpPr>
          <a:xfrm>
            <a:off x="8201321" y="134561"/>
            <a:ext cx="654900" cy="645300"/>
            <a:chOff x="9160534" y="57586"/>
            <a:chExt cx="654900" cy="645300"/>
          </a:xfrm>
        </p:grpSpPr>
        <p:sp>
          <p:nvSpPr>
            <p:cNvPr id="476" name="Google Shape;476;p56"/>
            <p:cNvSpPr/>
            <p:nvPr/>
          </p:nvSpPr>
          <p:spPr>
            <a:xfrm flipH="1" rot="5403199">
              <a:off x="9165633" y="53086"/>
              <a:ext cx="644700" cy="654300"/>
            </a:xfrm>
            <a:prstGeom prst="ellipse">
              <a:avLst/>
            </a:prstGeom>
            <a:noFill/>
            <a:ln cap="flat" cmpd="sng" w="28575">
              <a:solidFill>
                <a:srgbClr val="E41F2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Barlow Condensed"/>
                <a:ea typeface="Barlow Condensed"/>
                <a:cs typeface="Barlow Condensed"/>
                <a:sym typeface="Barlow Condensed"/>
              </a:endParaRPr>
            </a:p>
          </p:txBody>
        </p:sp>
        <p:cxnSp>
          <p:nvCxnSpPr>
            <p:cNvPr id="477" name="Google Shape;477;p56"/>
            <p:cNvCxnSpPr>
              <a:endCxn id="476" idx="0"/>
            </p:cNvCxnSpPr>
            <p:nvPr/>
          </p:nvCxnSpPr>
          <p:spPr>
            <a:xfrm>
              <a:off x="9478534" y="59536"/>
              <a:ext cx="336600" cy="320400"/>
            </a:xfrm>
            <a:prstGeom prst="curvedConnector3">
              <a:avLst>
                <a:gd fmla="val 87249" name="adj1"/>
              </a:avLst>
            </a:prstGeom>
            <a:noFill/>
            <a:ln cap="flat" cmpd="sng" w="28575">
              <a:solidFill>
                <a:srgbClr val="E41F26"/>
              </a:solidFill>
              <a:prstDash val="solid"/>
              <a:round/>
              <a:headEnd len="med" w="med" type="none"/>
              <a:tailEnd len="med" w="med" type="oval"/>
            </a:ln>
          </p:spPr>
        </p:cxnSp>
      </p:grpSp>
      <p:sp>
        <p:nvSpPr>
          <p:cNvPr id="478" name="Google Shape;478;p56"/>
          <p:cNvSpPr txBox="1"/>
          <p:nvPr/>
        </p:nvSpPr>
        <p:spPr>
          <a:xfrm>
            <a:off x="8138675" y="57000"/>
            <a:ext cx="794400" cy="800400"/>
          </a:xfrm>
          <a:prstGeom prst="rect">
            <a:avLst/>
          </a:prstGeom>
          <a:noFill/>
          <a:ln>
            <a:noFill/>
          </a:ln>
        </p:spPr>
        <p:txBody>
          <a:bodyPr anchorCtr="0" anchor="ctr" bIns="0" lIns="0" spcFirstLastPara="1" rIns="0" wrap="square" tIns="0">
            <a:noAutofit/>
          </a:bodyPr>
          <a:lstStyle/>
          <a:p>
            <a:pPr indent="0" lvl="0" marL="0" rtl="0" algn="ctr">
              <a:lnSpc>
                <a:spcPct val="115000"/>
              </a:lnSpc>
              <a:spcBef>
                <a:spcPts val="0"/>
              </a:spcBef>
              <a:spcAft>
                <a:spcPts val="1000"/>
              </a:spcAft>
              <a:buNone/>
            </a:pPr>
            <a:r>
              <a:rPr b="1" lang="en" sz="1000">
                <a:solidFill>
                  <a:srgbClr val="222222"/>
                </a:solidFill>
                <a:latin typeface="Barlow Condensed"/>
                <a:ea typeface="Barlow Condensed"/>
                <a:cs typeface="Barlow Condensed"/>
                <a:sym typeface="Barlow Condensed"/>
              </a:rPr>
              <a:t>10 Minutes</a:t>
            </a:r>
            <a:endParaRPr b="1" sz="1000">
              <a:solidFill>
                <a:srgbClr val="222222"/>
              </a:solidFill>
              <a:latin typeface="Barlow Condensed"/>
              <a:ea typeface="Barlow Condensed"/>
              <a:cs typeface="Barlow Condensed"/>
              <a:sym typeface="Barlow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7"/>
          <p:cNvSpPr txBox="1"/>
          <p:nvPr>
            <p:ph type="ctrTitle"/>
          </p:nvPr>
        </p:nvSpPr>
        <p:spPr>
          <a:xfrm>
            <a:off x="1028700" y="3520150"/>
            <a:ext cx="61746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Identify Trends &amp; Insights</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7" name="Shape 487"/>
        <p:cNvGrpSpPr/>
        <p:nvPr/>
      </p:nvGrpSpPr>
      <p:grpSpPr>
        <a:xfrm>
          <a:off x="0" y="0"/>
          <a:ext cx="0" cy="0"/>
          <a:chOff x="0" y="0"/>
          <a:chExt cx="0" cy="0"/>
        </a:xfrm>
      </p:grpSpPr>
      <p:sp>
        <p:nvSpPr>
          <p:cNvPr id="488" name="Google Shape;488;p58"/>
          <p:cNvSpPr txBox="1"/>
          <p:nvPr>
            <p:ph idx="4294967295" type="subTitle"/>
          </p:nvPr>
        </p:nvSpPr>
        <p:spPr>
          <a:xfrm>
            <a:off x="1665175" y="257942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What are some ways you might integrate ChatGPT when you need data analysis?</a:t>
            </a:r>
            <a:endParaRPr sz="1400"/>
          </a:p>
        </p:txBody>
      </p:sp>
      <p:sp>
        <p:nvSpPr>
          <p:cNvPr id="489" name="Google Shape;489;p58"/>
          <p:cNvSpPr txBox="1"/>
          <p:nvPr>
            <p:ph type="title"/>
          </p:nvPr>
        </p:nvSpPr>
        <p:spPr>
          <a:xfrm>
            <a:off x="1142200" y="457200"/>
            <a:ext cx="68952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Reflection: Identify Trends &amp; Insights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0" name="Google Shape;490;p58"/>
          <p:cNvSpPr/>
          <p:nvPr/>
        </p:nvSpPr>
        <p:spPr>
          <a:xfrm>
            <a:off x="1142150" y="19000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491" name="Google Shape;491;p5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92" name="Google Shape;492;p58"/>
          <p:cNvSpPr/>
          <p:nvPr/>
        </p:nvSpPr>
        <p:spPr>
          <a:xfrm>
            <a:off x="1142150" y="2619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493" name="Google Shape;493;p58"/>
          <p:cNvSpPr/>
          <p:nvPr/>
        </p:nvSpPr>
        <p:spPr>
          <a:xfrm>
            <a:off x="1142088" y="329912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494" name="Google Shape;494;p58"/>
          <p:cNvSpPr txBox="1"/>
          <p:nvPr>
            <p:ph idx="1" type="body"/>
          </p:nvPr>
        </p:nvSpPr>
        <p:spPr>
          <a:xfrm>
            <a:off x="1665175" y="19000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What errors or problems did you encounter with ADA? How did you overcome them?</a:t>
            </a:r>
            <a:endParaRPr sz="1400"/>
          </a:p>
        </p:txBody>
      </p:sp>
      <p:sp>
        <p:nvSpPr>
          <p:cNvPr id="495" name="Google Shape;495;p58"/>
          <p:cNvSpPr txBox="1"/>
          <p:nvPr>
            <p:ph idx="1" type="body"/>
          </p:nvPr>
        </p:nvSpPr>
        <p:spPr>
          <a:xfrm>
            <a:off x="1665113" y="32587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Given the importance of human involvement, what other skills would you need to develop?</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1028700" y="76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Teaching Guide:</a:t>
            </a:r>
            <a:endParaRPr sz="2400"/>
          </a:p>
        </p:txBody>
      </p:sp>
      <p:sp>
        <p:nvSpPr>
          <p:cNvPr id="257" name="Google Shape;257;p3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8" name="Google Shape;258;p36"/>
          <p:cNvGraphicFramePr/>
          <p:nvPr/>
        </p:nvGraphicFramePr>
        <p:xfrm>
          <a:off x="1028688" y="533400"/>
          <a:ext cx="3000000" cy="3000000"/>
        </p:xfrm>
        <a:graphic>
          <a:graphicData uri="http://schemas.openxmlformats.org/drawingml/2006/table">
            <a:tbl>
              <a:tblPr>
                <a:noFill/>
                <a:tableStyleId>{4F2BE283-DFF6-44C8-99A0-4F053B7C22EF}</a:tableStyleId>
              </a:tblPr>
              <a:tblGrid>
                <a:gridCol w="2233550"/>
                <a:gridCol w="5551725"/>
              </a:tblGrid>
              <a:tr h="422925">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Title</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What to Do</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21825">
                <a:tc>
                  <a:txBody>
                    <a:bodyPr/>
                    <a:lstStyle/>
                    <a:p>
                      <a:pPr indent="0" lvl="0" marL="91440" marR="91440" rtl="0" algn="l">
                        <a:lnSpc>
                          <a:spcPct val="115000"/>
                        </a:lnSpc>
                        <a:spcBef>
                          <a:spcPts val="0"/>
                        </a:spcBef>
                        <a:spcAft>
                          <a:spcPts val="0"/>
                        </a:spcAft>
                        <a:buNone/>
                      </a:pPr>
                      <a:r>
                        <a:rPr lang="en" sz="900">
                          <a:latin typeface="Nunito"/>
                          <a:ea typeface="Nunito"/>
                          <a:cs typeface="Nunito"/>
                          <a:sym typeface="Nunito"/>
                        </a:rPr>
                        <a:t>Learning Objective Slides</a:t>
                      </a:r>
                      <a:endParaRPr sz="900">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15000"/>
                        </a:lnSpc>
                        <a:spcBef>
                          <a:spcPts val="0"/>
                        </a:spcBef>
                        <a:spcAft>
                          <a:spcPts val="0"/>
                        </a:spcAft>
                        <a:buClr>
                          <a:srgbClr val="000000"/>
                        </a:buClr>
                        <a:buSzPts val="1100"/>
                        <a:buFont typeface="Arial"/>
                        <a:buNone/>
                      </a:pPr>
                      <a:r>
                        <a:rPr lang="en" sz="900">
                          <a:latin typeface="Nunito"/>
                          <a:ea typeface="Nunito"/>
                          <a:cs typeface="Nunito"/>
                          <a:sym typeface="Nunito"/>
                        </a:rPr>
                        <a:t>Pause to unpack the learning objectives and prime students for the lesson. This is a crucial step in the learning process and gives participants time to build context and activate any prior knowledge.</a:t>
                      </a:r>
                      <a:endParaRPr b="1" sz="900">
                        <a:solidFill>
                          <a:srgbClr val="000000"/>
                        </a:solidFill>
                        <a:latin typeface="Nunito"/>
                        <a:ea typeface="Nunito"/>
                        <a:cs typeface="Nunito"/>
                        <a:sym typeface="Nunito"/>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687250">
                <a:tc>
                  <a:txBody>
                    <a:bodyPr/>
                    <a:lstStyle/>
                    <a:p>
                      <a:pPr indent="0" lvl="0" marL="91440" marR="91440" rtl="0" algn="l">
                        <a:spcBef>
                          <a:spcPts val="0"/>
                        </a:spcBef>
                        <a:spcAft>
                          <a:spcPts val="0"/>
                        </a:spcAft>
                        <a:buNone/>
                      </a:pPr>
                      <a:r>
                        <a:rPr lang="en" sz="900">
                          <a:latin typeface="Nunito"/>
                          <a:ea typeface="Nunito"/>
                          <a:cs typeface="Nunito"/>
                          <a:sym typeface="Nunito"/>
                        </a:rPr>
                        <a:t>Solo Activities</a:t>
                      </a:r>
                      <a:endParaRPr sz="9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148589" lvl="0" marL="365760" marR="91440" rtl="0" algn="l">
                        <a:lnSpc>
                          <a:spcPct val="115000"/>
                        </a:lnSpc>
                        <a:spcBef>
                          <a:spcPts val="0"/>
                        </a:spcBef>
                        <a:spcAft>
                          <a:spcPts val="0"/>
                        </a:spcAft>
                        <a:buSzPts val="900"/>
                        <a:buFont typeface="Nunito"/>
                        <a:buChar char="●"/>
                      </a:pPr>
                      <a:r>
                        <a:rPr lang="en" sz="900">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900">
                        <a:solidFill>
                          <a:srgbClr val="000000"/>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1294275">
                <a:tc>
                  <a:txBody>
                    <a:bodyPr/>
                    <a:lstStyle/>
                    <a:p>
                      <a:pPr indent="0" lvl="0" marL="91440" marR="91440" rtl="0" algn="l">
                        <a:lnSpc>
                          <a:spcPct val="115000"/>
                        </a:lnSpc>
                        <a:spcBef>
                          <a:spcPts val="0"/>
                        </a:spcBef>
                        <a:spcAft>
                          <a:spcPts val="0"/>
                        </a:spcAft>
                        <a:buNone/>
                      </a:pPr>
                      <a:r>
                        <a:rPr lang="en" sz="900">
                          <a:latin typeface="Nunito"/>
                          <a:ea typeface="Nunito"/>
                          <a:cs typeface="Nunito"/>
                          <a:sym typeface="Nunito"/>
                        </a:rPr>
                        <a:t>Group and Partner Discussions and Exercises (Remote)</a:t>
                      </a:r>
                      <a:endParaRPr sz="900">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None/>
                      </a:pPr>
                      <a:r>
                        <a:rPr b="1" lang="en" sz="900">
                          <a:solidFill>
                            <a:srgbClr val="000000"/>
                          </a:solidFill>
                          <a:latin typeface="Nunito"/>
                          <a:ea typeface="Nunito"/>
                          <a:cs typeface="Nunito"/>
                          <a:sym typeface="Nunito"/>
                        </a:rPr>
                        <a:t>Creating Breakout Rooms — Group and Partner Exercises </a:t>
                      </a:r>
                      <a:endParaRPr b="1" sz="900">
                        <a:solidFill>
                          <a:srgbClr val="000000"/>
                        </a:solidFill>
                        <a:latin typeface="Nunito"/>
                        <a:ea typeface="Nunito"/>
                        <a:cs typeface="Nunito"/>
                        <a:sym typeface="Nunito"/>
                      </a:endParaRPr>
                    </a:p>
                    <a:p>
                      <a:pPr indent="-146304" lvl="0" marL="374904" marR="182880" rtl="0" algn="l">
                        <a:lnSpc>
                          <a:spcPct val="115000"/>
                        </a:lnSpc>
                        <a:spcBef>
                          <a:spcPts val="1000"/>
                        </a:spcBef>
                        <a:spcAft>
                          <a:spcPts val="0"/>
                        </a:spcAft>
                        <a:buClr>
                          <a:srgbClr val="000000"/>
                        </a:buClr>
                        <a:buSzPts val="900"/>
                        <a:buFont typeface="Nunito"/>
                        <a:buChar char="●"/>
                      </a:pPr>
                      <a:r>
                        <a:rPr lang="en" sz="900">
                          <a:solidFill>
                            <a:srgbClr val="000000"/>
                          </a:solidFill>
                          <a:latin typeface="Nunito"/>
                          <a:ea typeface="Nunito"/>
                          <a:cs typeface="Nunito"/>
                          <a:sym typeface="Nunito"/>
                        </a:rPr>
                        <a:t>Set up breakout rooms for pairs/groups. </a:t>
                      </a:r>
                      <a:endParaRPr sz="900">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u="sng">
                          <a:solidFill>
                            <a:schemeClr val="hlink"/>
                          </a:solidFill>
                          <a:latin typeface="Nunito"/>
                          <a:ea typeface="Nunito"/>
                          <a:cs typeface="Nunito"/>
                          <a:sym typeface="Nunito"/>
                          <a:hlinkClick r:id="rId3"/>
                        </a:rPr>
                        <a:t>Broadcast</a:t>
                      </a:r>
                      <a:r>
                        <a:rPr lang="en" sz="900">
                          <a:latin typeface="Nunito"/>
                          <a:ea typeface="Nunito"/>
                          <a:cs typeface="Nunito"/>
                          <a:sym typeface="Nunito"/>
                        </a:rPr>
                        <a:t> directions and discussion questions to all breakout rooms.</a:t>
                      </a:r>
                      <a:endParaRPr sz="900">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a:solidFill>
                            <a:srgbClr val="000000"/>
                          </a:solidFill>
                          <a:latin typeface="Nunito"/>
                          <a:ea typeface="Nunito"/>
                          <a:cs typeface="Nunito"/>
                          <a:sym typeface="Nunito"/>
                        </a:rPr>
                        <a:t>At the 60-second</a:t>
                      </a:r>
                      <a:r>
                        <a:rPr lang="en" sz="900">
                          <a:latin typeface="Nunito"/>
                          <a:ea typeface="Nunito"/>
                          <a:cs typeface="Nunito"/>
                          <a:sym typeface="Nunito"/>
                        </a:rPr>
                        <a:t>s-left </a:t>
                      </a:r>
                      <a:r>
                        <a:rPr lang="en" sz="900">
                          <a:solidFill>
                            <a:srgbClr val="000000"/>
                          </a:solidFill>
                          <a:latin typeface="Nunito"/>
                          <a:ea typeface="Nunito"/>
                          <a:cs typeface="Nunito"/>
                          <a:sym typeface="Nunito"/>
                        </a:rPr>
                        <a:t>mark, </a:t>
                      </a:r>
                      <a:r>
                        <a:rPr lang="en" sz="900">
                          <a:latin typeface="Nunito"/>
                          <a:ea typeface="Nunito"/>
                          <a:cs typeface="Nunito"/>
                          <a:sym typeface="Nunito"/>
                        </a:rPr>
                        <a:t>broadcast</a:t>
                      </a:r>
                      <a:r>
                        <a:rPr lang="en" sz="900">
                          <a:solidFill>
                            <a:srgbClr val="000000"/>
                          </a:solidFill>
                          <a:latin typeface="Nunito"/>
                          <a:ea typeface="Nunito"/>
                          <a:cs typeface="Nunito"/>
                          <a:sym typeface="Nunito"/>
                        </a:rPr>
                        <a:t> a message to all rooms: “Start to wrap up your discussions. Rooms will close in one minute!”</a:t>
                      </a:r>
                      <a:endParaRPr sz="900">
                        <a:solidFill>
                          <a:srgbClr val="000000"/>
                        </a:solidFill>
                        <a:latin typeface="Nunito"/>
                        <a:ea typeface="Nunito"/>
                        <a:cs typeface="Nunito"/>
                        <a:sym typeface="Nunito"/>
                      </a:endParaRPr>
                    </a:p>
                    <a:p>
                      <a:pPr indent="-146304" lvl="0" marL="374904" marR="182880" rtl="0" algn="l">
                        <a:lnSpc>
                          <a:spcPct val="115000"/>
                        </a:lnSpc>
                        <a:spcBef>
                          <a:spcPts val="0"/>
                        </a:spcBef>
                        <a:spcAft>
                          <a:spcPts val="0"/>
                        </a:spcAft>
                        <a:buClr>
                          <a:srgbClr val="000000"/>
                        </a:buClr>
                        <a:buSzPts val="900"/>
                        <a:buFont typeface="Nunito"/>
                        <a:buChar char="●"/>
                      </a:pPr>
                      <a:r>
                        <a:rPr lang="en" sz="900">
                          <a:solidFill>
                            <a:srgbClr val="000000"/>
                          </a:solidFill>
                          <a:latin typeface="Nunito"/>
                          <a:ea typeface="Nunito"/>
                          <a:cs typeface="Nunito"/>
                          <a:sym typeface="Nunito"/>
                        </a:rPr>
                        <a:t>Move around from breakout room to breakout room to “walk around the classroom.”</a:t>
                      </a:r>
                      <a:endParaRPr b="1" sz="900">
                        <a:solidFill>
                          <a:srgbClr val="000000"/>
                        </a:solidFill>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1519450">
                <a:tc>
                  <a:txBody>
                    <a:bodyPr/>
                    <a:lstStyle/>
                    <a:p>
                      <a:pPr indent="0" lvl="0" marL="91440" marR="91440" rtl="0" algn="l">
                        <a:lnSpc>
                          <a:spcPct val="115000"/>
                        </a:lnSpc>
                        <a:spcBef>
                          <a:spcPts val="0"/>
                        </a:spcBef>
                        <a:spcAft>
                          <a:spcPts val="0"/>
                        </a:spcAft>
                        <a:buNone/>
                      </a:pPr>
                      <a:r>
                        <a:rPr lang="en" sz="900">
                          <a:latin typeface="Nunito"/>
                          <a:ea typeface="Nunito"/>
                          <a:cs typeface="Nunito"/>
                          <a:sym typeface="Nunito"/>
                        </a:rPr>
                        <a:t>Group and Partner Discussions and Exercises (In Person)</a:t>
                      </a:r>
                      <a:endParaRPr sz="1100">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c>
                  <a:txBody>
                    <a:bodyPr/>
                    <a:lstStyle/>
                    <a:p>
                      <a:pPr indent="0" lvl="0" marL="0" marR="182880" rtl="0" algn="l">
                        <a:lnSpc>
                          <a:spcPct val="115000"/>
                        </a:lnSpc>
                        <a:spcBef>
                          <a:spcPts val="0"/>
                        </a:spcBef>
                        <a:spcAft>
                          <a:spcPts val="0"/>
                        </a:spcAft>
                        <a:buNone/>
                      </a:pPr>
                      <a:r>
                        <a:rPr b="1" lang="en" sz="900">
                          <a:latin typeface="Nunito"/>
                          <a:ea typeface="Nunito"/>
                          <a:cs typeface="Nunito"/>
                          <a:sym typeface="Nunito"/>
                        </a:rPr>
                        <a:t>Facilitating Group and Partner Discussions and Exercises — Live Classroom</a:t>
                      </a:r>
                      <a:endParaRPr b="1" sz="900">
                        <a:latin typeface="Nunito"/>
                        <a:ea typeface="Nunito"/>
                        <a:cs typeface="Nunito"/>
                        <a:sym typeface="Nunito"/>
                      </a:endParaRPr>
                    </a:p>
                    <a:p>
                      <a:pPr indent="-285750" lvl="0" marL="457200" marR="182880" rtl="0" algn="l">
                        <a:lnSpc>
                          <a:spcPct val="115000"/>
                        </a:lnSpc>
                        <a:spcBef>
                          <a:spcPts val="0"/>
                        </a:spcBef>
                        <a:spcAft>
                          <a:spcPts val="0"/>
                        </a:spcAft>
                        <a:buSzPts val="900"/>
                        <a:buFont typeface="Nunito"/>
                        <a:buChar char="●"/>
                      </a:pPr>
                      <a:r>
                        <a:rPr lang="en" sz="900">
                          <a:latin typeface="Nunito"/>
                          <a:ea typeface="Nunito"/>
                          <a:cs typeface="Nunito"/>
                          <a:sym typeface="Nunito"/>
                        </a:rPr>
                        <a:t>Arrange the room prior to the session to create a conducive environment for group work. </a:t>
                      </a:r>
                      <a:endParaRPr sz="900">
                        <a:latin typeface="Nunito"/>
                        <a:ea typeface="Nunito"/>
                        <a:cs typeface="Nunito"/>
                        <a:sym typeface="Nunito"/>
                      </a:endParaRPr>
                    </a:p>
                    <a:p>
                      <a:pPr indent="-285750" lvl="0" marL="457200" marR="182880" rtl="0" algn="l">
                        <a:lnSpc>
                          <a:spcPct val="115000"/>
                        </a:lnSpc>
                        <a:spcBef>
                          <a:spcPts val="0"/>
                        </a:spcBef>
                        <a:spcAft>
                          <a:spcPts val="0"/>
                        </a:spcAft>
                        <a:buSzPts val="900"/>
                        <a:buFont typeface="Nunito"/>
                        <a:buChar char="●"/>
                      </a:pPr>
                      <a:r>
                        <a:rPr lang="en" sz="900">
                          <a:latin typeface="Nunito"/>
                          <a:ea typeface="Nunito"/>
                          <a:cs typeface="Nunito"/>
                          <a:sym typeface="Nunito"/>
                        </a:rPr>
                        <a:t>Provide clear, concise instructions verbally </a:t>
                      </a:r>
                      <a:r>
                        <a:rPr b="1" lang="en" sz="900">
                          <a:latin typeface="Nunito"/>
                          <a:ea typeface="Nunito"/>
                          <a:cs typeface="Nunito"/>
                          <a:sym typeface="Nunito"/>
                        </a:rPr>
                        <a:t>and</a:t>
                      </a:r>
                      <a:r>
                        <a:rPr lang="en" sz="900">
                          <a:latin typeface="Nunito"/>
                          <a:ea typeface="Nunito"/>
                          <a:cs typeface="Nunito"/>
                          <a:sym typeface="Nunito"/>
                        </a:rPr>
                        <a:t> on a handout or slide for the exercise, ensuring that all participants are aware of the goals and the time allocated.</a:t>
                      </a:r>
                      <a:endParaRPr sz="900">
                        <a:latin typeface="Nunito"/>
                        <a:ea typeface="Nunito"/>
                        <a:cs typeface="Nunito"/>
                        <a:sym typeface="Nunito"/>
                      </a:endParaRPr>
                    </a:p>
                    <a:p>
                      <a:pPr indent="-285750" lvl="0" marL="457200" marR="182880" rtl="0" algn="l">
                        <a:lnSpc>
                          <a:spcPct val="115000"/>
                        </a:lnSpc>
                        <a:spcBef>
                          <a:spcPts val="0"/>
                        </a:spcBef>
                        <a:spcAft>
                          <a:spcPts val="0"/>
                        </a:spcAft>
                        <a:buSzPts val="900"/>
                        <a:buFont typeface="Nunito"/>
                        <a:buChar char="●"/>
                      </a:pPr>
                      <a:r>
                        <a:rPr lang="en" sz="900">
                          <a:latin typeface="Nunito"/>
                          <a:ea typeface="Nunito"/>
                          <a:cs typeface="Nunito"/>
                          <a:sym typeface="Nunito"/>
                        </a:rPr>
                        <a:t>Circulate around the room to engage with groups</a:t>
                      </a:r>
                      <a:endParaRPr sz="900">
                        <a:latin typeface="Nunito"/>
                        <a:ea typeface="Nunito"/>
                        <a:cs typeface="Nunito"/>
                        <a:sym typeface="Nunito"/>
                      </a:endParaRPr>
                    </a:p>
                    <a:p>
                      <a:pPr indent="-285750" lvl="0" marL="457200" marR="182880" rtl="0" algn="l">
                        <a:lnSpc>
                          <a:spcPct val="115000"/>
                        </a:lnSpc>
                        <a:spcBef>
                          <a:spcPts val="0"/>
                        </a:spcBef>
                        <a:spcAft>
                          <a:spcPts val="0"/>
                        </a:spcAft>
                        <a:buSzPts val="900"/>
                        <a:buFont typeface="Nunito"/>
                        <a:buChar char="●"/>
                      </a:pPr>
                      <a:r>
                        <a:rPr lang="en" sz="900">
                          <a:latin typeface="Nunito"/>
                          <a:ea typeface="Nunito"/>
                          <a:cs typeface="Nunito"/>
                          <a:sym typeface="Nunito"/>
                        </a:rPr>
                        <a:t>Display a timer or announce when there is 1 min remaining</a:t>
                      </a:r>
                      <a:endParaRPr sz="900">
                        <a:latin typeface="Nunito"/>
                        <a:ea typeface="Nunito"/>
                        <a:cs typeface="Nunito"/>
                        <a:sym typeface="Nunito"/>
                      </a:endParaRPr>
                    </a:p>
                    <a:p>
                      <a:pPr indent="-285750" lvl="0" marL="457200" marR="182880" rtl="0" algn="l">
                        <a:lnSpc>
                          <a:spcPct val="115000"/>
                        </a:lnSpc>
                        <a:spcBef>
                          <a:spcPts val="0"/>
                        </a:spcBef>
                        <a:spcAft>
                          <a:spcPts val="0"/>
                        </a:spcAft>
                        <a:buSzPts val="900"/>
                        <a:buFont typeface="Nunito"/>
                        <a:buChar char="●"/>
                      </a:pPr>
                      <a:r>
                        <a:rPr lang="en" sz="900">
                          <a:latin typeface="Nunito"/>
                          <a:ea typeface="Nunito"/>
                          <a:cs typeface="Nunito"/>
                          <a:sym typeface="Nunito"/>
                        </a:rPr>
                        <a:t>Facilitate the sharing of group conclusions or discussion points with the whole class, ensuring that each group has a voice.</a:t>
                      </a:r>
                      <a:endParaRPr sz="900">
                        <a:latin typeface="Nunito"/>
                        <a:ea typeface="Nunito"/>
                        <a:cs typeface="Nunito"/>
                        <a:sym typeface="Nunito"/>
                      </a:endParaRPr>
                    </a:p>
                  </a:txBody>
                  <a:tcPr marT="91425" marB="91425" marR="91425" marL="91425">
                    <a:lnT cap="flat" cmpd="sng" w="9525">
                      <a:solidFill>
                        <a:srgbClr val="9E9E9E"/>
                      </a:solidFill>
                      <a:prstDash val="solid"/>
                      <a:round/>
                      <a:headEnd len="sm" w="sm" type="none"/>
                      <a:tailEnd len="sm" w="sm" type="none"/>
                    </a:lnT>
                    <a:solidFill>
                      <a:srgbClr val="FFFFFF"/>
                    </a:solidFill>
                  </a:tcPr>
                </a:tc>
              </a:tr>
            </a:tbl>
          </a:graphicData>
        </a:graphic>
      </p:graphicFrame>
      <p:sp>
        <p:nvSpPr>
          <p:cNvPr id="259" name="Google Shape;259;p36"/>
          <p:cNvSpPr txBox="1"/>
          <p:nvPr/>
        </p:nvSpPr>
        <p:spPr>
          <a:xfrm>
            <a:off x="2849175" y="57000"/>
            <a:ext cx="6996300" cy="400200"/>
          </a:xfrm>
          <a:prstGeom prst="rect">
            <a:avLst/>
          </a:prstGeom>
          <a:noFill/>
          <a:ln>
            <a:noFill/>
          </a:ln>
        </p:spPr>
        <p:txBody>
          <a:bodyPr anchorCtr="0" anchor="b" bIns="91425" lIns="0"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Use the following quick tips for instructional guidance. </a:t>
            </a:r>
            <a:endParaRPr>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ctrTitle"/>
          </p:nvPr>
        </p:nvSpPr>
        <p:spPr>
          <a:xfrm>
            <a:off x="457200" y="3383050"/>
            <a:ext cx="37848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Identifying Trends and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8"/>
          <p:cNvSpPr txBox="1"/>
          <p:nvPr>
            <p:ph idx="4294967295" type="subTitle"/>
          </p:nvPr>
        </p:nvSpPr>
        <p:spPr>
          <a:xfrm>
            <a:off x="457200" y="1589075"/>
            <a:ext cx="4989000" cy="1497000"/>
          </a:xfrm>
          <a:prstGeom prst="rect">
            <a:avLst/>
          </a:prstGeom>
        </p:spPr>
        <p:txBody>
          <a:bodyPr anchorCtr="0" anchor="t" bIns="0" lIns="0" spcFirstLastPara="1" rIns="0" wrap="square" tIns="0">
            <a:noAutofit/>
          </a:bodyPr>
          <a:lstStyle/>
          <a:p>
            <a:pPr indent="-342900" lvl="0" marL="457200" rtl="0" algn="l">
              <a:spcBef>
                <a:spcPts val="0"/>
              </a:spcBef>
              <a:spcAft>
                <a:spcPts val="0"/>
              </a:spcAft>
              <a:buClr>
                <a:schemeClr val="dk2"/>
              </a:buClr>
              <a:buSzPts val="1800"/>
              <a:buChar char="⮕"/>
            </a:pPr>
            <a:r>
              <a:rPr lang="en" sz="1800"/>
              <a:t>Identify the different types of trends and insights that can be intuited by ChatGPT.</a:t>
            </a:r>
            <a:endParaRPr sz="1800"/>
          </a:p>
          <a:p>
            <a:pPr indent="-342900" lvl="0" marL="457200" rtl="0" algn="l">
              <a:spcBef>
                <a:spcPts val="1000"/>
              </a:spcBef>
              <a:spcAft>
                <a:spcPts val="0"/>
              </a:spcAft>
              <a:buClr>
                <a:schemeClr val="dk2"/>
              </a:buClr>
              <a:buSzPts val="1800"/>
              <a:buChar char="⮕"/>
            </a:pPr>
            <a:r>
              <a:rPr lang="en" sz="1800"/>
              <a:t>Identify trends and insights in data by asking good data questions</a:t>
            </a:r>
            <a:endParaRPr sz="1800"/>
          </a:p>
          <a:p>
            <a:pPr indent="-342900" lvl="0" marL="457200" rtl="0" algn="l">
              <a:spcBef>
                <a:spcPts val="1000"/>
              </a:spcBef>
              <a:spcAft>
                <a:spcPts val="1000"/>
              </a:spcAft>
              <a:buClr>
                <a:schemeClr val="dk2"/>
              </a:buClr>
              <a:buSzPts val="1800"/>
              <a:buChar char="⮕"/>
            </a:pPr>
            <a:r>
              <a:rPr lang="en" sz="1800"/>
              <a:t>Use insights from ChatGPT to make more informed decisions.</a:t>
            </a:r>
            <a:endParaRPr sz="1800"/>
          </a:p>
        </p:txBody>
      </p:sp>
      <p:sp>
        <p:nvSpPr>
          <p:cNvPr id="270" name="Google Shape;270;p3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ctrTitle"/>
          </p:nvPr>
        </p:nvSpPr>
        <p:spPr>
          <a:xfrm>
            <a:off x="1028700" y="3520150"/>
            <a:ext cx="61746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Identify Trends &amp; Insights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9" name="Shape 279"/>
        <p:cNvGrpSpPr/>
        <p:nvPr/>
      </p:nvGrpSpPr>
      <p:grpSpPr>
        <a:xfrm>
          <a:off x="0" y="0"/>
          <a:ext cx="0" cy="0"/>
          <a:chOff x="0" y="0"/>
          <a:chExt cx="0" cy="0"/>
        </a:xfrm>
      </p:grpSpPr>
      <p:sp>
        <p:nvSpPr>
          <p:cNvPr id="280" name="Google Shape;280;p40"/>
          <p:cNvSpPr txBox="1"/>
          <p:nvPr>
            <p:ph type="ctrTitle"/>
          </p:nvPr>
        </p:nvSpPr>
        <p:spPr>
          <a:xfrm>
            <a:off x="2051675" y="457200"/>
            <a:ext cx="6177900" cy="230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400"/>
              <a:t>The most serious mistakes are not being made as a result of wrong answers. </a:t>
            </a:r>
            <a:r>
              <a:rPr lang="en" sz="2400">
                <a:highlight>
                  <a:schemeClr val="accent4"/>
                </a:highlight>
              </a:rPr>
              <a:t>The true dangerous thing is asking the wrong question</a:t>
            </a:r>
            <a:r>
              <a:rPr lang="en" sz="2400"/>
              <a:t>.</a:t>
            </a:r>
            <a:endParaRPr sz="2400">
              <a:highlight>
                <a:schemeClr val="accent4"/>
              </a:highlight>
            </a:endParaRPr>
          </a:p>
        </p:txBody>
      </p:sp>
      <p:sp>
        <p:nvSpPr>
          <p:cNvPr id="281" name="Google Shape;281;p40"/>
          <p:cNvSpPr txBox="1"/>
          <p:nvPr>
            <p:ph idx="1" type="subTitle"/>
          </p:nvPr>
        </p:nvSpPr>
        <p:spPr>
          <a:xfrm>
            <a:off x="2051675" y="2985800"/>
            <a:ext cx="4341900" cy="246300"/>
          </a:xfrm>
          <a:prstGeom prst="rect">
            <a:avLst/>
          </a:prstGeom>
        </p:spPr>
        <p:txBody>
          <a:bodyPr anchorCtr="0" anchor="t" bIns="0" lIns="0" spcFirstLastPara="1" rIns="0" wrap="square" tIns="0">
            <a:noAutofit/>
          </a:bodyPr>
          <a:lstStyle/>
          <a:p>
            <a:pPr indent="-330200" lvl="0" marL="457200" rtl="0" algn="l">
              <a:spcBef>
                <a:spcPts val="0"/>
              </a:spcBef>
              <a:spcAft>
                <a:spcPts val="0"/>
              </a:spcAft>
              <a:buSzPts val="1600"/>
              <a:buChar char="-"/>
            </a:pPr>
            <a:r>
              <a:rPr lang="en"/>
              <a:t> Peter Drucker</a:t>
            </a:r>
            <a:endParaRPr/>
          </a:p>
        </p:txBody>
      </p:sp>
      <p:sp>
        <p:nvSpPr>
          <p:cNvPr id="282" name="Google Shape;282;p4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40"/>
          <p:cNvSpPr txBox="1"/>
          <p:nvPr>
            <p:ph idx="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Think About It: What makes a good data question? 🤔</a:t>
            </a:r>
            <a:endParaRPr/>
          </a:p>
        </p:txBody>
      </p:sp>
      <p:sp>
        <p:nvSpPr>
          <p:cNvPr id="289" name="Google Shape;289;p41"/>
          <p:cNvSpPr txBox="1"/>
          <p:nvPr>
            <p:ph idx="1" type="body"/>
          </p:nvPr>
        </p:nvSpPr>
        <p:spPr>
          <a:xfrm>
            <a:off x="1142150" y="1600200"/>
            <a:ext cx="5739000" cy="1403700"/>
          </a:xfrm>
          <a:prstGeom prst="rect">
            <a:avLst/>
          </a:prstGeom>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91440" marR="91440" rtl="0" algn="l">
              <a:spcBef>
                <a:spcPts val="0"/>
              </a:spcBef>
              <a:spcAft>
                <a:spcPts val="1000"/>
              </a:spcAft>
              <a:buNone/>
            </a:pPr>
            <a:r>
              <a:rPr lang="en" sz="2400"/>
              <a:t>Whether you’re briefing a Data Scientist or Business Analyst, what makes a question good or bad?</a:t>
            </a:r>
            <a:endParaRPr sz="2400"/>
          </a:p>
        </p:txBody>
      </p:sp>
      <p:sp>
        <p:nvSpPr>
          <p:cNvPr id="290" name="Google Shape;290;p4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91" name="Google Shape;291;p41"/>
          <p:cNvGrpSpPr/>
          <p:nvPr/>
        </p:nvGrpSpPr>
        <p:grpSpPr>
          <a:xfrm>
            <a:off x="1142138" y="3239925"/>
            <a:ext cx="2540763" cy="805500"/>
            <a:chOff x="606600" y="3588075"/>
            <a:chExt cx="2540763" cy="805500"/>
          </a:xfrm>
        </p:grpSpPr>
        <p:sp>
          <p:nvSpPr>
            <p:cNvPr id="292" name="Google Shape;292;p41"/>
            <p:cNvSpPr/>
            <p:nvPr/>
          </p:nvSpPr>
          <p:spPr>
            <a:xfrm>
              <a:off x="606600" y="3588075"/>
              <a:ext cx="2540700" cy="805500"/>
            </a:xfrm>
            <a:prstGeom prst="roundRect">
              <a:avLst>
                <a:gd fmla="val 16667" name="adj"/>
              </a:avLst>
            </a:prstGeom>
            <a:solidFill>
              <a:srgbClr val="EFEFEF"/>
            </a:solidFill>
            <a:ln cap="flat" cmpd="sng" w="9525">
              <a:solidFill>
                <a:srgbClr val="666666"/>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1"/>
            <p:cNvSpPr txBox="1"/>
            <p:nvPr/>
          </p:nvSpPr>
          <p:spPr>
            <a:xfrm>
              <a:off x="1415763" y="3672450"/>
              <a:ext cx="1731600" cy="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 sz="1600">
                  <a:latin typeface="Barlow Condensed"/>
                  <a:ea typeface="Barlow Condensed"/>
                  <a:cs typeface="Barlow Condensed"/>
                  <a:sym typeface="Barlow Condensed"/>
                </a:rPr>
                <a:t>Type your response in the chat. </a:t>
              </a:r>
              <a:endParaRPr sz="1600">
                <a:latin typeface="Barlow Condensed"/>
                <a:ea typeface="Barlow Condensed"/>
                <a:cs typeface="Barlow Condensed"/>
                <a:sym typeface="Barlow Condensed"/>
              </a:endParaRPr>
            </a:p>
          </p:txBody>
        </p:sp>
        <p:pic>
          <p:nvPicPr>
            <p:cNvPr id="294" name="Google Shape;294;p41"/>
            <p:cNvPicPr preferRelativeResize="0"/>
            <p:nvPr/>
          </p:nvPicPr>
          <p:blipFill>
            <a:blip r:embed="rId3">
              <a:alphaModFix/>
            </a:blip>
            <a:stretch>
              <a:fillRect/>
            </a:stretch>
          </p:blipFill>
          <p:spPr>
            <a:xfrm>
              <a:off x="845898" y="3698412"/>
              <a:ext cx="548699" cy="548671"/>
            </a:xfrm>
            <a:prstGeom prst="rect">
              <a:avLst/>
            </a:prstGeom>
            <a:noFill/>
            <a:ln>
              <a:noFill/>
            </a:ln>
            <a:effectLst>
              <a:outerShdw blurRad="57150" rotWithShape="0" algn="bl" dir="5400000" dist="19050">
                <a:srgbClr val="000000">
                  <a:alpha val="50000"/>
                </a:srgbClr>
              </a:outerShdw>
            </a:effectLst>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1142150" y="457200"/>
            <a:ext cx="75447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Formulating a Good Data Question</a:t>
            </a:r>
            <a:endParaRPr/>
          </a:p>
        </p:txBody>
      </p:sp>
      <p:sp>
        <p:nvSpPr>
          <p:cNvPr id="300" name="Google Shape;300;p4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42"/>
          <p:cNvSpPr/>
          <p:nvPr/>
        </p:nvSpPr>
        <p:spPr>
          <a:xfrm>
            <a:off x="1995225" y="2771996"/>
            <a:ext cx="5905300" cy="724025"/>
          </a:xfrm>
          <a:custGeom>
            <a:rect b="b" l="l" r="r" t="t"/>
            <a:pathLst>
              <a:path extrusionOk="0" h="28961" w="236212">
                <a:moveTo>
                  <a:pt x="0" y="11287"/>
                </a:moveTo>
                <a:cubicBezTo>
                  <a:pt x="5586" y="14148"/>
                  <a:pt x="18203" y="30332"/>
                  <a:pt x="33516" y="28451"/>
                </a:cubicBezTo>
                <a:cubicBezTo>
                  <a:pt x="48829" y="26570"/>
                  <a:pt x="72736" y="-78"/>
                  <a:pt x="91877" y="0"/>
                </a:cubicBezTo>
                <a:cubicBezTo>
                  <a:pt x="111018" y="78"/>
                  <a:pt x="130902" y="27824"/>
                  <a:pt x="148363" y="28921"/>
                </a:cubicBezTo>
                <a:cubicBezTo>
                  <a:pt x="165824" y="30018"/>
                  <a:pt x="182465" y="7838"/>
                  <a:pt x="196645" y="6584"/>
                </a:cubicBezTo>
                <a:cubicBezTo>
                  <a:pt x="210825" y="5330"/>
                  <a:pt x="227284" y="18846"/>
                  <a:pt x="233442" y="21397"/>
                </a:cubicBezTo>
                <a:cubicBezTo>
                  <a:pt x="239600" y="23948"/>
                  <a:pt x="233566" y="21810"/>
                  <a:pt x="233591" y="21892"/>
                </a:cubicBezTo>
              </a:path>
            </a:pathLst>
          </a:custGeom>
          <a:noFill/>
          <a:ln cap="flat" cmpd="sng" w="19050">
            <a:solidFill>
              <a:srgbClr val="222222"/>
            </a:solidFill>
            <a:prstDash val="dash"/>
            <a:round/>
            <a:headEnd len="med" w="med" type="none"/>
            <a:tailEnd len="med" w="med" type="none"/>
          </a:ln>
        </p:spPr>
      </p:sp>
      <p:pic>
        <p:nvPicPr>
          <p:cNvPr id="302" name="Google Shape;302;p42"/>
          <p:cNvPicPr preferRelativeResize="0"/>
          <p:nvPr/>
        </p:nvPicPr>
        <p:blipFill rotWithShape="1">
          <a:blip r:embed="rId3">
            <a:alphaModFix/>
          </a:blip>
          <a:srcRect b="0" l="0" r="0" t="0"/>
          <a:stretch/>
        </p:blipFill>
        <p:spPr>
          <a:xfrm>
            <a:off x="1757150" y="2542850"/>
            <a:ext cx="432049" cy="432049"/>
          </a:xfrm>
          <a:prstGeom prst="rect">
            <a:avLst/>
          </a:prstGeom>
          <a:noFill/>
          <a:ln>
            <a:noFill/>
          </a:ln>
        </p:spPr>
      </p:pic>
      <p:pic>
        <p:nvPicPr>
          <p:cNvPr id="303" name="Google Shape;303;p42"/>
          <p:cNvPicPr preferRelativeResize="0"/>
          <p:nvPr/>
        </p:nvPicPr>
        <p:blipFill rotWithShape="1">
          <a:blip r:embed="rId3">
            <a:alphaModFix/>
          </a:blip>
          <a:srcRect b="0" l="0" r="0" t="0"/>
          <a:stretch/>
        </p:blipFill>
        <p:spPr>
          <a:xfrm>
            <a:off x="3810525" y="2283400"/>
            <a:ext cx="432050" cy="432049"/>
          </a:xfrm>
          <a:prstGeom prst="rect">
            <a:avLst/>
          </a:prstGeom>
          <a:noFill/>
          <a:ln>
            <a:noFill/>
          </a:ln>
        </p:spPr>
      </p:pic>
      <p:pic>
        <p:nvPicPr>
          <p:cNvPr id="304" name="Google Shape;304;p42"/>
          <p:cNvPicPr preferRelativeResize="0"/>
          <p:nvPr/>
        </p:nvPicPr>
        <p:blipFill rotWithShape="1">
          <a:blip r:embed="rId3">
            <a:alphaModFix/>
          </a:blip>
          <a:srcRect b="0" l="0" r="0" t="0"/>
          <a:stretch/>
        </p:blipFill>
        <p:spPr>
          <a:xfrm>
            <a:off x="5548125" y="2974900"/>
            <a:ext cx="432050" cy="432050"/>
          </a:xfrm>
          <a:prstGeom prst="rect">
            <a:avLst/>
          </a:prstGeom>
          <a:noFill/>
          <a:ln>
            <a:noFill/>
          </a:ln>
        </p:spPr>
      </p:pic>
      <p:pic>
        <p:nvPicPr>
          <p:cNvPr id="305" name="Google Shape;305;p42"/>
          <p:cNvPicPr preferRelativeResize="0"/>
          <p:nvPr/>
        </p:nvPicPr>
        <p:blipFill rotWithShape="1">
          <a:blip r:embed="rId3">
            <a:alphaModFix/>
          </a:blip>
          <a:srcRect b="0" l="0" r="0" t="0"/>
          <a:stretch/>
        </p:blipFill>
        <p:spPr>
          <a:xfrm>
            <a:off x="7639800" y="2836000"/>
            <a:ext cx="432049" cy="432049"/>
          </a:xfrm>
          <a:prstGeom prst="rect">
            <a:avLst/>
          </a:prstGeom>
          <a:noFill/>
          <a:ln>
            <a:noFill/>
          </a:ln>
        </p:spPr>
      </p:pic>
      <p:sp>
        <p:nvSpPr>
          <p:cNvPr id="306" name="Google Shape;306;p42"/>
          <p:cNvSpPr txBox="1"/>
          <p:nvPr/>
        </p:nvSpPr>
        <p:spPr>
          <a:xfrm>
            <a:off x="1104375" y="1865750"/>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latin typeface="Nunito"/>
                <a:ea typeface="Nunito"/>
                <a:cs typeface="Nunito"/>
                <a:sym typeface="Nunito"/>
              </a:rPr>
              <a:t>Define the Objective</a:t>
            </a:r>
            <a:endParaRPr b="1" sz="1600">
              <a:latin typeface="Nunito"/>
              <a:ea typeface="Nunito"/>
              <a:cs typeface="Nunito"/>
              <a:sym typeface="Nunito"/>
            </a:endParaRPr>
          </a:p>
        </p:txBody>
      </p:sp>
      <p:sp>
        <p:nvSpPr>
          <p:cNvPr id="307" name="Google Shape;307;p42"/>
          <p:cNvSpPr txBox="1"/>
          <p:nvPr/>
        </p:nvSpPr>
        <p:spPr>
          <a:xfrm>
            <a:off x="3157750" y="1647463"/>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Narrow the Scope</a:t>
            </a:r>
            <a:endParaRPr b="1" sz="1600">
              <a:solidFill>
                <a:srgbClr val="9E9E9E"/>
              </a:solidFill>
              <a:latin typeface="Nunito"/>
              <a:ea typeface="Nunito"/>
              <a:cs typeface="Nunito"/>
              <a:sym typeface="Nunito"/>
            </a:endParaRPr>
          </a:p>
        </p:txBody>
      </p:sp>
      <p:sp>
        <p:nvSpPr>
          <p:cNvPr id="308" name="Google Shape;308;p42"/>
          <p:cNvSpPr txBox="1"/>
          <p:nvPr/>
        </p:nvSpPr>
        <p:spPr>
          <a:xfrm>
            <a:off x="4851250" y="2233200"/>
            <a:ext cx="18258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Identify Data/Constraints</a:t>
            </a:r>
            <a:endParaRPr b="1" sz="1600">
              <a:solidFill>
                <a:srgbClr val="9E9E9E"/>
              </a:solidFill>
              <a:latin typeface="Nunito"/>
              <a:ea typeface="Nunito"/>
              <a:cs typeface="Nunito"/>
              <a:sym typeface="Nunito"/>
            </a:endParaRPr>
          </a:p>
        </p:txBody>
      </p:sp>
      <p:sp>
        <p:nvSpPr>
          <p:cNvPr id="309" name="Google Shape;309;p42"/>
          <p:cNvSpPr txBox="1"/>
          <p:nvPr/>
        </p:nvSpPr>
        <p:spPr>
          <a:xfrm>
            <a:off x="6987025" y="2094888"/>
            <a:ext cx="1737600" cy="677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b="1" lang="en" sz="1600">
                <a:solidFill>
                  <a:srgbClr val="9E9E9E"/>
                </a:solidFill>
                <a:latin typeface="Nunito"/>
                <a:ea typeface="Nunito"/>
                <a:cs typeface="Nunito"/>
                <a:sym typeface="Nunito"/>
              </a:rPr>
              <a:t>Formulate the Question</a:t>
            </a:r>
            <a:endParaRPr b="1" sz="1600">
              <a:solidFill>
                <a:srgbClr val="9E9E9E"/>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