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Proxima Nova"/>
      <p:regular r:id="rId44"/>
      <p:bold r:id="rId45"/>
      <p:italic r:id="rId46"/>
      <p:boldItalic r:id="rId47"/>
    </p:embeddedFont>
    <p:embeddedFont>
      <p:font typeface="Nunito"/>
      <p:regular r:id="rId48"/>
      <p:bold r:id="rId49"/>
      <p:italic r:id="rId50"/>
      <p:boldItalic r:id="rId51"/>
    </p:embeddedFont>
    <p:embeddedFont>
      <p:font typeface="Barlow Condensed SemiBold"/>
      <p:regular r:id="rId52"/>
      <p:bold r:id="rId53"/>
      <p:italic r:id="rId54"/>
      <p:boldItalic r:id="rId55"/>
    </p:embeddedFont>
    <p:embeddedFont>
      <p:font typeface="Barlow Condensed"/>
      <p:regular r:id="rId56"/>
      <p:bold r:id="rId57"/>
      <p:italic r:id="rId58"/>
      <p:boldItalic r:id="rId59"/>
    </p:embeddedFont>
    <p:embeddedFont>
      <p:font typeface="Brygada 1918"/>
      <p:regular r:id="rId60"/>
      <p:bold r:id="rId61"/>
      <p:italic r:id="rId62"/>
      <p:boldItalic r:id="rId63"/>
    </p:embeddedFont>
    <p:embeddedFont>
      <p:font typeface="Roboto Mono"/>
      <p:regular r:id="rId64"/>
      <p:bold r:id="rId65"/>
      <p:italic r:id="rId66"/>
      <p:boldItalic r:id="rId67"/>
    </p:embeddedFont>
    <p:embeddedFont>
      <p:font typeface="Barlow"/>
      <p:regular r:id="rId68"/>
      <p:bold r:id="rId69"/>
      <p:italic r:id="rId70"/>
      <p:boldItalic r:id="rId71"/>
    </p:embeddedFont>
    <p:embeddedFont>
      <p:font typeface="Nunito SemiBold"/>
      <p:regular r:id="rId72"/>
      <p:bold r:id="rId73"/>
      <p:italic r:id="rId74"/>
      <p:boldItalic r:id="rId75"/>
    </p:embeddedFont>
    <p:embeddedFont>
      <p:font typeface="Roboto"/>
      <p:regular r:id="rId76"/>
      <p:bold r:id="rId77"/>
      <p:italic r:id="rId78"/>
      <p:boldItalic r:id="rId79"/>
    </p:embeddedFont>
    <p:embeddedFont>
      <p:font typeface="Barlow Medium"/>
      <p:regular r:id="rId80"/>
      <p:bold r:id="rId81"/>
      <p:italic r:id="rId82"/>
      <p:boldItalic r:id="rId83"/>
    </p:embeddedFont>
    <p:embeddedFont>
      <p:font typeface="Barlow Semi Condensed"/>
      <p:regular r:id="rId84"/>
      <p:bold r:id="rId85"/>
      <p:italic r:id="rId86"/>
      <p:boldItalic r:id="rId87"/>
    </p:embeddedFont>
    <p:embeddedFont>
      <p:font typeface="Barlow Semi Condensed SemiBold"/>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576">
          <p15:clr>
            <a:srgbClr val="A4A3A4"/>
          </p15:clr>
        </p15:guide>
        <p15:guide id="3" pos="5472">
          <p15:clr>
            <a:srgbClr val="9AA0A6"/>
          </p15:clr>
        </p15:guide>
        <p15:guide id="4" orient="horz" pos="775">
          <p15:clr>
            <a:srgbClr val="9AA0A6"/>
          </p15:clr>
        </p15:guide>
        <p15:guide id="5" pos="5760">
          <p15:clr>
            <a:srgbClr val="9AA0A6"/>
          </p15:clr>
        </p15:guide>
        <p15:guide id="6" pos="651">
          <p15:clr>
            <a:srgbClr val="747775"/>
          </p15:clr>
        </p15:guide>
        <p15:guide id="7" orient="horz" pos="1620">
          <p15:clr>
            <a:srgbClr val="747775"/>
          </p15:clr>
        </p15:guide>
        <p15:guide id="8" orient="horz" pos="2690">
          <p15:clr>
            <a:srgbClr val="747775"/>
          </p15:clr>
        </p15:guide>
        <p15:guide id="9" pos="791">
          <p15:clr>
            <a:srgbClr val="747775"/>
          </p15:clr>
        </p15:guide>
        <p15:guide id="10" pos="5195">
          <p15:clr>
            <a:srgbClr val="747775"/>
          </p15:clr>
        </p15:guide>
        <p15:guide id="11" pos="288">
          <p15:clr>
            <a:srgbClr val="747775"/>
          </p15:clr>
        </p15:guide>
        <p15:guide id="12" pos="301">
          <p15:clr>
            <a:srgbClr val="747775"/>
          </p15:clr>
        </p15:guide>
        <p15:guide id="13" orient="horz" pos="288">
          <p15:clr>
            <a:srgbClr val="747775"/>
          </p15:clr>
        </p15:guide>
        <p15:guide id="14" pos="397">
          <p15:clr>
            <a:srgbClr val="747775"/>
          </p15:clr>
        </p15:guide>
      </p15:sldGuideLst>
    </p:ext>
    <p:ext uri="GoogleSlidesCustomDataVersion2">
      <go:slidesCustomData xmlns:go="http://customooxmlschemas.google.com/" r:id="rId92" roundtripDataSignature="AMtx7mi03LEbYAcxeHRxW8nQDoR3PIYQ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ADDB02-F7E8-4548-853D-BC1169E1D229}">
  <a:tblStyle styleId="{7BADDB02-F7E8-4548-853D-BC1169E1D22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576"/>
        <p:guide pos="5472"/>
        <p:guide pos="775" orient="horz"/>
        <p:guide pos="5760"/>
        <p:guide pos="651"/>
        <p:guide pos="1620" orient="horz"/>
        <p:guide pos="2690" orient="horz"/>
        <p:guide pos="791"/>
        <p:guide pos="5195"/>
        <p:guide pos="288"/>
        <p:guide pos="301"/>
        <p:guide pos="288" orient="horz"/>
        <p:guide pos="3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BarlowSemiCondensed-regular.fntdata"/><Relationship Id="rId83" Type="http://schemas.openxmlformats.org/officeDocument/2006/relationships/font" Target="fonts/BarlowMedium-boldItalic.fntdata"/><Relationship Id="rId42" Type="http://schemas.openxmlformats.org/officeDocument/2006/relationships/slide" Target="slides/slide36.xml"/><Relationship Id="rId86" Type="http://schemas.openxmlformats.org/officeDocument/2006/relationships/font" Target="fonts/BarlowSemiCondensed-italic.fntdata"/><Relationship Id="rId41" Type="http://schemas.openxmlformats.org/officeDocument/2006/relationships/slide" Target="slides/slide35.xml"/><Relationship Id="rId85" Type="http://schemas.openxmlformats.org/officeDocument/2006/relationships/font" Target="fonts/BarlowSemiCondensed-bold.fntdata"/><Relationship Id="rId44" Type="http://schemas.openxmlformats.org/officeDocument/2006/relationships/font" Target="fonts/ProximaNova-regular.fntdata"/><Relationship Id="rId88" Type="http://schemas.openxmlformats.org/officeDocument/2006/relationships/font" Target="fonts/BarlowSemiCondensedSemiBold-regular.fntdata"/><Relationship Id="rId43" Type="http://schemas.openxmlformats.org/officeDocument/2006/relationships/slide" Target="slides/slide37.xml"/><Relationship Id="rId87" Type="http://schemas.openxmlformats.org/officeDocument/2006/relationships/font" Target="fonts/BarlowSemiCondensed-boldItalic.fntdata"/><Relationship Id="rId46" Type="http://schemas.openxmlformats.org/officeDocument/2006/relationships/font" Target="fonts/ProximaNova-italic.fntdata"/><Relationship Id="rId45" Type="http://schemas.openxmlformats.org/officeDocument/2006/relationships/font" Target="fonts/ProximaNova-bold.fntdata"/><Relationship Id="rId89" Type="http://schemas.openxmlformats.org/officeDocument/2006/relationships/font" Target="fonts/BarlowSemiCondensedSemiBold-bold.fntdata"/><Relationship Id="rId80" Type="http://schemas.openxmlformats.org/officeDocument/2006/relationships/font" Target="fonts/BarlowMedium-regular.fntdata"/><Relationship Id="rId82" Type="http://schemas.openxmlformats.org/officeDocument/2006/relationships/font" Target="fonts/BarlowMedium-italic.fntdata"/><Relationship Id="rId81" Type="http://schemas.openxmlformats.org/officeDocument/2006/relationships/font" Target="fonts/Barlow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font" Target="fonts/ProximaNova-boldItalic.fntdata"/><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unitoSemiBold-bold.fntdata"/><Relationship Id="rId72" Type="http://schemas.openxmlformats.org/officeDocument/2006/relationships/font" Target="fonts/NunitoSemiBold-regular.fntdata"/><Relationship Id="rId31" Type="http://schemas.openxmlformats.org/officeDocument/2006/relationships/slide" Target="slides/slide25.xml"/><Relationship Id="rId75" Type="http://schemas.openxmlformats.org/officeDocument/2006/relationships/font" Target="fonts/NunitoSemiBold-boldItalic.fntdata"/><Relationship Id="rId30" Type="http://schemas.openxmlformats.org/officeDocument/2006/relationships/slide" Target="slides/slide24.xml"/><Relationship Id="rId74" Type="http://schemas.openxmlformats.org/officeDocument/2006/relationships/font" Target="fonts/NunitoSemiBold-italic.fntdata"/><Relationship Id="rId33" Type="http://schemas.openxmlformats.org/officeDocument/2006/relationships/slide" Target="slides/slide27.xml"/><Relationship Id="rId77" Type="http://schemas.openxmlformats.org/officeDocument/2006/relationships/font" Target="fonts/Roboto-bold.fntdata"/><Relationship Id="rId32" Type="http://schemas.openxmlformats.org/officeDocument/2006/relationships/slide" Target="slides/slide26.xml"/><Relationship Id="rId76" Type="http://schemas.openxmlformats.org/officeDocument/2006/relationships/font" Target="fonts/Roboto-regular.fntdata"/><Relationship Id="rId35" Type="http://schemas.openxmlformats.org/officeDocument/2006/relationships/slide" Target="slides/slide29.xml"/><Relationship Id="rId79" Type="http://schemas.openxmlformats.org/officeDocument/2006/relationships/font" Target="fonts/Roboto-boldItalic.fntdata"/><Relationship Id="rId34" Type="http://schemas.openxmlformats.org/officeDocument/2006/relationships/slide" Target="slides/slide28.xml"/><Relationship Id="rId78" Type="http://schemas.openxmlformats.org/officeDocument/2006/relationships/font" Target="fonts/Roboto-italic.fntdata"/><Relationship Id="rId71" Type="http://schemas.openxmlformats.org/officeDocument/2006/relationships/font" Target="fonts/Barlow-boldItalic.fntdata"/><Relationship Id="rId70" Type="http://schemas.openxmlformats.org/officeDocument/2006/relationships/font" Target="fonts/Barlow-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Brygada1918-italic.fntdata"/><Relationship Id="rId61" Type="http://schemas.openxmlformats.org/officeDocument/2006/relationships/font" Target="fonts/Brygada1918-bold.fntdata"/><Relationship Id="rId20" Type="http://schemas.openxmlformats.org/officeDocument/2006/relationships/slide" Target="slides/slide14.xml"/><Relationship Id="rId64" Type="http://schemas.openxmlformats.org/officeDocument/2006/relationships/font" Target="fonts/RobotoMono-regular.fntdata"/><Relationship Id="rId63" Type="http://schemas.openxmlformats.org/officeDocument/2006/relationships/font" Target="fonts/Brygada1918-boldItalic.fntdata"/><Relationship Id="rId22" Type="http://schemas.openxmlformats.org/officeDocument/2006/relationships/slide" Target="slides/slide16.xml"/><Relationship Id="rId66" Type="http://schemas.openxmlformats.org/officeDocument/2006/relationships/font" Target="fonts/RobotoMono-italic.fntdata"/><Relationship Id="rId21" Type="http://schemas.openxmlformats.org/officeDocument/2006/relationships/slide" Target="slides/slide15.xml"/><Relationship Id="rId65" Type="http://schemas.openxmlformats.org/officeDocument/2006/relationships/font" Target="fonts/RobotoMono-bold.fntdata"/><Relationship Id="rId24" Type="http://schemas.openxmlformats.org/officeDocument/2006/relationships/slide" Target="slides/slide18.xml"/><Relationship Id="rId68" Type="http://schemas.openxmlformats.org/officeDocument/2006/relationships/font" Target="fonts/Barlow-regular.fntdata"/><Relationship Id="rId23" Type="http://schemas.openxmlformats.org/officeDocument/2006/relationships/slide" Target="slides/slide17.xml"/><Relationship Id="rId67" Type="http://schemas.openxmlformats.org/officeDocument/2006/relationships/font" Target="fonts/RobotoMono-boldItalic.fntdata"/><Relationship Id="rId60" Type="http://schemas.openxmlformats.org/officeDocument/2006/relationships/font" Target="fonts/Brygada1918-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arlow-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BarlowCondensedSemiBold-bold.fntdata"/><Relationship Id="rId52" Type="http://schemas.openxmlformats.org/officeDocument/2006/relationships/font" Target="fonts/BarlowCondensedSemiBold-regular.fntdata"/><Relationship Id="rId11" Type="http://schemas.openxmlformats.org/officeDocument/2006/relationships/slide" Target="slides/slide5.xml"/><Relationship Id="rId55" Type="http://schemas.openxmlformats.org/officeDocument/2006/relationships/font" Target="fonts/BarlowCondensedSemiBold-boldItalic.fntdata"/><Relationship Id="rId10" Type="http://schemas.openxmlformats.org/officeDocument/2006/relationships/slide" Target="slides/slide4.xml"/><Relationship Id="rId54" Type="http://schemas.openxmlformats.org/officeDocument/2006/relationships/font" Target="fonts/BarlowCondensedSemiBold-italic.fntdata"/><Relationship Id="rId13" Type="http://schemas.openxmlformats.org/officeDocument/2006/relationships/slide" Target="slides/slide7.xml"/><Relationship Id="rId57" Type="http://schemas.openxmlformats.org/officeDocument/2006/relationships/font" Target="fonts/BarlowCondensed-bold.fntdata"/><Relationship Id="rId12" Type="http://schemas.openxmlformats.org/officeDocument/2006/relationships/slide" Target="slides/slide6.xml"/><Relationship Id="rId56" Type="http://schemas.openxmlformats.org/officeDocument/2006/relationships/font" Target="fonts/BarlowCondensed-regular.fntdata"/><Relationship Id="rId91" Type="http://schemas.openxmlformats.org/officeDocument/2006/relationships/font" Target="fonts/BarlowSemiCondensedSemiBold-boldItalic.fntdata"/><Relationship Id="rId90" Type="http://schemas.openxmlformats.org/officeDocument/2006/relationships/font" Target="fonts/BarlowSemiCondensedSemiBold-italic.fntdata"/><Relationship Id="rId92" Type="http://customschemas.google.com/relationships/presentationmetadata" Target="metadata"/><Relationship Id="rId15" Type="http://schemas.openxmlformats.org/officeDocument/2006/relationships/slide" Target="slides/slide9.xml"/><Relationship Id="rId59" Type="http://schemas.openxmlformats.org/officeDocument/2006/relationships/font" Target="fonts/BarlowCondensed-boldItalic.fntdata"/><Relationship Id="rId14" Type="http://schemas.openxmlformats.org/officeDocument/2006/relationships/slide" Target="slides/slide8.xml"/><Relationship Id="rId58" Type="http://schemas.openxmlformats.org/officeDocument/2006/relationships/font" Target="fonts/BarlowCondense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en-evans.com/benedictevans/2015/5/21/office-messaging-and-verb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c1.squarespace.com/static/604b23e38c22a96e9c78879e/t/62d5d9448d061f7327e8a7e7/1658181956291/Falling+Asleep+at+the+Wheel+-+Fabrizio+DellAcqua.pdf"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ic1.squarespace.com/static/604b23e38c22a96e9c78879e/t/62d5d9448d061f7327e8a7e7/1658181956291/Falling+Asleep+at+the+Wheel+-+Fabrizio+DellAcqua.pdf"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oneusefulthing.org/p/centaurs-and-cyborgs-on-the-jagge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3.weforum.org/docs/WEF_Jobs_of_Tomorrow_Generative_AI_2023.pdf"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1d3043dc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f1d3043dc9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f1d3043dc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1f1d3043dc9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PURPOSE: Establish a positive and productive learning environment by defining behavioral expectations.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TALKING POINTS: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Stress the importance of active engagement through participation, sharing, and inquiry.</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Highlight the value of teamwork and the respect for diverse perspectives in collaboration.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Emphasize the role of effective communication, including active listening and providing constructive feedback.</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Encourage a supportive culture where seeking help is seen as a strength, not a weakness.</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1d3043dc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f1d3043dc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 To give participants a chance to interact and get familiar with each other before the workshop officially starts.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You can do this as a whole-group activity, or form breakout rooms for the ice breaker depending on the size of your cohort.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PURPOSE:</a:t>
            </a:r>
            <a:br>
              <a:rPr lang="en" sz="1200">
                <a:solidFill>
                  <a:schemeClr val="dk1"/>
                </a:solidFill>
              </a:rPr>
            </a:br>
            <a:r>
              <a:rPr lang="en" sz="1200">
                <a:solidFill>
                  <a:schemeClr val="dk1"/>
                </a:solidFill>
              </a:rPr>
              <a:t>This slide is included to set the stage for why Generative AI is a hot topic right now, highlighting its rapid adoption and market penetration.</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TALKING POINTS: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ChatGPT reached 100 million users in just two months, outpacing other big names like TikTok, Instagram, and Spotify.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This rapid growth isn't just a fluke; it's a sign of the sudden maturity of large language models and their applications.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rPr>
              <a:t>Logos from left to right:</a:t>
            </a:r>
            <a:endParaRPr sz="1200">
              <a:solidFill>
                <a:schemeClr val="dk1"/>
              </a:solidFill>
            </a:endParaRPr>
          </a:p>
          <a:p>
            <a:pPr indent="-304800" lvl="1" marL="914400" rtl="0" algn="l">
              <a:lnSpc>
                <a:spcPct val="115000"/>
              </a:lnSpc>
              <a:spcBef>
                <a:spcPts val="0"/>
              </a:spcBef>
              <a:spcAft>
                <a:spcPts val="0"/>
              </a:spcAft>
              <a:buClr>
                <a:schemeClr val="dk1"/>
              </a:buClr>
              <a:buSzPts val="1200"/>
              <a:buAutoNum type="alphaLcPeriod"/>
            </a:pPr>
            <a:r>
              <a:rPr lang="en" sz="1200">
                <a:solidFill>
                  <a:schemeClr val="dk1"/>
                </a:solidFill>
              </a:rPr>
              <a:t>ChatGPT, TikTok, Instagram, Pinterest, Spotify, Telegram</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TEACHING TIPS: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Ask the audience when they first used ChatGPT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Ask them what their first thoughts were of ChatGPT when they first used it.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Pose a quick question like "Why do you think ChatGPT gained users so quickly?" to engage the audience and gather initial thoughts on AI's capabilities.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aims to underscore the transformative potential of AI, aligning it with other game-changing technologies like electricity and microchips to deepen our understanding of its potential business applications and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Andreessen is no stranger to technological revolutions, having been involved in shaping the internet.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He equates the potential of AI to groundbreaking advancements like electricity, suggesting AI could power a fourth industrial revolution.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However, it's important to approach the hype with a balanced view, given that not all hyped-up technologies live up to their promises.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Andreeson created the first widely used web browser, Mosaic, and so has seen multiple hype cycles before. And yet he is arguing the that AI will power a fourth industrial revolution after those of steam, electricity, and information technology.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While we should remain sceptical about any hyped up technology - remember NFTs? - we think it may not be quite so fanciful to imagine that the impact on the world of work could ultimately be as huge as the internet, ecommerce, or even the humble spreadsheet.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aims to underscore the transformative potential of AI, aligning it with other game-changing technologies like electricity and microchips to deepen our understanding of its potential business applications and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Andreessen is no stranger to technological revolutions, having been involved in shaping the internet.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He equates the potential of AI to groundbreaking advancements like electricity, suggesting AI could power a fourth industrial revolution.</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However, it's important to approach the hype with a balanced view, given that not all hyped-up technologies live up to their promises.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SzPts val="1100"/>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Marc Andreeson created the first widely used web browser, Mosaic, and so has seen multiple hype cycles before. And yet he is arguing the that AI will power a fourth industrial revolution after those of steam, electricity, and information technology.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While we should remain sceptical about any hyped up technology - remember NFTs? - we think it may not be quite so fanciful to imagine that the impact on the world of work could ultimately be as huge as the internet, ecommerce, or even the humble spreadsheet.</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SzPts val="1100"/>
              <a:buNone/>
            </a:pPr>
            <a:r>
              <a:rPr lang="en"/>
              <a:t>To set the stage for the next two slides that elaborate on the impact of the spreadsheet.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Source: </a:t>
            </a:r>
            <a:r>
              <a:rPr b="1" lang="en" u="sng">
                <a:solidFill>
                  <a:schemeClr val="hlink"/>
                </a:solidFill>
                <a:hlinkClick r:id="rId2"/>
              </a:rPr>
              <a:t>Office, messaging and verbs — Benedict Evans</a:t>
            </a:r>
            <a:endParaRPr b="1"/>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SzPts val="1100"/>
              <a:buNone/>
            </a:pPr>
            <a:r>
              <a:rPr lang="en"/>
              <a:t>In the image, taken from a 1960s film, each Insurance Clerk is the equivalent of a cell in a spreadsheet.</a:t>
            </a:r>
            <a:br>
              <a:rPr lang="en"/>
            </a:br>
            <a:br>
              <a:rPr lang="en"/>
            </a:br>
            <a:r>
              <a:rPr lang="en"/>
              <a:t>PURPOSE: Show how spreadsheet software evolved and changed business productivity. Consider: is generative AI this century’s spreadsheet?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TALKING POINTS:</a:t>
            </a:r>
            <a:endParaRPr/>
          </a:p>
          <a:p>
            <a:pPr indent="-298450" lvl="0" marL="457200" rtl="0" algn="l">
              <a:lnSpc>
                <a:spcPct val="100000"/>
              </a:lnSpc>
              <a:spcBef>
                <a:spcPts val="0"/>
              </a:spcBef>
              <a:spcAft>
                <a:spcPts val="0"/>
              </a:spcAft>
              <a:buSzPts val="1100"/>
              <a:buChar char="●"/>
            </a:pPr>
            <a:r>
              <a:rPr lang="en"/>
              <a:t>In the 1960s, insurance clerks were like spreadsheet cells, with communication through physical mail and typing.</a:t>
            </a:r>
            <a:endParaRPr/>
          </a:p>
          <a:p>
            <a:pPr indent="-298450" lvl="0" marL="457200" rtl="0" algn="l">
              <a:lnSpc>
                <a:spcPct val="100000"/>
              </a:lnSpc>
              <a:spcBef>
                <a:spcPts val="0"/>
              </a:spcBef>
              <a:spcAft>
                <a:spcPts val="0"/>
              </a:spcAft>
              <a:buSzPts val="1100"/>
              <a:buChar char="●"/>
            </a:pPr>
            <a:r>
              <a:rPr lang="en"/>
              <a:t>In the 1970s, mainframes allowed department-level spreadsheets, accessed via a terminal.</a:t>
            </a:r>
            <a:endParaRPr/>
          </a:p>
          <a:p>
            <a:pPr indent="-298450" lvl="0" marL="457200" rtl="0" algn="l">
              <a:lnSpc>
                <a:spcPct val="100000"/>
              </a:lnSpc>
              <a:spcBef>
                <a:spcPts val="0"/>
              </a:spcBef>
              <a:spcAft>
                <a:spcPts val="0"/>
              </a:spcAft>
              <a:buSzPts val="1100"/>
              <a:buChar char="●"/>
            </a:pPr>
            <a:r>
              <a:rPr lang="en"/>
              <a:t>VisiCalc brought spreadsheets to desktop PCs in the 1980s, but only for specialists.</a:t>
            </a:r>
            <a:endParaRPr/>
          </a:p>
          <a:p>
            <a:pPr indent="-298450" lvl="0" marL="457200" rtl="0" algn="l">
              <a:lnSpc>
                <a:spcPct val="100000"/>
              </a:lnSpc>
              <a:spcBef>
                <a:spcPts val="0"/>
              </a:spcBef>
              <a:spcAft>
                <a:spcPts val="0"/>
              </a:spcAft>
              <a:buSzPts val="1100"/>
              <a:buChar char="●"/>
            </a:pPr>
            <a:r>
              <a:rPr lang="en"/>
              <a:t>By the 1990s, Excel made spreadsheets ubiquitous, changing business productivity.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TEACHING TIPS:</a:t>
            </a:r>
            <a:endParaRPr/>
          </a:p>
          <a:p>
            <a:pPr indent="-298450" lvl="0" marL="457200" rtl="0" algn="l">
              <a:lnSpc>
                <a:spcPct val="100000"/>
              </a:lnSpc>
              <a:spcBef>
                <a:spcPts val="0"/>
              </a:spcBef>
              <a:spcAft>
                <a:spcPts val="0"/>
              </a:spcAft>
              <a:buSzPts val="1100"/>
              <a:buChar char="●"/>
            </a:pPr>
            <a:r>
              <a:rPr lang="en"/>
              <a:t>Ask the audience to share examples of how spreadsheets changed business processes.</a:t>
            </a:r>
            <a:endParaRPr/>
          </a:p>
          <a:p>
            <a:pPr indent="-298450" lvl="0" marL="457200" rtl="0" algn="l">
              <a:lnSpc>
                <a:spcPct val="100000"/>
              </a:lnSpc>
              <a:spcBef>
                <a:spcPts val="0"/>
              </a:spcBef>
              <a:spcAft>
                <a:spcPts val="0"/>
              </a:spcAft>
              <a:buSzPts val="1100"/>
              <a:buChar char="●"/>
            </a:pPr>
            <a:r>
              <a:rPr lang="en"/>
              <a:t>Note how software evolved from replicating existing workflows to enabling new workflows.</a:t>
            </a:r>
            <a:endParaRPr/>
          </a:p>
          <a:p>
            <a:pPr indent="0" lvl="0" marL="0" rtl="0" algn="l">
              <a:lnSpc>
                <a:spcPct val="115000"/>
              </a:lnSpc>
              <a:spcBef>
                <a:spcPts val="0"/>
              </a:spcBef>
              <a:spcAft>
                <a:spcPts val="1000"/>
              </a:spcAft>
              <a:buClr>
                <a:schemeClr val="dk1"/>
              </a:buClr>
              <a:buSzPts val="1100"/>
              <a:buFont typeface="Arial"/>
              <a:buNone/>
            </a:pPr>
            <a:r>
              <a:t/>
            </a:r>
            <a:endParaRPr sz="1400">
              <a:solidFill>
                <a:srgbClr val="222222"/>
              </a:solidFill>
              <a:latin typeface="Nunito"/>
              <a:ea typeface="Nunito"/>
              <a:cs typeface="Nunito"/>
              <a:sym typeface="Nuni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PURPOSE:</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This slide aims to illustrate the tangible impact of AI, specifically GPT-4, on enhancing the efficiency and quality of consulting work, aligning with our learning goal of understanding AI's role in the modern workplace.</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Emphasize the rigour of the study, with randomised control trials and diverse tasks involved.</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Highlight that both human and AI graders agreed on the superior quality, strengthening the results.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Engage the audience with the interactive element, inviting them to guess the performance improvement percentage (shown after the mentimeter poll)</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Consider asking for audience guesses before revealing any actual percentages, to engage them and gauge their expectations.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latin typeface="Proxima Nova"/>
                <a:ea typeface="Proxima Nova"/>
                <a:cs typeface="Proxima Nova"/>
                <a:sym typeface="Proxima Nova"/>
              </a:rPr>
              <a:t>- If possible, have real-time polling (e.g. using Menti.com) to capture audience guesses on the performance boost, and reveal the actual figure afterward.</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rPr lang="en">
                <a:solidFill>
                  <a:schemeClr val="dk1"/>
                </a:solidFill>
              </a:rPr>
              <a:t>Source: </a:t>
            </a:r>
            <a:r>
              <a:rPr lang="en" u="sng">
                <a:solidFill>
                  <a:schemeClr val="hlink"/>
                </a:solidFill>
                <a:hlinkClick r:id="rId2"/>
              </a:rPr>
              <a:t>Centaurs and Cyborgs on the Jagged Frontier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758 consultants from Boston Consulting Group were randomly assigned to either proactively use GPT 4.0, or were blocked from doing so.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They were given 18 different tasks representative of the type of work done at an elite management consulting firm.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Consultants using AI finished 12.2% more tasks on average, completed tasks 25.1% more quickly, and produced 40% higher quality results than those without. A huge effect.</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rgbClr val="374151"/>
                </a:solidFill>
                <a:latin typeface="Roboto"/>
                <a:ea typeface="Roboto"/>
                <a:cs typeface="Roboto"/>
                <a:sym typeface="Roboto"/>
              </a:rPr>
              <a:t>PURPOSE: Encourage participants to think critically about the impact of AI tools on productivity in the consulting industry.</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TALKING POINTS: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Invite speculation on how AI like GPT-4 might enhance consultant efficiency and effectiveness.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Discuss the factors that contribute to performance improvement when using AI tools.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Explore expectations vs. reality in terms of productivity gains with AI assistance.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You could have participants guess in bands - 10-20%, 20-30%, 30-40%, etc.</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Encourage sharing of personal experiences or observations related to AI in their work.</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 this as an opportunity to discuss the importance of measuring performance and setting realistic benchmarks for AI integration.</a:t>
            </a:r>
            <a:endParaRPr sz="1200">
              <a:solidFill>
                <a:srgbClr val="37415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374151"/>
                </a:solidFill>
                <a:latin typeface="Roboto"/>
                <a:ea typeface="Roboto"/>
                <a:cs typeface="Roboto"/>
                <a:sym typeface="Roboto"/>
              </a:rPr>
              <a:t>PURPOSE:</a:t>
            </a:r>
            <a:br>
              <a:rPr lang="en" sz="1200">
                <a:solidFill>
                  <a:srgbClr val="374151"/>
                </a:solidFill>
                <a:latin typeface="Roboto"/>
                <a:ea typeface="Roboto"/>
                <a:cs typeface="Roboto"/>
                <a:sym typeface="Roboto"/>
              </a:rPr>
            </a:br>
            <a:r>
              <a:rPr lang="en" sz="1200">
                <a:solidFill>
                  <a:srgbClr val="374151"/>
                </a:solidFill>
                <a:latin typeface="Roboto"/>
                <a:ea typeface="Roboto"/>
                <a:cs typeface="Roboto"/>
                <a:sym typeface="Roboto"/>
              </a:rPr>
              <a:t>This slide provides concrete numbers on how GPT-4 improves consultant performance, driving home our learning objectives of identifying key benefits and analysing AI's cross-industry impact.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b="1" lang="en" sz="1200">
                <a:solidFill>
                  <a:srgbClr val="374151"/>
                </a:solidFill>
                <a:latin typeface="Roboto"/>
                <a:ea typeface="Roboto"/>
                <a:cs typeface="Roboto"/>
                <a:sym typeface="Roboto"/>
              </a:rPr>
              <a:t>TALKING POINTS:</a:t>
            </a:r>
            <a:endParaRPr b="1"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Focus on the 43% performance jump for the initially lower-scoring consultants, illustrating GPT-4's role in elevating baseline performance.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Emphasise the 40% improvement in quality, showing that GPT-4 not only speeds up work but enhances it.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Discuss the 25% and 12% boosts in task completion and speed, suggesting that AI can optimise multiple facets of work.</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TEACHING TIPS:</a:t>
            </a:r>
            <a:endParaRPr sz="1200">
              <a:solidFill>
                <a:srgbClr val="374151"/>
              </a:solidFill>
              <a:latin typeface="Roboto"/>
              <a:ea typeface="Roboto"/>
              <a:cs typeface="Roboto"/>
              <a:sym typeface="Roboto"/>
            </a:endParaRPr>
          </a:p>
          <a:p>
            <a:pPr indent="-304800" lvl="0" marL="457200" rtl="0" algn="l">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Use the percentages as a talking point to delve into the real-world implications. For example, "What would a 40% improvement in quality mean for your business?"</a:t>
            </a:r>
            <a:endParaRPr>
              <a:solidFill>
                <a:schemeClr val="dk1"/>
              </a:solidFill>
            </a:endParaRPr>
          </a:p>
          <a:p>
            <a:pPr indent="0" lvl="0" marL="0" rtl="0" algn="l">
              <a:lnSpc>
                <a:spcPct val="100000"/>
              </a:lnSpc>
              <a:spcBef>
                <a:spcPts val="150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Source: </a:t>
            </a:r>
            <a:r>
              <a:rPr lang="en" u="sng">
                <a:solidFill>
                  <a:schemeClr val="hlink"/>
                </a:solidFill>
                <a:hlinkClick r:id="rId2"/>
              </a:rPr>
              <a:t>Centaurs and Cyborgs on the Jagged Frontier</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758 consultants from Boston Consulting Group were randomly assigned to either proactively use GPT 4.0, or were banned from doing so.</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They were given 18 different tasks representative of the type of work done at an elite management consulting firm.</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Consultants using AI finished 12.2% more tasks on average, completed tasks 25.1% more quickly, and produced 40% higher quality results than those without. A huge effect.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Source: </a:t>
            </a:r>
            <a:r>
              <a:rPr lang="en" u="sng">
                <a:solidFill>
                  <a:schemeClr val="hlink"/>
                </a:solidFill>
                <a:hlinkClick r:id="rId2"/>
              </a:rPr>
              <a:t>Falling Asleep at the Wheel: Human/AI Collaboration in a Field Experiment on HR Recruiters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 another experiment, this time in the field of HR, researchers found that while higher-quality AI improved task efficiency in HR recruitment, it led to reduced human engagement and poorer decision-making, particularly among experienced recruiters. They became much more careless, overly reliant on the tool, and less trusting in their own judgment.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Interestingly, the more experienced recruiters performed significantly better when given a lower quality AI assistant.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"falling asleep at the wheel" effect suggests that maximising AI performance alone may not yield the best outcomes in human-AI collaborations.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PURPOSE:</a:t>
            </a:r>
            <a:br>
              <a:rPr lang="en">
                <a:solidFill>
                  <a:schemeClr val="dk1"/>
                </a:solidFill>
              </a:rPr>
            </a:br>
            <a:r>
              <a:rPr lang="en">
                <a:solidFill>
                  <a:schemeClr val="dk1"/>
                </a:solidFill>
              </a:rPr>
              <a:t>This slide serves as a cautionary note, urging attention and oversight even when AI is involved, advancing our objectives of understanding AI’s nuanced impact on businesses and human roles.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TALKING POINTS: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Highlight the tension between increasing AI accuracy and diminishing human effort in decision-making.</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Point out that experienced recruiters were more susceptible to "falling asleep at the wheel" with high-quality AI, illustrating that the issue isn't just for newcomers.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Discuss how the study underscores the complexity of designing human-AI collaborations that enhance rather than dilute human skills and engagement.</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TEACHING TIPS:</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Use this slide to segue into real-world applications, asking, “How could your company be at risk of 'falling asleep at the wheel' with AI?”</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solidFill>
                <a:schemeClr val="dk1"/>
              </a:solidFill>
              <a:latin typeface="Proxima Nova"/>
              <a:ea typeface="Proxima Nova"/>
              <a:cs typeface="Proxima Nova"/>
              <a:sym typeface="Proxima Nov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Falling Asleep at the Wheel: Human/AI Collaboration in a Field Experiment on HR Recruiters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 another experiment, this time in the field of HR, researchers found that while higher-quality AI improved task efficiency in HR recruitment, it led to reduced human engagement and poorer decision-making, particularly among experienced recruiters. They became much more careless, overly reliant on the tool, and less trusting in their own judgment.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Interestingly, the more experienced recruiters performed significantly better when given a lower quality AI assistant.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"falling asleep at the wheel" effect suggests that maximising AI performance alone may not yield the best outcomes in human-AI collaborations.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
              <a:t>PURPOSE:</a:t>
            </a:r>
            <a:br>
              <a:rPr lang="en"/>
            </a:br>
            <a:r>
              <a:rPr lang="en"/>
              <a:t>This slide serves as a cautionary note, urging attention and oversight even when AI is involved, advancing our objectives of understanding AI’s nuanced impact on businesses and human roles.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t>TALKING POINTS:</a:t>
            </a:r>
            <a:endParaRPr b="1"/>
          </a:p>
          <a:p>
            <a:pPr indent="-298450" lvl="0" marL="457200" rtl="0" algn="l">
              <a:lnSpc>
                <a:spcPct val="100000"/>
              </a:lnSpc>
              <a:spcBef>
                <a:spcPts val="0"/>
              </a:spcBef>
              <a:spcAft>
                <a:spcPts val="0"/>
              </a:spcAft>
              <a:buSzPts val="1100"/>
              <a:buChar char="●"/>
            </a:pPr>
            <a:r>
              <a:rPr lang="en"/>
              <a:t>Highlight the tension between increasing AI accuracy and diminishing human effort in decision-making.</a:t>
            </a:r>
            <a:endParaRPr/>
          </a:p>
          <a:p>
            <a:pPr indent="-298450" lvl="0" marL="457200" rtl="0" algn="l">
              <a:lnSpc>
                <a:spcPct val="100000"/>
              </a:lnSpc>
              <a:spcBef>
                <a:spcPts val="0"/>
              </a:spcBef>
              <a:spcAft>
                <a:spcPts val="0"/>
              </a:spcAft>
              <a:buSzPts val="1100"/>
              <a:buChar char="●"/>
            </a:pPr>
            <a:r>
              <a:rPr lang="en"/>
              <a:t>Point out that experienced recruiters were more susceptible to "falling asleep at the wheel" with high-quality AI, illustrating that the issue isn't just for newcomers.</a:t>
            </a:r>
            <a:endParaRPr/>
          </a:p>
          <a:p>
            <a:pPr indent="-298450" lvl="0" marL="457200" rtl="0" algn="l">
              <a:lnSpc>
                <a:spcPct val="100000"/>
              </a:lnSpc>
              <a:spcBef>
                <a:spcPts val="0"/>
              </a:spcBef>
              <a:spcAft>
                <a:spcPts val="0"/>
              </a:spcAft>
              <a:buSzPts val="1100"/>
              <a:buChar char="●"/>
            </a:pPr>
            <a:r>
              <a:rPr lang="en"/>
              <a:t>Discuss how the study underscores the complexity of designing human-AI collaborations that enhance rather than dilute human skills and engagement.</a:t>
            </a:r>
            <a:endParaRPr/>
          </a:p>
          <a:p>
            <a:pPr indent="0" lvl="0" marL="0" rtl="0" algn="l">
              <a:lnSpc>
                <a:spcPct val="100000"/>
              </a:lnSpc>
              <a:spcBef>
                <a:spcPts val="0"/>
              </a:spcBef>
              <a:spcAft>
                <a:spcPts val="0"/>
              </a:spcAft>
              <a:buSzPts val="1100"/>
              <a:buNone/>
            </a:pPr>
            <a:r>
              <a:t/>
            </a:r>
            <a:endParaRPr b="1"/>
          </a:p>
          <a:p>
            <a:pPr indent="0" lvl="0" marL="0" rtl="0" algn="l">
              <a:lnSpc>
                <a:spcPct val="100000"/>
              </a:lnSpc>
              <a:spcBef>
                <a:spcPts val="0"/>
              </a:spcBef>
              <a:spcAft>
                <a:spcPts val="0"/>
              </a:spcAft>
              <a:buClr>
                <a:schemeClr val="dk1"/>
              </a:buClr>
              <a:buSzPts val="1100"/>
              <a:buFont typeface="Arial"/>
              <a:buNone/>
            </a:pPr>
            <a:r>
              <a:rPr b="1" lang="en"/>
              <a:t>TEACHING TIPS:</a:t>
            </a:r>
            <a:endParaRPr b="1"/>
          </a:p>
          <a:p>
            <a:pPr indent="-298450" lvl="0" marL="457200" rtl="0" algn="l">
              <a:lnSpc>
                <a:spcPct val="100000"/>
              </a:lnSpc>
              <a:spcBef>
                <a:spcPts val="0"/>
              </a:spcBef>
              <a:spcAft>
                <a:spcPts val="0"/>
              </a:spcAft>
              <a:buSzPts val="1100"/>
              <a:buChar char="●"/>
            </a:pPr>
            <a:r>
              <a:rPr lang="en"/>
              <a:t>Use this slide to segue into real-world applications, asking, “How could your company be at risk of 'falling asleep at the wheel' with AI?”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delineate between tasks that are suitable for Generative AI ("inside the frontier") and those that aren't ("outside the frontier").</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Generative AI excels in certain tasks that might appear challenging even for humans, placing them "inside the frontier."</a:t>
            </a:r>
            <a:endParaRPr/>
          </a:p>
          <a:p>
            <a:pPr indent="0" lvl="0" marL="0" rtl="0" algn="l">
              <a:lnSpc>
                <a:spcPct val="100000"/>
              </a:lnSpc>
              <a:spcBef>
                <a:spcPts val="0"/>
              </a:spcBef>
              <a:spcAft>
                <a:spcPts val="0"/>
              </a:spcAft>
              <a:buClr>
                <a:schemeClr val="dk1"/>
              </a:buClr>
              <a:buSzPts val="1100"/>
              <a:buFont typeface="Arial"/>
              <a:buNone/>
            </a:pPr>
            <a:r>
              <a:rPr lang="en"/>
              <a:t>• On the other hand, there are tasks which seem to be of equal difficulty for humans but remain outside the capabilities of AI.</a:t>
            </a:r>
            <a:endParaRPr/>
          </a:p>
          <a:p>
            <a:pPr indent="0" lvl="0" marL="0" rtl="0" algn="l">
              <a:lnSpc>
                <a:spcPct val="100000"/>
              </a:lnSpc>
              <a:spcBef>
                <a:spcPts val="0"/>
              </a:spcBef>
              <a:spcAft>
                <a:spcPts val="0"/>
              </a:spcAft>
              <a:buClr>
                <a:schemeClr val="dk1"/>
              </a:buClr>
              <a:buSzPts val="1100"/>
              <a:buFont typeface="Arial"/>
              <a:buNone/>
            </a:pPr>
            <a:r>
              <a:rPr lang="en"/>
              <a:t>• The 'Jagged Frontier' illustrates the dynamic boundary of AI capabilities and helps us identify where AI can be effectively implemented.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Use real-world examples to illustrate tasks that Generative AI can and cannot perform.</a:t>
            </a:r>
            <a:endParaRPr/>
          </a:p>
          <a:p>
            <a:pPr indent="0" lvl="0" marL="0" rtl="0" algn="l">
              <a:lnSpc>
                <a:spcPct val="100000"/>
              </a:lnSpc>
              <a:spcBef>
                <a:spcPts val="0"/>
              </a:spcBef>
              <a:spcAft>
                <a:spcPts val="0"/>
              </a:spcAft>
              <a:buClr>
                <a:schemeClr val="dk1"/>
              </a:buClr>
              <a:buSzPts val="1100"/>
              <a:buFont typeface="Arial"/>
              <a:buNone/>
            </a:pPr>
            <a:r>
              <a:rPr lang="en"/>
              <a:t>• Engage the audience by asking them to guess where certain tasks might fall on the 'Jagged Frontier.'</a:t>
            </a:r>
            <a:endParaRPr/>
          </a:p>
          <a:p>
            <a:pPr indent="0" lvl="0" marL="0" rtl="0" algn="l">
              <a:lnSpc>
                <a:spcPct val="100000"/>
              </a:lnSpc>
              <a:spcBef>
                <a:spcPts val="0"/>
              </a:spcBef>
              <a:spcAft>
                <a:spcPts val="0"/>
              </a:spcAft>
              <a:buSzPts val="1100"/>
              <a:buNone/>
            </a:pPr>
            <a:r>
              <a:rPr lang="en"/>
              <a:t>• Highlight that the frontier is ever-evolving with advancements in AI research and technology.</a:t>
            </a:r>
            <a:br>
              <a:rPr lang="en"/>
            </a:br>
            <a:br>
              <a:rPr lang="en"/>
            </a:br>
            <a:r>
              <a:rPr lang="en"/>
              <a:t>Source: </a:t>
            </a:r>
            <a:r>
              <a:rPr lang="en" u="sng">
                <a:solidFill>
                  <a:schemeClr val="hlink"/>
                </a:solidFill>
                <a:hlinkClick r:id="rId2"/>
              </a:rPr>
              <a:t>Centaurs and Cyborgs on the Jagged Frontier</a:t>
            </a:r>
            <a:r>
              <a:rPr lang="en"/>
              <a:t> by Ethan Mollick, Associate Professor at the Wharton School of the University of Pennsylvania.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Prompt used to create the image: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Clr>
                <a:schemeClr val="dk1"/>
              </a:buClr>
              <a:buSzPts val="1100"/>
              <a:buFont typeface="Arial"/>
              <a:buNone/>
            </a:pPr>
            <a:r>
              <a:rPr lang="en"/>
              <a:t>Hey GPT, I want you to create an image to illustrate our new</a:t>
            </a:r>
            <a:endParaRPr/>
          </a:p>
          <a:p>
            <a:pPr indent="0" lvl="0" marL="0" rtl="0" algn="l">
              <a:lnSpc>
                <a:spcPct val="100000"/>
              </a:lnSpc>
              <a:spcBef>
                <a:spcPts val="0"/>
              </a:spcBef>
              <a:spcAft>
                <a:spcPts val="0"/>
              </a:spcAft>
              <a:buClr>
                <a:schemeClr val="dk1"/>
              </a:buClr>
              <a:buSzPts val="1100"/>
              <a:buFont typeface="Arial"/>
              <a:buNone/>
            </a:pPr>
            <a:r>
              <a:rPr lang="en"/>
              <a:t>paper on the effects of Al and work. And the key element of the</a:t>
            </a:r>
            <a:endParaRPr/>
          </a:p>
          <a:p>
            <a:pPr indent="0" lvl="0" marL="0" rtl="0" algn="l">
              <a:lnSpc>
                <a:spcPct val="100000"/>
              </a:lnSpc>
              <a:spcBef>
                <a:spcPts val="0"/>
              </a:spcBef>
              <a:spcAft>
                <a:spcPts val="0"/>
              </a:spcAft>
              <a:buClr>
                <a:schemeClr val="dk1"/>
              </a:buClr>
              <a:buSzPts val="1100"/>
              <a:buFont typeface="Arial"/>
              <a:buNone/>
            </a:pPr>
            <a:r>
              <a:rPr lang="en"/>
              <a:t>paper is the idea of a jagged frontier. That Al capabilities are</a:t>
            </a:r>
            <a:endParaRPr/>
          </a:p>
          <a:p>
            <a:pPr indent="0" lvl="0" marL="0" rtl="0" algn="l">
              <a:lnSpc>
                <a:spcPct val="100000"/>
              </a:lnSpc>
              <a:spcBef>
                <a:spcPts val="0"/>
              </a:spcBef>
              <a:spcAft>
                <a:spcPts val="0"/>
              </a:spcAft>
              <a:buClr>
                <a:schemeClr val="dk1"/>
              </a:buClr>
              <a:buSzPts val="1100"/>
              <a:buFont typeface="Arial"/>
              <a:buNone/>
            </a:pPr>
            <a:r>
              <a:rPr lang="en"/>
              <a:t>uneven and so tasks that seem to be of equal difficulty, some of</a:t>
            </a:r>
            <a:endParaRPr/>
          </a:p>
          <a:p>
            <a:pPr indent="0" lvl="0" marL="0" rtl="0" algn="l">
              <a:lnSpc>
                <a:spcPct val="100000"/>
              </a:lnSpc>
              <a:spcBef>
                <a:spcPts val="0"/>
              </a:spcBef>
              <a:spcAft>
                <a:spcPts val="0"/>
              </a:spcAft>
              <a:buClr>
                <a:schemeClr val="dk1"/>
              </a:buClr>
              <a:buSzPts val="1100"/>
              <a:buFont typeface="Arial"/>
              <a:buNone/>
            </a:pPr>
            <a:r>
              <a:rPr lang="en"/>
              <a:t>those tasks will be just outside the frontier, some of the tasks will</a:t>
            </a:r>
            <a:endParaRPr/>
          </a:p>
          <a:p>
            <a:pPr indent="0" lvl="0" marL="0" rtl="0" algn="l">
              <a:lnSpc>
                <a:spcPct val="100000"/>
              </a:lnSpc>
              <a:spcBef>
                <a:spcPts val="0"/>
              </a:spcBef>
              <a:spcAft>
                <a:spcPts val="0"/>
              </a:spcAft>
              <a:buClr>
                <a:schemeClr val="dk1"/>
              </a:buClr>
              <a:buSzPts val="1100"/>
              <a:buFont typeface="Arial"/>
              <a:buNone/>
            </a:pPr>
            <a:r>
              <a:rPr lang="en"/>
              <a:t>be inside. So I want you to create an image with whatever</a:t>
            </a:r>
            <a:endParaRPr/>
          </a:p>
          <a:p>
            <a:pPr indent="0" lvl="0" marL="0" rtl="0" algn="l">
              <a:lnSpc>
                <a:spcPct val="100000"/>
              </a:lnSpc>
              <a:spcBef>
                <a:spcPts val="0"/>
              </a:spcBef>
              <a:spcAft>
                <a:spcPts val="0"/>
              </a:spcAft>
              <a:buClr>
                <a:schemeClr val="dk1"/>
              </a:buClr>
              <a:buSzPts val="1100"/>
              <a:buFont typeface="Arial"/>
              <a:buNone/>
            </a:pPr>
            <a:r>
              <a:rPr lang="en"/>
              <a:t>technique you want that shows a jagged frontier extending from a</a:t>
            </a:r>
            <a:endParaRPr/>
          </a:p>
          <a:p>
            <a:pPr indent="0" lvl="0" marL="0" rtl="0" algn="l">
              <a:lnSpc>
                <a:spcPct val="100000"/>
              </a:lnSpc>
              <a:spcBef>
                <a:spcPts val="0"/>
              </a:spcBef>
              <a:spcAft>
                <a:spcPts val="0"/>
              </a:spcAft>
              <a:buClr>
                <a:schemeClr val="dk1"/>
              </a:buClr>
              <a:buSzPts val="1100"/>
              <a:buFont typeface="Arial"/>
              <a:buNone/>
            </a:pPr>
            <a:r>
              <a:rPr lang="en"/>
              <a:t>center point where the distance from the center indicates the</a:t>
            </a:r>
            <a:endParaRPr/>
          </a:p>
          <a:p>
            <a:pPr indent="0" lvl="0" marL="0" rtl="0" algn="l">
              <a:lnSpc>
                <a:spcPct val="100000"/>
              </a:lnSpc>
              <a:spcBef>
                <a:spcPts val="0"/>
              </a:spcBef>
              <a:spcAft>
                <a:spcPts val="0"/>
              </a:spcAft>
              <a:buClr>
                <a:schemeClr val="dk1"/>
              </a:buClr>
              <a:buSzPts val="1100"/>
              <a:buFont typeface="Arial"/>
              <a:buNone/>
            </a:pPr>
            <a:r>
              <a:rPr lang="en"/>
              <a:t>difficulty of a task. And to show tasks that can be represented by</a:t>
            </a:r>
            <a:endParaRPr/>
          </a:p>
          <a:p>
            <a:pPr indent="0" lvl="0" marL="0" rtl="0" algn="l">
              <a:lnSpc>
                <a:spcPct val="100000"/>
              </a:lnSpc>
              <a:spcBef>
                <a:spcPts val="0"/>
              </a:spcBef>
              <a:spcAft>
                <a:spcPts val="0"/>
              </a:spcAft>
              <a:buClr>
                <a:schemeClr val="dk1"/>
              </a:buClr>
              <a:buSzPts val="1100"/>
              <a:buFont typeface="Arial"/>
              <a:buNone/>
            </a:pPr>
            <a:r>
              <a:rPr lang="en"/>
              <a:t>points, for example, one just inside the wall of the frontier, one</a:t>
            </a:r>
            <a:endParaRPr/>
          </a:p>
          <a:p>
            <a:pPr indent="0" lvl="0" marL="0" rtl="0" algn="l">
              <a:lnSpc>
                <a:spcPct val="100000"/>
              </a:lnSpc>
              <a:spcBef>
                <a:spcPts val="0"/>
              </a:spcBef>
              <a:spcAft>
                <a:spcPts val="0"/>
              </a:spcAft>
              <a:buClr>
                <a:schemeClr val="dk1"/>
              </a:buClr>
              <a:buSzPts val="1100"/>
              <a:buFont typeface="Arial"/>
              <a:buNone/>
            </a:pPr>
            <a:r>
              <a:rPr lang="en"/>
              <a:t>just outside the wall of the frontier, and one task labeled task</a:t>
            </a:r>
            <a:endParaRPr/>
          </a:p>
          <a:p>
            <a:pPr indent="0" lvl="0" marL="0" rtl="0" algn="l">
              <a:lnSpc>
                <a:spcPct val="100000"/>
              </a:lnSpc>
              <a:spcBef>
                <a:spcPts val="0"/>
              </a:spcBef>
              <a:spcAft>
                <a:spcPts val="0"/>
              </a:spcAft>
              <a:buClr>
                <a:schemeClr val="dk1"/>
              </a:buClr>
              <a:buSzPts val="1100"/>
              <a:buFont typeface="Arial"/>
              <a:buNone/>
            </a:pPr>
            <a:r>
              <a:rPr lang="en"/>
              <a:t>outside the frontier, the other labeled task inside the frontier, and</a:t>
            </a:r>
            <a:endParaRPr/>
          </a:p>
          <a:p>
            <a:pPr indent="0" lvl="0" marL="0" rtl="0" algn="l">
              <a:lnSpc>
                <a:spcPct val="100000"/>
              </a:lnSpc>
              <a:spcBef>
                <a:spcPts val="0"/>
              </a:spcBef>
              <a:spcAft>
                <a:spcPts val="0"/>
              </a:spcAft>
              <a:buClr>
                <a:schemeClr val="dk1"/>
              </a:buClr>
              <a:buSzPts val="1100"/>
              <a:buFont typeface="Arial"/>
              <a:buNone/>
            </a:pPr>
            <a:r>
              <a:rPr lang="en"/>
              <a:t>there will be a line, a circular line, showing that they are the same</a:t>
            </a:r>
            <a:endParaRPr/>
          </a:p>
          <a:p>
            <a:pPr indent="0" lvl="0" marL="0" rtl="0" algn="l">
              <a:lnSpc>
                <a:spcPct val="100000"/>
              </a:lnSpc>
              <a:spcBef>
                <a:spcPts val="0"/>
              </a:spcBef>
              <a:spcAft>
                <a:spcPts val="0"/>
              </a:spcAft>
              <a:buSzPts val="1100"/>
              <a:buNone/>
            </a:pPr>
            <a:r>
              <a:rPr lang="en"/>
              <a:t>distance from the center, therefore the same difficulty level.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latin typeface="Roboto"/>
                <a:ea typeface="Roboto"/>
                <a:cs typeface="Roboto"/>
                <a:sym typeface="Roboto"/>
              </a:rPr>
              <a:t>PURPOSE: Guide participants to understand and identify the capabilities and limitations of AI in various tasks.</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TALKING POINTS:</a:t>
            </a:r>
            <a:endParaRPr>
              <a:solidFill>
                <a:schemeClr val="dk1"/>
              </a:solidFill>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Char char="●"/>
            </a:pPr>
            <a:r>
              <a:rPr lang="en">
                <a:solidFill>
                  <a:schemeClr val="dk1"/>
                </a:solidFill>
                <a:latin typeface="Roboto"/>
                <a:ea typeface="Roboto"/>
                <a:cs typeface="Roboto"/>
                <a:sym typeface="Roboto"/>
              </a:rPr>
              <a:t>Describe how to assess AI capabilities and limitations based on current technological advancements.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Discuss the criteria that determine whether a task lies within the AI's capabilities (the 'frontier') or beyond it.</a:t>
            </a:r>
            <a:endParaRPr>
              <a:solidFill>
                <a:schemeClr val="dk1"/>
              </a:solidFill>
              <a:latin typeface="Roboto"/>
              <a:ea typeface="Roboto"/>
              <a:cs typeface="Roboto"/>
              <a:sym typeface="Roboto"/>
            </a:endParaRPr>
          </a:p>
          <a:p>
            <a:pPr indent="0" lvl="0" marL="0" rtl="0" algn="l">
              <a:lnSpc>
                <a:spcPct val="175000"/>
              </a:lnSpc>
              <a:spcBef>
                <a:spcPts val="1500"/>
              </a:spcBef>
              <a:spcAft>
                <a:spcPts val="0"/>
              </a:spcAft>
              <a:buClr>
                <a:schemeClr val="dk1"/>
              </a:buClr>
              <a:buSzPts val="1100"/>
              <a:buFont typeface="Arial"/>
              <a:buNone/>
            </a:pPr>
            <a:r>
              <a:rPr lang="en">
                <a:solidFill>
                  <a:schemeClr val="dk1"/>
                </a:solidFill>
                <a:latin typeface="Roboto"/>
                <a:ea typeface="Roboto"/>
                <a:cs typeface="Roboto"/>
                <a:sym typeface="Roboto"/>
              </a:rPr>
              <a:t>TEACHING TIPS:</a:t>
            </a:r>
            <a:endParaRPr>
              <a:solidFill>
                <a:schemeClr val="dk1"/>
              </a:solidFill>
              <a:latin typeface="Roboto"/>
              <a:ea typeface="Roboto"/>
              <a:cs typeface="Roboto"/>
              <a:sym typeface="Roboto"/>
            </a:endParaRPr>
          </a:p>
          <a:p>
            <a:pPr indent="-298450" lvl="0" marL="457200" rtl="0" algn="l">
              <a:lnSpc>
                <a:spcPct val="115000"/>
              </a:lnSpc>
              <a:spcBef>
                <a:spcPts val="1500"/>
              </a:spcBef>
              <a:spcAft>
                <a:spcPts val="0"/>
              </a:spcAft>
              <a:buClr>
                <a:schemeClr val="dk1"/>
              </a:buClr>
              <a:buSzPts val="1100"/>
              <a:buFont typeface="Roboto"/>
              <a:buChar char="●"/>
            </a:pPr>
            <a:r>
              <a:rPr lang="en">
                <a:solidFill>
                  <a:schemeClr val="dk1"/>
                </a:solidFill>
                <a:latin typeface="Roboto"/>
                <a:ea typeface="Roboto"/>
                <a:cs typeface="Roboto"/>
                <a:sym typeface="Roboto"/>
              </a:rPr>
              <a:t>Encourage participants to think about the complexity and requirements of different tasks.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Prompt discussion on how the frontier of AI capabilities is constantly expanding with new developments.</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Throughout the course of this workshop we’re going to look at four key applications of generative AI - this is not an exhaustive list, but where we think we can add most value to your day to day.</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rPr b="1" lang="en">
                <a:solidFill>
                  <a:schemeClr val="dk1"/>
                </a:solidFill>
              </a:rPr>
              <a:t>PURPOSE:</a:t>
            </a:r>
            <a:endParaRPr b="1">
              <a:solidFill>
                <a:schemeClr val="dk1"/>
              </a:solidFill>
            </a:endParaRPr>
          </a:p>
          <a:p>
            <a:pPr indent="0" lvl="0" marL="0" rtl="0" algn="l">
              <a:lnSpc>
                <a:spcPct val="100000"/>
              </a:lnSpc>
              <a:spcBef>
                <a:spcPts val="0"/>
              </a:spcBef>
              <a:spcAft>
                <a:spcPts val="0"/>
              </a:spcAft>
              <a:buSzPts val="1100"/>
              <a:buNone/>
            </a:pPr>
            <a:r>
              <a:rPr lang="en">
                <a:solidFill>
                  <a:schemeClr val="dk1"/>
                </a:solidFill>
              </a:rPr>
              <a:t>Provide an overview of current uses of AI, focusing on writing, data, documents, and ideation.</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TALKING POINTS:</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Writing</a:t>
            </a:r>
            <a:r>
              <a:rPr lang="en">
                <a:solidFill>
                  <a:schemeClr val="dk1"/>
                </a:solidFill>
              </a:rPr>
              <a:t>: AI can write drafts, improve existing text, help with email and documentation, and unblock writers. But beware of hallucinations.</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Working with Data</a:t>
            </a:r>
            <a:r>
              <a:rPr lang="en">
                <a:solidFill>
                  <a:schemeClr val="dk1"/>
                </a:solidFill>
              </a:rPr>
              <a:t>: Tools like ChatGPT can analyze data sets and create visualizations, even working from scans or images of data. But we always need to double-check critical information.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Working with Data</a:t>
            </a:r>
            <a:r>
              <a:rPr lang="en">
                <a:solidFill>
                  <a:schemeClr val="dk1"/>
                </a:solidFill>
              </a:rPr>
              <a:t>: Whether it’s summarising or synthesising documents, or using AI to generate presentations, plans, reports, or analyses - we still need to keep a critical eye.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b="1" lang="en">
                <a:solidFill>
                  <a:schemeClr val="dk1"/>
                </a:solidFill>
              </a:rPr>
              <a:t>Idea Generation</a:t>
            </a:r>
            <a:r>
              <a:rPr lang="en">
                <a:solidFill>
                  <a:schemeClr val="dk1"/>
                </a:solidFill>
              </a:rPr>
              <a:t>: Finally, we can use AI to get creative, whether it’s brainstorming, using strategic or creative frameworks, or helping visualise new products or services.</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l">
              <a:lnSpc>
                <a:spcPct val="100000"/>
              </a:lnSpc>
              <a:spcBef>
                <a:spcPts val="0"/>
              </a:spcBef>
              <a:spcAft>
                <a:spcPts val="0"/>
              </a:spcAft>
              <a:buSzPts val="1100"/>
              <a:buNone/>
            </a:pPr>
            <a:r>
              <a:rPr b="1" lang="en">
                <a:solidFill>
                  <a:schemeClr val="dk1"/>
                </a:solidFill>
              </a:rPr>
              <a:t>TEACHING TIPS: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Ask attendees to share examples of how they could apply AI in these areas. What other use cases come to mind?</a:t>
            </a:r>
            <a:endParaRPr b="1">
              <a:solidFill>
                <a:schemeClr val="dk1"/>
              </a:solidFill>
              <a:latin typeface="Proxima Nova"/>
              <a:ea typeface="Proxima Nova"/>
              <a:cs typeface="Proxima Nova"/>
              <a:sym typeface="Proxima Nov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One sentence about why this slide is included/how it gets us closer to our learning goals.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 suggested talking point for instructors. </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Bullets are better than paragraph-y scripts.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TEACHING TIPS</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Have a suggestion for what an instructor should </a:t>
            </a:r>
            <a:r>
              <a:rPr i="1" lang="en">
                <a:solidFill>
                  <a:schemeClr val="dk1"/>
                </a:solidFill>
                <a:latin typeface="Proxima Nova"/>
                <a:ea typeface="Proxima Nova"/>
                <a:cs typeface="Proxima Nova"/>
                <a:sym typeface="Proxima Nova"/>
              </a:rPr>
              <a:t>do</a:t>
            </a:r>
            <a:r>
              <a:rPr lang="en">
                <a:solidFill>
                  <a:schemeClr val="dk1"/>
                </a:solidFill>
                <a:latin typeface="Proxima Nova"/>
                <a:ea typeface="Proxima Nova"/>
                <a:cs typeface="Proxima Nova"/>
                <a:sym typeface="Proxima Nova"/>
              </a:rPr>
              <a:t> while teaching to this slide? Put it here! </a:t>
            </a:r>
            <a:endParaRPr>
              <a:solidFill>
                <a:schemeClr val="dk1"/>
              </a:solidFill>
              <a:latin typeface="Proxima Nova"/>
              <a:ea typeface="Proxima Nova"/>
              <a:cs typeface="Proxima Nova"/>
              <a:sym typeface="Proxima Nova"/>
            </a:endParaRPr>
          </a:p>
          <a:p>
            <a:pPr indent="-298450" lvl="0" marL="457200" rtl="0" algn="l">
              <a:lnSpc>
                <a:spcPct val="100000"/>
              </a:lnSpc>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This is an optional section. Not all slides require facilitation tips.</a:t>
            </a:r>
            <a:endParaRPr>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Source: </a:t>
            </a:r>
            <a:r>
              <a:rPr lang="en" u="sng">
                <a:solidFill>
                  <a:schemeClr val="hlink"/>
                </a:solidFill>
                <a:hlinkClick r:id="rId2"/>
              </a:rPr>
              <a:t>Jobs of Tomorrow: Large Language Models and Jobs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PURPOSE: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To illustrate the extent to which different business functions are exposed to the capabilities of LLMs in terms of automation, augmentation, potential, and non-language tasks.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IT/Technology leads in automation and augmentation, closely followed by Finance. The potential for LLMs in these areas is promising.</a:t>
            </a:r>
            <a:endParaRPr/>
          </a:p>
          <a:p>
            <a:pPr indent="0" lvl="0" marL="0" rtl="0" algn="l">
              <a:lnSpc>
                <a:spcPct val="100000"/>
              </a:lnSpc>
              <a:spcBef>
                <a:spcPts val="0"/>
              </a:spcBef>
              <a:spcAft>
                <a:spcPts val="0"/>
              </a:spcAft>
              <a:buClr>
                <a:schemeClr val="dk1"/>
              </a:buClr>
              <a:buSzPts val="1100"/>
              <a:buFont typeface="Arial"/>
              <a:buNone/>
            </a:pPr>
            <a:r>
              <a:rPr lang="en"/>
              <a:t>- Customer Sales sees a substantial exposure to augmentation at 34%. The curious aspect? There's also a significant portion (16%) of tasks in this area that LLMs might not cater to, potentially due to the non-language nature.</a:t>
            </a:r>
            <a:endParaRPr/>
          </a:p>
          <a:p>
            <a:pPr indent="0" lvl="0" marL="0" rtl="0" algn="l">
              <a:lnSpc>
                <a:spcPct val="100000"/>
              </a:lnSpc>
              <a:spcBef>
                <a:spcPts val="0"/>
              </a:spcBef>
              <a:spcAft>
                <a:spcPts val="0"/>
              </a:spcAft>
              <a:buClr>
                <a:schemeClr val="dk1"/>
              </a:buClr>
              <a:buSzPts val="1100"/>
              <a:buFont typeface="Arial"/>
              <a:buNone/>
            </a:pPr>
            <a:r>
              <a:rPr lang="en"/>
              <a:t>- Human Resources, while traditionally considered a 'people' function, showcases 35% exposure to augmentation. A testament to how technology is revolutionizing even the most human-centric roles.</a:t>
            </a:r>
            <a:endParaRPr/>
          </a:p>
          <a:p>
            <a:pPr indent="0" lvl="0" marL="0" rtl="0" algn="l">
              <a:lnSpc>
                <a:spcPct val="100000"/>
              </a:lnSpc>
              <a:spcBef>
                <a:spcPts val="0"/>
              </a:spcBef>
              <a:spcAft>
                <a:spcPts val="0"/>
              </a:spcAft>
              <a:buClr>
                <a:schemeClr val="dk1"/>
              </a:buClr>
              <a:buSzPts val="1100"/>
              <a:buFont typeface="Arial"/>
              <a:buNone/>
            </a:pPr>
            <a:r>
              <a:rPr lang="en"/>
              <a:t>- Legal, an area of meticulous precision, exhibits a 50% lower potential for LLM use, possibly due to the specific nuances and complexities involved.</a:t>
            </a:r>
            <a:endParaRPr/>
          </a:p>
          <a:p>
            <a:pPr indent="0" lvl="0" marL="0" rtl="0" algn="l">
              <a:lnSpc>
                <a:spcPct val="100000"/>
              </a:lnSpc>
              <a:spcBef>
                <a:spcPts val="0"/>
              </a:spcBef>
              <a:spcAft>
                <a:spcPts val="0"/>
              </a:spcAft>
              <a:buClr>
                <a:schemeClr val="dk1"/>
              </a:buClr>
              <a:buSzPts val="1100"/>
              <a:buFont typeface="Arial"/>
              <a:buNone/>
            </a:pPr>
            <a:r>
              <a:rPr lang="en"/>
              <a:t>- Supply Chain holds a surprising 39% in non-language tasks. Delving into the 'why' can open a discussion on the intricacies of this field.</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rPr lang="en"/>
              <a:t>TEACHING TIPS: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 Highlight the difference between 'automation' and 'augmentation'. While the former is about replacing tasks, the latter is about enhancing human capabilities.</a:t>
            </a:r>
            <a:endParaRPr/>
          </a:p>
          <a:p>
            <a:pPr indent="0" lvl="0" marL="0" rtl="0" algn="l">
              <a:lnSpc>
                <a:spcPct val="100000"/>
              </a:lnSpc>
              <a:spcBef>
                <a:spcPts val="0"/>
              </a:spcBef>
              <a:spcAft>
                <a:spcPts val="0"/>
              </a:spcAft>
              <a:buClr>
                <a:schemeClr val="dk1"/>
              </a:buClr>
              <a:buSzPts val="1100"/>
              <a:buFont typeface="Arial"/>
              <a:buNone/>
            </a:pPr>
            <a:r>
              <a:rPr lang="en"/>
              <a:t>- Engage the audience with a question: "Why do you think the Legal department has a 50% lower potential for LLM use compared to other functions?"</a:t>
            </a:r>
            <a:endParaRPr/>
          </a:p>
          <a:p>
            <a:pPr indent="0" lvl="0" marL="0" rtl="0" algn="l">
              <a:lnSpc>
                <a:spcPct val="100000"/>
              </a:lnSpc>
              <a:spcBef>
                <a:spcPts val="0"/>
              </a:spcBef>
              <a:spcAft>
                <a:spcPts val="0"/>
              </a:spcAft>
              <a:buClr>
                <a:schemeClr val="dk1"/>
              </a:buClr>
              <a:buSzPts val="1100"/>
              <a:buFont typeface="Arial"/>
              <a:buNone/>
            </a:pPr>
            <a:r>
              <a:rPr lang="en"/>
              <a:t>- Encourage students or participants to discuss real-life examples in their respective fields, fostering relatability and real-world applicability.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Ask participants to reflect on their own, either in their own heads or by jotting down notes</a:t>
            </a:r>
            <a:endParaRPr/>
          </a:p>
          <a:p>
            <a:pPr indent="0" lvl="0" marL="0" rtl="0" algn="l">
              <a:lnSpc>
                <a:spcPct val="100000"/>
              </a:lnSpc>
              <a:spcBef>
                <a:spcPts val="0"/>
              </a:spcBef>
              <a:spcAft>
                <a:spcPts val="0"/>
              </a:spcAft>
              <a:buClr>
                <a:schemeClr val="dk1"/>
              </a:buClr>
              <a:buSzPts val="1100"/>
              <a:buFont typeface="Arial"/>
              <a:buNone/>
            </a:pPr>
            <a:r>
              <a:rPr lang="en"/>
              <a:t>- If they would like to share their reflections, let them know they can do so in the Zoom chat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1d3043d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f1d3043dc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1d3043d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1f1d3043dc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solidFill>
                  <a:schemeClr val="dk1"/>
                </a:solidFill>
              </a:rPr>
              <a:t>PURPOSE: Introduce learners to the benefits and applications of generative AI in professional settings.</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TALKING POINTS:</a:t>
            </a:r>
            <a:endParaRPr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 sz="1200">
                <a:solidFill>
                  <a:schemeClr val="dk1"/>
                </a:solidFill>
              </a:rPr>
              <a:t>Explain the key concepts of generative AI, including how it differs from other AI types.</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Discuss the transformative impact of AI on business communication, planning, and innovation.</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Highlight the importance of hands-on learning to effectively utilize AI tools like ChatGPT</a:t>
            </a:r>
            <a:endParaRPr sz="1200">
              <a:solidFill>
                <a:schemeClr val="dk1"/>
              </a:solidFill>
            </a:endParaRPr>
          </a:p>
          <a:p>
            <a:pPr indent="0" lvl="0" marL="0" rtl="0" algn="l">
              <a:lnSpc>
                <a:spcPct val="100000"/>
              </a:lnSpc>
              <a:spcBef>
                <a:spcPts val="1500"/>
              </a:spcBef>
              <a:spcAft>
                <a:spcPts val="0"/>
              </a:spcAft>
              <a:buSzPts val="1100"/>
              <a:buNone/>
            </a:pPr>
            <a:r>
              <a:rPr b="1" lang="en">
                <a:solidFill>
                  <a:schemeClr val="dk1"/>
                </a:solidFill>
              </a:rPr>
              <a:t>CHANGELOG 2024-01-26: modified to make more relevant.</a:t>
            </a:r>
            <a:endParaRPr b="1">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1d3043dc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f1d3043dc9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PURPOSE: Clarify the concept of knowledge cut-offs in AI models and the importance of continuous learning.</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en"/>
              <a:t>Define what a 'knowledge cut-off' is and its significance for AI model relevance.</a:t>
            </a:r>
            <a:endParaRPr/>
          </a:p>
          <a:p>
            <a:pPr indent="-298450" lvl="0" marL="457200" rtl="0" algn="l">
              <a:lnSpc>
                <a:spcPct val="100000"/>
              </a:lnSpc>
              <a:spcBef>
                <a:spcPts val="0"/>
              </a:spcBef>
              <a:spcAft>
                <a:spcPts val="0"/>
              </a:spcAft>
              <a:buSzPts val="1100"/>
              <a:buChar char="●"/>
            </a:pPr>
            <a:r>
              <a:rPr lang="en"/>
              <a:t>Ensure understanding of the workshop's currency with the latest AI advancements.</a:t>
            </a:r>
            <a:endParaRPr/>
          </a:p>
          <a:p>
            <a:pPr indent="0" lvl="0" marL="0" rtl="0" algn="l">
              <a:lnSpc>
                <a:spcPct val="100000"/>
              </a:lnSpc>
              <a:spcBef>
                <a:spcPts val="0"/>
              </a:spcBef>
              <a:spcAft>
                <a:spcPts val="0"/>
              </a:spcAft>
              <a:buSzPts val="1100"/>
              <a:buNone/>
            </a:pPr>
            <a:r>
              <a:t/>
            </a:r>
            <a:endParaRPr/>
          </a:p>
          <a:p>
            <a:pPr indent="0" lvl="0" marL="0" rtl="0" algn="l">
              <a:spcBef>
                <a:spcPts val="1500"/>
              </a:spcBef>
              <a:spcAft>
                <a:spcPts val="0"/>
              </a:spcAft>
              <a:buClr>
                <a:schemeClr val="dk1"/>
              </a:buClr>
              <a:buSzPts val="1100"/>
              <a:buFont typeface="Arial"/>
              <a:buNone/>
            </a:pPr>
            <a:r>
              <a:rPr b="1" lang="en">
                <a:solidFill>
                  <a:schemeClr val="dk1"/>
                </a:solidFill>
              </a:rPr>
              <a:t>CHANGELOG 2024-01-26: modified to make clearer - we should change this on the master version, too.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f1d3043dc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f1d3043dc9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PURPOSE: Outline the structure of the workshop to manage participant expectations for the learning experience.</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TALKING POINTS:</a:t>
            </a:r>
            <a:endParaRPr/>
          </a:p>
          <a:p>
            <a:pPr indent="0" lvl="0" marL="0" rtl="0" algn="l">
              <a:lnSpc>
                <a:spcPct val="100000"/>
              </a:lnSpc>
              <a:spcBef>
                <a:spcPts val="0"/>
              </a:spcBef>
              <a:spcAft>
                <a:spcPts val="0"/>
              </a:spcAft>
              <a:buClr>
                <a:schemeClr val="dk1"/>
              </a:buClr>
              <a:buSzPts val="1100"/>
              <a:buFont typeface="Arial"/>
              <a:buNone/>
            </a:pPr>
            <a:r>
              <a:t/>
            </a:r>
            <a:endParaRPr/>
          </a:p>
          <a:p>
            <a:pPr indent="-298450" lvl="0" marL="457200" rtl="0" algn="l">
              <a:lnSpc>
                <a:spcPct val="100000"/>
              </a:lnSpc>
              <a:spcBef>
                <a:spcPts val="0"/>
              </a:spcBef>
              <a:spcAft>
                <a:spcPts val="0"/>
              </a:spcAft>
              <a:buSzPts val="1100"/>
              <a:buChar char="●"/>
            </a:pPr>
            <a:r>
              <a:rPr lang="en"/>
              <a:t>Emphasize the comprehensive nature of the workshop, spanning over two full days for in-depth coverage.</a:t>
            </a:r>
            <a:endParaRPr/>
          </a:p>
          <a:p>
            <a:pPr indent="-298450" lvl="0" marL="457200" rtl="0" algn="l">
              <a:lnSpc>
                <a:spcPct val="100000"/>
              </a:lnSpc>
              <a:spcBef>
                <a:spcPts val="0"/>
              </a:spcBef>
              <a:spcAft>
                <a:spcPts val="0"/>
              </a:spcAft>
              <a:buSzPts val="1100"/>
              <a:buChar char="●"/>
            </a:pPr>
            <a:r>
              <a:rPr lang="en"/>
              <a:t>Describe the variety of daily activities designed to cater to different learning styles and preferences.</a:t>
            </a:r>
            <a:endParaRPr/>
          </a:p>
          <a:p>
            <a:pPr indent="-298450" lvl="0" marL="457200" rtl="0" algn="l">
              <a:lnSpc>
                <a:spcPct val="100000"/>
              </a:lnSpc>
              <a:spcBef>
                <a:spcPts val="0"/>
              </a:spcBef>
              <a:spcAft>
                <a:spcPts val="0"/>
              </a:spcAft>
              <a:buSzPts val="1100"/>
              <a:buChar char="●"/>
            </a:pPr>
            <a:r>
              <a:rPr b="1" lang="en"/>
              <a:t>Detail the schedule, including breaks and lunch, to ensure participants can plan their time and stay energized.</a:t>
            </a:r>
            <a:endParaRPr b="1"/>
          </a:p>
          <a:p>
            <a:pPr indent="0" lvl="0" marL="0" rtl="0" algn="l">
              <a:lnSpc>
                <a:spcPct val="100000"/>
              </a:lnSpc>
              <a:spcBef>
                <a:spcPts val="0"/>
              </a:spcBef>
              <a:spcAft>
                <a:spcPts val="0"/>
              </a:spcAft>
              <a:buSzPts val="1100"/>
              <a:buNone/>
            </a:pPr>
            <a:r>
              <a:t/>
            </a:r>
            <a:endParaRPr/>
          </a:p>
          <a:p>
            <a:pPr indent="0" lvl="0" marL="0" rtl="0" algn="l">
              <a:spcBef>
                <a:spcPts val="1500"/>
              </a:spcBef>
              <a:spcAft>
                <a:spcPts val="0"/>
              </a:spcAft>
              <a:buClr>
                <a:schemeClr val="dk1"/>
              </a:buClr>
              <a:buSzPts val="1100"/>
              <a:buFont typeface="Arial"/>
              <a:buNone/>
            </a:pPr>
            <a:r>
              <a:rPr b="1" lang="en">
                <a:solidFill>
                  <a:schemeClr val="dk1"/>
                </a:solidFill>
              </a:rPr>
              <a:t>CHANGELOG 2024-01-26: modified to be a six hour workshop.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0" name="Shape 10"/>
        <p:cNvGrpSpPr/>
        <p:nvPr/>
      </p:nvGrpSpPr>
      <p:grpSpPr>
        <a:xfrm>
          <a:off x="0" y="0"/>
          <a:ext cx="0" cy="0"/>
          <a:chOff x="0" y="0"/>
          <a:chExt cx="0" cy="0"/>
        </a:xfrm>
      </p:grpSpPr>
      <p:sp>
        <p:nvSpPr>
          <p:cNvPr id="11" name="Google Shape;11;p4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 name="Google Shape;12;p40"/>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40"/>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4" name="Google Shape;14;p4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 name="Google Shape;15;p4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 name="Google Shape;16;p40"/>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al Cases 3 WH">
  <p:cSld name="TITLE_1_1_1_2_1_1_1_1_1_1_1_2">
    <p:bg>
      <p:bgPr>
        <a:solidFill>
          <a:schemeClr val="lt1"/>
        </a:solidFill>
      </p:bgPr>
    </p:bg>
    <p:spTree>
      <p:nvGrpSpPr>
        <p:cNvPr id="72" name="Shape 72"/>
        <p:cNvGrpSpPr/>
        <p:nvPr/>
      </p:nvGrpSpPr>
      <p:grpSpPr>
        <a:xfrm>
          <a:off x="0" y="0"/>
          <a:ext cx="0" cy="0"/>
          <a:chOff x="0" y="0"/>
          <a:chExt cx="0" cy="0"/>
        </a:xfrm>
      </p:grpSpPr>
      <p:sp>
        <p:nvSpPr>
          <p:cNvPr id="73" name="Google Shape;73;p5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4" name="Google Shape;74;p5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75" name="Google Shape;75;p51"/>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76" name="Google Shape;76;p51"/>
          <p:cNvSpPr txBox="1"/>
          <p:nvPr/>
        </p:nvSpPr>
        <p:spPr>
          <a:xfrm>
            <a:off x="8123925" y="-2400"/>
            <a:ext cx="809700" cy="9192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1" i="0" sz="1000" u="none" cap="none" strike="noStrike">
              <a:solidFill>
                <a:schemeClr val="dk1"/>
              </a:solidFill>
              <a:latin typeface="Barlow Condensed"/>
              <a:ea typeface="Barlow Condensed"/>
              <a:cs typeface="Barlow Condensed"/>
              <a:sym typeface="Barlow Condensed"/>
            </a:endParaRPr>
          </a:p>
        </p:txBody>
      </p:sp>
      <p:grpSp>
        <p:nvGrpSpPr>
          <p:cNvPr id="77" name="Google Shape;77;p51"/>
          <p:cNvGrpSpPr/>
          <p:nvPr/>
        </p:nvGrpSpPr>
        <p:grpSpPr>
          <a:xfrm>
            <a:off x="8201320" y="210757"/>
            <a:ext cx="654900" cy="645309"/>
            <a:chOff x="9160533" y="57582"/>
            <a:chExt cx="654900" cy="645309"/>
          </a:xfrm>
        </p:grpSpPr>
        <p:sp>
          <p:nvSpPr>
            <p:cNvPr id="78" name="Google Shape;78;p51"/>
            <p:cNvSpPr/>
            <p:nvPr/>
          </p:nvSpPr>
          <p:spPr>
            <a:xfrm flipH="1" rot="5403199">
              <a:off x="9165633" y="53086"/>
              <a:ext cx="644700" cy="654300"/>
            </a:xfrm>
            <a:prstGeom prst="ellipse">
              <a:avLst/>
            </a:prstGeom>
            <a:no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Barlow Condensed"/>
                <a:ea typeface="Barlow Condensed"/>
                <a:cs typeface="Barlow Condensed"/>
                <a:sym typeface="Barlow Condensed"/>
              </a:endParaRPr>
            </a:p>
          </p:txBody>
        </p:sp>
        <p:cxnSp>
          <p:nvCxnSpPr>
            <p:cNvPr id="79" name="Google Shape;79;p51"/>
            <p:cNvCxnSpPr>
              <a:endCxn id="78" idx="0"/>
            </p:cNvCxnSpPr>
            <p:nvPr/>
          </p:nvCxnSpPr>
          <p:spPr>
            <a:xfrm>
              <a:off x="9478533" y="60140"/>
              <a:ext cx="336600" cy="320400"/>
            </a:xfrm>
            <a:prstGeom prst="curvedConnector3">
              <a:avLst>
                <a:gd fmla="val 653893" name="adj1"/>
              </a:avLst>
            </a:prstGeom>
            <a:noFill/>
            <a:ln cap="flat" cmpd="sng" w="28575">
              <a:solidFill>
                <a:schemeClr val="accent5"/>
              </a:solidFill>
              <a:prstDash val="solid"/>
              <a:round/>
              <a:headEnd len="sm" w="sm" type="none"/>
              <a:tailEnd len="med" w="med" type="oval"/>
            </a:ln>
          </p:spPr>
        </p:cxnSp>
      </p:grpSp>
      <p:sp>
        <p:nvSpPr>
          <p:cNvPr id="80" name="Google Shape;80;p51"/>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81" name="Google Shape;81;p51"/>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82" name="Google Shape;82;p51"/>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REAL CASES:</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83" name="Google Shape;83;p51"/>
          <p:cNvSpPr txBox="1"/>
          <p:nvPr>
            <p:ph type="ctrTitle"/>
          </p:nvPr>
        </p:nvSpPr>
        <p:spPr>
          <a:xfrm>
            <a:off x="2067350" y="338325"/>
            <a:ext cx="4721700" cy="3162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800"/>
              <a:buNone/>
              <a:defRPr b="0" sz="2800"/>
            </a:lvl1pPr>
            <a:lvl2pPr lvl="1"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84" name="Google Shape;84;p51"/>
          <p:cNvSpPr txBox="1"/>
          <p:nvPr/>
        </p:nvSpPr>
        <p:spPr>
          <a:xfrm flipH="1" rot="5400000">
            <a:off x="4518200" y="-4518050"/>
            <a:ext cx="108900" cy="91455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85" name="Google Shape;85;p51"/>
          <p:cNvSpPr txBox="1"/>
          <p:nvPr/>
        </p:nvSpPr>
        <p:spPr>
          <a:xfrm flipH="1" rot="5400000">
            <a:off x="-2414600" y="2454925"/>
            <a:ext cx="5100000" cy="28290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_1_1_1">
    <p:bg>
      <p:bgPr>
        <a:solidFill>
          <a:schemeClr val="dk2"/>
        </a:solidFill>
      </p:bgPr>
    </p:bg>
    <p:spTree>
      <p:nvGrpSpPr>
        <p:cNvPr id="86" name="Shape 86"/>
        <p:cNvGrpSpPr/>
        <p:nvPr/>
      </p:nvGrpSpPr>
      <p:grpSpPr>
        <a:xfrm>
          <a:off x="0" y="0"/>
          <a:ext cx="0" cy="0"/>
          <a:chOff x="0" y="0"/>
          <a:chExt cx="0" cy="0"/>
        </a:xfrm>
      </p:grpSpPr>
      <p:sp>
        <p:nvSpPr>
          <p:cNvPr id="87" name="Google Shape;87;p5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52"/>
          <p:cNvSpPr txBox="1"/>
          <p:nvPr>
            <p:ph type="ctrTitle"/>
          </p:nvPr>
        </p:nvSpPr>
        <p:spPr>
          <a:xfrm>
            <a:off x="0" y="457200"/>
            <a:ext cx="9144000" cy="25050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3000"/>
              <a:buFont typeface="Barlow Medium"/>
              <a:buNone/>
              <a:defRPr>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2pPr>
            <a:lvl3pPr lvl="2"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3pPr>
            <a:lvl4pPr lvl="3"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4pPr>
            <a:lvl5pPr lvl="4"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5pPr>
            <a:lvl6pPr lvl="5"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6pPr>
            <a:lvl7pPr lvl="6"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7pPr>
            <a:lvl8pPr lvl="7"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8pPr>
            <a:lvl9pPr lvl="8" algn="ctr">
              <a:lnSpc>
                <a:spcPct val="100000"/>
              </a:lnSpc>
              <a:spcBef>
                <a:spcPts val="0"/>
              </a:spcBef>
              <a:spcAft>
                <a:spcPts val="0"/>
              </a:spcAft>
              <a:buClr>
                <a:schemeClr val="lt1"/>
              </a:buClr>
              <a:buSzPts val="3000"/>
              <a:buFont typeface="Barlow Medium"/>
              <a:buNone/>
              <a:defRPr sz="3000">
                <a:solidFill>
                  <a:schemeClr val="lt1"/>
                </a:solidFill>
                <a:latin typeface="Barlow Medium"/>
                <a:ea typeface="Barlow Medium"/>
                <a:cs typeface="Barlow Medium"/>
                <a:sym typeface="Barlow Medium"/>
              </a:defRPr>
            </a:lvl9pPr>
          </a:lstStyle>
          <a:p/>
        </p:txBody>
      </p:sp>
      <p:pic>
        <p:nvPicPr>
          <p:cNvPr id="89" name="Google Shape;89;p52"/>
          <p:cNvPicPr preferRelativeResize="0"/>
          <p:nvPr/>
        </p:nvPicPr>
        <p:blipFill rotWithShape="1">
          <a:blip r:embed="rId2">
            <a:alphaModFix/>
          </a:blip>
          <a:srcRect b="23190" l="4562" r="84951" t="23638"/>
          <a:stretch/>
        </p:blipFill>
        <p:spPr>
          <a:xfrm>
            <a:off x="8371406" y="4669625"/>
            <a:ext cx="316824" cy="303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oup Exercise 3 WH">
  <p:cSld name="TITLE_1_1_1_2_1_1_2_1_1_2">
    <p:bg>
      <p:bgPr>
        <a:solidFill>
          <a:schemeClr val="lt1"/>
        </a:solidFill>
      </p:bgPr>
    </p:bg>
    <p:spTree>
      <p:nvGrpSpPr>
        <p:cNvPr id="90" name="Shape 90"/>
        <p:cNvGrpSpPr/>
        <p:nvPr/>
      </p:nvGrpSpPr>
      <p:grpSpPr>
        <a:xfrm>
          <a:off x="0" y="0"/>
          <a:ext cx="0" cy="0"/>
          <a:chOff x="0" y="0"/>
          <a:chExt cx="0" cy="0"/>
        </a:xfrm>
      </p:grpSpPr>
      <p:sp>
        <p:nvSpPr>
          <p:cNvPr id="91" name="Google Shape;91;p5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92" name="Google Shape;92;p5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93" name="Google Shape;93;p53"/>
          <p:cNvSpPr txBox="1"/>
          <p:nvPr>
            <p:ph idx="1" type="body"/>
          </p:nvPr>
        </p:nvSpPr>
        <p:spPr>
          <a:xfrm>
            <a:off x="1166850" y="1402363"/>
            <a:ext cx="4524300" cy="30972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grpSp>
        <p:nvGrpSpPr>
          <p:cNvPr id="94" name="Google Shape;94;p53"/>
          <p:cNvGrpSpPr/>
          <p:nvPr/>
        </p:nvGrpSpPr>
        <p:grpSpPr>
          <a:xfrm>
            <a:off x="8200808" y="210957"/>
            <a:ext cx="654900" cy="645309"/>
            <a:chOff x="8200808" y="134757"/>
            <a:chExt cx="654900" cy="645309"/>
          </a:xfrm>
        </p:grpSpPr>
        <p:sp>
          <p:nvSpPr>
            <p:cNvPr id="95" name="Google Shape;95;p53"/>
            <p:cNvSpPr/>
            <p:nvPr/>
          </p:nvSpPr>
          <p:spPr>
            <a:xfrm flipH="1" rot="5403199">
              <a:off x="8205908" y="130261"/>
              <a:ext cx="644700" cy="6543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Barlow Condensed"/>
                <a:ea typeface="Barlow Condensed"/>
                <a:cs typeface="Barlow Condensed"/>
                <a:sym typeface="Barlow Condensed"/>
              </a:endParaRPr>
            </a:p>
          </p:txBody>
        </p:sp>
        <p:cxnSp>
          <p:nvCxnSpPr>
            <p:cNvPr id="96" name="Google Shape;96;p53"/>
            <p:cNvCxnSpPr>
              <a:endCxn id="95" idx="0"/>
            </p:cNvCxnSpPr>
            <p:nvPr/>
          </p:nvCxnSpPr>
          <p:spPr>
            <a:xfrm>
              <a:off x="8518808" y="137315"/>
              <a:ext cx="336600" cy="320400"/>
            </a:xfrm>
            <a:prstGeom prst="curvedConnector3">
              <a:avLst>
                <a:gd fmla="val 83442" name="adj1"/>
              </a:avLst>
            </a:prstGeom>
            <a:noFill/>
            <a:ln cap="flat" cmpd="sng" w="28575">
              <a:solidFill>
                <a:schemeClr val="accent2"/>
              </a:solidFill>
              <a:prstDash val="solid"/>
              <a:round/>
              <a:headEnd len="sm" w="sm" type="none"/>
              <a:tailEnd len="med" w="med" type="oval"/>
            </a:ln>
          </p:spPr>
        </p:cxnSp>
      </p:grpSp>
      <p:sp>
        <p:nvSpPr>
          <p:cNvPr id="97" name="Google Shape;97;p53"/>
          <p:cNvSpPr txBox="1"/>
          <p:nvPr>
            <p:ph idx="2" type="subTitle"/>
          </p:nvPr>
        </p:nvSpPr>
        <p:spPr>
          <a:xfrm>
            <a:off x="1166850" y="857275"/>
            <a:ext cx="4225800" cy="316200"/>
          </a:xfrm>
          <a:prstGeom prst="rect">
            <a:avLst/>
          </a:prstGeom>
          <a:noFill/>
          <a:ln>
            <a:noFill/>
          </a:ln>
        </p:spPr>
        <p:txBody>
          <a:bodyPr anchorCtr="0" anchor="ctr" bIns="0" lIns="0" spcFirstLastPara="1" rIns="0" wrap="square" tIns="0">
            <a:noAutofit/>
          </a:bodyPr>
          <a:lstStyle>
            <a:lvl1pPr lvl="0" algn="l">
              <a:lnSpc>
                <a:spcPct val="115000"/>
              </a:lnSpc>
              <a:spcBef>
                <a:spcPts val="0"/>
              </a:spcBef>
              <a:spcAft>
                <a:spcPts val="0"/>
              </a:spcAft>
              <a:buSzPts val="1800"/>
              <a:buFont typeface="Barlow Semi Condensed"/>
              <a:buNone/>
              <a:defRPr b="1" sz="1800">
                <a:latin typeface="Barlow Semi Condensed"/>
                <a:ea typeface="Barlow Semi Condensed"/>
                <a:cs typeface="Barlow Semi Condensed"/>
                <a:sym typeface="Barlow Semi Condensed"/>
              </a:defRPr>
            </a:lvl1pPr>
            <a:lvl2pPr lvl="1"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2pPr>
            <a:lvl3pPr lvl="2"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3pPr>
            <a:lvl4pPr lvl="3"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4pPr>
            <a:lvl5pPr lvl="4"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5pPr>
            <a:lvl6pPr lvl="5"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6pPr>
            <a:lvl7pPr lvl="6"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7pPr>
            <a:lvl8pPr lvl="7" algn="l">
              <a:lnSpc>
                <a:spcPct val="115000"/>
              </a:lnSpc>
              <a:spcBef>
                <a:spcPts val="1000"/>
              </a:spcBef>
              <a:spcAft>
                <a:spcPts val="0"/>
              </a:spcAft>
              <a:buSzPts val="1800"/>
              <a:buFont typeface="Barlow Semi Condensed"/>
              <a:buNone/>
              <a:defRPr b="1" sz="1800">
                <a:latin typeface="Barlow Semi Condensed"/>
                <a:ea typeface="Barlow Semi Condensed"/>
                <a:cs typeface="Barlow Semi Condensed"/>
                <a:sym typeface="Barlow Semi Condensed"/>
              </a:defRPr>
            </a:lvl8pPr>
            <a:lvl9pPr lvl="8" algn="l">
              <a:lnSpc>
                <a:spcPct val="115000"/>
              </a:lnSpc>
              <a:spcBef>
                <a:spcPts val="1000"/>
              </a:spcBef>
              <a:spcAft>
                <a:spcPts val="1000"/>
              </a:spcAft>
              <a:buSzPts val="1800"/>
              <a:buFont typeface="Barlow Semi Condensed"/>
              <a:buNone/>
              <a:defRPr b="1" sz="1800">
                <a:latin typeface="Barlow Semi Condensed"/>
                <a:ea typeface="Barlow Semi Condensed"/>
                <a:cs typeface="Barlow Semi Condensed"/>
                <a:sym typeface="Barlow Semi Condensed"/>
              </a:defRPr>
            </a:lvl9pPr>
          </a:lstStyle>
          <a:p/>
        </p:txBody>
      </p:sp>
      <p:sp>
        <p:nvSpPr>
          <p:cNvPr id="98" name="Google Shape;98;p53"/>
          <p:cNvSpPr txBox="1"/>
          <p:nvPr/>
        </p:nvSpPr>
        <p:spPr>
          <a:xfrm>
            <a:off x="8123925" y="210950"/>
            <a:ext cx="809700" cy="645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t/>
            </a:r>
            <a:endParaRPr b="0" i="0" sz="1000" u="none" cap="none" strike="noStrike">
              <a:solidFill>
                <a:schemeClr val="lt1"/>
              </a:solidFill>
              <a:latin typeface="Barlow Condensed"/>
              <a:ea typeface="Barlow Condensed"/>
              <a:cs typeface="Barlow Condensed"/>
              <a:sym typeface="Barlow Condensed"/>
            </a:endParaRPr>
          </a:p>
        </p:txBody>
      </p:sp>
      <p:sp>
        <p:nvSpPr>
          <p:cNvPr id="99" name="Google Shape;99;p53"/>
          <p:cNvSpPr txBox="1"/>
          <p:nvPr/>
        </p:nvSpPr>
        <p:spPr>
          <a:xfrm>
            <a:off x="457200" y="312925"/>
            <a:ext cx="22347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chemeClr val="dk1"/>
                </a:solidFill>
                <a:latin typeface="Barlow Condensed SemiBold"/>
                <a:ea typeface="Barlow Condensed SemiBold"/>
                <a:cs typeface="Barlow Condensed SemiBold"/>
                <a:sym typeface="Barlow Condensed SemiBold"/>
              </a:rPr>
              <a:t>GROUP EXERCISE:</a:t>
            </a:r>
            <a:endParaRPr b="0" i="0" sz="2800" u="none" cap="none" strike="noStrike">
              <a:solidFill>
                <a:schemeClr val="dk1"/>
              </a:solidFill>
              <a:latin typeface="Barlow Condensed SemiBold"/>
              <a:ea typeface="Barlow Condensed SemiBold"/>
              <a:cs typeface="Barlow Condensed SemiBold"/>
              <a:sym typeface="Barlow Condensed SemiBold"/>
            </a:endParaRPr>
          </a:p>
        </p:txBody>
      </p:sp>
      <p:sp>
        <p:nvSpPr>
          <p:cNvPr id="100" name="Google Shape;100;p53"/>
          <p:cNvSpPr txBox="1"/>
          <p:nvPr>
            <p:ph type="ctrTitle"/>
          </p:nvPr>
        </p:nvSpPr>
        <p:spPr>
          <a:xfrm>
            <a:off x="2691900" y="338328"/>
            <a:ext cx="4318800" cy="3162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2800"/>
              <a:buNone/>
              <a:defRPr b="0" sz="2800"/>
            </a:lvl1pPr>
            <a:lvl2pPr lvl="1"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2pPr>
            <a:lvl3pPr lvl="2"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3pPr>
            <a:lvl4pPr lvl="3"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4pPr>
            <a:lvl5pPr lvl="4"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5pPr>
            <a:lvl6pPr lvl="5"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6pPr>
            <a:lvl7pPr lvl="6"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7pPr>
            <a:lvl8pPr lvl="7"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8pPr>
            <a:lvl9pPr lvl="8" algn="ctr">
              <a:lnSpc>
                <a:spcPct val="100000"/>
              </a:lnSpc>
              <a:spcBef>
                <a:spcPts val="0"/>
              </a:spcBef>
              <a:spcAft>
                <a:spcPts val="0"/>
              </a:spcAft>
              <a:buSzPts val="2800"/>
              <a:buFont typeface="Barlow Condensed"/>
              <a:buNone/>
              <a:defRPr>
                <a:latin typeface="Barlow Condensed"/>
                <a:ea typeface="Barlow Condensed"/>
                <a:cs typeface="Barlow Condensed"/>
                <a:sym typeface="Barlow Condensed"/>
              </a:defRPr>
            </a:lvl9pPr>
          </a:lstStyle>
          <a:p/>
        </p:txBody>
      </p:sp>
      <p:sp>
        <p:nvSpPr>
          <p:cNvPr id="101" name="Google Shape;101;p53"/>
          <p:cNvSpPr txBox="1"/>
          <p:nvPr/>
        </p:nvSpPr>
        <p:spPr>
          <a:xfrm flipH="1" rot="5400000">
            <a:off x="4518200" y="-4518050"/>
            <a:ext cx="108900" cy="9145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2" name="Google Shape;102;p53"/>
          <p:cNvSpPr txBox="1"/>
          <p:nvPr/>
        </p:nvSpPr>
        <p:spPr>
          <a:xfrm flipH="1" rot="5400000">
            <a:off x="-2414600" y="2454925"/>
            <a:ext cx="5100000" cy="2829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103" name="Shape 103"/>
        <p:cNvGrpSpPr/>
        <p:nvPr/>
      </p:nvGrpSpPr>
      <p:grpSpPr>
        <a:xfrm>
          <a:off x="0" y="0"/>
          <a:ext cx="0" cy="0"/>
          <a:chOff x="0" y="0"/>
          <a:chExt cx="0" cy="0"/>
        </a:xfrm>
      </p:grpSpPr>
      <p:sp>
        <p:nvSpPr>
          <p:cNvPr id="104" name="Google Shape;104;p54"/>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05" name="Google Shape;105;p54"/>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106" name="Google Shape;106;p54"/>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07" name="Google Shape;107;p54"/>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08" name="Google Shape;108;p54"/>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9" name="Google Shape;109;p54"/>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110" name="Google Shape;110;p54"/>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111" name="Shape 111"/>
        <p:cNvGrpSpPr/>
        <p:nvPr/>
      </p:nvGrpSpPr>
      <p:grpSpPr>
        <a:xfrm>
          <a:off x="0" y="0"/>
          <a:ext cx="0" cy="0"/>
          <a:chOff x="0" y="0"/>
          <a:chExt cx="0" cy="0"/>
        </a:xfrm>
      </p:grpSpPr>
      <p:sp>
        <p:nvSpPr>
          <p:cNvPr id="112" name="Google Shape;112;p5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3" name="Google Shape;113;p5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14" name="Google Shape;114;p5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15" name="Google Shape;115;p55"/>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5"/>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117" name="Google Shape;117;p55"/>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8" name="Google Shape;118;p55"/>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119" name="Google Shape;119;p55"/>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120" name="Google Shape;120;p55"/>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21" name="Google Shape;121;p55"/>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22" name="Shape 122"/>
        <p:cNvGrpSpPr/>
        <p:nvPr/>
      </p:nvGrpSpPr>
      <p:grpSpPr>
        <a:xfrm>
          <a:off x="0" y="0"/>
          <a:ext cx="0" cy="0"/>
          <a:chOff x="0" y="0"/>
          <a:chExt cx="0" cy="0"/>
        </a:xfrm>
      </p:grpSpPr>
      <p:sp>
        <p:nvSpPr>
          <p:cNvPr id="123" name="Google Shape;123;p56"/>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4" name="Google Shape;124;p56"/>
          <p:cNvPicPr preferRelativeResize="0"/>
          <p:nvPr/>
        </p:nvPicPr>
        <p:blipFill rotWithShape="1">
          <a:blip r:embed="rId2">
            <a:alphaModFix/>
          </a:blip>
          <a:srcRect b="31600" l="0" r="0" t="42312"/>
          <a:stretch/>
        </p:blipFill>
        <p:spPr>
          <a:xfrm>
            <a:off x="2494700" y="2300813"/>
            <a:ext cx="4154800" cy="541875"/>
          </a:xfrm>
          <a:prstGeom prst="rect">
            <a:avLst/>
          </a:prstGeom>
          <a:noFill/>
          <a:ln>
            <a:noFill/>
          </a:ln>
        </p:spPr>
      </p:pic>
      <p:sp>
        <p:nvSpPr>
          <p:cNvPr id="125" name="Google Shape;125;p56"/>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6" name="Shape 126"/>
        <p:cNvGrpSpPr/>
        <p:nvPr/>
      </p:nvGrpSpPr>
      <p:grpSpPr>
        <a:xfrm>
          <a:off x="0" y="0"/>
          <a:ext cx="0" cy="0"/>
          <a:chOff x="0" y="0"/>
          <a:chExt cx="0" cy="0"/>
        </a:xfrm>
      </p:grpSpPr>
      <p:sp>
        <p:nvSpPr>
          <p:cNvPr id="127" name="Google Shape;127;p42"/>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8" name="Google Shape;128;p42"/>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129" name="Google Shape;129;p42"/>
          <p:cNvSpPr txBox="1"/>
          <p:nvPr>
            <p:ph idx="12" type="sldNum"/>
          </p:nvPr>
        </p:nvSpPr>
        <p:spPr>
          <a:xfrm>
            <a:off x="8472458" y="4663217"/>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mist">
  <p:cSld name="TITLE_AND_BODY_9_3">
    <p:spTree>
      <p:nvGrpSpPr>
        <p:cNvPr id="130" name="Shape 130"/>
        <p:cNvGrpSpPr/>
        <p:nvPr/>
      </p:nvGrpSpPr>
      <p:grpSpPr>
        <a:xfrm>
          <a:off x="0" y="0"/>
          <a:ext cx="0" cy="0"/>
          <a:chOff x="0" y="0"/>
          <a:chExt cx="0" cy="0"/>
        </a:xfrm>
      </p:grpSpPr>
      <p:sp>
        <p:nvSpPr>
          <p:cNvPr id="131" name="Google Shape;131;p43"/>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43"/>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33" name="Google Shape;133;p4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4" name="Google Shape;134;p4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35" name="Shape 135"/>
        <p:cNvGrpSpPr/>
        <p:nvPr/>
      </p:nvGrpSpPr>
      <p:grpSpPr>
        <a:xfrm>
          <a:off x="0" y="0"/>
          <a:ext cx="0" cy="0"/>
          <a:chOff x="0" y="0"/>
          <a:chExt cx="0" cy="0"/>
        </a:xfrm>
      </p:grpSpPr>
      <p:pic>
        <p:nvPicPr>
          <p:cNvPr descr="GA-Cog-900.png" id="136" name="Google Shape;136;p5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37" name="Google Shape;137;p5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38" name="Google Shape;138;p57"/>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pic>
        <p:nvPicPr>
          <p:cNvPr id="139" name="Google Shape;139;p57"/>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140" name="Google Shape;140;p57"/>
          <p:cNvSpPr/>
          <p:nvPr>
            <p:ph idx="2" type="pic"/>
          </p:nvPr>
        </p:nvSpPr>
        <p:spPr>
          <a:xfrm>
            <a:off x="5740500" y="1469575"/>
            <a:ext cx="2946300" cy="2946300"/>
          </a:xfrm>
          <a:prstGeom prst="rect">
            <a:avLst/>
          </a:prstGeom>
          <a:noFill/>
          <a:ln>
            <a:noFill/>
          </a:ln>
        </p:spPr>
      </p:sp>
      <p:sp>
        <p:nvSpPr>
          <p:cNvPr id="141" name="Google Shape;141;p57"/>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42" name="Google Shape;142;p5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143" name="Shape 143"/>
        <p:cNvGrpSpPr/>
        <p:nvPr/>
      </p:nvGrpSpPr>
      <p:grpSpPr>
        <a:xfrm>
          <a:off x="0" y="0"/>
          <a:ext cx="0" cy="0"/>
          <a:chOff x="0" y="0"/>
          <a:chExt cx="0" cy="0"/>
        </a:xfrm>
      </p:grpSpPr>
      <p:sp>
        <p:nvSpPr>
          <p:cNvPr id="144" name="Google Shape;144;p5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45" name="Google Shape;145;p5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146" name="Google Shape;146;p5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47" name="Google Shape;147;p58"/>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48" name="Google Shape;148;p58"/>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49" name="Google Shape;149;p58"/>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150" name="Google Shape;150;p58"/>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p:cSld name="TITLE_1_1_3">
    <p:bg>
      <p:bgPr>
        <a:solidFill>
          <a:schemeClr val="lt1"/>
        </a:solidFill>
      </p:bgPr>
    </p:bg>
    <p:spTree>
      <p:nvGrpSpPr>
        <p:cNvPr id="17" name="Shape 17"/>
        <p:cNvGrpSpPr/>
        <p:nvPr/>
      </p:nvGrpSpPr>
      <p:grpSpPr>
        <a:xfrm>
          <a:off x="0" y="0"/>
          <a:ext cx="0" cy="0"/>
          <a:chOff x="0" y="0"/>
          <a:chExt cx="0" cy="0"/>
        </a:xfrm>
      </p:grpSpPr>
      <p:sp>
        <p:nvSpPr>
          <p:cNvPr id="18" name="Google Shape;18;p41"/>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19" name="Google Shape;19;p4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20" name="Google Shape;20;p41"/>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21" name="Google Shape;21;p41"/>
          <p:cNvSpPr txBox="1"/>
          <p:nvPr>
            <p:ph type="ctrTitle"/>
          </p:nvPr>
        </p:nvSpPr>
        <p:spPr>
          <a:xfrm>
            <a:off x="1287780" y="2593140"/>
            <a:ext cx="5486400" cy="914400"/>
          </a:xfrm>
          <a:prstGeom prst="rect">
            <a:avLst/>
          </a:prstGeom>
          <a:noFill/>
          <a:ln>
            <a:noFill/>
          </a:ln>
        </p:spPr>
        <p:txBody>
          <a:bodyPr anchorCtr="0" anchor="b" bIns="0" lIns="0" spcFirstLastPara="1" rIns="0" wrap="square" tIns="0">
            <a:noAutofit/>
          </a:bodyPr>
          <a:lstStyle>
            <a:lvl1pPr lv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22" name="Google Shape;22;p41"/>
          <p:cNvSpPr txBox="1"/>
          <p:nvPr>
            <p:ph idx="2" type="ctrTitle"/>
          </p:nvPr>
        </p:nvSpPr>
        <p:spPr>
          <a:xfrm>
            <a:off x="1333500" y="383620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algn="r">
              <a:lnSpc>
                <a:spcPct val="100000"/>
              </a:lnSpc>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23" name="Google Shape;23;p41"/>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151" name="Shape 151"/>
        <p:cNvGrpSpPr/>
        <p:nvPr/>
      </p:nvGrpSpPr>
      <p:grpSpPr>
        <a:xfrm>
          <a:off x="0" y="0"/>
          <a:ext cx="0" cy="0"/>
          <a:chOff x="0" y="0"/>
          <a:chExt cx="0" cy="0"/>
        </a:xfrm>
      </p:grpSpPr>
      <p:sp>
        <p:nvSpPr>
          <p:cNvPr id="152" name="Google Shape;152;p59"/>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53" name="Google Shape;153;p5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4" name="Google Shape;154;p5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55" name="Google Shape;155;p59"/>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156" name="Google Shape;156;p59"/>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157" name="Shape 157"/>
        <p:cNvGrpSpPr/>
        <p:nvPr/>
      </p:nvGrpSpPr>
      <p:grpSpPr>
        <a:xfrm>
          <a:off x="0" y="0"/>
          <a:ext cx="0" cy="0"/>
          <a:chOff x="0" y="0"/>
          <a:chExt cx="0" cy="0"/>
        </a:xfrm>
      </p:grpSpPr>
      <p:sp>
        <p:nvSpPr>
          <p:cNvPr id="158" name="Google Shape;158;p60"/>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59" name="Google Shape;159;p6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0" name="Google Shape;160;p6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1" name="Google Shape;161;p60"/>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162" name="Google Shape;162;p60"/>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pic>
        <p:nvPicPr>
          <p:cNvPr id="163" name="Google Shape;163;p60"/>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164" name="Google Shape;164;p60"/>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_1">
    <p:bg>
      <p:bgPr>
        <a:solidFill>
          <a:schemeClr val="lt1"/>
        </a:solidFill>
      </p:bgPr>
    </p:bg>
    <p:spTree>
      <p:nvGrpSpPr>
        <p:cNvPr id="165" name="Shape 165"/>
        <p:cNvGrpSpPr/>
        <p:nvPr/>
      </p:nvGrpSpPr>
      <p:grpSpPr>
        <a:xfrm>
          <a:off x="0" y="0"/>
          <a:ext cx="0" cy="0"/>
          <a:chOff x="0" y="0"/>
          <a:chExt cx="0" cy="0"/>
        </a:xfrm>
      </p:grpSpPr>
      <p:pic>
        <p:nvPicPr>
          <p:cNvPr id="166" name="Google Shape;166;p61"/>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67" name="Google Shape;167;p61"/>
          <p:cNvSpPr txBox="1"/>
          <p:nvPr>
            <p:ph type="ctrTitle"/>
          </p:nvPr>
        </p:nvSpPr>
        <p:spPr>
          <a:xfrm>
            <a:off x="685800" y="3036100"/>
            <a:ext cx="4731000" cy="2697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algn="r">
              <a:lnSpc>
                <a:spcPct val="100000"/>
              </a:lnSpc>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68" name="Google Shape;168;p61"/>
          <p:cNvSpPr txBox="1"/>
          <p:nvPr>
            <p:ph idx="1" type="subTitle"/>
          </p:nvPr>
        </p:nvSpPr>
        <p:spPr>
          <a:xfrm>
            <a:off x="4892040" y="4620986"/>
            <a:ext cx="3200400" cy="228600"/>
          </a:xfrm>
          <a:prstGeom prst="rect">
            <a:avLst/>
          </a:prstGeom>
          <a:noFill/>
          <a:ln>
            <a:noFill/>
          </a:ln>
        </p:spPr>
        <p:txBody>
          <a:bodyPr anchorCtr="0" anchor="ctr" bIns="0" lIns="0" spcFirstLastPara="1" rIns="0" wrap="square" tIns="0">
            <a:noAutofit/>
          </a:bodyPr>
          <a:lstStyle>
            <a:lvl1pPr lvl="0" algn="r">
              <a:lnSpc>
                <a:spcPct val="115000"/>
              </a:lnSpc>
              <a:spcBef>
                <a:spcPts val="0"/>
              </a:spcBef>
              <a:spcAft>
                <a:spcPts val="0"/>
              </a:spcAft>
              <a:buSzPts val="1100"/>
              <a:buNone/>
              <a:defRPr sz="11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69" name="Google Shape;169;p61"/>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 name="Google Shape;170;p61"/>
          <p:cNvGrpSpPr/>
          <p:nvPr/>
        </p:nvGrpSpPr>
        <p:grpSpPr>
          <a:xfrm>
            <a:off x="8668400" y="2593628"/>
            <a:ext cx="265400" cy="2345202"/>
            <a:chOff x="5434475" y="2630351"/>
            <a:chExt cx="265400" cy="2345202"/>
          </a:xfrm>
        </p:grpSpPr>
        <p:pic>
          <p:nvPicPr>
            <p:cNvPr id="171" name="Google Shape;171;p61"/>
            <p:cNvPicPr preferRelativeResize="0"/>
            <p:nvPr/>
          </p:nvPicPr>
          <p:blipFill rotWithShape="1">
            <a:blip r:embed="rId3">
              <a:alphaModFix/>
            </a:blip>
            <a:srcRect b="22951" l="16306" r="4067" t="22306"/>
            <a:stretch/>
          </p:blipFill>
          <p:spPr>
            <a:xfrm rot="-5400000">
              <a:off x="4543963" y="3520863"/>
              <a:ext cx="2046424" cy="265400"/>
            </a:xfrm>
            <a:prstGeom prst="rect">
              <a:avLst/>
            </a:prstGeom>
            <a:noFill/>
            <a:ln>
              <a:noFill/>
            </a:ln>
          </p:spPr>
        </p:pic>
        <p:pic>
          <p:nvPicPr>
            <p:cNvPr descr="General Assembly Logo Transparent" id="172" name="Google Shape;172;p61"/>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173" name="Google Shape;173;p61"/>
          <p:cNvSpPr txBox="1"/>
          <p:nvPr>
            <p:ph idx="2" type="ctrTitle"/>
          </p:nvPr>
        </p:nvSpPr>
        <p:spPr>
          <a:xfrm>
            <a:off x="640080" y="2148840"/>
            <a:ext cx="5486400" cy="914400"/>
          </a:xfrm>
          <a:prstGeom prst="rect">
            <a:avLst/>
          </a:prstGeom>
          <a:noFill/>
          <a:ln>
            <a:noFill/>
          </a:ln>
        </p:spPr>
        <p:txBody>
          <a:bodyPr anchorCtr="0" anchor="b" bIns="0" lIns="0" spcFirstLastPara="1" rIns="0" wrap="square" tIns="0">
            <a:noAutofit/>
          </a:bodyPr>
          <a:lstStyle>
            <a:lvl1pPr lvl="0" algn="l">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algn="r">
              <a:lnSpc>
                <a:spcPct val="100000"/>
              </a:lnSpc>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74" name="Google Shape;174;p61"/>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49411"/>
              </a:srgbClr>
            </a:outerShdw>
          </a:effectLst>
        </p:spPr>
      </p:sp>
      <p:sp>
        <p:nvSpPr>
          <p:cNvPr id="175" name="Google Shape;175;p61"/>
          <p:cNvSpPr txBox="1"/>
          <p:nvPr>
            <p:ph idx="4" type="ctrTitle"/>
          </p:nvPr>
        </p:nvSpPr>
        <p:spPr>
          <a:xfrm>
            <a:off x="685800" y="3391888"/>
            <a:ext cx="47310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76" name="Google Shape;176;p61"/>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24" name="Shape 24"/>
        <p:cNvGrpSpPr/>
        <p:nvPr/>
      </p:nvGrpSpPr>
      <p:grpSpPr>
        <a:xfrm>
          <a:off x="0" y="0"/>
          <a:ext cx="0" cy="0"/>
          <a:chOff x="0" y="0"/>
          <a:chExt cx="0" cy="0"/>
        </a:xfrm>
      </p:grpSpPr>
      <p:pic>
        <p:nvPicPr>
          <p:cNvPr id="25" name="Google Shape;25;p44"/>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26" name="Google Shape;26;p44"/>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 name="Google Shape;27;p44"/>
          <p:cNvGrpSpPr/>
          <p:nvPr/>
        </p:nvGrpSpPr>
        <p:grpSpPr>
          <a:xfrm>
            <a:off x="8668400" y="2593628"/>
            <a:ext cx="265400" cy="2345202"/>
            <a:chOff x="5434475" y="2630351"/>
            <a:chExt cx="265400" cy="2345202"/>
          </a:xfrm>
        </p:grpSpPr>
        <p:pic>
          <p:nvPicPr>
            <p:cNvPr id="28" name="Google Shape;28;p44"/>
            <p:cNvPicPr preferRelativeResize="0"/>
            <p:nvPr/>
          </p:nvPicPr>
          <p:blipFill rotWithShape="1">
            <a:blip r:embed="rId3">
              <a:alphaModFix/>
            </a:blip>
            <a:srcRect b="22951" l="16306" r="4067" t="22306"/>
            <a:stretch/>
          </p:blipFill>
          <p:spPr>
            <a:xfrm rot="-5400000">
              <a:off x="4543963" y="3520863"/>
              <a:ext cx="2046424" cy="265400"/>
            </a:xfrm>
            <a:prstGeom prst="rect">
              <a:avLst/>
            </a:prstGeom>
            <a:noFill/>
            <a:ln>
              <a:noFill/>
            </a:ln>
          </p:spPr>
        </p:pic>
        <p:pic>
          <p:nvPicPr>
            <p:cNvPr descr="General Assembly Logo Transparent" id="29" name="Google Shape;29;p44"/>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30" name="Google Shape;30;p44"/>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1" name="Google Shape;31;p44"/>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4"/>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33" name="Shape 33"/>
        <p:cNvGrpSpPr/>
        <p:nvPr/>
      </p:nvGrpSpPr>
      <p:grpSpPr>
        <a:xfrm>
          <a:off x="0" y="0"/>
          <a:ext cx="0" cy="0"/>
          <a:chOff x="0" y="0"/>
          <a:chExt cx="0" cy="0"/>
        </a:xfrm>
      </p:grpSpPr>
      <p:sp>
        <p:nvSpPr>
          <p:cNvPr id="34" name="Google Shape;34;p4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45"/>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 name="Google Shape;36;p45"/>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37" name="Google Shape;37;p45"/>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a:t>
            </a:r>
            <a:endParaRPr b="1" i="0" sz="3000" u="none" cap="none" strike="noStrike">
              <a:solidFill>
                <a:srgbClr val="000000"/>
              </a:solidFill>
              <a:latin typeface="Barlow Condensed"/>
              <a:ea typeface="Barlow Condensed"/>
              <a:cs typeface="Barlow Condensed"/>
              <a:sym typeface="Barlow Condensed"/>
            </a:endParaRPr>
          </a:p>
        </p:txBody>
      </p:sp>
      <p:sp>
        <p:nvSpPr>
          <p:cNvPr id="38" name="Google Shape;38;p45"/>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39" name="Shape 39"/>
        <p:cNvGrpSpPr/>
        <p:nvPr/>
      </p:nvGrpSpPr>
      <p:grpSpPr>
        <a:xfrm>
          <a:off x="0" y="0"/>
          <a:ext cx="0" cy="0"/>
          <a:chOff x="0" y="0"/>
          <a:chExt cx="0" cy="0"/>
        </a:xfrm>
      </p:grpSpPr>
      <p:sp>
        <p:nvSpPr>
          <p:cNvPr id="40" name="Google Shape;40;p46"/>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41" name="Google Shape;41;p4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42" name="Google Shape;42;p46"/>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43" name="Google Shape;43;p46"/>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44" name="Google Shape;44;p46"/>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5" name="Google Shape;45;p46"/>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46" name="Google Shape;46;p46"/>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47"/>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4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50" name="Google Shape;50;p4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51" name="Shape 51"/>
        <p:cNvGrpSpPr/>
        <p:nvPr/>
      </p:nvGrpSpPr>
      <p:grpSpPr>
        <a:xfrm>
          <a:off x="0" y="0"/>
          <a:ext cx="0" cy="0"/>
          <a:chOff x="0" y="0"/>
          <a:chExt cx="0" cy="0"/>
        </a:xfrm>
      </p:grpSpPr>
      <p:sp>
        <p:nvSpPr>
          <p:cNvPr id="52" name="Google Shape;52;p4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48"/>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54" name="Google Shape;54;p48"/>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5" name="Google Shape;55;p48"/>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pic>
        <p:nvPicPr>
          <p:cNvPr descr="GA-Cog-900.png" id="56" name="Google Shape;56;p4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57" name="Google Shape;57;p48"/>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58" name="Shape 58"/>
        <p:cNvGrpSpPr/>
        <p:nvPr/>
      </p:nvGrpSpPr>
      <p:grpSpPr>
        <a:xfrm>
          <a:off x="0" y="0"/>
          <a:ext cx="0" cy="0"/>
          <a:chOff x="0" y="0"/>
          <a:chExt cx="0" cy="0"/>
        </a:xfrm>
      </p:grpSpPr>
      <p:pic>
        <p:nvPicPr>
          <p:cNvPr descr="GA-Cog-900.png" id="59" name="Google Shape;59;p4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0" name="Google Shape;60;p49"/>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1" name="Google Shape;61;p49"/>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62" name="Google Shape;62;p49"/>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63" name="Google Shape;63;p49"/>
          <p:cNvSpPr/>
          <p:nvPr>
            <p:ph idx="2" type="pic"/>
          </p:nvPr>
        </p:nvSpPr>
        <p:spPr>
          <a:xfrm>
            <a:off x="5242200" y="979025"/>
            <a:ext cx="3444600" cy="3444600"/>
          </a:xfrm>
          <a:prstGeom prst="rect">
            <a:avLst/>
          </a:prstGeom>
          <a:noFill/>
          <a:ln>
            <a:noFill/>
          </a:ln>
        </p:spPr>
      </p:sp>
      <p:sp>
        <p:nvSpPr>
          <p:cNvPr id="64" name="Google Shape;64;p4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65" name="Shape 65"/>
        <p:cNvGrpSpPr/>
        <p:nvPr/>
      </p:nvGrpSpPr>
      <p:grpSpPr>
        <a:xfrm>
          <a:off x="0" y="0"/>
          <a:ext cx="0" cy="0"/>
          <a:chOff x="0" y="0"/>
          <a:chExt cx="0" cy="0"/>
        </a:xfrm>
      </p:grpSpPr>
      <p:pic>
        <p:nvPicPr>
          <p:cNvPr descr="GA-Cog-900.png" id="66" name="Google Shape;66;p5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7" name="Google Shape;67;p50"/>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8" name="Google Shape;68;p50"/>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69" name="Google Shape;69;p50"/>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70" name="Google Shape;70;p50"/>
          <p:cNvSpPr/>
          <p:nvPr>
            <p:ph idx="2" type="pic"/>
          </p:nvPr>
        </p:nvSpPr>
        <p:spPr>
          <a:xfrm>
            <a:off x="1142100" y="2575550"/>
            <a:ext cx="7544700" cy="1848000"/>
          </a:xfrm>
          <a:prstGeom prst="rect">
            <a:avLst/>
          </a:prstGeom>
          <a:noFill/>
          <a:ln>
            <a:noFill/>
          </a:ln>
        </p:spPr>
      </p:sp>
      <p:sp>
        <p:nvSpPr>
          <p:cNvPr id="71" name="Google Shape;71;p5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7" name="Google Shape;7;p39"/>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8" name="Google Shape;8;p3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39"/>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8.png"/><Relationship Id="rId4" Type="http://schemas.openxmlformats.org/officeDocument/2006/relationships/hyperlink" Target="https://www.oneusefulthing.org/p/centaurs-and-cyborgs-on-the-jagge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hyperlink" Target="https://www.oneusefulthing.org/p/centaurs-and-cyborgs-on-the-jagged" TargetMode="External"/><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hyperlink" Target="https://www3.weforum.org/docs/WEF_Jobs_of_Tomorrow_Generative_AI_2023.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upport.zoom.com/hc/en/article?id=zm_kb&amp;sysparm_article=KB0062809#h_01GAVTV2RRAGMM905MR1QMVRT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g1f1d3043dc9_0_224"/>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IMPORTANT‼️</a:t>
            </a:r>
            <a:endParaRPr/>
          </a:p>
        </p:txBody>
      </p:sp>
      <p:sp>
        <p:nvSpPr>
          <p:cNvPr id="182" name="Google Shape;182;g1f1d3043dc9_0_224"/>
          <p:cNvSpPr txBox="1"/>
          <p:nvPr>
            <p:ph idx="1" type="body"/>
          </p:nvPr>
        </p:nvSpPr>
        <p:spPr>
          <a:xfrm>
            <a:off x="1028700" y="1190625"/>
            <a:ext cx="73389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2300"/>
              <a:t>Download the </a:t>
            </a:r>
            <a:r>
              <a:rPr b="1" lang="en" sz="2300">
                <a:solidFill>
                  <a:srgbClr val="188038"/>
                </a:solidFill>
                <a:latin typeface="Roboto Mono"/>
                <a:ea typeface="Roboto Mono"/>
                <a:cs typeface="Roboto Mono"/>
                <a:sym typeface="Roboto Mono"/>
              </a:rPr>
              <a:t>Participant Resource Folder</a:t>
            </a:r>
            <a:r>
              <a:rPr b="1" lang="en" sz="2300"/>
              <a:t> from Google Drive and Share it with the participants.</a:t>
            </a:r>
            <a:br>
              <a:rPr b="1" lang="en" sz="2300"/>
            </a:br>
            <a:br>
              <a:rPr b="1" lang="en" sz="2300"/>
            </a:br>
            <a:r>
              <a:rPr b="1" lang="en" sz="2300"/>
              <a:t>They will use the contents within it throughout both days of the workshop.</a:t>
            </a:r>
            <a:endParaRPr b="1" sz="2300"/>
          </a:p>
          <a:p>
            <a:pPr indent="0" lvl="0" marL="0" rtl="0" algn="l">
              <a:lnSpc>
                <a:spcPct val="115000"/>
              </a:lnSpc>
              <a:spcBef>
                <a:spcPts val="1000"/>
              </a:spcBef>
              <a:spcAft>
                <a:spcPts val="1000"/>
              </a:spcAft>
              <a:buSzPts val="1000"/>
              <a:buNone/>
            </a:pPr>
            <a:r>
              <a:t/>
            </a:r>
            <a:endParaRPr/>
          </a:p>
        </p:txBody>
      </p:sp>
      <p:sp>
        <p:nvSpPr>
          <p:cNvPr id="183" name="Google Shape;183;g1f1d3043dc9_0_22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g1f1d3043dc9_0_38"/>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CLASS NORMS</a:t>
            </a:r>
            <a:endParaRPr/>
          </a:p>
        </p:txBody>
      </p:sp>
      <p:sp>
        <p:nvSpPr>
          <p:cNvPr id="252" name="Google Shape;252;g1f1d3043dc9_0_38"/>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b="1" lang="en" sz="2000">
                <a:highlight>
                  <a:schemeClr val="accent4"/>
                </a:highlight>
              </a:rPr>
              <a:t>Participation:</a:t>
            </a:r>
            <a:br>
              <a:rPr b="1" lang="en" sz="2000"/>
            </a:br>
            <a:r>
              <a:rPr lang="en" sz="2000"/>
              <a:t>Engage actively, share experiences, and ask questions.</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Collaboration:</a:t>
            </a:r>
            <a:br>
              <a:rPr b="1" lang="en" sz="2000"/>
            </a:br>
            <a:r>
              <a:rPr lang="en" sz="2000"/>
              <a:t>Work together, respect differing viewpoints.</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Communication:</a:t>
            </a:r>
            <a:br>
              <a:rPr b="1" lang="en" sz="2000"/>
            </a:br>
            <a:r>
              <a:rPr lang="en" sz="2000"/>
              <a:t>Listen actively, provide constructive feedback.</a:t>
            </a:r>
            <a:endParaRPr sz="2000"/>
          </a:p>
          <a:p>
            <a:pPr indent="-355600" lvl="0" marL="457200" rtl="0" algn="l">
              <a:lnSpc>
                <a:spcPct val="115000"/>
              </a:lnSpc>
              <a:spcBef>
                <a:spcPts val="1000"/>
              </a:spcBef>
              <a:spcAft>
                <a:spcPts val="0"/>
              </a:spcAft>
              <a:buSzPts val="2000"/>
              <a:buChar char="⮕"/>
            </a:pPr>
            <a:r>
              <a:rPr b="1" lang="en" sz="2000">
                <a:highlight>
                  <a:schemeClr val="accent4"/>
                </a:highlight>
              </a:rPr>
              <a:t>Seek Help:</a:t>
            </a:r>
            <a:br>
              <a:rPr b="1" lang="en" sz="2000"/>
            </a:br>
            <a:r>
              <a:rPr lang="en" sz="2000"/>
              <a:t>Don't hesitate to ask instructors or peers for clarification or assistance.</a:t>
            </a:r>
            <a:endParaRPr i="1" sz="2000"/>
          </a:p>
        </p:txBody>
      </p:sp>
      <p:sp>
        <p:nvSpPr>
          <p:cNvPr id="253" name="Google Shape;253;g1f1d3043dc9_0_3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54" name="Google Shape;254;g1f1d3043dc9_0_38"/>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g1f1d3043dc9_0_45"/>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ICE BREAKER 🧊</a:t>
            </a:r>
            <a:endParaRPr/>
          </a:p>
        </p:txBody>
      </p:sp>
      <p:sp>
        <p:nvSpPr>
          <p:cNvPr id="260" name="Google Shape;260;g1f1d3043dc9_0_45"/>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AutoNum type="arabicPeriod"/>
            </a:pPr>
            <a:r>
              <a:rPr lang="en" sz="2000"/>
              <a:t>Share your name, your role, and one non-work-related fact about yourself that you're comfortable sharing with the group.</a:t>
            </a:r>
            <a:endParaRPr sz="2000"/>
          </a:p>
          <a:p>
            <a:pPr indent="-355600" lvl="0" marL="457200" rtl="0" algn="l">
              <a:lnSpc>
                <a:spcPct val="115000"/>
              </a:lnSpc>
              <a:spcBef>
                <a:spcPts val="1000"/>
              </a:spcBef>
              <a:spcAft>
                <a:spcPts val="0"/>
              </a:spcAft>
              <a:buSzPts val="2000"/>
              <a:buAutoNum type="arabicPeriod"/>
            </a:pPr>
            <a:r>
              <a:rPr lang="en" sz="2000"/>
              <a:t>What's one question or topic about AI that you find particularly intriguing or want to know more about?</a:t>
            </a:r>
            <a:endParaRPr sz="2000"/>
          </a:p>
        </p:txBody>
      </p:sp>
      <p:sp>
        <p:nvSpPr>
          <p:cNvPr id="261" name="Google Shape;261;g1f1d3043dc9_0_4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62" name="Google Shape;262;g1f1d3043dc9_0_45"/>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3"/>
          <p:cNvSpPr txBox="1"/>
          <p:nvPr>
            <p:ph type="ctrTitle"/>
          </p:nvPr>
        </p:nvSpPr>
        <p:spPr>
          <a:xfrm>
            <a:off x="457200" y="3383050"/>
            <a:ext cx="6428700" cy="1108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4000"/>
              <a:buNone/>
            </a:pPr>
            <a:r>
              <a:rPr lang="en"/>
              <a:t>Generative AI’s Impact on </a:t>
            </a:r>
            <a:endParaRPr/>
          </a:p>
          <a:p>
            <a:pPr indent="0" lvl="0" marL="0" rtl="0" algn="l">
              <a:lnSpc>
                <a:spcPct val="90000"/>
              </a:lnSpc>
              <a:spcBef>
                <a:spcPts val="0"/>
              </a:spcBef>
              <a:spcAft>
                <a:spcPts val="0"/>
              </a:spcAft>
              <a:buSzPts val="4000"/>
              <a:buNone/>
            </a:pPr>
            <a:r>
              <a:rPr lang="en"/>
              <a: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73" name="Google Shape;273;p14"/>
          <p:cNvSpPr txBox="1"/>
          <p:nvPr>
            <p:ph idx="4294967295" type="subTitle"/>
          </p:nvPr>
        </p:nvSpPr>
        <p:spPr>
          <a:xfrm>
            <a:off x="457200" y="1589075"/>
            <a:ext cx="4989000" cy="1497000"/>
          </a:xfrm>
          <a:prstGeom prst="rect">
            <a:avLst/>
          </a:prstGeom>
          <a:noFill/>
          <a:ln>
            <a:noFill/>
          </a:ln>
        </p:spPr>
        <p:txBody>
          <a:bodyPr anchorCtr="0" anchor="ctr" bIns="0" lIns="0" spcFirstLastPara="1" rIns="0" wrap="square" tIns="0">
            <a:noAutofit/>
          </a:bodyPr>
          <a:lstStyle/>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Identify the key benefits and potential applications of Generative AI for work. </a:t>
            </a:r>
            <a:endParaRPr b="0" i="0" sz="1800" u="none" cap="none" strike="noStrike">
              <a:solidFill>
                <a:schemeClr val="dk1"/>
              </a:solidFill>
              <a:latin typeface="Nunito"/>
              <a:ea typeface="Nunito"/>
              <a:cs typeface="Nunito"/>
              <a:sym typeface="Nunito"/>
            </a:endParaRPr>
          </a:p>
          <a:p>
            <a:pPr indent="-342900" lvl="0" marL="457200" marR="0" rtl="0" algn="l">
              <a:lnSpc>
                <a:spcPct val="115000"/>
              </a:lnSpc>
              <a:spcBef>
                <a:spcPts val="0"/>
              </a:spcBef>
              <a:spcAft>
                <a:spcPts val="0"/>
              </a:spcAft>
              <a:buClr>
                <a:schemeClr val="dk2"/>
              </a:buClr>
              <a:buSzPts val="1800"/>
              <a:buFont typeface="Nunito"/>
              <a:buChar char="⮕"/>
            </a:pPr>
            <a:r>
              <a:rPr b="0" i="0" lang="en" sz="1800" u="none" cap="none" strike="noStrike">
                <a:solidFill>
                  <a:schemeClr val="dk1"/>
                </a:solidFill>
                <a:latin typeface="Nunito"/>
                <a:ea typeface="Nunito"/>
                <a:cs typeface="Nunito"/>
                <a:sym typeface="Nunito"/>
              </a:rPr>
              <a:t>Analyze the impact of Generative AI on various industries and business functions.</a:t>
            </a:r>
            <a:endParaRPr b="0" i="0" sz="1800" u="none" cap="none" strike="noStrike">
              <a:solidFill>
                <a:schemeClr val="dk1"/>
              </a:solidFill>
              <a:latin typeface="Nunito"/>
              <a:ea typeface="Nunito"/>
              <a:cs typeface="Nunito"/>
              <a:sym typeface="Nunito"/>
            </a:endParaRPr>
          </a:p>
        </p:txBody>
      </p:sp>
      <p:sp>
        <p:nvSpPr>
          <p:cNvPr id="274" name="Google Shape;274;p14"/>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OBJECTIVES</a:t>
            </a:r>
            <a:endParaRPr b="1" i="0" sz="3000" u="none" cap="none" strike="noStrike">
              <a:solidFill>
                <a:srgbClr val="000000"/>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5"/>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The Impact of Gen AI</a:t>
            </a:r>
            <a:br>
              <a:rPr lang="en"/>
            </a:br>
            <a:r>
              <a:rPr lang="en"/>
              <a:t>on Work</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Why Now? The Incredible Growth of ChatGPT</a:t>
            </a:r>
            <a:endParaRPr/>
          </a:p>
        </p:txBody>
      </p:sp>
      <p:sp>
        <p:nvSpPr>
          <p:cNvPr id="285" name="Google Shape;285;p1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286" name="Google Shape;286;p16"/>
          <p:cNvPicPr preferRelativeResize="0"/>
          <p:nvPr/>
        </p:nvPicPr>
        <p:blipFill rotWithShape="1">
          <a:blip r:embed="rId3">
            <a:alphaModFix/>
          </a:blip>
          <a:srcRect b="0" l="0" r="0" t="0"/>
          <a:stretch/>
        </p:blipFill>
        <p:spPr>
          <a:xfrm>
            <a:off x="1333199" y="1066800"/>
            <a:ext cx="6477607" cy="3596425"/>
          </a:xfrm>
          <a:prstGeom prst="rect">
            <a:avLst/>
          </a:prstGeom>
          <a:noFill/>
          <a:ln>
            <a:noFill/>
          </a:ln>
        </p:spPr>
      </p:pic>
      <p:sp>
        <p:nvSpPr>
          <p:cNvPr id="287" name="Google Shape;287;p16"/>
          <p:cNvSpPr txBox="1"/>
          <p:nvPr/>
        </p:nvSpPr>
        <p:spPr>
          <a:xfrm>
            <a:off x="1556975" y="2413796"/>
            <a:ext cx="701700" cy="315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
              <a:buFont typeface="Arial"/>
              <a:buNone/>
            </a:pPr>
            <a:r>
              <a:rPr b="1" i="1" lang="en" sz="700" u="none" cap="none" strike="noStrike">
                <a:solidFill>
                  <a:srgbClr val="000000"/>
                </a:solidFill>
                <a:latin typeface="Nunito"/>
                <a:ea typeface="Nunito"/>
                <a:cs typeface="Nunito"/>
                <a:sym typeface="Nunito"/>
              </a:rPr>
              <a:t>ChatGPT</a:t>
            </a:r>
            <a:endParaRPr b="1" i="1" sz="700" u="none" cap="none" strike="noStrike">
              <a:solidFill>
                <a:srgbClr val="000000"/>
              </a:solidFill>
              <a:latin typeface="Nunito"/>
              <a:ea typeface="Nunito"/>
              <a:cs typeface="Nunito"/>
              <a:sym typeface="Nunito"/>
            </a:endParaRPr>
          </a:p>
        </p:txBody>
      </p:sp>
      <p:sp>
        <p:nvSpPr>
          <p:cNvPr id="288" name="Google Shape;288;p16"/>
          <p:cNvSpPr txBox="1"/>
          <p:nvPr/>
        </p:nvSpPr>
        <p:spPr>
          <a:xfrm>
            <a:off x="6049325" y="4636525"/>
            <a:ext cx="2127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Nunito"/>
                <a:ea typeface="Nunito"/>
                <a:cs typeface="Nunito"/>
                <a:sym typeface="Nunito"/>
              </a:rPr>
              <a:t>Source: Sequoia Capital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7"/>
          <p:cNvSpPr txBox="1"/>
          <p:nvPr>
            <p:ph type="ctrTitle"/>
          </p:nvPr>
        </p:nvSpPr>
        <p:spPr>
          <a:xfrm>
            <a:off x="2051675" y="76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rPr lang="en" sz="2600"/>
              <a:t>AI is quite possibly the most important – and best – thing our civilization has ever created, certainly on par with electricity and microchips, and probably beyond those.</a:t>
            </a:r>
            <a:endParaRPr sz="2600"/>
          </a:p>
        </p:txBody>
      </p:sp>
      <p:sp>
        <p:nvSpPr>
          <p:cNvPr id="294" name="Google Shape;294;p17"/>
          <p:cNvSpPr txBox="1"/>
          <p:nvPr>
            <p:ph idx="1" type="subTitle"/>
          </p:nvPr>
        </p:nvSpPr>
        <p:spPr>
          <a:xfrm>
            <a:off x="2051675" y="24835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Marc Andreessen, Co-founder Andreessen Horowitz</a:t>
            </a:r>
            <a:endParaRPr sz="1800"/>
          </a:p>
        </p:txBody>
      </p:sp>
      <p:sp>
        <p:nvSpPr>
          <p:cNvPr id="295" name="Google Shape;295;p1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296" name="Google Shape;296;p1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8"/>
          <p:cNvSpPr txBox="1"/>
          <p:nvPr>
            <p:ph type="ctrTitle"/>
          </p:nvPr>
        </p:nvSpPr>
        <p:spPr>
          <a:xfrm>
            <a:off x="2051675" y="76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t/>
            </a:r>
            <a:endParaRPr/>
          </a:p>
          <a:p>
            <a:pPr indent="0" lvl="0" marL="0" rtl="0" algn="l">
              <a:lnSpc>
                <a:spcPct val="90000"/>
              </a:lnSpc>
              <a:spcBef>
                <a:spcPts val="0"/>
              </a:spcBef>
              <a:spcAft>
                <a:spcPts val="0"/>
              </a:spcAft>
              <a:buSzPts val="3000"/>
              <a:buNone/>
            </a:pPr>
            <a:r>
              <a:rPr lang="en" sz="2600"/>
              <a:t>AI is quite possibly the most important – and best – thing our civilization has ever created, certainly on par with electricity and microchips, and probably beyond those.</a:t>
            </a:r>
            <a:endParaRPr sz="2600"/>
          </a:p>
        </p:txBody>
      </p:sp>
      <p:sp>
        <p:nvSpPr>
          <p:cNvPr id="302" name="Google Shape;302;p18"/>
          <p:cNvSpPr txBox="1"/>
          <p:nvPr>
            <p:ph idx="1" type="subTitle"/>
          </p:nvPr>
        </p:nvSpPr>
        <p:spPr>
          <a:xfrm>
            <a:off x="2051675" y="24835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Marc Andreessen, Co-founder Andreessen Horowitz</a:t>
            </a:r>
            <a:endParaRPr sz="1800"/>
          </a:p>
        </p:txBody>
      </p:sp>
      <p:sp>
        <p:nvSpPr>
          <p:cNvPr id="303" name="Google Shape;303;p1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04" name="Google Shape;304;p1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
        <p:nvSpPr>
          <p:cNvPr id="305" name="Google Shape;305;p18"/>
          <p:cNvSpPr/>
          <p:nvPr/>
        </p:nvSpPr>
        <p:spPr>
          <a:xfrm>
            <a:off x="2606850" y="3239025"/>
            <a:ext cx="5639700" cy="757800"/>
          </a:xfrm>
          <a:prstGeom prst="rect">
            <a:avLst/>
          </a:prstGeom>
          <a:solidFill>
            <a:schemeClr val="lt1"/>
          </a:solidFill>
          <a:ln cap="flat" cmpd="sng" w="19050">
            <a:solidFill>
              <a:srgbClr val="3DBED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Take a few moments to reflect… </a:t>
            </a:r>
            <a:r>
              <a:rPr b="1" i="0" lang="en" sz="1800" u="none" cap="none" strike="noStrike">
                <a:solidFill>
                  <a:srgbClr val="000000"/>
                </a:solidFill>
                <a:latin typeface="Nunito"/>
                <a:ea typeface="Nunito"/>
                <a:cs typeface="Nunito"/>
                <a:sym typeface="Nunito"/>
              </a:rPr>
              <a:t>what is your reaction to this quote?</a:t>
            </a:r>
            <a:endParaRPr b="1" i="0" sz="1800" u="none" cap="none" strike="noStrike">
              <a:solidFill>
                <a:srgbClr val="000000"/>
              </a:solidFill>
              <a:latin typeface="Nunito"/>
              <a:ea typeface="Nunito"/>
              <a:cs typeface="Nunito"/>
              <a:sym typeface="Nunito"/>
            </a:endParaRPr>
          </a:p>
        </p:txBody>
      </p:sp>
      <p:grpSp>
        <p:nvGrpSpPr>
          <p:cNvPr id="306" name="Google Shape;306;p18"/>
          <p:cNvGrpSpPr/>
          <p:nvPr/>
        </p:nvGrpSpPr>
        <p:grpSpPr>
          <a:xfrm>
            <a:off x="2606838" y="4234650"/>
            <a:ext cx="2540763" cy="805500"/>
            <a:chOff x="606600" y="3588075"/>
            <a:chExt cx="2540763" cy="805500"/>
          </a:xfrm>
        </p:grpSpPr>
        <p:sp>
          <p:nvSpPr>
            <p:cNvPr id="307" name="Google Shape;307;p18"/>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309" name="Google Shape;309;p18"/>
            <p:cNvPicPr preferRelativeResize="0"/>
            <p:nvPr/>
          </p:nvPicPr>
          <p:blipFill rotWithShape="1">
            <a:blip r:embed="rId3">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411"/>
                </a:srgbClr>
              </a:outerShdw>
            </a:effectLst>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Let’s Consider a Previous Technological Revolution…</a:t>
            </a:r>
            <a:endParaRPr/>
          </a:p>
        </p:txBody>
      </p:sp>
      <p:sp>
        <p:nvSpPr>
          <p:cNvPr id="315" name="Google Shape;315;p19"/>
          <p:cNvSpPr txBox="1"/>
          <p:nvPr>
            <p:ph idx="1" type="body"/>
          </p:nvPr>
        </p:nvSpPr>
        <p:spPr>
          <a:xfrm>
            <a:off x="1142150" y="1110350"/>
            <a:ext cx="2979900" cy="7221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ctr">
              <a:lnSpc>
                <a:spcPct val="115000"/>
              </a:lnSpc>
              <a:spcBef>
                <a:spcPts val="0"/>
              </a:spcBef>
              <a:spcAft>
                <a:spcPts val="1000"/>
              </a:spcAft>
              <a:buSzPts val="1000"/>
              <a:buNone/>
            </a:pPr>
            <a:r>
              <a:rPr lang="en" sz="2400"/>
              <a:t>The </a:t>
            </a:r>
            <a:r>
              <a:rPr b="1" lang="en" sz="2400"/>
              <a:t>spreadsheet</a:t>
            </a:r>
            <a:endParaRPr b="1" sz="2400"/>
          </a:p>
        </p:txBody>
      </p:sp>
      <p:sp>
        <p:nvSpPr>
          <p:cNvPr id="316" name="Google Shape;316;p1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17" name="Google Shape;317;p19"/>
          <p:cNvPicPr preferRelativeResize="0"/>
          <p:nvPr/>
        </p:nvPicPr>
        <p:blipFill rotWithShape="1">
          <a:blip r:embed="rId3">
            <a:alphaModFix/>
          </a:blip>
          <a:srcRect b="0" l="0" r="4870" t="0"/>
          <a:stretch/>
        </p:blipFill>
        <p:spPr>
          <a:xfrm>
            <a:off x="3162375" y="1972875"/>
            <a:ext cx="5084174" cy="3006250"/>
          </a:xfrm>
          <a:prstGeom prst="rect">
            <a:avLst/>
          </a:prstGeom>
          <a:noFill/>
          <a:ln>
            <a:noFill/>
          </a:ln>
          <a:effectLst>
            <a:outerShdw blurRad="57150" rotWithShape="0" algn="bl" dir="5400000" dist="19050">
              <a:srgbClr val="000000">
                <a:alpha val="49411"/>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20"/>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The Impact of the Spreadsheet</a:t>
            </a:r>
            <a:endParaRPr/>
          </a:p>
        </p:txBody>
      </p:sp>
      <p:sp>
        <p:nvSpPr>
          <p:cNvPr id="323" name="Google Shape;323;p2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324" name="Google Shape;324;p20"/>
          <p:cNvPicPr preferRelativeResize="0"/>
          <p:nvPr>
            <p:ph idx="2" type="pic"/>
          </p:nvPr>
        </p:nvPicPr>
        <p:blipFill rotWithShape="1">
          <a:blip r:embed="rId3">
            <a:alphaModFix/>
          </a:blip>
          <a:srcRect b="21397" l="0" r="0" t="21391"/>
          <a:stretch/>
        </p:blipFill>
        <p:spPr>
          <a:xfrm>
            <a:off x="1142100" y="2575550"/>
            <a:ext cx="7544700" cy="1848000"/>
          </a:xfrm>
          <a:prstGeom prst="rect">
            <a:avLst/>
          </a:prstGeom>
          <a:noFill/>
          <a:ln>
            <a:noFill/>
          </a:ln>
        </p:spPr>
      </p:pic>
      <p:sp>
        <p:nvSpPr>
          <p:cNvPr id="325" name="Google Shape;325;p20"/>
          <p:cNvSpPr txBox="1"/>
          <p:nvPr>
            <p:ph idx="1" type="body"/>
          </p:nvPr>
        </p:nvSpPr>
        <p:spPr>
          <a:xfrm>
            <a:off x="1142150" y="1143850"/>
            <a:ext cx="7544700" cy="1164300"/>
          </a:xfrm>
          <a:prstGeom prst="rect">
            <a:avLst/>
          </a:prstGeom>
          <a:noFill/>
          <a:ln>
            <a:noFill/>
          </a:ln>
        </p:spPr>
        <p:txBody>
          <a:bodyPr anchorCtr="0" anchor="t" bIns="0" lIns="0" spcFirstLastPara="1" rIns="0" wrap="square" tIns="0">
            <a:spAutoFit/>
          </a:bodyPr>
          <a:lstStyle/>
          <a:p>
            <a:pPr indent="-311150" lvl="0" marL="457200" rtl="0" algn="l">
              <a:lnSpc>
                <a:spcPct val="115000"/>
              </a:lnSpc>
              <a:spcBef>
                <a:spcPts val="0"/>
              </a:spcBef>
              <a:spcAft>
                <a:spcPts val="0"/>
              </a:spcAft>
              <a:buSzPts val="1300"/>
              <a:buChar char="⮕"/>
            </a:pPr>
            <a:r>
              <a:rPr b="1" lang="en" sz="1700"/>
              <a:t>1960s</a:t>
            </a:r>
            <a:r>
              <a:rPr lang="en" sz="1700"/>
              <a:t>: Insurance clerks represent single spreadsheet cells (see below)</a:t>
            </a:r>
            <a:endParaRPr sz="1700"/>
          </a:p>
          <a:p>
            <a:pPr indent="-311150" lvl="0" marL="457200" rtl="0" algn="l">
              <a:lnSpc>
                <a:spcPct val="115000"/>
              </a:lnSpc>
              <a:spcBef>
                <a:spcPts val="0"/>
              </a:spcBef>
              <a:spcAft>
                <a:spcPts val="0"/>
              </a:spcAft>
              <a:buSzPts val="1300"/>
              <a:buChar char="⮕"/>
            </a:pPr>
            <a:r>
              <a:rPr b="1" lang="en" sz="1700"/>
              <a:t>1970s</a:t>
            </a:r>
            <a:r>
              <a:rPr lang="en" sz="1700"/>
              <a:t>: Mainframes automate away this work</a:t>
            </a:r>
            <a:endParaRPr sz="1700"/>
          </a:p>
          <a:p>
            <a:pPr indent="-311150" lvl="0" marL="457200" rtl="0" algn="l">
              <a:lnSpc>
                <a:spcPct val="115000"/>
              </a:lnSpc>
              <a:spcBef>
                <a:spcPts val="0"/>
              </a:spcBef>
              <a:spcAft>
                <a:spcPts val="0"/>
              </a:spcAft>
              <a:buSzPts val="1300"/>
              <a:buChar char="⮕"/>
            </a:pPr>
            <a:r>
              <a:rPr b="1" lang="en" sz="1700"/>
              <a:t>1980s</a:t>
            </a:r>
            <a:r>
              <a:rPr lang="en" sz="1700"/>
              <a:t>: Desktop spreadsheets (VisiCalc)</a:t>
            </a:r>
            <a:endParaRPr sz="1700"/>
          </a:p>
          <a:p>
            <a:pPr indent="-311150" lvl="0" marL="457200" rtl="0" algn="l">
              <a:lnSpc>
                <a:spcPct val="115000"/>
              </a:lnSpc>
              <a:spcBef>
                <a:spcPts val="0"/>
              </a:spcBef>
              <a:spcAft>
                <a:spcPts val="0"/>
              </a:spcAft>
              <a:buSzPts val="1300"/>
              <a:buChar char="⮕"/>
            </a:pPr>
            <a:r>
              <a:rPr b="1" lang="en" sz="1700"/>
              <a:t>1990s</a:t>
            </a:r>
            <a:r>
              <a:rPr lang="en" sz="1700"/>
              <a:t>: Spreadsheets for everyone - offices never looked the same</a:t>
            </a:r>
            <a:endParaRPr sz="1700"/>
          </a:p>
        </p:txBody>
      </p:sp>
      <p:sp>
        <p:nvSpPr>
          <p:cNvPr id="326" name="Google Shape;326;p20"/>
          <p:cNvSpPr txBox="1"/>
          <p:nvPr/>
        </p:nvSpPr>
        <p:spPr>
          <a:xfrm>
            <a:off x="4495575" y="4423559"/>
            <a:ext cx="62991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374151"/>
                </a:solidFill>
                <a:latin typeface="Roboto"/>
                <a:ea typeface="Roboto"/>
                <a:cs typeface="Roboto"/>
                <a:sym typeface="Roboto"/>
              </a:rPr>
              <a:t>Image</a:t>
            </a:r>
            <a:r>
              <a:rPr b="0" i="0" lang="en" sz="1200" u="none" cap="none" strike="noStrike">
                <a:solidFill>
                  <a:srgbClr val="374151"/>
                </a:solidFill>
                <a:latin typeface="Roboto"/>
                <a:ea typeface="Roboto"/>
                <a:cs typeface="Roboto"/>
                <a:sym typeface="Roboto"/>
              </a:rPr>
              <a:t>: “The Apartment” (1960), Directed by Billy Wilder</a:t>
            </a:r>
            <a:endParaRPr b="0" i="0" sz="1400" u="none" cap="none" strike="noStrike">
              <a:solidFill>
                <a:srgbClr val="000000"/>
              </a:solidFill>
              <a:latin typeface="Arial"/>
              <a:ea typeface="Arial"/>
              <a:cs typeface="Arial"/>
              <a:sym typeface="Arial"/>
            </a:endParaRPr>
          </a:p>
        </p:txBody>
      </p:sp>
      <p:sp>
        <p:nvSpPr>
          <p:cNvPr id="327" name="Google Shape;327;p20"/>
          <p:cNvSpPr txBox="1"/>
          <p:nvPr/>
        </p:nvSpPr>
        <p:spPr>
          <a:xfrm>
            <a:off x="4495575" y="4690950"/>
            <a:ext cx="495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434343"/>
                </a:solidFill>
                <a:latin typeface="Roboto"/>
                <a:ea typeface="Roboto"/>
                <a:cs typeface="Roboto"/>
                <a:sym typeface="Roboto"/>
              </a:rPr>
              <a:t>Source</a:t>
            </a:r>
            <a:r>
              <a:rPr b="0" i="0" lang="en" sz="1200" u="none" cap="none" strike="noStrike">
                <a:solidFill>
                  <a:srgbClr val="434343"/>
                </a:solidFill>
                <a:latin typeface="Roboto"/>
                <a:ea typeface="Roboto"/>
                <a:cs typeface="Roboto"/>
                <a:sym typeface="Roboto"/>
              </a:rPr>
              <a:t>: Office, messaging and verbs — Benedict Evans</a:t>
            </a:r>
            <a:endParaRPr b="0" i="0" sz="1200" u="none" cap="none" strike="noStrike">
              <a:solidFill>
                <a:srgbClr val="43434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2"/>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Generative AI’s Impact on Work</a:t>
            </a:r>
            <a:endParaRPr/>
          </a:p>
        </p:txBody>
      </p:sp>
      <p:sp>
        <p:nvSpPr>
          <p:cNvPr id="189" name="Google Shape;189;p2"/>
          <p:cNvSpPr txBox="1"/>
          <p:nvPr>
            <p:ph idx="1" type="body"/>
          </p:nvPr>
        </p:nvSpPr>
        <p:spPr>
          <a:xfrm>
            <a:off x="1028700" y="1190625"/>
            <a:ext cx="34593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Overview</a:t>
            </a:r>
            <a:endParaRPr b="1" sz="1500"/>
          </a:p>
          <a:p>
            <a:pPr indent="0" lvl="0" marL="0" rtl="0" algn="l">
              <a:lnSpc>
                <a:spcPct val="115000"/>
              </a:lnSpc>
              <a:spcBef>
                <a:spcPts val="1000"/>
              </a:spcBef>
              <a:spcAft>
                <a:spcPts val="0"/>
              </a:spcAft>
              <a:buSzPts val="1000"/>
              <a:buNone/>
            </a:pPr>
            <a:r>
              <a:rPr lang="en" sz="1500"/>
              <a:t>Explore how generative AI can impact business, from automation of routine tasks to augmentation of knowledge workers. Understand key use cases across industries and business functions.</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0"/>
              </a:spcAft>
              <a:buSzPts val="1000"/>
              <a:buNone/>
            </a:pPr>
            <a:r>
              <a:t/>
            </a:r>
            <a:endParaRPr sz="1500"/>
          </a:p>
          <a:p>
            <a:pPr indent="0" lvl="0" marL="0" rtl="0" algn="l">
              <a:lnSpc>
                <a:spcPct val="115000"/>
              </a:lnSpc>
              <a:spcBef>
                <a:spcPts val="1000"/>
              </a:spcBef>
              <a:spcAft>
                <a:spcPts val="1000"/>
              </a:spcAft>
              <a:buSzPts val="1000"/>
              <a:buNone/>
            </a:pPr>
            <a:r>
              <a:t/>
            </a:r>
            <a:endParaRPr/>
          </a:p>
        </p:txBody>
      </p:sp>
      <p:sp>
        <p:nvSpPr>
          <p:cNvPr id="190" name="Google Shape;190;p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1" name="Google Shape;191;p2"/>
          <p:cNvSpPr txBox="1"/>
          <p:nvPr>
            <p:ph idx="1" type="body"/>
          </p:nvPr>
        </p:nvSpPr>
        <p:spPr>
          <a:xfrm>
            <a:off x="4872800" y="1190625"/>
            <a:ext cx="35736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Learning Objectives</a:t>
            </a:r>
            <a:endParaRPr b="1" sz="1500"/>
          </a:p>
          <a:p>
            <a:pPr indent="-292100" lvl="0" marL="457200" rtl="0" algn="l">
              <a:lnSpc>
                <a:spcPct val="115000"/>
              </a:lnSpc>
              <a:spcBef>
                <a:spcPts val="1000"/>
              </a:spcBef>
              <a:spcAft>
                <a:spcPts val="0"/>
              </a:spcAft>
              <a:buSzPts val="1000"/>
              <a:buChar char="➔"/>
            </a:pPr>
            <a:r>
              <a:rPr lang="en"/>
              <a:t>Identify the key benefits and potential applications of Generative AI for work.</a:t>
            </a:r>
            <a:endParaRPr/>
          </a:p>
          <a:p>
            <a:pPr indent="-292100" lvl="0" marL="457200" rtl="0" algn="l">
              <a:lnSpc>
                <a:spcPct val="115000"/>
              </a:lnSpc>
              <a:spcBef>
                <a:spcPts val="0"/>
              </a:spcBef>
              <a:spcAft>
                <a:spcPts val="0"/>
              </a:spcAft>
              <a:buSzPts val="1000"/>
              <a:buChar char="➔"/>
            </a:pPr>
            <a:r>
              <a:rPr lang="en"/>
              <a:t>Analyze the impact of Generative AI on various industries and business functions.</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0"/>
              </a:spcAft>
              <a:buSzPts val="1000"/>
              <a:buNone/>
            </a:pPr>
            <a:r>
              <a:t/>
            </a:r>
            <a:endParaRPr/>
          </a:p>
          <a:p>
            <a:pPr indent="0" lvl="0" marL="0" rtl="0" algn="l">
              <a:lnSpc>
                <a:spcPct val="115000"/>
              </a:lnSpc>
              <a:spcBef>
                <a:spcPts val="1000"/>
              </a:spcBef>
              <a:spcAft>
                <a:spcPts val="1000"/>
              </a:spcAft>
              <a:buSzPts val="1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idx="1" type="body"/>
          </p:nvPr>
        </p:nvSpPr>
        <p:spPr>
          <a:xfrm>
            <a:off x="1032925" y="1931400"/>
            <a:ext cx="7653900" cy="1280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lnSpc>
                <a:spcPct val="115000"/>
              </a:lnSpc>
              <a:spcBef>
                <a:spcPts val="0"/>
              </a:spcBef>
              <a:spcAft>
                <a:spcPts val="1000"/>
              </a:spcAft>
              <a:buSzPts val="1000"/>
              <a:buNone/>
            </a:pPr>
            <a:r>
              <a:rPr lang="en" sz="2500"/>
              <a:t>Generative AI could be </a:t>
            </a:r>
            <a:r>
              <a:rPr b="1" lang="en" sz="2500"/>
              <a:t>this century’s spreadsheet.</a:t>
            </a:r>
            <a:endParaRPr b="1" sz="2500"/>
          </a:p>
        </p:txBody>
      </p:sp>
      <p:sp>
        <p:nvSpPr>
          <p:cNvPr id="333" name="Google Shape;333;p2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39" name="Google Shape;339;p22"/>
          <p:cNvSpPr txBox="1"/>
          <p:nvPr>
            <p:ph idx="1" type="body"/>
          </p:nvPr>
        </p:nvSpPr>
        <p:spPr>
          <a:xfrm>
            <a:off x="914400" y="1692000"/>
            <a:ext cx="7320300" cy="1854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lang="en" sz="1800">
                <a:latin typeface="Barlow"/>
                <a:ea typeface="Barlow"/>
                <a:cs typeface="Barlow"/>
                <a:sym typeface="Barlow"/>
              </a:rPr>
              <a:t>A randomized control trial involving hundreds of consultants found that those with access to GPT-4 outperformed those without in eighteen different tasks for a fictional shoe company, across metrics like time, task completion, and output quality.</a:t>
            </a:r>
            <a:endParaRPr sz="1800">
              <a:latin typeface="Barlow"/>
              <a:ea typeface="Barlow"/>
              <a:cs typeface="Barlow"/>
              <a:sym typeface="Barlow"/>
            </a:endParaRPr>
          </a:p>
          <a:p>
            <a:pPr indent="-200659" lvl="0" marL="457200" rtl="0" algn="l">
              <a:lnSpc>
                <a:spcPct val="150000"/>
              </a:lnSpc>
              <a:spcBef>
                <a:spcPts val="1000"/>
              </a:spcBef>
              <a:spcAft>
                <a:spcPts val="0"/>
              </a:spcAft>
              <a:buClr>
                <a:schemeClr val="dk1"/>
              </a:buClr>
              <a:buSzPts val="1000"/>
              <a:buFont typeface="Barlow"/>
              <a:buChar char="⮕"/>
            </a:pPr>
            <a:r>
              <a:rPr lang="en" sz="1800">
                <a:latin typeface="Barlow"/>
                <a:ea typeface="Barlow"/>
                <a:cs typeface="Barlow"/>
                <a:sym typeface="Barlow"/>
              </a:rPr>
              <a:t>GPT-4 empowered consultants were more efficient and produced higher-quality work in creative, analytical, and writing tasks.</a:t>
            </a:r>
            <a:endParaRPr sz="1800">
              <a:latin typeface="Barlow"/>
              <a:ea typeface="Barlow"/>
              <a:cs typeface="Barlow"/>
              <a:sym typeface="Barlow"/>
            </a:endParaRPr>
          </a:p>
          <a:p>
            <a:pPr indent="-200659" lvl="0" marL="457200" rtl="0" algn="l">
              <a:lnSpc>
                <a:spcPct val="150000"/>
              </a:lnSpc>
              <a:spcBef>
                <a:spcPts val="0"/>
              </a:spcBef>
              <a:spcAft>
                <a:spcPts val="0"/>
              </a:spcAft>
              <a:buClr>
                <a:schemeClr val="dk1"/>
              </a:buClr>
              <a:buSzPts val="1000"/>
              <a:buFont typeface="Barlow"/>
              <a:buChar char="⮕"/>
            </a:pPr>
            <a:r>
              <a:rPr lang="en" sz="1800">
                <a:latin typeface="Barlow"/>
                <a:ea typeface="Barlow"/>
                <a:cs typeface="Barlow"/>
                <a:sym typeface="Barlow"/>
              </a:rPr>
              <a:t>Both AI and human graders rated assisted work as higher quality.</a:t>
            </a:r>
            <a:endParaRPr sz="1800">
              <a:latin typeface="Barlow"/>
              <a:ea typeface="Barlow"/>
              <a:cs typeface="Barlow"/>
              <a:sym typeface="Barlow"/>
            </a:endParaRPr>
          </a:p>
        </p:txBody>
      </p:sp>
      <p:sp>
        <p:nvSpPr>
          <p:cNvPr id="340" name="Google Shape;340;p22"/>
          <p:cNvSpPr txBox="1"/>
          <p:nvPr/>
        </p:nvSpPr>
        <p:spPr>
          <a:xfrm>
            <a:off x="8138675" y="204925"/>
            <a:ext cx="794400" cy="6525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5 Minutes</a:t>
            </a:r>
            <a:endParaRPr b="1" i="0" sz="1000" u="none" cap="none" strike="noStrike">
              <a:solidFill>
                <a:schemeClr val="dk1"/>
              </a:solidFill>
              <a:latin typeface="Barlow Condensed"/>
              <a:ea typeface="Barlow Condensed"/>
              <a:cs typeface="Barlow Condensed"/>
              <a:sym typeface="Barlow Condensed"/>
            </a:endParaRPr>
          </a:p>
        </p:txBody>
      </p:sp>
      <p:sp>
        <p:nvSpPr>
          <p:cNvPr id="341" name="Google Shape;341;p22"/>
          <p:cNvSpPr txBox="1"/>
          <p:nvPr>
            <p:ph type="ctrTitle"/>
          </p:nvPr>
        </p:nvSpPr>
        <p:spPr>
          <a:xfrm>
            <a:off x="2067350" y="338325"/>
            <a:ext cx="47217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Boston Consulting Group</a:t>
            </a:r>
            <a:endParaRPr/>
          </a:p>
        </p:txBody>
      </p:sp>
      <p:sp>
        <p:nvSpPr>
          <p:cNvPr id="342" name="Google Shape;342;p22"/>
          <p:cNvSpPr txBox="1"/>
          <p:nvPr>
            <p:ph idx="2" type="subTitle"/>
          </p:nvPr>
        </p:nvSpPr>
        <p:spPr>
          <a:xfrm>
            <a:off x="914400" y="1165325"/>
            <a:ext cx="62307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An experiment in using GPT-4 to augment consulting work</a:t>
            </a:r>
            <a:endParaRPr sz="2000"/>
          </a:p>
        </p:txBody>
      </p:sp>
      <p:sp>
        <p:nvSpPr>
          <p:cNvPr id="343" name="Google Shape;343;p2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pic>
        <p:nvPicPr>
          <p:cNvPr id="344" name="Google Shape;344;p22"/>
          <p:cNvPicPr preferRelativeResize="0"/>
          <p:nvPr/>
        </p:nvPicPr>
        <p:blipFill rotWithShape="1">
          <a:blip r:embed="rId3">
            <a:alphaModFix/>
          </a:blip>
          <a:srcRect b="0" l="0" r="0" t="0"/>
          <a:stretch/>
        </p:blipFill>
        <p:spPr>
          <a:xfrm>
            <a:off x="5185497" y="269772"/>
            <a:ext cx="1310100" cy="52501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Think About It: Performance Boost 🤔</a:t>
            </a:r>
            <a:endParaRPr/>
          </a:p>
        </p:txBody>
      </p:sp>
      <p:sp>
        <p:nvSpPr>
          <p:cNvPr id="350" name="Google Shape;350;p23"/>
          <p:cNvSpPr txBox="1"/>
          <p:nvPr>
            <p:ph idx="1" type="body"/>
          </p:nvPr>
        </p:nvSpPr>
        <p:spPr>
          <a:xfrm>
            <a:off x="1255575" y="1799425"/>
            <a:ext cx="7431300" cy="14037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lnSpc>
                <a:spcPct val="115000"/>
              </a:lnSpc>
              <a:spcBef>
                <a:spcPts val="0"/>
              </a:spcBef>
              <a:spcAft>
                <a:spcPts val="1000"/>
              </a:spcAft>
              <a:buSzPts val="1000"/>
              <a:buNone/>
            </a:pPr>
            <a:r>
              <a:rPr lang="en" sz="2400"/>
              <a:t>Guess the performance boost (%) for consultants when working with GPT-4</a:t>
            </a:r>
            <a:endParaRPr sz="2400"/>
          </a:p>
        </p:txBody>
      </p:sp>
      <p:sp>
        <p:nvSpPr>
          <p:cNvPr id="351" name="Google Shape;351;p2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pSp>
        <p:nvGrpSpPr>
          <p:cNvPr id="352" name="Google Shape;352;p23"/>
          <p:cNvGrpSpPr/>
          <p:nvPr/>
        </p:nvGrpSpPr>
        <p:grpSpPr>
          <a:xfrm>
            <a:off x="1255563" y="3465550"/>
            <a:ext cx="2540763" cy="805500"/>
            <a:chOff x="606600" y="3588075"/>
            <a:chExt cx="2540763" cy="805500"/>
          </a:xfrm>
        </p:grpSpPr>
        <p:sp>
          <p:nvSpPr>
            <p:cNvPr id="353" name="Google Shape;353;p23"/>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3"/>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355" name="Google Shape;355;p23"/>
            <p:cNvPicPr preferRelativeResize="0"/>
            <p:nvPr/>
          </p:nvPicPr>
          <p:blipFill rotWithShape="1">
            <a:blip r:embed="rId3">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411"/>
                </a:srgbClr>
              </a:outerShdw>
            </a:effectLst>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p:nvPr/>
        </p:nvSpPr>
        <p:spPr>
          <a:xfrm>
            <a:off x="457200" y="1309450"/>
            <a:ext cx="2502900" cy="2414700"/>
          </a:xfrm>
          <a:prstGeom prst="ellipse">
            <a:avLst/>
          </a:prstGeom>
          <a:solidFill>
            <a:srgbClr val="FFCD3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Barlow"/>
                <a:ea typeface="Barlow"/>
                <a:cs typeface="Barlow"/>
                <a:sym typeface="Barlow"/>
              </a:rPr>
              <a:t>“The consultants who scored the worst [in initial tests] had the biggest jump in their overall performance, </a:t>
            </a:r>
            <a:r>
              <a:rPr b="1" i="0" lang="en" sz="1600" u="none" cap="none" strike="noStrike">
                <a:solidFill>
                  <a:srgbClr val="000000"/>
                </a:solidFill>
                <a:latin typeface="Barlow"/>
                <a:ea typeface="Barlow"/>
                <a:cs typeface="Barlow"/>
                <a:sym typeface="Barlow"/>
              </a:rPr>
              <a:t>43%</a:t>
            </a:r>
            <a:r>
              <a:rPr b="0" i="0" lang="en" sz="1600" u="none" cap="none" strike="noStrike">
                <a:solidFill>
                  <a:srgbClr val="000000"/>
                </a:solidFill>
                <a:latin typeface="Barlow"/>
                <a:ea typeface="Barlow"/>
                <a:cs typeface="Barlow"/>
                <a:sym typeface="Barlow"/>
              </a:rPr>
              <a:t>.”</a:t>
            </a:r>
            <a:endParaRPr b="0" i="0" sz="1200" u="none" cap="none" strike="noStrike">
              <a:solidFill>
                <a:srgbClr val="000000"/>
              </a:solidFill>
              <a:latin typeface="Nunito"/>
              <a:ea typeface="Nunito"/>
              <a:cs typeface="Nunito"/>
              <a:sym typeface="Nunito"/>
            </a:endParaRPr>
          </a:p>
        </p:txBody>
      </p:sp>
      <p:sp>
        <p:nvSpPr>
          <p:cNvPr id="361" name="Google Shape;361;p24"/>
          <p:cNvSpPr/>
          <p:nvPr/>
        </p:nvSpPr>
        <p:spPr>
          <a:xfrm rot="5400000">
            <a:off x="3565901" y="3532137"/>
            <a:ext cx="887100" cy="1659900"/>
          </a:xfrm>
          <a:prstGeom prst="rect">
            <a:avLst/>
          </a:prstGeom>
          <a:solidFill>
            <a:srgbClr val="3740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rot="5400000">
            <a:off x="4737725" y="3044938"/>
            <a:ext cx="1847100" cy="1664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rot="5400000">
            <a:off x="5840490" y="2488582"/>
            <a:ext cx="2963700" cy="1660200"/>
          </a:xfrm>
          <a:prstGeom prst="rect">
            <a:avLst/>
          </a:prstGeom>
          <a:solidFill>
            <a:srgbClr val="37408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Barlow Semi Condensed"/>
                <a:ea typeface="Barlow Semi Condensed"/>
                <a:cs typeface="Barlow Semi Condensed"/>
                <a:sym typeface="Barlow Semi Condensed"/>
              </a:rPr>
              <a:t> </a:t>
            </a:r>
            <a:endParaRPr b="0" i="0" sz="1400" u="none" cap="none" strike="noStrike">
              <a:solidFill>
                <a:srgbClr val="000000"/>
              </a:solidFill>
              <a:latin typeface="Barlow Semi Condensed"/>
              <a:ea typeface="Barlow Semi Condensed"/>
              <a:cs typeface="Barlow Semi Condensed"/>
              <a:sym typeface="Barlow Semi Condensed"/>
            </a:endParaRPr>
          </a:p>
        </p:txBody>
      </p:sp>
      <p:sp>
        <p:nvSpPr>
          <p:cNvPr id="364" name="Google Shape;364;p24"/>
          <p:cNvSpPr txBox="1"/>
          <p:nvPr/>
        </p:nvSpPr>
        <p:spPr>
          <a:xfrm>
            <a:off x="6387838" y="692249"/>
            <a:ext cx="1991700" cy="14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1" i="0" lang="en" sz="4400" u="none" cap="none" strike="noStrike">
                <a:solidFill>
                  <a:srgbClr val="374085"/>
                </a:solidFill>
                <a:latin typeface="Barlow Condensed"/>
                <a:ea typeface="Barlow Condensed"/>
                <a:cs typeface="Barlow Condensed"/>
                <a:sym typeface="Barlow Condensed"/>
              </a:rPr>
              <a:t>+</a:t>
            </a:r>
            <a:r>
              <a:rPr b="1" i="0" lang="en" sz="8800" u="none" cap="none" strike="noStrike">
                <a:solidFill>
                  <a:srgbClr val="374085"/>
                </a:solidFill>
                <a:latin typeface="Barlow Condensed"/>
                <a:ea typeface="Barlow Condensed"/>
                <a:cs typeface="Barlow Condensed"/>
                <a:sym typeface="Barlow Condensed"/>
              </a:rPr>
              <a:t>40</a:t>
            </a:r>
            <a:r>
              <a:rPr b="1" i="0" lang="en" sz="4400" u="none" cap="none" strike="noStrike">
                <a:solidFill>
                  <a:srgbClr val="374085"/>
                </a:solidFill>
                <a:latin typeface="Barlow Condensed"/>
                <a:ea typeface="Barlow Condensed"/>
                <a:cs typeface="Barlow Condensed"/>
                <a:sym typeface="Barlow Condensed"/>
              </a:rPr>
              <a:t>%</a:t>
            </a:r>
            <a:endParaRPr b="1" i="0" sz="4400" u="none" cap="none" strike="noStrike">
              <a:solidFill>
                <a:srgbClr val="374085"/>
              </a:solidFill>
              <a:latin typeface="Barlow Condensed"/>
              <a:ea typeface="Barlow Condensed"/>
              <a:cs typeface="Barlow Condensed"/>
              <a:sym typeface="Barlow Condensed"/>
            </a:endParaRPr>
          </a:p>
        </p:txBody>
      </p:sp>
      <p:sp>
        <p:nvSpPr>
          <p:cNvPr id="365" name="Google Shape;365;p24"/>
          <p:cNvSpPr txBox="1"/>
          <p:nvPr/>
        </p:nvSpPr>
        <p:spPr>
          <a:xfrm>
            <a:off x="4922476" y="3025913"/>
            <a:ext cx="1470000" cy="209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quicker task completion</a:t>
            </a:r>
            <a:endParaRPr b="0" i="0" sz="1800" u="none" cap="none" strike="noStrike">
              <a:solidFill>
                <a:srgbClr val="000000"/>
              </a:solidFill>
              <a:latin typeface="Proxima Nova"/>
              <a:ea typeface="Proxima Nova"/>
              <a:cs typeface="Proxima Nova"/>
              <a:sym typeface="Proxima Nova"/>
            </a:endParaRPr>
          </a:p>
        </p:txBody>
      </p:sp>
      <p:sp>
        <p:nvSpPr>
          <p:cNvPr id="366" name="Google Shape;366;p24"/>
          <p:cNvSpPr txBox="1"/>
          <p:nvPr>
            <p:ph type="title"/>
          </p:nvPr>
        </p:nvSpPr>
        <p:spPr>
          <a:xfrm>
            <a:off x="457200" y="457200"/>
            <a:ext cx="4939800" cy="773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Consultants using GPT-4</a:t>
            </a:r>
            <a:endParaRPr/>
          </a:p>
          <a:p>
            <a:pPr indent="0" lvl="0" marL="0" rtl="0" algn="l">
              <a:lnSpc>
                <a:spcPct val="90000"/>
              </a:lnSpc>
              <a:spcBef>
                <a:spcPts val="0"/>
              </a:spcBef>
              <a:spcAft>
                <a:spcPts val="0"/>
              </a:spcAft>
              <a:buSzPts val="3000"/>
              <a:buNone/>
            </a:pPr>
            <a:r>
              <a:rPr b="0" lang="en" sz="2000"/>
              <a:t>Versus the control group</a:t>
            </a:r>
            <a:endParaRPr b="0"/>
          </a:p>
        </p:txBody>
      </p:sp>
      <p:sp>
        <p:nvSpPr>
          <p:cNvPr id="367" name="Google Shape;367;p2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68" name="Google Shape;368;p24"/>
          <p:cNvSpPr txBox="1"/>
          <p:nvPr/>
        </p:nvSpPr>
        <p:spPr>
          <a:xfrm>
            <a:off x="3276000" y="3913731"/>
            <a:ext cx="1470000" cy="69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more tasks finished</a:t>
            </a:r>
            <a:endParaRPr b="0" i="0" sz="1800" u="none" cap="none" strike="noStrike">
              <a:solidFill>
                <a:schemeClr val="lt1"/>
              </a:solidFill>
              <a:latin typeface="Barlow Semi Condensed"/>
              <a:ea typeface="Barlow Semi Condensed"/>
              <a:cs typeface="Barlow Semi Condensed"/>
              <a:sym typeface="Barlow Semi Condensed"/>
            </a:endParaRPr>
          </a:p>
        </p:txBody>
      </p:sp>
      <p:sp>
        <p:nvSpPr>
          <p:cNvPr id="369" name="Google Shape;369;p24"/>
          <p:cNvSpPr txBox="1"/>
          <p:nvPr/>
        </p:nvSpPr>
        <p:spPr>
          <a:xfrm>
            <a:off x="4723651" y="1787025"/>
            <a:ext cx="2026800" cy="141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600"/>
              <a:buFont typeface="Arial"/>
              <a:buNone/>
            </a:pPr>
            <a:r>
              <a:rPr b="1" i="0" lang="en" sz="4400" u="none" cap="none" strike="noStrike">
                <a:solidFill>
                  <a:srgbClr val="E41F26"/>
                </a:solidFill>
                <a:latin typeface="Barlow Condensed"/>
                <a:ea typeface="Barlow Condensed"/>
                <a:cs typeface="Barlow Condensed"/>
                <a:sym typeface="Barlow Condensed"/>
              </a:rPr>
              <a:t>+</a:t>
            </a:r>
            <a:r>
              <a:rPr b="1" i="0" lang="en" sz="9000" u="none" cap="none" strike="noStrike">
                <a:solidFill>
                  <a:srgbClr val="E41F26"/>
                </a:solidFill>
                <a:latin typeface="Barlow Condensed"/>
                <a:ea typeface="Barlow Condensed"/>
                <a:cs typeface="Barlow Condensed"/>
                <a:sym typeface="Barlow Condensed"/>
              </a:rPr>
              <a:t>25</a:t>
            </a:r>
            <a:r>
              <a:rPr b="1" i="0" lang="en" sz="4400" u="none" cap="none" strike="noStrike">
                <a:solidFill>
                  <a:srgbClr val="E41F26"/>
                </a:solidFill>
                <a:latin typeface="Barlow Condensed"/>
                <a:ea typeface="Barlow Condensed"/>
                <a:cs typeface="Barlow Condensed"/>
                <a:sym typeface="Barlow Condensed"/>
              </a:rPr>
              <a:t>%</a:t>
            </a:r>
            <a:endParaRPr b="1" i="0" sz="4400" u="none" cap="none" strike="noStrike">
              <a:solidFill>
                <a:srgbClr val="E41F26"/>
              </a:solidFill>
              <a:latin typeface="Barlow Condensed"/>
              <a:ea typeface="Barlow Condensed"/>
              <a:cs typeface="Barlow Condensed"/>
              <a:sym typeface="Barlow Condensed"/>
            </a:endParaRPr>
          </a:p>
        </p:txBody>
      </p:sp>
      <p:sp>
        <p:nvSpPr>
          <p:cNvPr id="370" name="Google Shape;370;p24"/>
          <p:cNvSpPr txBox="1"/>
          <p:nvPr/>
        </p:nvSpPr>
        <p:spPr>
          <a:xfrm>
            <a:off x="3037150" y="2736287"/>
            <a:ext cx="1808400" cy="1419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rPr b="1" i="0" lang="en" sz="4400" u="none" cap="none" strike="noStrike">
                <a:solidFill>
                  <a:srgbClr val="374085"/>
                </a:solidFill>
                <a:latin typeface="Barlow Condensed"/>
                <a:ea typeface="Barlow Condensed"/>
                <a:cs typeface="Barlow Condensed"/>
                <a:sym typeface="Barlow Condensed"/>
              </a:rPr>
              <a:t>+</a:t>
            </a:r>
            <a:r>
              <a:rPr b="1" i="0" lang="en" sz="9000" u="none" cap="none" strike="noStrike">
                <a:solidFill>
                  <a:srgbClr val="374085"/>
                </a:solidFill>
                <a:latin typeface="Barlow Condensed"/>
                <a:ea typeface="Barlow Condensed"/>
                <a:cs typeface="Barlow Condensed"/>
                <a:sym typeface="Barlow Condensed"/>
              </a:rPr>
              <a:t>12</a:t>
            </a:r>
            <a:r>
              <a:rPr b="1" i="0" lang="en" sz="4400" u="none" cap="none" strike="noStrike">
                <a:solidFill>
                  <a:srgbClr val="374085"/>
                </a:solidFill>
                <a:latin typeface="Barlow Condensed"/>
                <a:ea typeface="Barlow Condensed"/>
                <a:cs typeface="Barlow Condensed"/>
                <a:sym typeface="Barlow Condensed"/>
              </a:rPr>
              <a:t>%</a:t>
            </a:r>
            <a:endParaRPr b="1" i="0" sz="4400" u="none" cap="none" strike="noStrike">
              <a:solidFill>
                <a:srgbClr val="374085"/>
              </a:solidFill>
              <a:latin typeface="Barlow Condensed"/>
              <a:ea typeface="Barlow Condensed"/>
              <a:cs typeface="Barlow Condensed"/>
              <a:sym typeface="Barlow Condensed"/>
            </a:endParaRPr>
          </a:p>
        </p:txBody>
      </p:sp>
      <p:sp>
        <p:nvSpPr>
          <p:cNvPr id="371" name="Google Shape;371;p24"/>
          <p:cNvSpPr txBox="1"/>
          <p:nvPr/>
        </p:nvSpPr>
        <p:spPr>
          <a:xfrm>
            <a:off x="6569089" y="1889225"/>
            <a:ext cx="1512300" cy="2652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800" u="none" cap="none" strike="noStrike">
                <a:solidFill>
                  <a:schemeClr val="lt1"/>
                </a:solidFill>
                <a:latin typeface="Barlow Semi Condensed"/>
                <a:ea typeface="Barlow Semi Condensed"/>
                <a:cs typeface="Barlow Semi Condensed"/>
                <a:sym typeface="Barlow Semi Condensed"/>
              </a:rPr>
              <a:t>higher quality results.</a:t>
            </a:r>
            <a:endParaRPr b="0" i="0" sz="18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77" name="Google Shape;377;p25"/>
          <p:cNvSpPr txBox="1"/>
          <p:nvPr/>
        </p:nvSpPr>
        <p:spPr>
          <a:xfrm>
            <a:off x="948450" y="3317700"/>
            <a:ext cx="7252200" cy="1283700"/>
          </a:xfrm>
          <a:prstGeom prst="rect">
            <a:avLst/>
          </a:prstGeom>
          <a:noFill/>
          <a:ln cap="flat" cmpd="sng" w="19050">
            <a:solidFill>
              <a:schemeClr val="accent5"/>
            </a:solidFill>
            <a:prstDash val="solid"/>
            <a:round/>
            <a:headEnd len="sm" w="sm" type="none"/>
            <a:tailEnd len="sm" w="sm" type="none"/>
          </a:ln>
        </p:spPr>
        <p:txBody>
          <a:bodyPr anchorCtr="0" anchor="t" bIns="182875" lIns="91425" spcFirstLastPara="1" rIns="91425" wrap="square" tIns="182875">
            <a:spAutoFit/>
          </a:bodyPr>
          <a:lstStyle/>
          <a:p>
            <a:pPr indent="0" lvl="0" marL="0" marR="0" rtl="0" algn="l">
              <a:lnSpc>
                <a:spcPct val="115000"/>
              </a:lnSpc>
              <a:spcBef>
                <a:spcPts val="0"/>
              </a:spcBef>
              <a:spcAft>
                <a:spcPts val="1000"/>
              </a:spcAft>
              <a:buClr>
                <a:srgbClr val="000000"/>
              </a:buClr>
              <a:buSzPts val="1800"/>
              <a:buFont typeface="Arial"/>
              <a:buNone/>
            </a:pPr>
            <a:r>
              <a:rPr b="0" i="1" lang="en" sz="1800" u="none" cap="none" strike="noStrike">
                <a:solidFill>
                  <a:schemeClr val="dk1"/>
                </a:solidFill>
                <a:latin typeface="Barlow"/>
                <a:ea typeface="Barlow"/>
                <a:cs typeface="Barlow"/>
                <a:sym typeface="Barlow"/>
              </a:rPr>
              <a:t>This "falling asleep at the wheel" effect suggests that </a:t>
            </a:r>
            <a:r>
              <a:rPr b="1" i="1" lang="en" sz="1800" u="none" cap="none" strike="noStrike">
                <a:solidFill>
                  <a:schemeClr val="dk1"/>
                </a:solidFill>
                <a:highlight>
                  <a:schemeClr val="accent4"/>
                </a:highlight>
                <a:latin typeface="Barlow"/>
                <a:ea typeface="Barlow"/>
                <a:cs typeface="Barlow"/>
                <a:sym typeface="Barlow"/>
              </a:rPr>
              <a:t>maximising AI performance alone may not yield the best outcomes</a:t>
            </a:r>
            <a:r>
              <a:rPr b="0" i="1" lang="en" sz="1800" u="none" cap="none" strike="noStrike">
                <a:solidFill>
                  <a:schemeClr val="dk1"/>
                </a:solidFill>
                <a:latin typeface="Barlow"/>
                <a:ea typeface="Barlow"/>
                <a:cs typeface="Barlow"/>
                <a:sym typeface="Barlow"/>
              </a:rPr>
              <a:t> in human-AI collaborations.</a:t>
            </a:r>
            <a:endParaRPr b="0" i="1" sz="1800" u="none" cap="none" strike="noStrike">
              <a:solidFill>
                <a:schemeClr val="dk1"/>
              </a:solidFill>
              <a:latin typeface="Barlow"/>
              <a:ea typeface="Barlow"/>
              <a:cs typeface="Barlow"/>
              <a:sym typeface="Barlow"/>
            </a:endParaRPr>
          </a:p>
        </p:txBody>
      </p:sp>
      <p:sp>
        <p:nvSpPr>
          <p:cNvPr id="378" name="Google Shape;378;p25"/>
          <p:cNvSpPr txBox="1"/>
          <p:nvPr>
            <p:ph idx="1" type="body"/>
          </p:nvPr>
        </p:nvSpPr>
        <p:spPr>
          <a:xfrm>
            <a:off x="914400" y="1463400"/>
            <a:ext cx="7320300" cy="1854300"/>
          </a:xfrm>
          <a:prstGeom prst="rect">
            <a:avLst/>
          </a:prstGeom>
          <a:noFill/>
          <a:ln>
            <a:noFill/>
          </a:ln>
        </p:spPr>
        <p:txBody>
          <a:bodyPr anchorCtr="0" anchor="t" bIns="0" lIns="0" spcFirstLastPara="1" rIns="0" wrap="square" tIns="0">
            <a:noAutofit/>
          </a:bodyPr>
          <a:lstStyle/>
          <a:p>
            <a:pPr indent="-342900" lvl="0" marL="457200" rtl="0" algn="l">
              <a:lnSpc>
                <a:spcPct val="115000"/>
              </a:lnSpc>
              <a:spcBef>
                <a:spcPts val="1000"/>
              </a:spcBef>
              <a:spcAft>
                <a:spcPts val="0"/>
              </a:spcAft>
              <a:buSzPts val="1800"/>
              <a:buFont typeface="Barlow"/>
              <a:buChar char="➔"/>
            </a:pPr>
            <a:r>
              <a:rPr lang="en" sz="1800">
                <a:latin typeface="Barlow"/>
                <a:ea typeface="Barlow"/>
                <a:cs typeface="Barlow"/>
                <a:sym typeface="Barlow"/>
              </a:rPr>
              <a:t>Researchers found that </a:t>
            </a:r>
            <a:r>
              <a:rPr b="1" lang="en" sz="1800">
                <a:highlight>
                  <a:schemeClr val="accent4"/>
                </a:highlight>
                <a:latin typeface="Barlow"/>
                <a:ea typeface="Barlow"/>
                <a:cs typeface="Barlow"/>
                <a:sym typeface="Barlow"/>
              </a:rPr>
              <a:t>while higher-quality AI improved task efficiency</a:t>
            </a:r>
            <a:r>
              <a:rPr lang="en" sz="1800">
                <a:latin typeface="Barlow"/>
                <a:ea typeface="Barlow"/>
                <a:cs typeface="Barlow"/>
                <a:sym typeface="Barlow"/>
              </a:rPr>
              <a:t> in HR recruitment, </a:t>
            </a:r>
            <a:r>
              <a:rPr b="1" lang="en" sz="1800">
                <a:highlight>
                  <a:schemeClr val="accent4"/>
                </a:highlight>
                <a:latin typeface="Barlow"/>
                <a:ea typeface="Barlow"/>
                <a:cs typeface="Barlow"/>
                <a:sym typeface="Barlow"/>
              </a:rPr>
              <a:t>it led to reduced human engagement and poorer decision-making</a:t>
            </a:r>
            <a:endParaRPr b="1" sz="1800">
              <a:highlight>
                <a:schemeClr val="accent4"/>
              </a:highlight>
              <a:latin typeface="Barlow"/>
              <a:ea typeface="Barlow"/>
              <a:cs typeface="Barlow"/>
              <a:sym typeface="Barlow"/>
            </a:endParaRPr>
          </a:p>
          <a:p>
            <a:pPr indent="-342900" lvl="0" marL="457200" rtl="0" algn="l">
              <a:lnSpc>
                <a:spcPct val="115000"/>
              </a:lnSpc>
              <a:spcBef>
                <a:spcPts val="1000"/>
              </a:spcBef>
              <a:spcAft>
                <a:spcPts val="0"/>
              </a:spcAft>
              <a:buSzPts val="1800"/>
              <a:buFont typeface="Barlow"/>
              <a:buChar char="➔"/>
            </a:pPr>
            <a:r>
              <a:rPr lang="en" sz="1800">
                <a:latin typeface="Barlow"/>
                <a:ea typeface="Barlow"/>
                <a:cs typeface="Barlow"/>
                <a:sym typeface="Barlow"/>
              </a:rPr>
              <a:t>More experienced recruiters performed significantly better when given a lower quality AI assistant.</a:t>
            </a:r>
            <a:endParaRPr sz="1800">
              <a:latin typeface="Barlow"/>
              <a:ea typeface="Barlow"/>
              <a:cs typeface="Barlow"/>
              <a:sym typeface="Barlow"/>
            </a:endParaRPr>
          </a:p>
        </p:txBody>
      </p:sp>
      <p:sp>
        <p:nvSpPr>
          <p:cNvPr id="379" name="Google Shape;379;p25"/>
          <p:cNvSpPr txBox="1"/>
          <p:nvPr/>
        </p:nvSpPr>
        <p:spPr>
          <a:xfrm>
            <a:off x="8138675" y="204925"/>
            <a:ext cx="794400" cy="6525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5 Minutes</a:t>
            </a:r>
            <a:endParaRPr b="1" i="0" sz="1000" u="none" cap="none" strike="noStrike">
              <a:solidFill>
                <a:schemeClr val="dk1"/>
              </a:solidFill>
              <a:latin typeface="Barlow Condensed"/>
              <a:ea typeface="Barlow Condensed"/>
              <a:cs typeface="Barlow Condensed"/>
              <a:sym typeface="Barlow Condensed"/>
            </a:endParaRPr>
          </a:p>
        </p:txBody>
      </p:sp>
      <p:sp>
        <p:nvSpPr>
          <p:cNvPr id="380" name="Google Shape;380;p25"/>
          <p:cNvSpPr txBox="1"/>
          <p:nvPr>
            <p:ph type="ctrTitle"/>
          </p:nvPr>
        </p:nvSpPr>
        <p:spPr>
          <a:xfrm>
            <a:off x="2067350" y="338325"/>
            <a:ext cx="47217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Human/AI Collaboration</a:t>
            </a:r>
            <a:endParaRPr/>
          </a:p>
        </p:txBody>
      </p:sp>
      <p:sp>
        <p:nvSpPr>
          <p:cNvPr id="381" name="Google Shape;381;p25"/>
          <p:cNvSpPr txBox="1"/>
          <p:nvPr>
            <p:ph idx="2" type="subTitle"/>
          </p:nvPr>
        </p:nvSpPr>
        <p:spPr>
          <a:xfrm>
            <a:off x="914400" y="962200"/>
            <a:ext cx="43875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A Field Experiment on HR Recruiters</a:t>
            </a:r>
            <a:endParaRPr sz="2000"/>
          </a:p>
        </p:txBody>
      </p:sp>
      <p:sp>
        <p:nvSpPr>
          <p:cNvPr id="382" name="Google Shape;382;p2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88" name="Google Shape;388;p26"/>
          <p:cNvSpPr txBox="1"/>
          <p:nvPr>
            <p:ph type="ctrTitle"/>
          </p:nvPr>
        </p:nvSpPr>
        <p:spPr>
          <a:xfrm>
            <a:off x="0" y="1319250"/>
            <a:ext cx="9144000" cy="25050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3000"/>
              <a:buNone/>
            </a:pPr>
            <a:r>
              <a:rPr lang="en" sz="4800">
                <a:latin typeface="Barlow Condensed"/>
                <a:ea typeface="Barlow Condensed"/>
                <a:cs typeface="Barlow Condensed"/>
                <a:sym typeface="Barlow Condensed"/>
              </a:rPr>
              <a:t>Don’t fall asleep </a:t>
            </a:r>
            <a:r>
              <a:rPr lang="en" sz="4800">
                <a:solidFill>
                  <a:schemeClr val="dk1"/>
                </a:solidFill>
                <a:latin typeface="Barlow Condensed"/>
                <a:ea typeface="Barlow Condensed"/>
                <a:cs typeface="Barlow Condensed"/>
                <a:sym typeface="Barlow Condensed"/>
              </a:rPr>
              <a:t>at the wheel.</a:t>
            </a:r>
            <a:endParaRPr sz="4800">
              <a:solidFill>
                <a:schemeClr val="dk1"/>
              </a:solidFill>
              <a:latin typeface="Barlow Condensed"/>
              <a:ea typeface="Barlow Condensed"/>
              <a:cs typeface="Barlow Condensed"/>
              <a:sym typeface="Barlow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7"/>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Generative AI: What is it Good For?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sp>
        <p:nvSpPr>
          <p:cNvPr id="398" name="Google Shape;398;p28"/>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399" name="Google Shape;399;p28"/>
          <p:cNvSpPr txBox="1"/>
          <p:nvPr>
            <p:ph idx="1" type="body"/>
          </p:nvPr>
        </p:nvSpPr>
        <p:spPr>
          <a:xfrm>
            <a:off x="1142150" y="1817250"/>
            <a:ext cx="3572700" cy="2507400"/>
          </a:xfrm>
          <a:prstGeom prst="rect">
            <a:avLst/>
          </a:prstGeom>
          <a:noFill/>
          <a:ln>
            <a:noFill/>
          </a:ln>
        </p:spPr>
        <p:txBody>
          <a:bodyPr anchorCtr="0" anchor="t" bIns="0" lIns="0" spcFirstLastPara="1" rIns="0" wrap="square" tIns="0">
            <a:spAutoFit/>
          </a:bodyPr>
          <a:lstStyle/>
          <a:p>
            <a:pPr indent="-342900" lvl="0" marL="457200" rtl="0" algn="l">
              <a:lnSpc>
                <a:spcPct val="115000"/>
              </a:lnSpc>
              <a:spcBef>
                <a:spcPts val="0"/>
              </a:spcBef>
              <a:spcAft>
                <a:spcPts val="0"/>
              </a:spcAft>
              <a:buSzPts val="1800"/>
              <a:buChar char="⮕"/>
            </a:pPr>
            <a:r>
              <a:rPr lang="en" sz="1800"/>
              <a:t>Generative AI is not good at everything.</a:t>
            </a:r>
            <a:endParaRPr sz="1800"/>
          </a:p>
          <a:p>
            <a:pPr indent="-342900" lvl="0" marL="457200" rtl="0" algn="l">
              <a:lnSpc>
                <a:spcPct val="115000"/>
              </a:lnSpc>
              <a:spcBef>
                <a:spcPts val="0"/>
              </a:spcBef>
              <a:spcAft>
                <a:spcPts val="0"/>
              </a:spcAft>
              <a:buSzPts val="1800"/>
              <a:buChar char="⮕"/>
            </a:pPr>
            <a:r>
              <a:rPr lang="en" sz="1800"/>
              <a:t>It is surprisingly good at some tasks (“inside the frontier”) and terrible at other tasks (“outside the frontier”), which seem to be of equal difficulty for a human.</a:t>
            </a:r>
            <a:endParaRPr b="1" sz="1800"/>
          </a:p>
        </p:txBody>
      </p:sp>
      <p:sp>
        <p:nvSpPr>
          <p:cNvPr id="400" name="Google Shape;400;p28"/>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Working out which tasks are suitable for Gen AI</a:t>
            </a:r>
            <a:br>
              <a:rPr lang="en"/>
            </a:br>
            <a:r>
              <a:rPr b="0" lang="en"/>
              <a:t>(and which aren’t)</a:t>
            </a:r>
            <a:endParaRPr b="0"/>
          </a:p>
        </p:txBody>
      </p:sp>
      <p:pic>
        <p:nvPicPr>
          <p:cNvPr descr="An image to illustrate our new&#10;paper on the effects of Al and work. And the key element of the&#10;paper is the idea of a jagged frontier. That Al capabilities are&#10;uneven and so tasks that seem to be of equal difficulty, some of&#10;those tasks will be just outside the frontier, some of the tasks will&#10;be inside. So I want you to create an image with whatever&#10;technique you want that shows a jagged frontier extending from a&#10;center point where the distance from the center indicates the&#10;difficulty of a task. And to show tasks that can be represented by&#10;points, for example, one just inside the wall of the frontier, one&#10;just outside the wall of the frontier, and one task labeled task&#10;outside the frontier, the other labeled task inside the frontier, and&#10;there will be a line, a circular line, showing that they are the same&#10;distance from the center, therefore the same difficulty level." id="401" name="Google Shape;401;p28"/>
          <p:cNvPicPr preferRelativeResize="0"/>
          <p:nvPr>
            <p:ph idx="2" type="pic"/>
          </p:nvPr>
        </p:nvPicPr>
        <p:blipFill rotWithShape="1">
          <a:blip r:embed="rId3">
            <a:alphaModFix/>
          </a:blip>
          <a:srcRect b="921" l="0" r="0" t="911"/>
          <a:stretch/>
        </p:blipFill>
        <p:spPr>
          <a:xfrm>
            <a:off x="5133977" y="979025"/>
            <a:ext cx="3343270" cy="3343276"/>
          </a:xfrm>
          <a:prstGeom prst="rect">
            <a:avLst/>
          </a:prstGeom>
          <a:noFill/>
          <a:ln>
            <a:noFill/>
          </a:ln>
          <a:effectLst>
            <a:outerShdw blurRad="57150" rotWithShape="0" algn="bl" dir="5400000" dist="19050">
              <a:srgbClr val="000000">
                <a:alpha val="49411"/>
              </a:srgbClr>
            </a:outerShdw>
          </a:effectLst>
        </p:spPr>
      </p:pic>
      <p:sp>
        <p:nvSpPr>
          <p:cNvPr id="402" name="Google Shape;402;p28"/>
          <p:cNvSpPr txBox="1"/>
          <p:nvPr/>
        </p:nvSpPr>
        <p:spPr>
          <a:xfrm>
            <a:off x="5057775" y="4264450"/>
            <a:ext cx="362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Source: </a:t>
            </a:r>
            <a:r>
              <a:rPr b="0" i="0" lang="en" sz="1100" u="sng" cap="none" strike="noStrike">
                <a:solidFill>
                  <a:srgbClr val="2200CC"/>
                </a:solidFill>
                <a:latin typeface="Arial"/>
                <a:ea typeface="Arial"/>
                <a:cs typeface="Arial"/>
                <a:sym typeface="Arial"/>
                <a:hlinkClick r:id="rId4">
                  <a:extLst>
                    <a:ext uri="{A12FA001-AC4F-418D-AE19-62706E023703}">
                      <ahyp:hlinkClr val="tx"/>
                    </a:ext>
                  </a:extLst>
                </a:hlinkClick>
              </a:rPr>
              <a:t>Centaurs and Cyborgs on the Jagged Frontier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6" name="Shape 406"/>
        <p:cNvGrpSpPr/>
        <p:nvPr/>
      </p:nvGrpSpPr>
      <p:grpSpPr>
        <a:xfrm>
          <a:off x="0" y="0"/>
          <a:ext cx="0" cy="0"/>
          <a:chOff x="0" y="0"/>
          <a:chExt cx="0" cy="0"/>
        </a:xfrm>
      </p:grpSpPr>
      <p:sp>
        <p:nvSpPr>
          <p:cNvPr id="407" name="Google Shape;407;p2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descr="An image to illustrate our new&#10;paper on the effects of Al and work. And the key element of the&#10;paper is the idea of a jagged frontier. That Al capabilities are&#10;uneven and so tasks that seem to be of equal difficulty, some of&#10;those tasks will be just outside the frontier, some of the tasks will&#10;be inside. So I want you to create an image with whatever&#10;technique you want that shows a jagged frontier extending from a&#10;center point where the distance from the center indicates the&#10;difficulty of a task. And to show tasks that can be represented by&#10;points, for example, one just inside the wall of the frontier, one&#10;just outside the wall of the frontier, and one task labeled task&#10;outside the frontier, the other labeled task inside the frontier, and&#10;there will be a line, a circular line, showing that they are the same&#10;distance from the center, therefore the same difficulty level." id="408" name="Google Shape;408;p29"/>
          <p:cNvPicPr preferRelativeResize="0"/>
          <p:nvPr>
            <p:ph idx="2" type="pic"/>
          </p:nvPr>
        </p:nvPicPr>
        <p:blipFill rotWithShape="1">
          <a:blip r:embed="rId3">
            <a:alphaModFix/>
          </a:blip>
          <a:srcRect b="921" l="0" r="0" t="911"/>
          <a:stretch/>
        </p:blipFill>
        <p:spPr>
          <a:xfrm>
            <a:off x="3960158" y="73150"/>
            <a:ext cx="4294541" cy="4724962"/>
          </a:xfrm>
          <a:prstGeom prst="rect">
            <a:avLst/>
          </a:prstGeom>
          <a:noFill/>
          <a:ln>
            <a:noFill/>
          </a:ln>
          <a:effectLst>
            <a:outerShdw blurRad="57150" rotWithShape="0" algn="bl" dir="5400000" dist="19050">
              <a:srgbClr val="000000">
                <a:alpha val="49411"/>
              </a:srgbClr>
            </a:outerShdw>
          </a:effectLst>
        </p:spPr>
      </p:pic>
      <p:sp>
        <p:nvSpPr>
          <p:cNvPr id="409" name="Google Shape;409;p29"/>
          <p:cNvSpPr txBox="1"/>
          <p:nvPr/>
        </p:nvSpPr>
        <p:spPr>
          <a:xfrm>
            <a:off x="3862275" y="4716351"/>
            <a:ext cx="4661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Source: </a:t>
            </a:r>
            <a:r>
              <a:rPr b="0" i="0" lang="en" sz="1100" u="sng" cap="none" strike="noStrike">
                <a:solidFill>
                  <a:srgbClr val="2200CC"/>
                </a:solidFill>
                <a:latin typeface="Arial"/>
                <a:ea typeface="Arial"/>
                <a:cs typeface="Arial"/>
                <a:sym typeface="Arial"/>
                <a:hlinkClick r:id="rId4">
                  <a:extLst>
                    <a:ext uri="{A12FA001-AC4F-418D-AE19-62706E023703}">
                      <ahyp:hlinkClr val="tx"/>
                    </a:ext>
                  </a:extLst>
                </a:hlinkClick>
              </a:rPr>
              <a:t>Centaurs and Cyborgs on the Jagged Frontier</a:t>
            </a:r>
            <a:endParaRPr b="0" i="0" sz="1400" u="none" cap="none" strike="noStrike">
              <a:solidFill>
                <a:srgbClr val="000000"/>
              </a:solidFill>
              <a:latin typeface="Arial"/>
              <a:ea typeface="Arial"/>
              <a:cs typeface="Arial"/>
              <a:sym typeface="Arial"/>
            </a:endParaRPr>
          </a:p>
        </p:txBody>
      </p:sp>
      <p:sp>
        <p:nvSpPr>
          <p:cNvPr id="410" name="Google Shape;410;p29"/>
          <p:cNvSpPr txBox="1"/>
          <p:nvPr>
            <p:ph idx="4294967295" type="body"/>
          </p:nvPr>
        </p:nvSpPr>
        <p:spPr>
          <a:xfrm>
            <a:off x="393750" y="1498250"/>
            <a:ext cx="3295200" cy="10989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spAutoFit/>
          </a:bodyPr>
          <a:lstStyle/>
          <a:p>
            <a:pPr indent="0" lvl="0" marL="91440" marR="91440" rtl="0" algn="l">
              <a:lnSpc>
                <a:spcPct val="115000"/>
              </a:lnSpc>
              <a:spcBef>
                <a:spcPts val="0"/>
              </a:spcBef>
              <a:spcAft>
                <a:spcPts val="1000"/>
              </a:spcAft>
              <a:buSzPts val="1000"/>
              <a:buNone/>
            </a:pPr>
            <a:r>
              <a:rPr lang="en" sz="1800"/>
              <a:t>How can we figure out the tasks that fall inside, and outside, of the </a:t>
            </a:r>
            <a:r>
              <a:rPr i="1" lang="en" sz="1800"/>
              <a:t>frontier</a:t>
            </a:r>
            <a:r>
              <a:rPr lang="en" sz="1800"/>
              <a:t>?</a:t>
            </a:r>
            <a:endParaRPr sz="1800"/>
          </a:p>
        </p:txBody>
      </p:sp>
      <p:grpSp>
        <p:nvGrpSpPr>
          <p:cNvPr id="411" name="Google Shape;411;p29"/>
          <p:cNvGrpSpPr/>
          <p:nvPr/>
        </p:nvGrpSpPr>
        <p:grpSpPr>
          <a:xfrm>
            <a:off x="393738" y="2839750"/>
            <a:ext cx="2540763" cy="805500"/>
            <a:chOff x="606600" y="3588075"/>
            <a:chExt cx="2540763" cy="805500"/>
          </a:xfrm>
        </p:grpSpPr>
        <p:sp>
          <p:nvSpPr>
            <p:cNvPr id="412" name="Google Shape;412;p29"/>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9"/>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300"/>
                <a:buFont typeface="Arial"/>
                <a:buNone/>
              </a:pPr>
              <a:r>
                <a:rPr b="1" i="0" lang="en" sz="1300" u="none" cap="none" strike="noStrike">
                  <a:solidFill>
                    <a:srgbClr val="000000"/>
                  </a:solidFill>
                  <a:latin typeface="Proxima Nova"/>
                  <a:ea typeface="Proxima Nova"/>
                  <a:cs typeface="Proxima Nova"/>
                  <a:sym typeface="Proxima Nova"/>
                </a:rPr>
                <a:t>Type your response in the chat. </a:t>
              </a:r>
              <a:endParaRPr b="0" i="0" sz="1300" u="none" cap="none" strike="noStrike">
                <a:solidFill>
                  <a:srgbClr val="000000"/>
                </a:solidFill>
                <a:latin typeface="Arial"/>
                <a:ea typeface="Arial"/>
                <a:cs typeface="Arial"/>
                <a:sym typeface="Arial"/>
              </a:endParaRPr>
            </a:p>
          </p:txBody>
        </p:sp>
        <p:pic>
          <p:nvPicPr>
            <p:cNvPr id="414" name="Google Shape;414;p29"/>
            <p:cNvPicPr preferRelativeResize="0"/>
            <p:nvPr/>
          </p:nvPicPr>
          <p:blipFill rotWithShape="1">
            <a:blip r:embed="rId5">
              <a:alphaModFix/>
            </a:blip>
            <a:srcRect b="0" l="0" r="0" t="0"/>
            <a:stretch/>
          </p:blipFill>
          <p:spPr>
            <a:xfrm>
              <a:off x="845898" y="3698412"/>
              <a:ext cx="548699" cy="548671"/>
            </a:xfrm>
            <a:prstGeom prst="rect">
              <a:avLst/>
            </a:prstGeom>
            <a:noFill/>
            <a:ln>
              <a:noFill/>
            </a:ln>
            <a:effectLst>
              <a:outerShdw blurRad="57150" rotWithShape="0" algn="bl" dir="5400000" dist="19050">
                <a:srgbClr val="000000">
                  <a:alpha val="49411"/>
                </a:srgbClr>
              </a:outerShdw>
            </a:effectLst>
          </p:spPr>
        </p:pic>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0"/>
          <p:cNvSpPr txBox="1"/>
          <p:nvPr/>
        </p:nvSpPr>
        <p:spPr>
          <a:xfrm>
            <a:off x="4645863" y="2925925"/>
            <a:ext cx="3657600" cy="1737300"/>
          </a:xfrm>
          <a:prstGeom prst="rect">
            <a:avLst/>
          </a:prstGeom>
          <a:solidFill>
            <a:schemeClr val="accent4"/>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Idea Generation</a:t>
            </a:r>
            <a:endParaRPr b="0" i="0" sz="1800" u="none" cap="none" strike="noStrike">
              <a:solidFill>
                <a:schemeClr val="dk1"/>
              </a:solidFill>
              <a:latin typeface="Nunito"/>
              <a:ea typeface="Nunito"/>
              <a:cs typeface="Nunito"/>
              <a:sym typeface="Nunito"/>
            </a:endParaRPr>
          </a:p>
        </p:txBody>
      </p:sp>
      <p:sp>
        <p:nvSpPr>
          <p:cNvPr id="420" name="Google Shape;420;p30"/>
          <p:cNvSpPr txBox="1"/>
          <p:nvPr/>
        </p:nvSpPr>
        <p:spPr>
          <a:xfrm>
            <a:off x="840538" y="2925925"/>
            <a:ext cx="3657600" cy="1737300"/>
          </a:xfrm>
          <a:prstGeom prst="rect">
            <a:avLst/>
          </a:prstGeom>
          <a:solidFill>
            <a:schemeClr val="accent3"/>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Working with Documents</a:t>
            </a:r>
            <a:endParaRPr b="0" i="0" sz="1800" u="none" cap="none" strike="noStrike">
              <a:solidFill>
                <a:schemeClr val="dk1"/>
              </a:solidFill>
              <a:latin typeface="Nunito"/>
              <a:ea typeface="Nunito"/>
              <a:cs typeface="Nunito"/>
              <a:sym typeface="Nunito"/>
            </a:endParaRPr>
          </a:p>
        </p:txBody>
      </p:sp>
      <p:sp>
        <p:nvSpPr>
          <p:cNvPr id="421" name="Google Shape;421;p30"/>
          <p:cNvSpPr txBox="1"/>
          <p:nvPr/>
        </p:nvSpPr>
        <p:spPr>
          <a:xfrm>
            <a:off x="4645863" y="1028700"/>
            <a:ext cx="3657600" cy="1737300"/>
          </a:xfrm>
          <a:prstGeom prst="rect">
            <a:avLst/>
          </a:prstGeom>
          <a:solidFill>
            <a:schemeClr val="accent2"/>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dk1"/>
                </a:solidFill>
                <a:latin typeface="Barlow Semi Condensed"/>
                <a:ea typeface="Barlow Semi Condensed"/>
                <a:cs typeface="Barlow Semi Condensed"/>
                <a:sym typeface="Barlow Semi Condensed"/>
              </a:rPr>
              <a:t>Working with Data</a:t>
            </a:r>
            <a:endParaRPr b="0" i="0" sz="1800" u="none" cap="none" strike="noStrike">
              <a:solidFill>
                <a:schemeClr val="dk1"/>
              </a:solidFill>
              <a:latin typeface="Nunito"/>
              <a:ea typeface="Nunito"/>
              <a:cs typeface="Nunito"/>
              <a:sym typeface="Nunito"/>
            </a:endParaRPr>
          </a:p>
        </p:txBody>
      </p:sp>
      <p:sp>
        <p:nvSpPr>
          <p:cNvPr id="422" name="Google Shape;422;p30"/>
          <p:cNvSpPr txBox="1"/>
          <p:nvPr/>
        </p:nvSpPr>
        <p:spPr>
          <a:xfrm>
            <a:off x="840538" y="1028700"/>
            <a:ext cx="3657600" cy="1737300"/>
          </a:xfrm>
          <a:prstGeom prst="rect">
            <a:avLst/>
          </a:prstGeom>
          <a:solidFill>
            <a:srgbClr val="374085"/>
          </a:solidFill>
          <a:ln>
            <a:noFill/>
          </a:ln>
        </p:spPr>
        <p:txBody>
          <a:bodyPr anchorCtr="0" anchor="ctr" bIns="91425" lIns="182875" spcFirstLastPara="1" rIns="182875" wrap="square" tIns="91425">
            <a:noAutofit/>
          </a:bodyPr>
          <a:lstStyle/>
          <a:p>
            <a:pPr indent="0" lvl="0" marL="91440" marR="91440" rtl="0" algn="ctr">
              <a:lnSpc>
                <a:spcPct val="100000"/>
              </a:lnSpc>
              <a:spcBef>
                <a:spcPts val="0"/>
              </a:spcBef>
              <a:spcAft>
                <a:spcPts val="0"/>
              </a:spcAft>
              <a:buClr>
                <a:srgbClr val="000000"/>
              </a:buClr>
              <a:buSzPts val="1500"/>
              <a:buFont typeface="Arial"/>
              <a:buNone/>
            </a:pPr>
            <a:r>
              <a:rPr b="1" i="0" lang="en" sz="2000" u="none" cap="none" strike="noStrike">
                <a:solidFill>
                  <a:schemeClr val="lt1"/>
                </a:solidFill>
                <a:latin typeface="Barlow Semi Condensed"/>
                <a:ea typeface="Barlow Semi Condensed"/>
                <a:cs typeface="Barlow Semi Condensed"/>
                <a:sym typeface="Barlow Semi Condensed"/>
              </a:rPr>
              <a:t>Writing</a:t>
            </a:r>
            <a:endParaRPr b="0" i="0" sz="1600" u="none" cap="none" strike="noStrike">
              <a:solidFill>
                <a:schemeClr val="lt1"/>
              </a:solidFill>
              <a:latin typeface="Nunito"/>
              <a:ea typeface="Nunito"/>
              <a:cs typeface="Nunito"/>
              <a:sym typeface="Nunito"/>
            </a:endParaRPr>
          </a:p>
        </p:txBody>
      </p:sp>
      <p:sp>
        <p:nvSpPr>
          <p:cNvPr id="423" name="Google Shape;423;p30"/>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Some Business Applications of Generative AI</a:t>
            </a:r>
            <a:endParaRPr/>
          </a:p>
        </p:txBody>
      </p:sp>
      <p:sp>
        <p:nvSpPr>
          <p:cNvPr id="424" name="Google Shape;424;p30"/>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5" name="Shape 195"/>
        <p:cNvGrpSpPr/>
        <p:nvPr/>
      </p:nvGrpSpPr>
      <p:grpSpPr>
        <a:xfrm>
          <a:off x="0" y="0"/>
          <a:ext cx="0" cy="0"/>
          <a:chOff x="0" y="0"/>
          <a:chExt cx="0" cy="0"/>
        </a:xfrm>
      </p:grpSpPr>
      <p:sp>
        <p:nvSpPr>
          <p:cNvPr id="196" name="Google Shape;196;p3"/>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Suggested Agenda (1 hour)</a:t>
            </a:r>
            <a:endParaRPr/>
          </a:p>
        </p:txBody>
      </p:sp>
      <p:sp>
        <p:nvSpPr>
          <p:cNvPr id="197" name="Google Shape;197;p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198" name="Google Shape;198;p3"/>
          <p:cNvSpPr txBox="1"/>
          <p:nvPr/>
        </p:nvSpPr>
        <p:spPr>
          <a:xfrm>
            <a:off x="1113575" y="1124275"/>
            <a:ext cx="7332900" cy="3074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0:00-0:10 Course Introduction</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0:10-0:40 The Impact of Gen AI on Work</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0:40-0:55 Generative AI: What is it Food For?</a:t>
            </a:r>
            <a:endParaRPr b="0" i="0"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0" i="0" lang="en" sz="1800" u="none" cap="none" strike="noStrike">
                <a:solidFill>
                  <a:srgbClr val="000000"/>
                </a:solidFill>
                <a:latin typeface="Nunito"/>
                <a:ea typeface="Nunito"/>
                <a:cs typeface="Nunito"/>
                <a:sym typeface="Nunito"/>
              </a:rPr>
              <a:t>0:55-0:60 Reflection</a:t>
            </a:r>
            <a:endParaRPr b="0" i="0" sz="18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rPr b="1" i="1" lang="en" sz="1800" u="none" cap="none" strike="noStrike">
                <a:solidFill>
                  <a:srgbClr val="000000"/>
                </a:solidFill>
                <a:latin typeface="Nunito"/>
                <a:ea typeface="Nunito"/>
                <a:cs typeface="Nunito"/>
                <a:sym typeface="Nunito"/>
              </a:rPr>
              <a:t>*these are estimates - timings will vary!</a:t>
            </a:r>
            <a:endParaRPr b="1" i="1" sz="1800" u="none" cap="none" strike="noStrike">
              <a:solidFill>
                <a:srgbClr val="000000"/>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800"/>
              <a:buFont typeface="Arial"/>
              <a:buNone/>
            </a:pPr>
            <a:r>
              <a:t/>
            </a:r>
            <a:endParaRPr b="1" i="1" sz="1800" u="none" cap="none" strike="noStrike">
              <a:solidFill>
                <a:srgbClr val="00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8" name="Shape 428"/>
        <p:cNvGrpSpPr/>
        <p:nvPr/>
      </p:nvGrpSpPr>
      <p:grpSpPr>
        <a:xfrm>
          <a:off x="0" y="0"/>
          <a:ext cx="0" cy="0"/>
          <a:chOff x="0" y="0"/>
          <a:chExt cx="0" cy="0"/>
        </a:xfrm>
      </p:grpSpPr>
      <p:sp>
        <p:nvSpPr>
          <p:cNvPr id="429" name="Google Shape;429;p31"/>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Breakout Rooms</a:t>
            </a:r>
            <a:endParaRPr/>
          </a:p>
        </p:txBody>
      </p:sp>
      <p:sp>
        <p:nvSpPr>
          <p:cNvPr id="430" name="Google Shape;430;p31"/>
          <p:cNvSpPr txBox="1"/>
          <p:nvPr>
            <p:ph idx="1" type="body"/>
          </p:nvPr>
        </p:nvSpPr>
        <p:spPr>
          <a:xfrm>
            <a:off x="1028700" y="1190625"/>
            <a:ext cx="64275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For the next activity:</a:t>
            </a:r>
            <a:endParaRPr b="1" sz="1500"/>
          </a:p>
          <a:p>
            <a:pPr indent="-292100" lvl="0" marL="457200" rtl="0" algn="l">
              <a:lnSpc>
                <a:spcPct val="115000"/>
              </a:lnSpc>
              <a:spcBef>
                <a:spcPts val="1000"/>
              </a:spcBef>
              <a:spcAft>
                <a:spcPts val="0"/>
              </a:spcAft>
              <a:buSzPts val="1000"/>
              <a:buChar char="⮕"/>
            </a:pPr>
            <a:r>
              <a:rPr lang="en"/>
              <a:t>Move participants to breakout rooms of 3-4</a:t>
            </a:r>
            <a:endParaRPr/>
          </a:p>
          <a:p>
            <a:pPr indent="-292100" lvl="0" marL="457200" rtl="0" algn="l">
              <a:lnSpc>
                <a:spcPct val="115000"/>
              </a:lnSpc>
              <a:spcBef>
                <a:spcPts val="0"/>
              </a:spcBef>
              <a:spcAft>
                <a:spcPts val="0"/>
              </a:spcAft>
              <a:buSzPts val="1000"/>
              <a:buChar char="⮕"/>
            </a:pPr>
            <a:r>
              <a:rPr lang="en"/>
              <a:t>Make sure you present the corresponding menti slide so the participants can see the directions.</a:t>
            </a:r>
            <a:endParaRPr/>
          </a:p>
        </p:txBody>
      </p:sp>
      <p:sp>
        <p:nvSpPr>
          <p:cNvPr id="431" name="Google Shape;431;p3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2"/>
          <p:cNvSpPr txBox="1"/>
          <p:nvPr/>
        </p:nvSpPr>
        <p:spPr>
          <a:xfrm>
            <a:off x="1956900" y="2800350"/>
            <a:ext cx="6656100" cy="2031900"/>
          </a:xfrm>
          <a:prstGeom prst="rect">
            <a:avLst/>
          </a:prstGeom>
          <a:noFill/>
          <a:ln cap="flat" cmpd="sng" w="19050">
            <a:solidFill>
              <a:schemeClr val="accent2"/>
            </a:solidFill>
            <a:prstDash val="solid"/>
            <a:round/>
            <a:headEnd len="sm" w="sm" type="none"/>
            <a:tailEnd len="sm" w="sm" type="none"/>
          </a:ln>
        </p:spPr>
        <p:txBody>
          <a:bodyPr anchorCtr="0" anchor="t" bIns="182875" lIns="91425" spcFirstLastPara="1" rIns="91425" wrap="square" tIns="182875">
            <a:spAutoFit/>
          </a:bodyPr>
          <a:lstStyle/>
          <a:p>
            <a:pPr indent="-251459"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do you struggle to achieve?</a:t>
            </a:r>
            <a:endParaRPr b="0" i="0" sz="1800" u="none" cap="none" strike="noStrike">
              <a:solidFill>
                <a:schemeClr val="dk1"/>
              </a:solidFill>
              <a:latin typeface="Barlow"/>
              <a:ea typeface="Barlow"/>
              <a:cs typeface="Barlow"/>
              <a:sym typeface="Barlow"/>
            </a:endParaRPr>
          </a:p>
          <a:p>
            <a:pPr indent="-251459"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do you not have enough time for?</a:t>
            </a:r>
            <a:endParaRPr b="0" i="0" sz="1800" u="none" cap="none" strike="noStrike">
              <a:solidFill>
                <a:schemeClr val="dk1"/>
              </a:solidFill>
              <a:latin typeface="Barlow"/>
              <a:ea typeface="Barlow"/>
              <a:cs typeface="Barlow"/>
              <a:sym typeface="Barlow"/>
            </a:endParaRPr>
          </a:p>
          <a:p>
            <a:pPr indent="-251459"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What tasks take up time without delivering value?</a:t>
            </a:r>
            <a:endParaRPr b="0" i="0" sz="1800" u="none" cap="none" strike="noStrike">
              <a:solidFill>
                <a:schemeClr val="dk1"/>
              </a:solidFill>
              <a:latin typeface="Barlow"/>
              <a:ea typeface="Barlow"/>
              <a:cs typeface="Barlow"/>
              <a:sym typeface="Barlow"/>
            </a:endParaRPr>
          </a:p>
          <a:p>
            <a:pPr indent="-251459" lvl="0" marL="457200" marR="0" rtl="0" algn="l">
              <a:lnSpc>
                <a:spcPct val="125000"/>
              </a:lnSpc>
              <a:spcBef>
                <a:spcPts val="0"/>
              </a:spcBef>
              <a:spcAft>
                <a:spcPts val="0"/>
              </a:spcAft>
              <a:buClr>
                <a:schemeClr val="dk1"/>
              </a:buClr>
              <a:buSzPts val="1800"/>
              <a:buFont typeface="Barlow"/>
              <a:buChar char="⮕"/>
            </a:pPr>
            <a:r>
              <a:rPr b="0" i="0" lang="en" sz="1800" u="none" cap="none" strike="noStrike">
                <a:solidFill>
                  <a:schemeClr val="dk1"/>
                </a:solidFill>
                <a:latin typeface="Barlow"/>
                <a:ea typeface="Barlow"/>
                <a:cs typeface="Barlow"/>
                <a:sym typeface="Barlow"/>
              </a:rPr>
              <a:t>Of the tasks you’ve considered, which ones would you like to use ChatGPT for?</a:t>
            </a:r>
            <a:endParaRPr b="0" i="0" sz="1800" u="none" cap="none" strike="noStrike">
              <a:solidFill>
                <a:schemeClr val="dk1"/>
              </a:solidFill>
              <a:latin typeface="Barlow"/>
              <a:ea typeface="Barlow"/>
              <a:cs typeface="Barlow"/>
              <a:sym typeface="Barlow"/>
            </a:endParaRPr>
          </a:p>
        </p:txBody>
      </p:sp>
      <p:sp>
        <p:nvSpPr>
          <p:cNvPr id="437" name="Google Shape;437;p32"/>
          <p:cNvSpPr txBox="1"/>
          <p:nvPr>
            <p:ph idx="1" type="body"/>
          </p:nvPr>
        </p:nvSpPr>
        <p:spPr>
          <a:xfrm>
            <a:off x="914400" y="1657450"/>
            <a:ext cx="7698600" cy="1339200"/>
          </a:xfrm>
          <a:prstGeom prst="rect">
            <a:avLst/>
          </a:prstGeom>
          <a:noFill/>
          <a:ln>
            <a:noFill/>
          </a:ln>
        </p:spPr>
        <p:txBody>
          <a:bodyPr anchorCtr="0" anchor="t" bIns="0" lIns="0" spcFirstLastPara="1" rIns="0" wrap="square" tIns="0">
            <a:noAutofit/>
          </a:bodyPr>
          <a:lstStyle/>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What tasks do you perform weekly? Reporting? Planning? Communicating?</a:t>
            </a:r>
            <a:endParaRPr sz="1800">
              <a:latin typeface="Barlow"/>
              <a:ea typeface="Barlow"/>
              <a:cs typeface="Barlow"/>
              <a:sym typeface="Barlow"/>
            </a:endParaRPr>
          </a:p>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How much time do you spend on email? In meetings? In chat?</a:t>
            </a:r>
            <a:endParaRPr sz="1800">
              <a:latin typeface="Barlow"/>
              <a:ea typeface="Barlow"/>
              <a:cs typeface="Barlow"/>
              <a:sym typeface="Barlow"/>
            </a:endParaRPr>
          </a:p>
          <a:p>
            <a:pPr indent="-251458" lvl="0" marL="365760" rtl="0" algn="l">
              <a:lnSpc>
                <a:spcPct val="125000"/>
              </a:lnSpc>
              <a:spcBef>
                <a:spcPts val="0"/>
              </a:spcBef>
              <a:spcAft>
                <a:spcPts val="0"/>
              </a:spcAft>
              <a:buSzPts val="1800"/>
              <a:buFont typeface="Barlow"/>
              <a:buChar char="⮕"/>
            </a:pPr>
            <a:r>
              <a:rPr lang="en" sz="1800">
                <a:latin typeface="Barlow"/>
                <a:ea typeface="Barlow"/>
                <a:cs typeface="Barlow"/>
                <a:sym typeface="Barlow"/>
              </a:rPr>
              <a:t>How would you estimate you spend your time each week?</a:t>
            </a:r>
            <a:endParaRPr sz="1800">
              <a:latin typeface="Barlow"/>
              <a:ea typeface="Barlow"/>
              <a:cs typeface="Barlow"/>
              <a:sym typeface="Barlow"/>
            </a:endParaRPr>
          </a:p>
          <a:p>
            <a:pPr indent="-137159" lvl="0" marL="365760" rtl="0" algn="l">
              <a:lnSpc>
                <a:spcPct val="125000"/>
              </a:lnSpc>
              <a:spcBef>
                <a:spcPts val="0"/>
              </a:spcBef>
              <a:spcAft>
                <a:spcPts val="0"/>
              </a:spcAft>
              <a:buSzPts val="1000"/>
              <a:buNone/>
            </a:pPr>
            <a:r>
              <a:t/>
            </a:r>
            <a:endParaRPr sz="1800">
              <a:latin typeface="Barlow"/>
              <a:ea typeface="Barlow"/>
              <a:cs typeface="Barlow"/>
              <a:sym typeface="Barlow"/>
            </a:endParaRPr>
          </a:p>
        </p:txBody>
      </p:sp>
      <p:sp>
        <p:nvSpPr>
          <p:cNvPr id="438" name="Google Shape;438;p3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39" name="Google Shape;439;p32"/>
          <p:cNvSpPr txBox="1"/>
          <p:nvPr/>
        </p:nvSpPr>
        <p:spPr>
          <a:xfrm>
            <a:off x="8138675" y="203200"/>
            <a:ext cx="794400" cy="654300"/>
          </a:xfrm>
          <a:prstGeom prst="rect">
            <a:avLst/>
          </a:prstGeom>
          <a:noFill/>
          <a:ln>
            <a:noFill/>
          </a:ln>
        </p:spPr>
        <p:txBody>
          <a:bodyPr anchorCtr="0" anchor="ctr" bIns="0" lIns="0" spcFirstLastPara="1" rIns="0" wrap="square" tIns="0">
            <a:noAutofit/>
          </a:bodyPr>
          <a:lstStyle/>
          <a:p>
            <a:pPr indent="0" lvl="0" marL="0" marR="0" rtl="0" algn="ctr">
              <a:lnSpc>
                <a:spcPct val="115000"/>
              </a:lnSpc>
              <a:spcBef>
                <a:spcPts val="0"/>
              </a:spcBef>
              <a:spcAft>
                <a:spcPts val="1000"/>
              </a:spcAft>
              <a:buClr>
                <a:srgbClr val="000000"/>
              </a:buClr>
              <a:buSzPts val="1000"/>
              <a:buFont typeface="Arial"/>
              <a:buNone/>
            </a:pPr>
            <a:r>
              <a:rPr b="1" i="0" lang="en" sz="1000" u="none" cap="none" strike="noStrike">
                <a:solidFill>
                  <a:schemeClr val="dk1"/>
                </a:solidFill>
                <a:latin typeface="Barlow Condensed"/>
                <a:ea typeface="Barlow Condensed"/>
                <a:cs typeface="Barlow Condensed"/>
                <a:sym typeface="Barlow Condensed"/>
              </a:rPr>
              <a:t>10 Minutes</a:t>
            </a:r>
            <a:endParaRPr b="1" i="0" sz="1000" u="none" cap="none" strike="noStrike">
              <a:solidFill>
                <a:schemeClr val="dk1"/>
              </a:solidFill>
              <a:latin typeface="Barlow Condensed"/>
              <a:ea typeface="Barlow Condensed"/>
              <a:cs typeface="Barlow Condensed"/>
              <a:sym typeface="Barlow Condensed"/>
            </a:endParaRPr>
          </a:p>
        </p:txBody>
      </p:sp>
      <p:sp>
        <p:nvSpPr>
          <p:cNvPr id="440" name="Google Shape;440;p32"/>
          <p:cNvSpPr txBox="1"/>
          <p:nvPr>
            <p:ph type="ctrTitle"/>
          </p:nvPr>
        </p:nvSpPr>
        <p:spPr>
          <a:xfrm>
            <a:off x="2691900" y="338325"/>
            <a:ext cx="51342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2800"/>
              <a:buNone/>
            </a:pPr>
            <a:r>
              <a:rPr lang="en"/>
              <a:t>Tasks at Work</a:t>
            </a:r>
            <a:endParaRPr/>
          </a:p>
        </p:txBody>
      </p:sp>
      <p:sp>
        <p:nvSpPr>
          <p:cNvPr id="441" name="Google Shape;441;p3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
        <p:nvSpPr>
          <p:cNvPr id="442" name="Google Shape;442;p32"/>
          <p:cNvSpPr txBox="1"/>
          <p:nvPr>
            <p:ph idx="2" type="subTitle"/>
          </p:nvPr>
        </p:nvSpPr>
        <p:spPr>
          <a:xfrm>
            <a:off x="914400" y="962200"/>
            <a:ext cx="6013500" cy="316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1000"/>
              </a:spcAft>
              <a:buSzPts val="1800"/>
              <a:buNone/>
            </a:pPr>
            <a:r>
              <a:rPr lang="en" sz="2000"/>
              <a:t>Reflect for a moment, then take turns discussing the following:</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3"/>
          <p:cNvSpPr txBox="1"/>
          <p:nvPr>
            <p:ph type="title"/>
          </p:nvPr>
        </p:nvSpPr>
        <p:spPr>
          <a:xfrm>
            <a:off x="317075" y="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Exposure of Business Functions to LLMs</a:t>
            </a:r>
            <a:endParaRPr/>
          </a:p>
        </p:txBody>
      </p:sp>
      <p:sp>
        <p:nvSpPr>
          <p:cNvPr id="448" name="Google Shape;448;p3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pic>
        <p:nvPicPr>
          <p:cNvPr id="449" name="Google Shape;449;p33"/>
          <p:cNvPicPr preferRelativeResize="0"/>
          <p:nvPr/>
        </p:nvPicPr>
        <p:blipFill rotWithShape="1">
          <a:blip r:embed="rId3">
            <a:alphaModFix/>
          </a:blip>
          <a:srcRect b="4631" l="0" r="0" t="9605"/>
          <a:stretch/>
        </p:blipFill>
        <p:spPr>
          <a:xfrm>
            <a:off x="-243499" y="457200"/>
            <a:ext cx="9789297" cy="4521925"/>
          </a:xfrm>
          <a:prstGeom prst="rect">
            <a:avLst/>
          </a:prstGeom>
          <a:noFill/>
          <a:ln>
            <a:noFill/>
          </a:ln>
        </p:spPr>
      </p:pic>
      <p:sp>
        <p:nvSpPr>
          <p:cNvPr id="450" name="Google Shape;450;p33"/>
          <p:cNvSpPr txBox="1"/>
          <p:nvPr/>
        </p:nvSpPr>
        <p:spPr>
          <a:xfrm>
            <a:off x="4596900" y="457200"/>
            <a:ext cx="4166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Source: </a:t>
            </a:r>
            <a:r>
              <a:rPr b="0" i="0" lang="en" sz="1100" u="sng" cap="none" strike="noStrike">
                <a:solidFill>
                  <a:srgbClr val="2200CC"/>
                </a:solidFill>
                <a:latin typeface="Nunito"/>
                <a:ea typeface="Nunito"/>
                <a:cs typeface="Nunito"/>
                <a:sym typeface="Nunito"/>
                <a:hlinkClick r:id="rId4">
                  <a:extLst>
                    <a:ext uri="{A12FA001-AC4F-418D-AE19-62706E023703}">
                      <ahyp:hlinkClr val="tx"/>
                    </a:ext>
                  </a:extLst>
                </a:hlinkClick>
              </a:rPr>
              <a:t>Jobs of Tomorrow: Large Language Models and Jobs</a:t>
            </a:r>
            <a:endParaRPr b="0" i="0" sz="1100" u="none" cap="none" strike="noStrike">
              <a:solidFill>
                <a:srgbClr val="000000"/>
              </a:solidFill>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4" name="Shape 454"/>
        <p:cNvGrpSpPr/>
        <p:nvPr/>
      </p:nvGrpSpPr>
      <p:grpSpPr>
        <a:xfrm>
          <a:off x="0" y="0"/>
          <a:ext cx="0" cy="0"/>
          <a:chOff x="0" y="0"/>
          <a:chExt cx="0" cy="0"/>
        </a:xfrm>
      </p:grpSpPr>
      <p:sp>
        <p:nvSpPr>
          <p:cNvPr id="455" name="Google Shape;455;p34"/>
          <p:cNvSpPr txBox="1"/>
          <p:nvPr>
            <p:ph type="title"/>
          </p:nvPr>
        </p:nvSpPr>
        <p:spPr>
          <a:xfrm>
            <a:off x="1028700" y="457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Reflection</a:t>
            </a:r>
            <a:endParaRPr/>
          </a:p>
        </p:txBody>
      </p:sp>
      <p:sp>
        <p:nvSpPr>
          <p:cNvPr id="456" name="Google Shape;456;p34"/>
          <p:cNvSpPr txBox="1"/>
          <p:nvPr>
            <p:ph idx="1" type="body"/>
          </p:nvPr>
        </p:nvSpPr>
        <p:spPr>
          <a:xfrm>
            <a:off x="1028700" y="1190625"/>
            <a:ext cx="6427500" cy="29529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000"/>
              <a:buNone/>
            </a:pPr>
            <a:r>
              <a:rPr b="1" lang="en" sz="1500"/>
              <a:t>For the next activity:</a:t>
            </a:r>
            <a:endParaRPr b="1" sz="1500"/>
          </a:p>
          <a:p>
            <a:pPr indent="-292100" lvl="0" marL="457200" rtl="0" algn="l">
              <a:lnSpc>
                <a:spcPct val="115000"/>
              </a:lnSpc>
              <a:spcBef>
                <a:spcPts val="1000"/>
              </a:spcBef>
              <a:spcAft>
                <a:spcPts val="0"/>
              </a:spcAft>
              <a:buSzPts val="1000"/>
              <a:buChar char="⮕"/>
            </a:pPr>
            <a:r>
              <a:rPr lang="en"/>
              <a:t>Ask participants to reflect on their own, either in their own heads or by jotting down notes</a:t>
            </a:r>
            <a:endParaRPr/>
          </a:p>
          <a:p>
            <a:pPr indent="-292100" lvl="0" marL="457200" rtl="0" algn="l">
              <a:lnSpc>
                <a:spcPct val="115000"/>
              </a:lnSpc>
              <a:spcBef>
                <a:spcPts val="0"/>
              </a:spcBef>
              <a:spcAft>
                <a:spcPts val="0"/>
              </a:spcAft>
              <a:buSzPts val="1000"/>
              <a:buChar char="⮕"/>
            </a:pPr>
            <a:r>
              <a:rPr lang="en"/>
              <a:t>If they would like to share their reflections, let them know they can do so in the Zoom chat</a:t>
            </a:r>
            <a:endParaRPr/>
          </a:p>
        </p:txBody>
      </p:sp>
      <p:sp>
        <p:nvSpPr>
          <p:cNvPr id="457" name="Google Shape;457;p3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5"/>
          <p:cNvSpPr txBox="1"/>
          <p:nvPr>
            <p:ph type="ctrTitle"/>
          </p:nvPr>
        </p:nvSpPr>
        <p:spPr>
          <a:xfrm>
            <a:off x="1028700" y="3520150"/>
            <a:ext cx="6174600" cy="554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4000"/>
              <a:buNone/>
            </a:pPr>
            <a:r>
              <a:rPr lang="en"/>
              <a:t>Your Tasks at Work</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6" name="Shape 466"/>
        <p:cNvGrpSpPr/>
        <p:nvPr/>
      </p:nvGrpSpPr>
      <p:grpSpPr>
        <a:xfrm>
          <a:off x="0" y="0"/>
          <a:ext cx="0" cy="0"/>
          <a:chOff x="0" y="0"/>
          <a:chExt cx="0" cy="0"/>
        </a:xfrm>
      </p:grpSpPr>
      <p:sp>
        <p:nvSpPr>
          <p:cNvPr id="467" name="Google Shape;467;p36"/>
          <p:cNvSpPr txBox="1"/>
          <p:nvPr>
            <p:ph idx="4294967295" type="subTitle"/>
          </p:nvPr>
        </p:nvSpPr>
        <p:spPr>
          <a:xfrm>
            <a:off x="1665175" y="2579425"/>
            <a:ext cx="3826500" cy="4572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chemeClr val="dk1"/>
              </a:buClr>
              <a:buSzPts val="1000"/>
              <a:buFont typeface="Nunito"/>
              <a:buNone/>
            </a:pPr>
            <a:r>
              <a:rPr b="0" i="0" lang="en" sz="1400" u="none" cap="none" strike="noStrike">
                <a:solidFill>
                  <a:schemeClr val="dk1"/>
                </a:solidFill>
                <a:latin typeface="Nunito"/>
                <a:ea typeface="Nunito"/>
                <a:cs typeface="Nunito"/>
                <a:sym typeface="Nunito"/>
              </a:rPr>
              <a:t>Reflect on how generative AI might impact job security and the nature of employment. What are your thoughts and feelings about these changes?</a:t>
            </a:r>
            <a:endParaRPr b="0" i="0" sz="1400" u="none" cap="none" strike="noStrike">
              <a:solidFill>
                <a:schemeClr val="dk1"/>
              </a:solidFill>
              <a:latin typeface="Nunito"/>
              <a:ea typeface="Nunito"/>
              <a:cs typeface="Nunito"/>
              <a:sym typeface="Nunito"/>
            </a:endParaRPr>
          </a:p>
        </p:txBody>
      </p:sp>
      <p:sp>
        <p:nvSpPr>
          <p:cNvPr id="468" name="Google Shape;468;p36"/>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Reflection: Your Tasks at Work</a:t>
            </a:r>
            <a:endParaRPr/>
          </a:p>
        </p:txBody>
      </p:sp>
      <p:sp>
        <p:nvSpPr>
          <p:cNvPr id="469" name="Google Shape;469;p36"/>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1</a:t>
            </a:r>
            <a:endParaRPr b="1" i="0" sz="1600" u="none" cap="none" strike="noStrike">
              <a:solidFill>
                <a:schemeClr val="lt1"/>
              </a:solidFill>
              <a:latin typeface="Barlow Condensed"/>
              <a:ea typeface="Barlow Condensed"/>
              <a:cs typeface="Barlow Condensed"/>
              <a:sym typeface="Barlow Condensed"/>
            </a:endParaRPr>
          </a:p>
        </p:txBody>
      </p:sp>
      <p:sp>
        <p:nvSpPr>
          <p:cNvPr id="470" name="Google Shape;470;p3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71" name="Google Shape;471;p36"/>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Barlow Condensed"/>
                <a:ea typeface="Barlow Condensed"/>
                <a:cs typeface="Barlow Condensed"/>
                <a:sym typeface="Barlow Condensed"/>
              </a:rPr>
              <a:t>2</a:t>
            </a:r>
            <a:endParaRPr b="1" i="0" sz="1600" u="none" cap="none" strike="noStrike">
              <a:solidFill>
                <a:schemeClr val="lt1"/>
              </a:solidFill>
              <a:latin typeface="Barlow Condensed"/>
              <a:ea typeface="Barlow Condensed"/>
              <a:cs typeface="Barlow Condensed"/>
              <a:sym typeface="Barlow Condensed"/>
            </a:endParaRPr>
          </a:p>
        </p:txBody>
      </p:sp>
      <p:sp>
        <p:nvSpPr>
          <p:cNvPr id="472" name="Google Shape;472;p36"/>
          <p:cNvSpPr txBox="1"/>
          <p:nvPr>
            <p:ph idx="1" type="body"/>
          </p:nvPr>
        </p:nvSpPr>
        <p:spPr>
          <a:xfrm>
            <a:off x="1665175" y="1900075"/>
            <a:ext cx="3826500" cy="4572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SzPts val="1000"/>
              <a:buNone/>
            </a:pPr>
            <a:r>
              <a:rPr lang="en"/>
              <a:t>How do you think generative AI will affect the skills required for jobs in the next decade?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7"/>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000"/>
              <a:buNone/>
            </a:pPr>
            <a:r>
              <a:rPr lang="en"/>
              <a:t>AI won’t replace humans, but humans with AI will replace humans without AI</a:t>
            </a:r>
            <a:endParaRPr/>
          </a:p>
        </p:txBody>
      </p:sp>
      <p:sp>
        <p:nvSpPr>
          <p:cNvPr id="478" name="Google Shape;478;p37"/>
          <p:cNvSpPr txBox="1"/>
          <p:nvPr>
            <p:ph idx="1" type="subTitle"/>
          </p:nvPr>
        </p:nvSpPr>
        <p:spPr>
          <a:xfrm>
            <a:off x="2051675" y="2985800"/>
            <a:ext cx="43419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600"/>
              <a:buNone/>
            </a:pPr>
            <a:r>
              <a:rPr lang="en" sz="1800"/>
              <a:t>Karim Lakhani,</a:t>
            </a:r>
            <a:br>
              <a:rPr lang="en" sz="1800"/>
            </a:br>
            <a:r>
              <a:rPr lang="en" sz="1800"/>
              <a:t>Professor at Harvard Business School</a:t>
            </a:r>
            <a:endParaRPr sz="1800"/>
          </a:p>
        </p:txBody>
      </p:sp>
      <p:sp>
        <p:nvSpPr>
          <p:cNvPr id="479" name="Google Shape;479;p3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
        <p:nvSpPr>
          <p:cNvPr id="480" name="Google Shape;480;p3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4"/>
          <p:cNvSpPr txBox="1"/>
          <p:nvPr>
            <p:ph type="title"/>
          </p:nvPr>
        </p:nvSpPr>
        <p:spPr>
          <a:xfrm>
            <a:off x="1028700" y="76200"/>
            <a:ext cx="74178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sz="2400"/>
              <a:t>Teaching Guide:</a:t>
            </a:r>
            <a:endParaRPr sz="2400"/>
          </a:p>
        </p:txBody>
      </p:sp>
      <p:sp>
        <p:nvSpPr>
          <p:cNvPr id="204" name="Google Shape;204;p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graphicFrame>
        <p:nvGraphicFramePr>
          <p:cNvPr id="205" name="Google Shape;205;p4"/>
          <p:cNvGraphicFramePr/>
          <p:nvPr/>
        </p:nvGraphicFramePr>
        <p:xfrm>
          <a:off x="1028688" y="533400"/>
          <a:ext cx="3000000" cy="3000000"/>
        </p:xfrm>
        <a:graphic>
          <a:graphicData uri="http://schemas.openxmlformats.org/drawingml/2006/table">
            <a:tbl>
              <a:tblPr>
                <a:noFill/>
                <a:tableStyleId>{7BADDB02-F7E8-4548-853D-BC1169E1D229}</a:tableStyleId>
              </a:tblPr>
              <a:tblGrid>
                <a:gridCol w="2233550"/>
                <a:gridCol w="5551725"/>
              </a:tblGrid>
              <a:tr h="422925">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Title</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chemeClr val="lt1"/>
                          </a:solidFill>
                          <a:latin typeface="Barlow Semi Condensed SemiBold"/>
                          <a:ea typeface="Barlow Semi Condensed SemiBold"/>
                          <a:cs typeface="Barlow Semi Condensed SemiBold"/>
                          <a:sym typeface="Barlow Semi Condensed SemiBold"/>
                        </a:rPr>
                        <a:t>What to Do</a:t>
                      </a:r>
                      <a:endParaRPr sz="1500" u="none" cap="none" strike="noStrike">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2182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Learning Objective Slides</a:t>
                      </a:r>
                      <a:endParaRPr sz="900" u="none" cap="none" strike="noStrike">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15000"/>
                        </a:lnSpc>
                        <a:spcBef>
                          <a:spcPts val="0"/>
                        </a:spcBef>
                        <a:spcAft>
                          <a:spcPts val="0"/>
                        </a:spcAft>
                        <a:buClr>
                          <a:srgbClr val="000000"/>
                        </a:buClr>
                        <a:buSzPts val="1100"/>
                        <a:buFont typeface="Arial"/>
                        <a:buNone/>
                      </a:pPr>
                      <a:r>
                        <a:rPr lang="en" sz="900" u="none" cap="none" strike="noStrike">
                          <a:latin typeface="Nunito"/>
                          <a:ea typeface="Nunito"/>
                          <a:cs typeface="Nunito"/>
                          <a:sym typeface="Nunito"/>
                        </a:rPr>
                        <a:t>Pause to unpack the learning objectives and prime students for the lesson. This is a crucial step in the learning process and gives participants time to build context and activate any prior knowledge.</a:t>
                      </a:r>
                      <a:endParaRPr b="1" sz="900" u="none" cap="none" strike="noStrike">
                        <a:solidFill>
                          <a:srgbClr val="000000"/>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687250">
                <a:tc>
                  <a:txBody>
                    <a:bodyPr/>
                    <a:lstStyle/>
                    <a:p>
                      <a:pPr indent="0" lvl="0" marL="91440" marR="91440" rtl="0" algn="l">
                        <a:lnSpc>
                          <a:spcPct val="100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Solo Activities</a:t>
                      </a:r>
                      <a:endParaRPr sz="900" u="none" cap="none" strike="noStrike">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148589" lvl="0" marL="365760" marR="9144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900" u="none" cap="none" strike="noStrike">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1294275">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(Remote)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Clr>
                          <a:srgbClr val="000000"/>
                        </a:buClr>
                        <a:buSzPts val="900"/>
                        <a:buFont typeface="Arial"/>
                        <a:buNone/>
                      </a:pPr>
                      <a:r>
                        <a:rPr b="1" lang="en" sz="900" u="none" cap="none" strike="noStrike">
                          <a:solidFill>
                            <a:srgbClr val="000000"/>
                          </a:solidFill>
                          <a:latin typeface="Nunito"/>
                          <a:ea typeface="Nunito"/>
                          <a:cs typeface="Nunito"/>
                          <a:sym typeface="Nunito"/>
                        </a:rPr>
                        <a:t>Creating Breakout Rooms — Group and Partner Exercises </a:t>
                      </a:r>
                      <a:endParaRPr b="1"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100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Set up breakout rooms for pairs/groups. </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sng" cap="none" strike="noStrike">
                          <a:solidFill>
                            <a:schemeClr val="hlink"/>
                          </a:solidFill>
                          <a:latin typeface="Nunito"/>
                          <a:ea typeface="Nunito"/>
                          <a:cs typeface="Nunito"/>
                          <a:sym typeface="Nunito"/>
                          <a:hlinkClick r:id="rId3"/>
                        </a:rPr>
                        <a:t>Broadcast</a:t>
                      </a:r>
                      <a:r>
                        <a:rPr lang="en" sz="900" u="none" cap="none" strike="noStrike">
                          <a:latin typeface="Nunito"/>
                          <a:ea typeface="Nunito"/>
                          <a:cs typeface="Nunito"/>
                          <a:sym typeface="Nunito"/>
                        </a:rPr>
                        <a:t> directions and discussion questions to all breakout rooms.</a:t>
                      </a:r>
                      <a:endParaRPr sz="900" u="none" cap="none" strike="noStrike">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At the 60-second</a:t>
                      </a:r>
                      <a:r>
                        <a:rPr lang="en" sz="900" u="none" cap="none" strike="noStrike">
                          <a:latin typeface="Nunito"/>
                          <a:ea typeface="Nunito"/>
                          <a:cs typeface="Nunito"/>
                          <a:sym typeface="Nunito"/>
                        </a:rPr>
                        <a:t>s-left </a:t>
                      </a:r>
                      <a:r>
                        <a:rPr lang="en" sz="900" u="none" cap="none" strike="noStrike">
                          <a:solidFill>
                            <a:srgbClr val="000000"/>
                          </a:solidFill>
                          <a:latin typeface="Nunito"/>
                          <a:ea typeface="Nunito"/>
                          <a:cs typeface="Nunito"/>
                          <a:sym typeface="Nunito"/>
                        </a:rPr>
                        <a:t>mark, </a:t>
                      </a:r>
                      <a:r>
                        <a:rPr lang="en" sz="900" u="none" cap="none" strike="noStrike">
                          <a:latin typeface="Nunito"/>
                          <a:ea typeface="Nunito"/>
                          <a:cs typeface="Nunito"/>
                          <a:sym typeface="Nunito"/>
                        </a:rPr>
                        <a:t>broadcast</a:t>
                      </a:r>
                      <a:r>
                        <a:rPr lang="en" sz="900" u="none" cap="none" strike="noStrike">
                          <a:solidFill>
                            <a:srgbClr val="000000"/>
                          </a:solidFill>
                          <a:latin typeface="Nunito"/>
                          <a:ea typeface="Nunito"/>
                          <a:cs typeface="Nunito"/>
                          <a:sym typeface="Nunito"/>
                        </a:rPr>
                        <a:t> a message to all rooms: “Start to wrap up your discussions. Rooms will close in one minute!”</a:t>
                      </a:r>
                      <a:endParaRPr sz="900" u="none" cap="none" strike="noStrike">
                        <a:solidFill>
                          <a:srgbClr val="000000"/>
                        </a:solidFill>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none" cap="none" strike="noStrike">
                          <a:solidFill>
                            <a:srgbClr val="000000"/>
                          </a:solidFill>
                          <a:latin typeface="Nunito"/>
                          <a:ea typeface="Nunito"/>
                          <a:cs typeface="Nunito"/>
                          <a:sym typeface="Nunito"/>
                        </a:rPr>
                        <a:t>Move around from breakout room to breakout room to “walk around the classroom.”</a:t>
                      </a:r>
                      <a:endParaRPr b="1" sz="900" u="none" cap="none" strike="noStrike">
                        <a:solidFill>
                          <a:srgbClr val="000000"/>
                        </a:solidFill>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19450">
                <a:tc>
                  <a:txBody>
                    <a:bodyPr/>
                    <a:lstStyle/>
                    <a:p>
                      <a:pPr indent="0" lvl="0" marL="91440" marR="91440" rtl="0" algn="l">
                        <a:lnSpc>
                          <a:spcPct val="115000"/>
                        </a:lnSpc>
                        <a:spcBef>
                          <a:spcPts val="0"/>
                        </a:spcBef>
                        <a:spcAft>
                          <a:spcPts val="0"/>
                        </a:spcAft>
                        <a:buClr>
                          <a:srgbClr val="000000"/>
                        </a:buClr>
                        <a:buSzPts val="900"/>
                        <a:buFont typeface="Arial"/>
                        <a:buNone/>
                      </a:pPr>
                      <a:r>
                        <a:rPr lang="en" sz="900" u="none" cap="none" strike="noStrike">
                          <a:latin typeface="Nunito"/>
                          <a:ea typeface="Nunito"/>
                          <a:cs typeface="Nunito"/>
                          <a:sym typeface="Nunito"/>
                        </a:rPr>
                        <a:t>Group and Partner Discussions and Exercises (In Person)</a:t>
                      </a:r>
                      <a:endParaRPr sz="11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182880" rtl="0" algn="l">
                        <a:lnSpc>
                          <a:spcPct val="115000"/>
                        </a:lnSpc>
                        <a:spcBef>
                          <a:spcPts val="0"/>
                        </a:spcBef>
                        <a:spcAft>
                          <a:spcPts val="0"/>
                        </a:spcAft>
                        <a:buClr>
                          <a:srgbClr val="000000"/>
                        </a:buClr>
                        <a:buSzPts val="900"/>
                        <a:buFont typeface="Arial"/>
                        <a:buNone/>
                      </a:pPr>
                      <a:r>
                        <a:rPr b="1" lang="en" sz="900" u="none" cap="none" strike="noStrike">
                          <a:latin typeface="Nunito"/>
                          <a:ea typeface="Nunito"/>
                          <a:cs typeface="Nunito"/>
                          <a:sym typeface="Nunito"/>
                        </a:rPr>
                        <a:t>Facilitating Group and Partner Discussions and Exercises — Live Classroom</a:t>
                      </a:r>
                      <a:endParaRPr b="1"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Arrange the room prior to the session to create a conducive environment for group work. </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Provide clear, concise instructions verbally </a:t>
                      </a:r>
                      <a:r>
                        <a:rPr b="1" lang="en" sz="900" u="none" cap="none" strike="noStrike">
                          <a:latin typeface="Nunito"/>
                          <a:ea typeface="Nunito"/>
                          <a:cs typeface="Nunito"/>
                          <a:sym typeface="Nunito"/>
                        </a:rPr>
                        <a:t>and</a:t>
                      </a:r>
                      <a:r>
                        <a:rPr lang="en" sz="900" u="none" cap="none" strike="noStrike">
                          <a:latin typeface="Nunito"/>
                          <a:ea typeface="Nunito"/>
                          <a:cs typeface="Nunito"/>
                          <a:sym typeface="Nunito"/>
                        </a:rPr>
                        <a:t> on a handout or slide for the exercise, ensuring that all participants are aware of the goals and the time allocated.</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Circulate around the room to engage with groups</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Display a timer or announce when there is 1 min remaining</a:t>
                      </a:r>
                      <a:endParaRPr sz="900" u="none" cap="none" strike="noStrike">
                        <a:latin typeface="Nunito"/>
                        <a:ea typeface="Nunito"/>
                        <a:cs typeface="Nunito"/>
                        <a:sym typeface="Nunito"/>
                      </a:endParaRPr>
                    </a:p>
                    <a:p>
                      <a:pPr indent="-285750" lvl="0" marL="457200" marR="182880" rtl="0" algn="l">
                        <a:lnSpc>
                          <a:spcPct val="115000"/>
                        </a:lnSpc>
                        <a:spcBef>
                          <a:spcPts val="0"/>
                        </a:spcBef>
                        <a:spcAft>
                          <a:spcPts val="0"/>
                        </a:spcAft>
                        <a:buClr>
                          <a:srgbClr val="000000"/>
                        </a:buClr>
                        <a:buSzPts val="900"/>
                        <a:buFont typeface="Nunito"/>
                        <a:buChar char="●"/>
                      </a:pPr>
                      <a:r>
                        <a:rPr lang="en" sz="900" u="none" cap="none" strike="noStrike">
                          <a:latin typeface="Nunito"/>
                          <a:ea typeface="Nunito"/>
                          <a:cs typeface="Nunito"/>
                          <a:sym typeface="Nunito"/>
                        </a:rPr>
                        <a:t>Facilitate the sharing of group conclusions or discussion points with the whole class, ensuring that each group has a voice.</a:t>
                      </a:r>
                      <a:endParaRPr sz="900" u="none" cap="none" strike="noStrike">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
        <p:nvSpPr>
          <p:cNvPr id="206" name="Google Shape;206;p4"/>
          <p:cNvSpPr txBox="1"/>
          <p:nvPr/>
        </p:nvSpPr>
        <p:spPr>
          <a:xfrm>
            <a:off x="2849175" y="57000"/>
            <a:ext cx="6996300" cy="400200"/>
          </a:xfrm>
          <a:prstGeom prst="rect">
            <a:avLst/>
          </a:prstGeom>
          <a:noFill/>
          <a:ln>
            <a:noFill/>
          </a:ln>
        </p:spPr>
        <p:txBody>
          <a:bodyPr anchorCtr="0" anchor="b" bIns="91425" lIns="0"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Use the following quick tips for instructional guidance.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ctrTitle"/>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SzPts val="10000"/>
              <a:buNone/>
            </a:pPr>
            <a:r>
              <a:rPr lang="en"/>
              <a:t>Welcome!</a:t>
            </a:r>
            <a:endParaRPr/>
          </a:p>
        </p:txBody>
      </p:sp>
      <p:sp>
        <p:nvSpPr>
          <p:cNvPr id="212" name="Google Shape;212;p5"/>
          <p:cNvSpPr txBox="1"/>
          <p:nvPr>
            <p:ph idx="2" type="ctrTitle"/>
          </p:nvPr>
        </p:nvSpPr>
        <p:spPr>
          <a:xfrm>
            <a:off x="1028700" y="3523750"/>
            <a:ext cx="6174600" cy="1108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4000"/>
              <a:buNone/>
            </a:pPr>
            <a:r>
              <a:rPr lang="en">
                <a:solidFill>
                  <a:schemeClr val="dk1"/>
                </a:solidFill>
              </a:rPr>
              <a:t>Applied Generative AI</a:t>
            </a:r>
            <a:endParaRPr>
              <a:solidFill>
                <a:schemeClr val="dk1"/>
              </a:solidFill>
            </a:endParaRPr>
          </a:p>
          <a:p>
            <a:pPr indent="0" lvl="0" marL="0" rtl="0" algn="l">
              <a:lnSpc>
                <a:spcPct val="90000"/>
              </a:lnSpc>
              <a:spcBef>
                <a:spcPts val="0"/>
              </a:spcBef>
              <a:spcAft>
                <a:spcPts val="0"/>
              </a:spcAft>
              <a:buSzPts val="4000"/>
              <a:buNone/>
            </a:pPr>
            <a:r>
              <a:rPr lang="en">
                <a:solidFill>
                  <a:schemeClr val="dk1"/>
                </a:solidFill>
              </a:rPr>
              <a:t>Workshop</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16" name="Shape 216"/>
        <p:cNvGrpSpPr/>
        <p:nvPr/>
      </p:nvGrpSpPr>
      <p:grpSpPr>
        <a:xfrm>
          <a:off x="0" y="0"/>
          <a:ext cx="0" cy="0"/>
          <a:chOff x="0" y="0"/>
          <a:chExt cx="0" cy="0"/>
        </a:xfrm>
      </p:grpSpPr>
      <p:sp>
        <p:nvSpPr>
          <p:cNvPr id="217" name="Google Shape;217;g1f1d3043dc9_0_0"/>
          <p:cNvSpPr txBox="1"/>
          <p:nvPr/>
        </p:nvSpPr>
        <p:spPr>
          <a:xfrm>
            <a:off x="1899350" y="1238850"/>
            <a:ext cx="2423400" cy="813300"/>
          </a:xfrm>
          <a:prstGeom prst="rect">
            <a:avLst/>
          </a:prstGeom>
          <a:noFill/>
          <a:ln>
            <a:noFill/>
          </a:ln>
        </p:spPr>
        <p:txBody>
          <a:bodyPr anchorCtr="0" anchor="t" bIns="32150" lIns="32150" spcFirstLastPara="1" rIns="32150" wrap="square" tIns="32150">
            <a:noAutofit/>
          </a:bodyPr>
          <a:lstStyle/>
          <a:p>
            <a:pPr indent="0" lvl="0" marL="0" marR="0" rtl="0" algn="l">
              <a:lnSpc>
                <a:spcPct val="115000"/>
              </a:lnSpc>
              <a:spcBef>
                <a:spcPts val="0"/>
              </a:spcBef>
              <a:spcAft>
                <a:spcPts val="0"/>
              </a:spcAft>
              <a:buClr>
                <a:srgbClr val="000000"/>
              </a:buClr>
              <a:buSzPts val="1100"/>
              <a:buFont typeface="Arial"/>
              <a:buNone/>
            </a:pPr>
            <a:r>
              <a:rPr b="1" i="0" lang="en" sz="1800" u="none" cap="none" strike="noStrike">
                <a:solidFill>
                  <a:srgbClr val="000000"/>
                </a:solidFill>
                <a:highlight>
                  <a:schemeClr val="accent4"/>
                </a:highlight>
                <a:latin typeface="Nunito"/>
                <a:ea typeface="Nunito"/>
                <a:cs typeface="Nunito"/>
                <a:sym typeface="Nunito"/>
              </a:rPr>
              <a:t>Lead Facilitator </a:t>
            </a:r>
            <a:endParaRPr b="1" i="0" sz="1800" u="none" cap="none" strike="noStrike">
              <a:solidFill>
                <a:srgbClr val="000000"/>
              </a:solidFill>
              <a:highlight>
                <a:schemeClr val="accent4"/>
              </a:highlight>
              <a:latin typeface="Nunito"/>
              <a:ea typeface="Nunito"/>
              <a:cs typeface="Nunito"/>
              <a:sym typeface="Nunito"/>
            </a:endParaRPr>
          </a:p>
          <a:p>
            <a:pPr indent="0" lvl="0" marL="0" marR="0" rtl="0" algn="l">
              <a:lnSpc>
                <a:spcPct val="150000"/>
              </a:lnSpc>
              <a:spcBef>
                <a:spcPts val="0"/>
              </a:spcBef>
              <a:spcAft>
                <a:spcPts val="0"/>
              </a:spcAft>
              <a:buClr>
                <a:srgbClr val="000000"/>
              </a:buClr>
              <a:buSzPts val="1500"/>
              <a:buFont typeface="Arial"/>
              <a:buNone/>
            </a:pPr>
            <a:r>
              <a:rPr b="1" i="0" lang="en" sz="1500" u="none" cap="none" strike="noStrike">
                <a:solidFill>
                  <a:schemeClr val="dk1"/>
                </a:solidFill>
                <a:latin typeface="Nunito"/>
                <a:ea typeface="Nunito"/>
                <a:cs typeface="Nunito"/>
                <a:sym typeface="Nunito"/>
              </a:rPr>
              <a:t>[Name]</a:t>
            </a:r>
            <a:endParaRPr b="1" i="0" sz="1500" u="none" cap="none" strike="noStrike">
              <a:solidFill>
                <a:schemeClr val="dk1"/>
              </a:solidFill>
              <a:latin typeface="Nunito"/>
              <a:ea typeface="Nunito"/>
              <a:cs typeface="Nunito"/>
              <a:sym typeface="Nunito"/>
            </a:endParaRPr>
          </a:p>
          <a:p>
            <a:pPr indent="0" lvl="0" marL="0" marR="0" rtl="0" algn="l">
              <a:lnSpc>
                <a:spcPct val="150000"/>
              </a:lnSpc>
              <a:spcBef>
                <a:spcPts val="0"/>
              </a:spcBef>
              <a:spcAft>
                <a:spcPts val="0"/>
              </a:spcAft>
              <a:buClr>
                <a:srgbClr val="000000"/>
              </a:buClr>
              <a:buSzPts val="1500"/>
              <a:buFont typeface="Arial"/>
              <a:buNone/>
            </a:pPr>
            <a:r>
              <a:rPr b="0" i="0" lang="en" sz="1500" u="none" cap="none" strike="noStrike">
                <a:solidFill>
                  <a:schemeClr val="dk1"/>
                </a:solidFill>
                <a:latin typeface="Nunito"/>
                <a:ea typeface="Nunito"/>
                <a:cs typeface="Nunito"/>
                <a:sym typeface="Nunito"/>
              </a:rPr>
              <a:t>[Bio]</a:t>
            </a:r>
            <a:endParaRPr b="0" i="0" sz="1500" u="none" cap="none" strike="noStrike">
              <a:solidFill>
                <a:schemeClr val="dk1"/>
              </a:solidFill>
              <a:latin typeface="Nunito"/>
              <a:ea typeface="Nunito"/>
              <a:cs typeface="Nunito"/>
              <a:sym typeface="Nunito"/>
            </a:endParaRPr>
          </a:p>
        </p:txBody>
      </p:sp>
      <p:sp>
        <p:nvSpPr>
          <p:cNvPr id="218" name="Google Shape;218;g1f1d3043dc9_0_0"/>
          <p:cNvSpPr txBox="1"/>
          <p:nvPr>
            <p:ph type="title"/>
          </p:nvPr>
        </p:nvSpPr>
        <p:spPr>
          <a:xfrm>
            <a:off x="369025" y="192350"/>
            <a:ext cx="4073100" cy="57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990"/>
              <a:buNone/>
            </a:pPr>
            <a:r>
              <a:rPr b="1" lang="en" sz="3300">
                <a:latin typeface="Barlow Condensed"/>
                <a:ea typeface="Barlow Condensed"/>
                <a:cs typeface="Barlow Condensed"/>
                <a:sym typeface="Barlow Condensed"/>
              </a:rPr>
              <a:t>YOUR GA TEAM</a:t>
            </a:r>
            <a:endParaRPr b="1" sz="3300"/>
          </a:p>
        </p:txBody>
      </p:sp>
      <p:sp>
        <p:nvSpPr>
          <p:cNvPr id="219" name="Google Shape;219;g1f1d3043dc9_0_0"/>
          <p:cNvSpPr txBox="1"/>
          <p:nvPr/>
        </p:nvSpPr>
        <p:spPr>
          <a:xfrm>
            <a:off x="5514725" y="2683863"/>
            <a:ext cx="2423400" cy="813300"/>
          </a:xfrm>
          <a:prstGeom prst="rect">
            <a:avLst/>
          </a:prstGeom>
          <a:noFill/>
          <a:ln>
            <a:noFill/>
          </a:ln>
        </p:spPr>
        <p:txBody>
          <a:bodyPr anchorCtr="0" anchor="t" bIns="32150" lIns="32150" spcFirstLastPara="1" rIns="32150" wrap="square" tIns="32150">
            <a:noAutofit/>
          </a:bodyPr>
          <a:lstStyle/>
          <a:p>
            <a:pPr indent="0" lvl="0" marL="0" marR="0" rtl="0" algn="l">
              <a:lnSpc>
                <a:spcPct val="115000"/>
              </a:lnSpc>
              <a:spcBef>
                <a:spcPts val="0"/>
              </a:spcBef>
              <a:spcAft>
                <a:spcPts val="0"/>
              </a:spcAft>
              <a:buClr>
                <a:srgbClr val="000000"/>
              </a:buClr>
              <a:buSzPts val="1100"/>
              <a:buFont typeface="Arial"/>
              <a:buNone/>
            </a:pPr>
            <a:r>
              <a:rPr b="1" i="0" lang="en" sz="1800" u="none" cap="none" strike="noStrike">
                <a:solidFill>
                  <a:srgbClr val="000000"/>
                </a:solidFill>
                <a:highlight>
                  <a:schemeClr val="accent4"/>
                </a:highlight>
                <a:latin typeface="Nunito"/>
                <a:ea typeface="Nunito"/>
                <a:cs typeface="Nunito"/>
                <a:sym typeface="Nunito"/>
              </a:rPr>
              <a:t>Associate Facilitator </a:t>
            </a:r>
            <a:endParaRPr b="1" i="0" sz="1800" u="none" cap="none" strike="noStrike">
              <a:solidFill>
                <a:srgbClr val="000000"/>
              </a:solidFill>
              <a:highlight>
                <a:schemeClr val="accent4"/>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1"/>
                </a:solidFill>
                <a:latin typeface="Nunito"/>
                <a:ea typeface="Nunito"/>
                <a:cs typeface="Nunito"/>
                <a:sym typeface="Nunito"/>
              </a:rPr>
              <a:t>[Name]</a:t>
            </a:r>
            <a:endParaRPr b="1" i="0" sz="1500" u="none" cap="none" strike="noStrike">
              <a:solidFill>
                <a:schemeClr val="dk1"/>
              </a:solidFill>
              <a:latin typeface="Nunito"/>
              <a:ea typeface="Nunito"/>
              <a:cs typeface="Nunito"/>
              <a:sym typeface="Nunito"/>
            </a:endParaRPr>
          </a:p>
          <a:p>
            <a:pPr indent="0" lvl="0" marL="0" marR="0" rtl="0" algn="l">
              <a:lnSpc>
                <a:spcPct val="100000"/>
              </a:lnSpc>
              <a:spcBef>
                <a:spcPts val="1000"/>
              </a:spcBef>
              <a:spcAft>
                <a:spcPts val="0"/>
              </a:spcAft>
              <a:buClr>
                <a:srgbClr val="000000"/>
              </a:buClr>
              <a:buSzPts val="1500"/>
              <a:buFont typeface="Arial"/>
              <a:buNone/>
            </a:pPr>
            <a:r>
              <a:rPr b="0" i="0" lang="en" sz="1500" u="none" cap="none" strike="noStrike">
                <a:solidFill>
                  <a:schemeClr val="dk1"/>
                </a:solidFill>
                <a:latin typeface="Nunito"/>
                <a:ea typeface="Nunito"/>
                <a:cs typeface="Nunito"/>
                <a:sym typeface="Nunito"/>
              </a:rPr>
              <a:t>[Bio]</a:t>
            </a:r>
            <a:endParaRPr b="0" i="0" sz="1500" u="none" cap="none" strike="noStrike">
              <a:solidFill>
                <a:schemeClr val="dk1"/>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Proxima Nova"/>
              <a:ea typeface="Proxima Nova"/>
              <a:cs typeface="Proxima Nova"/>
              <a:sym typeface="Proxima Nova"/>
            </a:endParaRPr>
          </a:p>
        </p:txBody>
      </p:sp>
      <p:sp>
        <p:nvSpPr>
          <p:cNvPr id="220" name="Google Shape;220;g1f1d3043dc9_0_0"/>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pic>
        <p:nvPicPr>
          <p:cNvPr id="221" name="Google Shape;221;g1f1d3043dc9_0_0"/>
          <p:cNvPicPr preferRelativeResize="0"/>
          <p:nvPr/>
        </p:nvPicPr>
        <p:blipFill rotWithShape="1">
          <a:blip r:embed="rId3">
            <a:alphaModFix/>
          </a:blip>
          <a:srcRect b="0" l="0" r="0" t="0"/>
          <a:stretch/>
        </p:blipFill>
        <p:spPr>
          <a:xfrm>
            <a:off x="4103775" y="2525938"/>
            <a:ext cx="1139700" cy="1139700"/>
          </a:xfrm>
          <a:prstGeom prst="ellipse">
            <a:avLst/>
          </a:prstGeom>
          <a:noFill/>
          <a:ln>
            <a:noFill/>
          </a:ln>
        </p:spPr>
      </p:pic>
      <p:pic>
        <p:nvPicPr>
          <p:cNvPr id="222" name="Google Shape;222;g1f1d3043dc9_0_0"/>
          <p:cNvPicPr preferRelativeResize="0"/>
          <p:nvPr/>
        </p:nvPicPr>
        <p:blipFill rotWithShape="1">
          <a:blip r:embed="rId3">
            <a:alphaModFix/>
          </a:blip>
          <a:srcRect b="0" l="0" r="0" t="0"/>
          <a:stretch/>
        </p:blipFill>
        <p:spPr>
          <a:xfrm>
            <a:off x="488400" y="1075638"/>
            <a:ext cx="1139700" cy="11397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g1f1d3043dc9_0_9"/>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WHAT’S IN IT FOR YOU?</a:t>
            </a:r>
            <a:endParaRPr/>
          </a:p>
        </p:txBody>
      </p:sp>
      <p:sp>
        <p:nvSpPr>
          <p:cNvPr id="228" name="Google Shape;228;g1f1d3043dc9_0_9"/>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t>Learn the </a:t>
            </a:r>
            <a:r>
              <a:rPr b="1" lang="en" sz="2000">
                <a:highlight>
                  <a:schemeClr val="accent4"/>
                </a:highlight>
              </a:rPr>
              <a:t>fundamentals of generative AI</a:t>
            </a:r>
            <a:r>
              <a:rPr lang="en" sz="2000"/>
              <a:t> and its ethical implications.</a:t>
            </a:r>
            <a:endParaRPr sz="2000"/>
          </a:p>
          <a:p>
            <a:pPr indent="-355600" lvl="0" marL="457200" rtl="0" algn="l">
              <a:lnSpc>
                <a:spcPct val="115000"/>
              </a:lnSpc>
              <a:spcBef>
                <a:spcPts val="1000"/>
              </a:spcBef>
              <a:spcAft>
                <a:spcPts val="0"/>
              </a:spcAft>
              <a:buSzPts val="2000"/>
              <a:buChar char="⮕"/>
            </a:pPr>
            <a:r>
              <a:rPr lang="en" sz="2000"/>
              <a:t>Discover how AI can revolutionize business </a:t>
            </a:r>
            <a:r>
              <a:rPr b="1" lang="en" sz="2000">
                <a:highlight>
                  <a:schemeClr val="accent4"/>
                </a:highlight>
              </a:rPr>
              <a:t>communication, and bring insight and visualization to your data.</a:t>
            </a:r>
            <a:endParaRPr b="1" sz="2000">
              <a:highlight>
                <a:schemeClr val="accent4"/>
              </a:highlight>
            </a:endParaRPr>
          </a:p>
          <a:p>
            <a:pPr indent="-355600" lvl="0" marL="457200" rtl="0" algn="l">
              <a:lnSpc>
                <a:spcPct val="115000"/>
              </a:lnSpc>
              <a:spcBef>
                <a:spcPts val="1000"/>
              </a:spcBef>
              <a:spcAft>
                <a:spcPts val="1000"/>
              </a:spcAft>
              <a:buSzPts val="2000"/>
              <a:buChar char="⮕"/>
            </a:pPr>
            <a:r>
              <a:rPr lang="en" sz="2000"/>
              <a:t>Gain </a:t>
            </a:r>
            <a:r>
              <a:rPr b="1" lang="en" sz="2000">
                <a:highlight>
                  <a:schemeClr val="accent4"/>
                </a:highlight>
              </a:rPr>
              <a:t>hands-on experience</a:t>
            </a:r>
            <a:r>
              <a:rPr lang="en" sz="2000"/>
              <a:t> with tools like ChatGPT to improve your workflows.</a:t>
            </a:r>
            <a:endParaRPr sz="2000"/>
          </a:p>
        </p:txBody>
      </p:sp>
      <p:sp>
        <p:nvSpPr>
          <p:cNvPr id="229" name="Google Shape;229;g1f1d3043dc9_0_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30" name="Google Shape;230;g1f1d3043dc9_0_9"/>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1f1d3043dc9_0_16"/>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GENERATIVE AI: A RAPIDLY EVOLVING DOMAIN</a:t>
            </a:r>
            <a:endParaRPr/>
          </a:p>
        </p:txBody>
      </p:sp>
      <p:sp>
        <p:nvSpPr>
          <p:cNvPr id="236" name="Google Shape;236;g1f1d3043dc9_0_16"/>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lang="en" sz="2000"/>
              <a:t>Like generative AI models, this workshop has </a:t>
            </a:r>
            <a:r>
              <a:rPr b="1" lang="en" sz="2000">
                <a:highlight>
                  <a:schemeClr val="accent4"/>
                </a:highlight>
              </a:rPr>
              <a:t>"Knowledge Cut-offs"</a:t>
            </a:r>
            <a:endParaRPr b="1" sz="2000">
              <a:highlight>
                <a:schemeClr val="accent4"/>
              </a:highlight>
            </a:endParaRPr>
          </a:p>
          <a:p>
            <a:pPr indent="-355600" lvl="1" marL="914400" rtl="0" algn="l">
              <a:lnSpc>
                <a:spcPct val="115000"/>
              </a:lnSpc>
              <a:spcBef>
                <a:spcPts val="1000"/>
              </a:spcBef>
              <a:spcAft>
                <a:spcPts val="0"/>
              </a:spcAft>
              <a:buSzPts val="2000"/>
              <a:buChar char="○"/>
            </a:pPr>
            <a:r>
              <a:rPr lang="en" sz="2000"/>
              <a:t>As models like ChatGPT get pre-trained at a moment in time, their last update determines their knowledge cut-off.</a:t>
            </a:r>
            <a:endParaRPr sz="2000"/>
          </a:p>
          <a:p>
            <a:pPr indent="-355600" lvl="1" marL="914400" rtl="0" algn="l">
              <a:lnSpc>
                <a:spcPct val="115000"/>
              </a:lnSpc>
              <a:spcBef>
                <a:spcPts val="1000"/>
              </a:spcBef>
              <a:spcAft>
                <a:spcPts val="1000"/>
              </a:spcAft>
              <a:buSzPts val="2000"/>
              <a:buChar char="○"/>
            </a:pPr>
            <a:r>
              <a:rPr lang="en" sz="2000"/>
              <a:t>The workshop also has a cut-off - it should be up-to-date as of </a:t>
            </a:r>
            <a:r>
              <a:rPr b="1" lang="en" sz="2000">
                <a:highlight>
                  <a:schemeClr val="accent4"/>
                </a:highlight>
              </a:rPr>
              <a:t>January 26th 2024.</a:t>
            </a:r>
            <a:endParaRPr sz="2000"/>
          </a:p>
        </p:txBody>
      </p:sp>
      <p:sp>
        <p:nvSpPr>
          <p:cNvPr id="237" name="Google Shape;237;g1f1d3043dc9_0_1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38" name="Google Shape;238;g1f1d3043dc9_0_16"/>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2" name="Shape 242"/>
        <p:cNvGrpSpPr/>
        <p:nvPr/>
      </p:nvGrpSpPr>
      <p:grpSpPr>
        <a:xfrm>
          <a:off x="0" y="0"/>
          <a:ext cx="0" cy="0"/>
          <a:chOff x="0" y="0"/>
          <a:chExt cx="0" cy="0"/>
        </a:xfrm>
      </p:grpSpPr>
      <p:sp>
        <p:nvSpPr>
          <p:cNvPr id="243" name="Google Shape;243;g1f1d3043dc9_0_23"/>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000"/>
              <a:buNone/>
            </a:pPr>
            <a:r>
              <a:rPr lang="en"/>
              <a:t>HOW THE DAY WILL FLOW</a:t>
            </a:r>
            <a:endParaRPr/>
          </a:p>
        </p:txBody>
      </p:sp>
      <p:sp>
        <p:nvSpPr>
          <p:cNvPr id="244" name="Google Shape;244;g1f1d3043dc9_0_23"/>
          <p:cNvSpPr txBox="1"/>
          <p:nvPr>
            <p:ph idx="1" type="body"/>
          </p:nvPr>
        </p:nvSpPr>
        <p:spPr>
          <a:xfrm>
            <a:off x="457200" y="1190625"/>
            <a:ext cx="8229600" cy="3335400"/>
          </a:xfrm>
          <a:prstGeom prst="rect">
            <a:avLst/>
          </a:prstGeom>
          <a:noFill/>
          <a:ln>
            <a:noFill/>
          </a:ln>
        </p:spPr>
        <p:txBody>
          <a:bodyPr anchorCtr="0" anchor="t" bIns="0" lIns="0" spcFirstLastPara="1" rIns="0" wrap="square" tIns="0">
            <a:noAutofit/>
          </a:bodyPr>
          <a:lstStyle/>
          <a:p>
            <a:pPr indent="-355600" lvl="0" marL="457200" rtl="0" algn="l">
              <a:lnSpc>
                <a:spcPct val="115000"/>
              </a:lnSpc>
              <a:spcBef>
                <a:spcPts val="0"/>
              </a:spcBef>
              <a:spcAft>
                <a:spcPts val="0"/>
              </a:spcAft>
              <a:buSzPts val="2000"/>
              <a:buChar char="⮕"/>
            </a:pPr>
            <a:r>
              <a:rPr b="1" lang="en" sz="2000">
                <a:highlight>
                  <a:schemeClr val="accent4"/>
                </a:highlight>
              </a:rPr>
              <a:t>Six packed hours:</a:t>
            </a:r>
            <a:br>
              <a:rPr lang="en" sz="2000"/>
            </a:br>
            <a:r>
              <a:rPr lang="en" sz="2000"/>
              <a:t>Mix of lectures, hands-on practice, group activities, and Q&amp;A.</a:t>
            </a:r>
            <a:endParaRPr sz="2000"/>
          </a:p>
          <a:p>
            <a:pPr indent="-355600" lvl="0" marL="457200" rtl="0" algn="l">
              <a:lnSpc>
                <a:spcPct val="115000"/>
              </a:lnSpc>
              <a:spcBef>
                <a:spcPts val="1000"/>
              </a:spcBef>
              <a:spcAft>
                <a:spcPts val="1000"/>
              </a:spcAft>
              <a:buSzPts val="2000"/>
              <a:buChar char="⮕"/>
            </a:pPr>
            <a:r>
              <a:rPr b="1" lang="en" sz="2000">
                <a:highlight>
                  <a:schemeClr val="accent4"/>
                </a:highlight>
              </a:rPr>
              <a:t>Breaks and lunch:</a:t>
            </a:r>
            <a:br>
              <a:rPr lang="en" sz="2000"/>
            </a:br>
            <a:r>
              <a:rPr lang="en" sz="2000"/>
              <a:t>Short breaks between each unit, with </a:t>
            </a:r>
            <a:r>
              <a:rPr lang="en" sz="2000">
                <a:extLst>
                  <a:ext uri="http://customooxmlschemas.google.com/">
                    <go:slidesCustomData xmlns:go="http://customooxmlschemas.google.com/" textRoundtripDataId="0"/>
                  </a:ext>
                </a:extLst>
              </a:rPr>
              <a:t>1 hour for lunch</a:t>
            </a:r>
            <a:r>
              <a:rPr lang="en" sz="2000"/>
              <a:t>.</a:t>
            </a:r>
            <a:endParaRPr sz="2000"/>
          </a:p>
        </p:txBody>
      </p:sp>
      <p:sp>
        <p:nvSpPr>
          <p:cNvPr id="245" name="Google Shape;245;g1f1d3043dc9_0_2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246" name="Google Shape;246;g1f1d3043dc9_0_23"/>
          <p:cNvSpPr/>
          <p:nvPr/>
        </p:nvSpPr>
        <p:spPr>
          <a:xfrm>
            <a:off x="0" y="-39050"/>
            <a:ext cx="81900" cy="5193600"/>
          </a:xfrm>
          <a:prstGeom prst="rect">
            <a:avLst/>
          </a:prstGeom>
          <a:solidFill>
            <a:srgbClr val="FFDB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4"/>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