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roxima Nova Extrabold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FA766F-EE03-43E6-9054-03CEE812BF04}">
  <a:tblStyle styleId="{C1FA766F-EE03-43E6-9054-03CEE812B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roximaNovaExtrabold-bold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9b1ed61a5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9b1ed61a5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9b1ed61a5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9b1ed61a5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49b7c1b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49b7c1b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b1ed61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b1ed61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780899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780899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all have heard about GA before and that we are part of the Adecco Group, but let me tell you a little more about who we actually are.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your colleagues, a global team of individuals who are extremely passionate about helping other individuals achieve their career aspirations,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in particular, teach those individuals the most in-demand digital and tech skills.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work with many Fortune 500 clients, powering their upskilling and reskilling academies to enable people grow, compete, and be successful in the digital world.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key areas that we help enable are Digital Fluency (and Digital Foundations programme forms part of this capability), but also more function or role-specific training like Marketing, Technology, Data, Product and UX. And we help people achieve their learning goals offering learning journeys that target their specific growth needs..</a:t>
            </a:r>
            <a:b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fast facts about us: 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We have helped over 400 clients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including 35 Fortune 100 companies.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We have trained over 50,000 employees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80 cities around the globe.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•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Our instructor network is made up of 1,500 instructors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20,000 in-network experts.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•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78,000 course alumni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across 33 campuses.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•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10,000 online learners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5 years of remote delivery.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9b1ed61a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9b1ed61a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3c201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13c201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9b1ed61a5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9b1ed61a5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9b1ed61a5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9b1ed61a5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9b1ed61a5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9b1ed61a5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9b1ed61a5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9b1ed61a5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Mint">
  <p:cSld name="CUSTOM_6_1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257" name="Google Shape;25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457200" y="2803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5" name="Google Shape;265;p3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Mint">
  <p:cSld name="CUSTOM_6_1_1_1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268" name="Google Shape;26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70" name="Google Shape;270;p3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73" name="Google Shape;273;p33"/>
          <p:cNvSpPr txBox="1"/>
          <p:nvPr>
            <p:ph idx="2" type="body"/>
          </p:nvPr>
        </p:nvSpPr>
        <p:spPr>
          <a:xfrm>
            <a:off x="457200" y="1143000"/>
            <a:ext cx="5503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 1">
  <p:cSld name="TITLE_AND_BODY_2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457200" y="2803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pic>
        <p:nvPicPr>
          <p:cNvPr descr="GA-Cog-900.png" id="276" name="Google Shape;2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/>
          <p:nvPr/>
        </p:nvSpPr>
        <p:spPr>
          <a:xfrm flipH="1" rot="10800000">
            <a:off x="25" y="-24350"/>
            <a:ext cx="9144000" cy="2652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5" Type="http://schemas.openxmlformats.org/officeDocument/2006/relationships/image" Target="../media/image31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zoom.us/test" TargetMode="External"/><Relationship Id="rId4" Type="http://schemas.openxmlformats.org/officeDocument/2006/relationships/hyperlink" Target="https://support.zoom.us/hc/en-us/articles/115002262083-How-Do-I-Test-Prior-to-Joining-a-Meeting" TargetMode="External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&lt;client&gt;!</a:t>
            </a:r>
            <a:endParaRPr/>
          </a:p>
        </p:txBody>
      </p:sp>
      <p:sp>
        <p:nvSpPr>
          <p:cNvPr id="284" name="Google Shape;284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AI For Leaders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Virtual Classroom</a:t>
            </a:r>
            <a:endParaRPr/>
          </a:p>
        </p:txBody>
      </p:sp>
      <p:sp>
        <p:nvSpPr>
          <p:cNvPr id="385" name="Google Shape;385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 txBox="1"/>
          <p:nvPr/>
        </p:nvSpPr>
        <p:spPr>
          <a:xfrm>
            <a:off x="457200" y="1108925"/>
            <a:ext cx="82296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Get set up with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Slack</a:t>
            </a: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Slack is a collaboration tool used in many enterprises and is central to GA’s Live Online learning experience. We use Slack to answer questions, poll the group, share updates, and to create a direct link between participants and instructors.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will receive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invitation via email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from General 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Assembly to join the program workspace. 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538" y="853075"/>
            <a:ext cx="1973263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4"/>
          <p:cNvPicPr preferRelativeResize="0"/>
          <p:nvPr/>
        </p:nvPicPr>
        <p:blipFill rotWithShape="1">
          <a:blip r:embed="rId4">
            <a:alphaModFix/>
          </a:blip>
          <a:srcRect b="23867" l="0" r="0" t="0"/>
          <a:stretch/>
        </p:blipFill>
        <p:spPr>
          <a:xfrm>
            <a:off x="5559588" y="2877575"/>
            <a:ext cx="3127225" cy="1662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Virtual Classroom</a:t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457200" y="919650"/>
            <a:ext cx="56058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get the most of these sessions, we ask that you: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●"/>
            </a:pPr>
            <a:r>
              <a:rPr b="1"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Check that your microphone and video </a:t>
            </a:r>
            <a:r>
              <a:rPr b="1"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camera</a:t>
            </a:r>
            <a:r>
              <a:rPr b="1"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are enabled.</a:t>
            </a:r>
            <a:b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Video is the next best thing to face-to-face communication. We want to see your faces, and hear your voices! </a:t>
            </a:r>
            <a:b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●"/>
            </a:pPr>
            <a:r>
              <a:rPr b="1"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Actively participate!</a:t>
            </a: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not</a:t>
            </a:r>
            <a:r>
              <a:rPr i="1"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webinar, but an interactive experience with team activities and open discussion.</a:t>
            </a:r>
            <a:b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●"/>
            </a:pPr>
            <a:r>
              <a:rPr b="1"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Plan to be present.</a:t>
            </a:r>
            <a:b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Avoid scheduling meetings during sessions, put up an “away” message for any chat apps, and/or prepare an automatic email reply to inform colleagues of delayed responses.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5" name="Google Shape;395;p45"/>
          <p:cNvGrpSpPr/>
          <p:nvPr/>
        </p:nvGrpSpPr>
        <p:grpSpPr>
          <a:xfrm>
            <a:off x="5750750" y="1458025"/>
            <a:ext cx="3152100" cy="2649950"/>
            <a:chOff x="5597500" y="1352450"/>
            <a:chExt cx="3152100" cy="2649950"/>
          </a:xfrm>
        </p:grpSpPr>
        <p:pic>
          <p:nvPicPr>
            <p:cNvPr id="396" name="Google Shape;396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97500" y="1352450"/>
              <a:ext cx="3152100" cy="264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42425" y="1623550"/>
              <a:ext cx="1824100" cy="1102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General Assembly</a:t>
            </a:r>
            <a:endParaRPr/>
          </a:p>
        </p:txBody>
      </p:sp>
      <p:sp>
        <p:nvSpPr>
          <p:cNvPr id="290" name="Google Shape;290;p3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2596250" y="1735725"/>
            <a:ext cx="60957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We empower people to do work they </a:t>
            </a:r>
            <a:r>
              <a:rPr b="1"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love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through education in technology, data, and design.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6063"/>
            <a:ext cx="2151376" cy="215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457200" y="1397100"/>
            <a:ext cx="47169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Assembly is a global upskilling and reskilling company with unmatched scale.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Our programs enable </a:t>
            </a:r>
            <a:b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teams to grow, compete, and thrive in the digital economy.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4630200" y="2778150"/>
            <a:ext cx="43263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•"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400 clients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including 35 Fortune 100 companies.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•"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50,000 employees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trained in 80 cities.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•"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1,500 instructors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20,000 in-network experts.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•"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78,000 course alumni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across 33 campuses.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•"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10,000 live online learners</a:t>
            </a: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5 years of remote delivery.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4630200" y="4168050"/>
            <a:ext cx="4389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Proxima Nova"/>
                <a:ea typeface="Proxima Nova"/>
                <a:cs typeface="Proxima Nova"/>
                <a:sym typeface="Proxima Nova"/>
              </a:rPr>
              <a:t>General Assembly is a brand of the Adecco Group, the world's foremost provider of staffing, career transition, and talent development solutions.</a:t>
            </a:r>
            <a:endParaRPr sz="9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5817925" y="1210305"/>
            <a:ext cx="1152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Fluency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7486675" y="1209555"/>
            <a:ext cx="1348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Engineering 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&amp; Technology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5817925" y="1691244"/>
            <a:ext cx="1152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7486675" y="1723494"/>
            <a:ext cx="1469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Management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4630200" y="2778150"/>
            <a:ext cx="3120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Fast Facts</a:t>
            </a:r>
            <a:endParaRPr sz="1300"/>
          </a:p>
        </p:txBody>
      </p:sp>
      <p:cxnSp>
        <p:nvCxnSpPr>
          <p:cNvPr id="305" name="Google Shape;305;p37"/>
          <p:cNvCxnSpPr/>
          <p:nvPr/>
        </p:nvCxnSpPr>
        <p:spPr>
          <a:xfrm flipH="1">
            <a:off x="5249175" y="1265100"/>
            <a:ext cx="9300" cy="1213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650" y="1242530"/>
            <a:ext cx="306242" cy="2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14842" l="5177" r="4299" t="17351"/>
          <a:stretch/>
        </p:blipFill>
        <p:spPr>
          <a:xfrm>
            <a:off x="5414102" y="1722556"/>
            <a:ext cx="382473" cy="29887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457200" y="22860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Who we are and what we do?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457200" y="410050"/>
            <a:ext cx="8305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General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 Assembly </a:t>
            </a:r>
            <a:endParaRPr b="1"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7"/>
          <p:cNvSpPr txBox="1"/>
          <p:nvPr>
            <p:ph idx="4294967295" type="body"/>
          </p:nvPr>
        </p:nvSpPr>
        <p:spPr>
          <a:xfrm>
            <a:off x="457200" y="755050"/>
            <a:ext cx="8229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Accelerate</a:t>
            </a:r>
            <a:r>
              <a:rPr lang="en"/>
              <a:t> </a:t>
            </a:r>
            <a:r>
              <a:rPr lang="en"/>
              <a:t>Digital</a:t>
            </a:r>
            <a:r>
              <a:rPr lang="en"/>
              <a:t> Transformation </a:t>
            </a:r>
            <a:r>
              <a:rPr lang="en">
                <a:solidFill>
                  <a:srgbClr val="000000"/>
                </a:solidFill>
              </a:rPr>
              <a:t>Through Enabling Talen</a:t>
            </a:r>
            <a:r>
              <a:rPr lang="en">
                <a:solidFill>
                  <a:srgbClr val="000000"/>
                </a:solidFill>
              </a:rPr>
              <a:t>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5">
            <a:alphaModFix/>
          </a:blip>
          <a:srcRect b="0" l="0" r="0" t="8374"/>
          <a:stretch/>
        </p:blipFill>
        <p:spPr>
          <a:xfrm>
            <a:off x="457200" y="2778150"/>
            <a:ext cx="3929772" cy="18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333" y="2199050"/>
            <a:ext cx="234009" cy="2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5817925" y="2166825"/>
            <a:ext cx="1152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&amp; AI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3625" y="2198134"/>
            <a:ext cx="306252" cy="29888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/>
          <p:nvPr/>
        </p:nvSpPr>
        <p:spPr>
          <a:xfrm>
            <a:off x="7486675" y="2199075"/>
            <a:ext cx="1469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UX &amp; Visual Design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5513" y="1680756"/>
            <a:ext cx="382476" cy="3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952" y="1228935"/>
            <a:ext cx="382773" cy="29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>
            <p:ph idx="4294967295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 | © 2021 General Assembly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Your Program</a:t>
            </a:r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457200" y="916850"/>
            <a:ext cx="8229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What?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his one-day workshop, l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eaders will gain fluency in AI, including how it works and its ethical implications, in order to identify opportunities to incorporate AI in their organization.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i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look forward to seeing you there!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457200" y="2806425"/>
            <a:ext cx="82296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When?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&lt;add dates / times&gt;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Where?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&lt;add location&gt;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735000" y="775225"/>
            <a:ext cx="1143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Instructor-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ed</a:t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457200" y="1254300"/>
            <a:ext cx="36918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Leaders will gain fluency in AI, including how it works and its ethical implications, in order to identify opportunities to incorporate AI in their organization.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Learner Audience: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Translators and Domain Decision-Makers (e.g., Product Managers / Owners, Business Managers / Strategists, Analysts, Subject Matter Experts).</a:t>
            </a:r>
            <a:br>
              <a:rPr lang="en" sz="1200">
                <a:latin typeface="Proxima Nova"/>
                <a:ea typeface="Proxima Nova"/>
                <a:cs typeface="Proxima Nova"/>
                <a:sym typeface="Proxima Nova"/>
              </a:rPr>
            </a:b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Business Outcomes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Conceptualize where AI can be a value-add to their business.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Weigh ethical considerations against business goals when developing AI solutions.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and scope AI projects that add real business value to the organization.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29" y="875802"/>
            <a:ext cx="137224" cy="155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343" y="875800"/>
            <a:ext cx="137214" cy="18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5078" y="875798"/>
            <a:ext cx="177613" cy="18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 txBox="1"/>
          <p:nvPr/>
        </p:nvSpPr>
        <p:spPr>
          <a:xfrm>
            <a:off x="1986700" y="770575"/>
            <a:ext cx="1450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Onsite or Remote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3586800" y="775225"/>
            <a:ext cx="898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~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 Hours</a:t>
            </a:r>
            <a:endParaRPr/>
          </a:p>
        </p:txBody>
      </p:sp>
      <p:graphicFrame>
        <p:nvGraphicFramePr>
          <p:cNvPr id="340" name="Google Shape;340;p39"/>
          <p:cNvGraphicFramePr/>
          <p:nvPr/>
        </p:nvGraphicFramePr>
        <p:xfrm>
          <a:off x="4485000" y="71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{C1FA766F-EE03-43E6-9054-03CEE812BF04}</a:tableStyleId>
              </a:tblPr>
              <a:tblGrid>
                <a:gridCol w="1466325"/>
                <a:gridCol w="2730750"/>
              </a:tblGrid>
              <a:tr h="644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Program Overview</a:t>
                      </a:r>
                      <a:endParaRPr b="1" sz="12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13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What, How, and Why of AI</a:t>
                      </a:r>
                      <a:endParaRPr b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1.75 hours</a:t>
                      </a:r>
                      <a:endParaRPr i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Articulate what AI is and the process by which AI is created, applied, and managed.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Choosing AI Projects</a:t>
                      </a:r>
                      <a:endParaRPr b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hours</a:t>
                      </a:r>
                      <a:endParaRPr i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Determine the projects or problems that would benefit the most from an AI solution.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Responsible AI </a:t>
                      </a:r>
                      <a:endParaRPr b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0.75 hours</a:t>
                      </a:r>
                      <a:endParaRPr b="1" i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Proactively identify the ethical, security, and privacy risks that may arise when integrating AI.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AI in the Organization</a:t>
                      </a:r>
                      <a:endParaRPr b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 hour</a:t>
                      </a:r>
                      <a:endParaRPr i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Determine the key conditions needed for an AI project to be implemented successfully in your organization.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Opening, Wrap Up</a:t>
                      </a:r>
                      <a:endParaRPr b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 hour</a:t>
                      </a:r>
                      <a:endParaRPr i="1"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9"/>
          <p:cNvSpPr txBox="1"/>
          <p:nvPr>
            <p:ph type="title"/>
          </p:nvPr>
        </p:nvSpPr>
        <p:spPr>
          <a:xfrm>
            <a:off x="457200" y="280375"/>
            <a:ext cx="85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Leaders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457200" y="280375"/>
            <a:ext cx="41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Your Instructor</a:t>
            </a:r>
            <a:endParaRPr/>
          </a:p>
        </p:txBody>
      </p:sp>
      <p:sp>
        <p:nvSpPr>
          <p:cNvPr id="347" name="Google Shape;347;p4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40"/>
          <p:cNvCxnSpPr/>
          <p:nvPr/>
        </p:nvCxnSpPr>
        <p:spPr>
          <a:xfrm>
            <a:off x="2988325" y="2191075"/>
            <a:ext cx="4632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0"/>
          <p:cNvSpPr txBox="1"/>
          <p:nvPr/>
        </p:nvSpPr>
        <p:spPr>
          <a:xfrm>
            <a:off x="2896042" y="1701351"/>
            <a:ext cx="491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2864592" y="1232035"/>
            <a:ext cx="3952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D332F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sz="2800">
              <a:solidFill>
                <a:srgbClr val="ED332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86825" y="2252225"/>
            <a:ext cx="59001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Their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Bio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457200" y="1232025"/>
            <a:ext cx="2064000" cy="219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 their face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5850900" y="0"/>
            <a:ext cx="3293100" cy="8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CSM to complete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457200" y="280375"/>
            <a:ext cx="45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Your Instructor</a:t>
            </a:r>
            <a:endParaRPr/>
          </a:p>
        </p:txBody>
      </p:sp>
      <p:sp>
        <p:nvSpPr>
          <p:cNvPr id="359" name="Google Shape;359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1"/>
          <p:cNvCxnSpPr/>
          <p:nvPr/>
        </p:nvCxnSpPr>
        <p:spPr>
          <a:xfrm>
            <a:off x="2988325" y="2191075"/>
            <a:ext cx="4632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1"/>
          <p:cNvSpPr txBox="1"/>
          <p:nvPr/>
        </p:nvSpPr>
        <p:spPr>
          <a:xfrm>
            <a:off x="2896042" y="1701351"/>
            <a:ext cx="491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2864592" y="1232035"/>
            <a:ext cx="3952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D332F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sz="2800">
              <a:solidFill>
                <a:srgbClr val="ED332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2786825" y="2252225"/>
            <a:ext cx="59001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Their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Bio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457200" y="1232025"/>
            <a:ext cx="2064000" cy="219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 their face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5850900" y="0"/>
            <a:ext cx="3293100" cy="8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CSM to complete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5850900" y="0"/>
            <a:ext cx="3293100" cy="8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CSM can pull in additional slides as necessary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Virtual Classroom</a:t>
            </a:r>
            <a:endParaRPr/>
          </a:p>
        </p:txBody>
      </p:sp>
      <p:sp>
        <p:nvSpPr>
          <p:cNvPr id="377" name="Google Shape;377;p4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457200" y="1108925"/>
            <a:ext cx="82296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Get set up with Zoom!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be using Zoom for our Live Online sessions. Be sure to download and test Zoom by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&lt;date&gt;</a:t>
            </a: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!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specific Zoom meeting link will be included in your calendar invite for our session.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will join </a:t>
            </a: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Zoom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via your computer so that you can use the video functionality of the meeting for our virtual classroom. </a:t>
            </a:r>
            <a:r>
              <a:rPr b="1" i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 and test zoom 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by going to </a:t>
            </a:r>
            <a:r>
              <a:rPr lang="en" sz="1600" u="sng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http://zoom.us/test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This will take you through joining Zoom on your computer and prompt you to download Zoom to your computer if you have not done so already. More in-depth instructions for testing can be found </a:t>
            </a:r>
            <a:r>
              <a:rPr lang="en" sz="1600" u="sng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joining the Live Online classroom via Zoom, </a:t>
            </a:r>
            <a:r>
              <a:rPr b="1" i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turn your video on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as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will be an interactive session!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0500" y="853075"/>
            <a:ext cx="1726300" cy="6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