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4CF269-494A-4EEE-B2FB-B9FA7B3830D8}">
  <a:tblStyle styleId="{9A4CF269-494A-4EEE-B2FB-B9FA7B3830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5" Type="http://schemas.openxmlformats.org/officeDocument/2006/relationships/font" Target="fonts/Oswald-regular.fntdata"/><Relationship Id="rId14" Type="http://schemas.openxmlformats.org/officeDocument/2006/relationships/font" Target="fonts/ProximaNova-boldItalic.fntdata"/><Relationship Id="rId16" Type="http://schemas.openxmlformats.org/officeDocument/2006/relationships/font" Target="fonts/Oswa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0db7870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0db7870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6f3e8f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6f3e8f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 clients that their answers to these questions will be used to help instructors understand who the participants are so that they can better connect with them in the classroom and know where they’re coming from. Their answers are NOT used to change the content or the program itself. Instructors will use these insights to adjust their voiceover of concepts, things to avoid talking about, and general framing of the day.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6f3e8f4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6f3e8f4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49b7c1b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49b7c1b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4" name="Shape 254"/>
        <p:cNvGrpSpPr/>
        <p:nvPr/>
      </p:nvGrpSpPr>
      <p:grpSpPr>
        <a:xfrm>
          <a:off x="0" y="0"/>
          <a:ext cx="0" cy="0"/>
          <a:chOff x="0" y="0"/>
          <a:chExt cx="0" cy="0"/>
        </a:xfrm>
      </p:grpSpPr>
      <p:sp>
        <p:nvSpPr>
          <p:cNvPr id="255" name="Google Shape;255;p31"/>
          <p:cNvSpPr txBox="1"/>
          <p:nvPr>
            <p:ph type="title"/>
          </p:nvPr>
        </p:nvSpPr>
        <p:spPr>
          <a:xfrm>
            <a:off x="457200" y="28037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56" name="Google Shape;256;p31"/>
          <p:cNvSpPr/>
          <p:nvPr/>
        </p:nvSpPr>
        <p:spPr>
          <a:xfrm>
            <a:off x="564165" y="223687"/>
            <a:ext cx="302700" cy="56700"/>
          </a:xfrm>
          <a:prstGeom prst="rect">
            <a:avLst/>
          </a:prstGeom>
          <a:solidFill>
            <a:srgbClr val="E51B24"/>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Teal">
  <p:cSld name="CUSTOM_6_1_1_1_1_1_2">
    <p:spTree>
      <p:nvGrpSpPr>
        <p:cNvPr id="257" name="Shape 257"/>
        <p:cNvGrpSpPr/>
        <p:nvPr/>
      </p:nvGrpSpPr>
      <p:grpSpPr>
        <a:xfrm>
          <a:off x="0" y="0"/>
          <a:ext cx="0" cy="0"/>
          <a:chOff x="0" y="0"/>
          <a:chExt cx="0" cy="0"/>
        </a:xfrm>
      </p:grpSpPr>
      <p:sp>
        <p:nvSpPr>
          <p:cNvPr id="258" name="Google Shape;258;p32"/>
          <p:cNvSpPr/>
          <p:nvPr/>
        </p:nvSpPr>
        <p:spPr>
          <a:xfrm>
            <a:off x="0" y="2540700"/>
            <a:ext cx="9144000" cy="260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32"/>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260" name="Google Shape;260;p32"/>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2" name="Google Shape;262;p3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63" name="Google Shape;263;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64" name="Google Shape;264;p32"/>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5" name="Google Shape;265;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theme" Target="../theme/theme1.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For Leaders</a:t>
            </a:r>
            <a:endParaRPr/>
          </a:p>
        </p:txBody>
      </p:sp>
      <p:sp>
        <p:nvSpPr>
          <p:cNvPr id="271" name="Google Shape;271;p3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Program Kickoff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277" name="Google Shape;277;p34"/>
          <p:cNvSpPr txBox="1"/>
          <p:nvPr/>
        </p:nvSpPr>
        <p:spPr>
          <a:xfrm>
            <a:off x="735000" y="775225"/>
            <a:ext cx="1143900" cy="35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Proxima Nova"/>
                <a:ea typeface="Proxima Nova"/>
                <a:cs typeface="Proxima Nova"/>
                <a:sym typeface="Proxima Nova"/>
              </a:rPr>
              <a:t>Instructor-</a:t>
            </a:r>
            <a:r>
              <a:rPr lang="en" sz="1200">
                <a:solidFill>
                  <a:srgbClr val="000000"/>
                </a:solidFill>
                <a:latin typeface="Proxima Nova"/>
                <a:ea typeface="Proxima Nova"/>
                <a:cs typeface="Proxima Nova"/>
                <a:sym typeface="Proxima Nova"/>
              </a:rPr>
              <a:t>L</a:t>
            </a:r>
            <a:r>
              <a:rPr lang="en" sz="1200">
                <a:solidFill>
                  <a:srgbClr val="000000"/>
                </a:solidFill>
                <a:latin typeface="Proxima Nova"/>
                <a:ea typeface="Proxima Nova"/>
                <a:cs typeface="Proxima Nova"/>
                <a:sym typeface="Proxima Nova"/>
              </a:rPr>
              <a:t>ed</a:t>
            </a:r>
            <a:endParaRPr/>
          </a:p>
        </p:txBody>
      </p:sp>
      <p:sp>
        <p:nvSpPr>
          <p:cNvPr id="278" name="Google Shape;278;p34"/>
          <p:cNvSpPr/>
          <p:nvPr/>
        </p:nvSpPr>
        <p:spPr>
          <a:xfrm>
            <a:off x="457200" y="1254300"/>
            <a:ext cx="3691800" cy="328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1200">
                <a:latin typeface="Proxima Nova"/>
                <a:ea typeface="Proxima Nova"/>
                <a:cs typeface="Proxima Nova"/>
                <a:sym typeface="Proxima Nova"/>
              </a:rPr>
              <a:t>Overview</a:t>
            </a:r>
            <a:r>
              <a:rPr b="1" lang="en" sz="1200">
                <a:latin typeface="Proxima Nova"/>
                <a:ea typeface="Proxima Nova"/>
                <a:cs typeface="Proxima Nova"/>
                <a:sym typeface="Proxima Nova"/>
              </a:rPr>
              <a:t>:</a:t>
            </a:r>
            <a:endParaRPr b="1" sz="1200">
              <a:latin typeface="Proxima Nova"/>
              <a:ea typeface="Proxima Nova"/>
              <a:cs typeface="Proxima Nova"/>
              <a:sym typeface="Proxima Nova"/>
            </a:endParaRPr>
          </a:p>
          <a:p>
            <a:pPr indent="0" lvl="0" marL="0" rtl="0" algn="l">
              <a:lnSpc>
                <a:spcPct val="100000"/>
              </a:lnSpc>
              <a:spcBef>
                <a:spcPts val="0"/>
              </a:spcBef>
              <a:spcAft>
                <a:spcPts val="0"/>
              </a:spcAft>
              <a:buClr>
                <a:srgbClr val="000000"/>
              </a:buClr>
              <a:buSzPts val="1100"/>
              <a:buFont typeface="Arial"/>
              <a:buNone/>
            </a:pPr>
            <a:r>
              <a:rPr lang="en" sz="1200">
                <a:solidFill>
                  <a:schemeClr val="dk1"/>
                </a:solidFill>
                <a:latin typeface="Proxima Nova"/>
                <a:ea typeface="Proxima Nova"/>
                <a:cs typeface="Proxima Nova"/>
                <a:sym typeface="Proxima Nova"/>
              </a:rPr>
              <a:t>Leaders will gain fluency in AI, including how it works and its ethical implications, in order to identify opportunities to incorporate AI in their organization.</a:t>
            </a:r>
            <a:endParaRPr sz="1200">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rgbClr val="000000"/>
              </a:buClr>
              <a:buSzPts val="1100"/>
              <a:buFont typeface="Arial"/>
              <a:buNone/>
            </a:pPr>
            <a:r>
              <a:t/>
            </a:r>
            <a:endParaRPr sz="1200">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Learner Audience:</a:t>
            </a:r>
            <a:endParaRPr b="1" sz="1200">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rgbClr val="000000"/>
              </a:buClr>
              <a:buSzPts val="1100"/>
              <a:buFont typeface="Arial"/>
              <a:buNone/>
            </a:pPr>
            <a:r>
              <a:rPr lang="en" sz="1200">
                <a:solidFill>
                  <a:schemeClr val="dk1"/>
                </a:solidFill>
                <a:latin typeface="Proxima Nova"/>
                <a:ea typeface="Proxima Nova"/>
                <a:cs typeface="Proxima Nova"/>
                <a:sym typeface="Proxima Nova"/>
              </a:rPr>
              <a:t>Translators and Domain Decision-Makers (e.g., Product Managers / Owners, Business Managers / Strategists, Analysts, Subject Matter Experts).</a:t>
            </a:r>
            <a:br>
              <a:rPr lang="en" sz="1200">
                <a:latin typeface="Proxima Nova"/>
                <a:ea typeface="Proxima Nova"/>
                <a:cs typeface="Proxima Nova"/>
                <a:sym typeface="Proxima Nova"/>
              </a:rPr>
            </a:br>
            <a:endParaRPr sz="1200">
              <a:latin typeface="Proxima Nova"/>
              <a:ea typeface="Proxima Nova"/>
              <a:cs typeface="Proxima Nova"/>
              <a:sym typeface="Proxima Nova"/>
            </a:endParaRPr>
          </a:p>
          <a:p>
            <a:pPr indent="0" lvl="0" marL="0" rtl="0" algn="l">
              <a:lnSpc>
                <a:spcPct val="100000"/>
              </a:lnSpc>
              <a:spcBef>
                <a:spcPts val="0"/>
              </a:spcBef>
              <a:spcAft>
                <a:spcPts val="0"/>
              </a:spcAft>
              <a:buNone/>
            </a:pPr>
            <a:r>
              <a:rPr b="1" lang="en" sz="1200">
                <a:latin typeface="Proxima Nova"/>
                <a:ea typeface="Proxima Nova"/>
                <a:cs typeface="Proxima Nova"/>
                <a:sym typeface="Proxima Nova"/>
              </a:rPr>
              <a:t>Business Outcomes</a:t>
            </a:r>
            <a:r>
              <a:rPr b="1" lang="en" sz="1200">
                <a:latin typeface="Proxima Nova"/>
                <a:ea typeface="Proxima Nova"/>
                <a:cs typeface="Proxima Nova"/>
                <a:sym typeface="Proxima Nova"/>
              </a:rPr>
              <a:t>:</a:t>
            </a:r>
            <a:endParaRPr b="1" sz="1200">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Conceptualize where AI can be a value-add to their business.</a:t>
            </a:r>
            <a:endParaRPr sz="1200">
              <a:solidFill>
                <a:schemeClr val="dk1"/>
              </a:solidFill>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Weigh ethical considerations against business goals when developing AI solutions.</a:t>
            </a:r>
            <a:endParaRPr sz="1200">
              <a:solidFill>
                <a:schemeClr val="dk1"/>
              </a:solidFill>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Identify and scope AI projects that add real business value to the organization.</a:t>
            </a:r>
            <a:endParaRPr sz="1200">
              <a:solidFill>
                <a:schemeClr val="dk1"/>
              </a:solidFill>
              <a:latin typeface="Proxima Nova"/>
              <a:ea typeface="Proxima Nova"/>
              <a:cs typeface="Proxima Nova"/>
              <a:sym typeface="Proxima Nova"/>
            </a:endParaRPr>
          </a:p>
        </p:txBody>
      </p:sp>
      <p:pic>
        <p:nvPicPr>
          <p:cNvPr id="279" name="Google Shape;279;p34"/>
          <p:cNvPicPr preferRelativeResize="0"/>
          <p:nvPr/>
        </p:nvPicPr>
        <p:blipFill>
          <a:blip r:embed="rId3">
            <a:alphaModFix/>
          </a:blip>
          <a:stretch>
            <a:fillRect/>
          </a:stretch>
        </p:blipFill>
        <p:spPr>
          <a:xfrm>
            <a:off x="581329" y="875802"/>
            <a:ext cx="137224" cy="155823"/>
          </a:xfrm>
          <a:prstGeom prst="rect">
            <a:avLst/>
          </a:prstGeom>
          <a:noFill/>
          <a:ln>
            <a:noFill/>
          </a:ln>
        </p:spPr>
      </p:pic>
      <p:pic>
        <p:nvPicPr>
          <p:cNvPr id="280" name="Google Shape;280;p34"/>
          <p:cNvPicPr preferRelativeResize="0"/>
          <p:nvPr/>
        </p:nvPicPr>
        <p:blipFill>
          <a:blip r:embed="rId4">
            <a:alphaModFix/>
          </a:blip>
          <a:stretch>
            <a:fillRect/>
          </a:stretch>
        </p:blipFill>
        <p:spPr>
          <a:xfrm>
            <a:off x="1895343" y="875800"/>
            <a:ext cx="137214" cy="180247"/>
          </a:xfrm>
          <a:prstGeom prst="rect">
            <a:avLst/>
          </a:prstGeom>
          <a:noFill/>
          <a:ln>
            <a:noFill/>
          </a:ln>
        </p:spPr>
      </p:pic>
      <p:pic>
        <p:nvPicPr>
          <p:cNvPr id="281" name="Google Shape;281;p34"/>
          <p:cNvPicPr preferRelativeResize="0"/>
          <p:nvPr/>
        </p:nvPicPr>
        <p:blipFill>
          <a:blip r:embed="rId5">
            <a:alphaModFix/>
          </a:blip>
          <a:stretch>
            <a:fillRect/>
          </a:stretch>
        </p:blipFill>
        <p:spPr>
          <a:xfrm>
            <a:off x="3415078" y="875798"/>
            <a:ext cx="177613" cy="180251"/>
          </a:xfrm>
          <a:prstGeom prst="rect">
            <a:avLst/>
          </a:prstGeom>
          <a:noFill/>
          <a:ln>
            <a:noFill/>
          </a:ln>
        </p:spPr>
      </p:pic>
      <p:sp>
        <p:nvSpPr>
          <p:cNvPr id="282" name="Google Shape;282;p34"/>
          <p:cNvSpPr txBox="1"/>
          <p:nvPr/>
        </p:nvSpPr>
        <p:spPr>
          <a:xfrm>
            <a:off x="1986700" y="770575"/>
            <a:ext cx="1450200" cy="35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Proxima Nova"/>
                <a:ea typeface="Proxima Nova"/>
                <a:cs typeface="Proxima Nova"/>
                <a:sym typeface="Proxima Nova"/>
              </a:rPr>
              <a:t>Onsite or Remote</a:t>
            </a:r>
            <a:endParaRPr/>
          </a:p>
        </p:txBody>
      </p:sp>
      <p:sp>
        <p:nvSpPr>
          <p:cNvPr id="283" name="Google Shape;283;p34"/>
          <p:cNvSpPr txBox="1"/>
          <p:nvPr/>
        </p:nvSpPr>
        <p:spPr>
          <a:xfrm>
            <a:off x="3586800" y="775225"/>
            <a:ext cx="898200" cy="35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a:t>
            </a:r>
            <a:r>
              <a:rPr lang="en" sz="1200">
                <a:solidFill>
                  <a:srgbClr val="000000"/>
                </a:solidFill>
                <a:latin typeface="Proxima Nova"/>
                <a:ea typeface="Proxima Nova"/>
                <a:cs typeface="Proxima Nova"/>
                <a:sym typeface="Proxima Nova"/>
              </a:rPr>
              <a:t>7 Hours</a:t>
            </a:r>
            <a:endParaRPr/>
          </a:p>
        </p:txBody>
      </p:sp>
      <p:graphicFrame>
        <p:nvGraphicFramePr>
          <p:cNvPr id="284" name="Google Shape;284;p34"/>
          <p:cNvGraphicFramePr/>
          <p:nvPr/>
        </p:nvGraphicFramePr>
        <p:xfrm>
          <a:off x="4485000" y="714750"/>
          <a:ext cx="3000000" cy="3000000"/>
        </p:xfrm>
        <a:graphic>
          <a:graphicData uri="http://schemas.openxmlformats.org/drawingml/2006/table">
            <a:tbl>
              <a:tblPr>
                <a:noFill/>
                <a:tableStyleId>{9A4CF269-494A-4EEE-B2FB-B9FA7B3830D8}</a:tableStyleId>
              </a:tblPr>
              <a:tblGrid>
                <a:gridCol w="1466325"/>
                <a:gridCol w="2730750"/>
              </a:tblGrid>
              <a:tr h="64400">
                <a:tc gridSpan="2">
                  <a:txBody>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Program Overview</a:t>
                      </a:r>
                      <a:endParaRPr b="1" sz="1200">
                        <a:solidFill>
                          <a:srgbClr val="FFFFFF"/>
                        </a:solidFill>
                        <a:latin typeface="Proxima Nova"/>
                        <a:ea typeface="Proxima Nova"/>
                        <a:cs typeface="Proxima Nova"/>
                        <a:sym typeface="Proxima Nova"/>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dk2"/>
                    </a:solidFill>
                  </a:tcPr>
                </a:tc>
                <a:tc hMerge="1"/>
              </a:tr>
              <a:tr h="133175">
                <a:tc>
                  <a:txBody>
                    <a:bodyPr/>
                    <a:lstStyle/>
                    <a:p>
                      <a:pPr indent="0" lvl="0" marL="0" rtl="0" algn="l">
                        <a:lnSpc>
                          <a:spcPct val="115000"/>
                        </a:lnSpc>
                        <a:spcBef>
                          <a:spcPts val="0"/>
                        </a:spcBef>
                        <a:spcAft>
                          <a:spcPts val="0"/>
                        </a:spcAft>
                        <a:buNone/>
                      </a:pPr>
                      <a:r>
                        <a:rPr b="1" lang="en" sz="1200">
                          <a:solidFill>
                            <a:schemeClr val="dk1"/>
                          </a:solidFill>
                          <a:latin typeface="Proxima Nova"/>
                          <a:ea typeface="Proxima Nova"/>
                          <a:cs typeface="Proxima Nova"/>
                          <a:sym typeface="Proxima Nova"/>
                        </a:rPr>
                        <a:t>The What, How, and Why of AI</a:t>
                      </a:r>
                      <a:endParaRPr b="1"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i="1" lang="en" sz="1200">
                          <a:solidFill>
                            <a:schemeClr val="dk1"/>
                          </a:solidFill>
                          <a:latin typeface="Proxima Nova"/>
                          <a:ea typeface="Proxima Nova"/>
                          <a:cs typeface="Proxima Nova"/>
                          <a:sym typeface="Proxima Nova"/>
                        </a:rPr>
                        <a:t>1.75 hours</a:t>
                      </a:r>
                      <a:endParaRPr i="1" sz="1200">
                        <a:solidFill>
                          <a:schemeClr val="dk1"/>
                        </a:solidFill>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chemeClr val="dk1"/>
                          </a:solidFill>
                          <a:latin typeface="Proxima Nova"/>
                          <a:ea typeface="Proxima Nova"/>
                          <a:cs typeface="Proxima Nova"/>
                          <a:sym typeface="Proxima Nova"/>
                        </a:rPr>
                        <a:t>Articulate what AI is and the process by which AI is created, applied, and managed.</a:t>
                      </a:r>
                      <a:endParaRPr sz="1200">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r>
              <a:tr h="133175">
                <a:tc>
                  <a:txBody>
                    <a:bodyPr/>
                    <a:lstStyle/>
                    <a:p>
                      <a:pPr indent="0" lvl="0" marL="0" rtl="0" algn="l">
                        <a:lnSpc>
                          <a:spcPct val="115000"/>
                        </a:lnSpc>
                        <a:spcBef>
                          <a:spcPts val="0"/>
                        </a:spcBef>
                        <a:spcAft>
                          <a:spcPts val="0"/>
                        </a:spcAft>
                        <a:buNone/>
                      </a:pPr>
                      <a:r>
                        <a:rPr b="1" lang="en" sz="1200">
                          <a:solidFill>
                            <a:schemeClr val="dk1"/>
                          </a:solidFill>
                          <a:latin typeface="Proxima Nova"/>
                          <a:ea typeface="Proxima Nova"/>
                          <a:cs typeface="Proxima Nova"/>
                          <a:sym typeface="Proxima Nova"/>
                        </a:rPr>
                        <a:t>Choosing AI Projects</a:t>
                      </a:r>
                      <a:endParaRPr b="1"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i="1" lang="en" sz="1200">
                          <a:solidFill>
                            <a:schemeClr val="dk1"/>
                          </a:solidFill>
                          <a:latin typeface="Proxima Nova"/>
                          <a:ea typeface="Proxima Nova"/>
                          <a:cs typeface="Proxima Nova"/>
                          <a:sym typeface="Proxima Nova"/>
                        </a:rPr>
                        <a:t>2 hours</a:t>
                      </a:r>
                      <a:endParaRPr i="1" sz="1200">
                        <a:solidFill>
                          <a:schemeClr val="dk1"/>
                        </a:solidFill>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chemeClr val="dk1"/>
                          </a:solidFill>
                          <a:latin typeface="Proxima Nova"/>
                          <a:ea typeface="Proxima Nova"/>
                          <a:cs typeface="Proxima Nova"/>
                          <a:sym typeface="Proxima Nova"/>
                        </a:rPr>
                        <a:t>Determine the projects or problems that would benefit the most from an AI solution.</a:t>
                      </a:r>
                      <a:endParaRPr sz="1200">
                        <a:solidFill>
                          <a:schemeClr val="dk1"/>
                        </a:solidFill>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r>
              <a:tr h="133175">
                <a:tc>
                  <a:txBody>
                    <a:bodyPr/>
                    <a:lstStyle/>
                    <a:p>
                      <a:pPr indent="0" lvl="0" marL="0" rtl="0" algn="l">
                        <a:lnSpc>
                          <a:spcPct val="115000"/>
                        </a:lnSpc>
                        <a:spcBef>
                          <a:spcPts val="0"/>
                        </a:spcBef>
                        <a:spcAft>
                          <a:spcPts val="0"/>
                        </a:spcAft>
                        <a:buNone/>
                      </a:pPr>
                      <a:r>
                        <a:rPr b="1" lang="en" sz="1200">
                          <a:solidFill>
                            <a:schemeClr val="dk1"/>
                          </a:solidFill>
                          <a:latin typeface="Proxima Nova"/>
                          <a:ea typeface="Proxima Nova"/>
                          <a:cs typeface="Proxima Nova"/>
                          <a:sym typeface="Proxima Nova"/>
                        </a:rPr>
                        <a:t>Responsible AI </a:t>
                      </a:r>
                      <a:endParaRPr b="1"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i="1" lang="en" sz="1200">
                          <a:solidFill>
                            <a:schemeClr val="dk1"/>
                          </a:solidFill>
                          <a:latin typeface="Proxima Nova"/>
                          <a:ea typeface="Proxima Nova"/>
                          <a:cs typeface="Proxima Nova"/>
                          <a:sym typeface="Proxima Nova"/>
                        </a:rPr>
                        <a:t>0.75 hours</a:t>
                      </a:r>
                      <a:endParaRPr b="1" i="1" sz="1200">
                        <a:solidFill>
                          <a:schemeClr val="dk1"/>
                        </a:solidFill>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chemeClr val="dk1"/>
                          </a:solidFill>
                          <a:latin typeface="Proxima Nova"/>
                          <a:ea typeface="Proxima Nova"/>
                          <a:cs typeface="Proxima Nova"/>
                          <a:sym typeface="Proxima Nova"/>
                        </a:rPr>
                        <a:t>Proactively identify the ethical, security, and privacy risks that may arise when integrating AI.</a:t>
                      </a:r>
                      <a:endParaRPr sz="1200">
                        <a:solidFill>
                          <a:schemeClr val="dk1"/>
                        </a:solidFill>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r>
              <a:tr h="133175">
                <a:tc>
                  <a:txBody>
                    <a:bodyPr/>
                    <a:lstStyle/>
                    <a:p>
                      <a:pPr indent="0" lvl="0" marL="0" rtl="0" algn="l">
                        <a:lnSpc>
                          <a:spcPct val="115000"/>
                        </a:lnSpc>
                        <a:spcBef>
                          <a:spcPts val="0"/>
                        </a:spcBef>
                        <a:spcAft>
                          <a:spcPts val="0"/>
                        </a:spcAft>
                        <a:buNone/>
                      </a:pPr>
                      <a:r>
                        <a:rPr b="1" lang="en" sz="1200">
                          <a:solidFill>
                            <a:schemeClr val="dk1"/>
                          </a:solidFill>
                          <a:latin typeface="Proxima Nova"/>
                          <a:ea typeface="Proxima Nova"/>
                          <a:cs typeface="Proxima Nova"/>
                          <a:sym typeface="Proxima Nova"/>
                        </a:rPr>
                        <a:t>AI in the Organization</a:t>
                      </a:r>
                      <a:endParaRPr b="1"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i="1" lang="en" sz="1200">
                          <a:solidFill>
                            <a:schemeClr val="dk1"/>
                          </a:solidFill>
                          <a:latin typeface="Proxima Nova"/>
                          <a:ea typeface="Proxima Nova"/>
                          <a:cs typeface="Proxima Nova"/>
                          <a:sym typeface="Proxima Nova"/>
                        </a:rPr>
                        <a:t>1 hour</a:t>
                      </a:r>
                      <a:endParaRPr i="1" sz="1200">
                        <a:solidFill>
                          <a:schemeClr val="dk1"/>
                        </a:solidFill>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Determine the key conditions needed for an AI project to be implemented successfully in your organization.</a:t>
                      </a:r>
                      <a:endParaRPr sz="1200">
                        <a:solidFill>
                          <a:schemeClr val="dk1"/>
                        </a:solidFill>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r>
              <a:tr h="98800">
                <a:tc>
                  <a:txBody>
                    <a:bodyPr/>
                    <a:lstStyle/>
                    <a:p>
                      <a:pPr indent="0" lvl="0" marL="0" rtl="0" algn="l">
                        <a:lnSpc>
                          <a:spcPct val="115000"/>
                        </a:lnSpc>
                        <a:spcBef>
                          <a:spcPts val="0"/>
                        </a:spcBef>
                        <a:spcAft>
                          <a:spcPts val="0"/>
                        </a:spcAft>
                        <a:buNone/>
                      </a:pPr>
                      <a:r>
                        <a:rPr b="1" lang="en" sz="1200">
                          <a:solidFill>
                            <a:schemeClr val="dk1"/>
                          </a:solidFill>
                          <a:latin typeface="Proxima Nova"/>
                          <a:ea typeface="Proxima Nova"/>
                          <a:cs typeface="Proxima Nova"/>
                          <a:sym typeface="Proxima Nova"/>
                        </a:rPr>
                        <a:t>Opening, Wrap Up</a:t>
                      </a:r>
                      <a:endParaRPr b="1"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i="1" lang="en" sz="1200">
                          <a:solidFill>
                            <a:schemeClr val="dk1"/>
                          </a:solidFill>
                          <a:latin typeface="Proxima Nova"/>
                          <a:ea typeface="Proxima Nova"/>
                          <a:cs typeface="Proxima Nova"/>
                          <a:sym typeface="Proxima Nova"/>
                        </a:rPr>
                        <a:t>1 hour</a:t>
                      </a:r>
                      <a:endParaRPr i="1" sz="1200">
                        <a:solidFill>
                          <a:schemeClr val="dk1"/>
                        </a:solidFill>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rgbClr val="FFFFFF"/>
                    </a:solidFill>
                  </a:tcPr>
                </a:tc>
              </a:tr>
            </a:tbl>
          </a:graphicData>
        </a:graphic>
      </p:graphicFrame>
      <p:sp>
        <p:nvSpPr>
          <p:cNvPr id="285" name="Google Shape;285;p34"/>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For Leaders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p:nvPr/>
        </p:nvSpPr>
        <p:spPr>
          <a:xfrm>
            <a:off x="6036650" y="1551225"/>
            <a:ext cx="2480100" cy="3061500"/>
          </a:xfrm>
          <a:prstGeom prst="roundRect">
            <a:avLst>
              <a:gd fmla="val 16667" name="adj"/>
            </a:avLst>
          </a:prstGeom>
          <a:solidFill>
            <a:srgbClr val="F3F3F3"/>
          </a:solidFill>
          <a:ln>
            <a:noFill/>
          </a:ln>
          <a:effectLst>
            <a:outerShdw blurRad="57150" rotWithShape="0" algn="bl" dir="1620000" dist="19050">
              <a:srgbClr val="999999">
                <a:alpha val="69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Proxima Nova"/>
                <a:ea typeface="Proxima Nova"/>
                <a:cs typeface="Proxima Nova"/>
                <a:sym typeface="Proxima Nova"/>
              </a:rPr>
              <a:t>The Participants</a:t>
            </a:r>
            <a:endParaRPr b="1">
              <a:latin typeface="Proxima Nova"/>
              <a:ea typeface="Proxima Nova"/>
              <a:cs typeface="Proxima Nova"/>
              <a:sym typeface="Proxima Nova"/>
            </a:endParaRPr>
          </a:p>
          <a:p>
            <a:pPr indent="-226059" lvl="0" marL="182880" rtl="0" algn="l">
              <a:lnSpc>
                <a:spcPct val="115000"/>
              </a:lnSpc>
              <a:spcBef>
                <a:spcPts val="100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Please describe the participants’:</a:t>
            </a:r>
            <a:endParaRPr>
              <a:solidFill>
                <a:schemeClr val="dk1"/>
              </a:solidFill>
              <a:latin typeface="Proxima Nova"/>
              <a:ea typeface="Proxima Nova"/>
              <a:cs typeface="Proxima Nova"/>
              <a:sym typeface="Proxima Nova"/>
            </a:endParaRPr>
          </a:p>
          <a:p>
            <a:pPr indent="-226059" lvl="1" marL="36576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Roles.</a:t>
            </a:r>
            <a:endParaRPr>
              <a:solidFill>
                <a:schemeClr val="dk1"/>
              </a:solidFill>
              <a:latin typeface="Proxima Nova"/>
              <a:ea typeface="Proxima Nova"/>
              <a:cs typeface="Proxima Nova"/>
              <a:sym typeface="Proxima Nova"/>
            </a:endParaRPr>
          </a:p>
          <a:p>
            <a:pPr indent="-226059" lvl="1" marL="36576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Tenure.</a:t>
            </a:r>
            <a:endParaRPr>
              <a:solidFill>
                <a:schemeClr val="dk1"/>
              </a:solidFill>
              <a:latin typeface="Proxima Nova"/>
              <a:ea typeface="Proxima Nova"/>
              <a:cs typeface="Proxima Nova"/>
              <a:sym typeface="Proxima Nova"/>
            </a:endParaRPr>
          </a:p>
          <a:p>
            <a:pPr indent="-226059" lvl="1" marL="36576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Levels of experience.</a:t>
            </a:r>
            <a:endParaRPr>
              <a:solidFill>
                <a:schemeClr val="dk1"/>
              </a:solidFill>
              <a:latin typeface="Proxima Nova"/>
              <a:ea typeface="Proxima Nova"/>
              <a:cs typeface="Proxima Nova"/>
              <a:sym typeface="Proxima Nova"/>
            </a:endParaRPr>
          </a:p>
          <a:p>
            <a:pPr indent="-226059" lvl="1" marL="36576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Geographies. </a:t>
            </a:r>
            <a:endParaRPr>
              <a:solidFill>
                <a:schemeClr val="dk1"/>
              </a:solidFill>
              <a:latin typeface="Proxima Nova"/>
              <a:ea typeface="Proxima Nova"/>
              <a:cs typeface="Proxima Nova"/>
              <a:sym typeface="Proxima Nova"/>
            </a:endParaRPr>
          </a:p>
          <a:p>
            <a:pPr indent="-226059" lvl="0" marL="18288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How regularly do participants work together?</a:t>
            </a:r>
            <a:endParaRPr>
              <a:solidFill>
                <a:schemeClr val="dk1"/>
              </a:solidFill>
              <a:latin typeface="Proxima Nova"/>
              <a:ea typeface="Proxima Nova"/>
              <a:cs typeface="Proxima Nova"/>
              <a:sym typeface="Proxima Nova"/>
            </a:endParaRPr>
          </a:p>
        </p:txBody>
      </p:sp>
      <p:sp>
        <p:nvSpPr>
          <p:cNvPr id="291" name="Google Shape;291;p3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to Know You</a:t>
            </a:r>
            <a:endParaRPr/>
          </a:p>
        </p:txBody>
      </p:sp>
      <p:sp>
        <p:nvSpPr>
          <p:cNvPr id="292" name="Google Shape;292;p35"/>
          <p:cNvSpPr/>
          <p:nvPr/>
        </p:nvSpPr>
        <p:spPr>
          <a:xfrm>
            <a:off x="3331951" y="1551225"/>
            <a:ext cx="2480100" cy="3061500"/>
          </a:xfrm>
          <a:prstGeom prst="roundRect">
            <a:avLst>
              <a:gd fmla="val 16667" name="adj"/>
            </a:avLst>
          </a:prstGeom>
          <a:solidFill>
            <a:srgbClr val="F3F3F3"/>
          </a:solidFill>
          <a:ln>
            <a:noFill/>
          </a:ln>
          <a:effectLst>
            <a:outerShdw blurRad="57150" rotWithShape="0" algn="bl" dir="1620000" dist="19050">
              <a:srgbClr val="999999">
                <a:alpha val="69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Proxima Nova"/>
                <a:ea typeface="Proxima Nova"/>
                <a:cs typeface="Proxima Nova"/>
                <a:sym typeface="Proxima Nova"/>
              </a:rPr>
              <a:t>Your Org</a:t>
            </a:r>
            <a:endParaRPr b="1">
              <a:latin typeface="Proxima Nova"/>
              <a:ea typeface="Proxima Nova"/>
              <a:cs typeface="Proxima Nova"/>
              <a:sym typeface="Proxima Nova"/>
            </a:endParaRPr>
          </a:p>
          <a:p>
            <a:pPr indent="-226059" lvl="0" marL="182880" rtl="0" algn="l">
              <a:lnSpc>
                <a:spcPct val="115000"/>
              </a:lnSpc>
              <a:spcBef>
                <a:spcPts val="100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What is the climate around learning?</a:t>
            </a:r>
            <a:endParaRPr>
              <a:solidFill>
                <a:schemeClr val="dk1"/>
              </a:solidFill>
              <a:latin typeface="Proxima Nova"/>
              <a:ea typeface="Proxima Nova"/>
              <a:cs typeface="Proxima Nova"/>
              <a:sym typeface="Proxima Nova"/>
            </a:endParaRPr>
          </a:p>
          <a:p>
            <a:pPr indent="-226059" lvl="0" marL="18288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What priorities or initiatives are currently underway?</a:t>
            </a:r>
            <a:endParaRPr>
              <a:solidFill>
                <a:schemeClr val="dk1"/>
              </a:solidFill>
              <a:latin typeface="Proxima Nova"/>
              <a:ea typeface="Proxima Nova"/>
              <a:cs typeface="Proxima Nova"/>
              <a:sym typeface="Proxima Nova"/>
            </a:endParaRPr>
          </a:p>
          <a:p>
            <a:pPr indent="-226059" lvl="0" marL="18288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Are there any topics, examples, etc. that we should avoid talking about?</a:t>
            </a:r>
            <a:endParaRPr>
              <a:solidFill>
                <a:schemeClr val="dk1"/>
              </a:solidFill>
              <a:latin typeface="Proxima Nova"/>
              <a:ea typeface="Proxima Nova"/>
              <a:cs typeface="Proxima Nova"/>
              <a:sym typeface="Proxima Nova"/>
            </a:endParaRPr>
          </a:p>
        </p:txBody>
      </p:sp>
      <p:sp>
        <p:nvSpPr>
          <p:cNvPr id="293" name="Google Shape;293;p35"/>
          <p:cNvSpPr/>
          <p:nvPr/>
        </p:nvSpPr>
        <p:spPr>
          <a:xfrm>
            <a:off x="627250" y="1551225"/>
            <a:ext cx="2480100" cy="3061500"/>
          </a:xfrm>
          <a:prstGeom prst="roundRect">
            <a:avLst>
              <a:gd fmla="val 16667" name="adj"/>
            </a:avLst>
          </a:prstGeom>
          <a:solidFill>
            <a:srgbClr val="F3F3F3"/>
          </a:solidFill>
          <a:ln>
            <a:noFill/>
          </a:ln>
          <a:effectLst>
            <a:outerShdw blurRad="57150" rotWithShape="0" algn="bl" dir="1620000" dist="19050">
              <a:srgbClr val="999999">
                <a:alpha val="69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Proxima Nova"/>
                <a:ea typeface="Proxima Nova"/>
                <a:cs typeface="Proxima Nova"/>
                <a:sym typeface="Proxima Nova"/>
              </a:rPr>
              <a:t>Your Business</a:t>
            </a:r>
            <a:endParaRPr b="1">
              <a:latin typeface="Proxima Nova"/>
              <a:ea typeface="Proxima Nova"/>
              <a:cs typeface="Proxima Nova"/>
              <a:sym typeface="Proxima Nova"/>
            </a:endParaRPr>
          </a:p>
          <a:p>
            <a:pPr indent="-226059" lvl="0" marL="182880" rtl="0" algn="l">
              <a:lnSpc>
                <a:spcPct val="115000"/>
              </a:lnSpc>
              <a:spcBef>
                <a:spcPts val="100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What changes or developments has your business experienced recently?</a:t>
            </a:r>
            <a:endParaRPr>
              <a:solidFill>
                <a:schemeClr val="dk1"/>
              </a:solidFill>
              <a:latin typeface="Proxima Nova"/>
              <a:ea typeface="Proxima Nova"/>
              <a:cs typeface="Proxima Nova"/>
              <a:sym typeface="Proxima Nova"/>
            </a:endParaRPr>
          </a:p>
          <a:p>
            <a:pPr indent="-226059" lvl="0" marL="18288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What regulations or rules make your business unique?</a:t>
            </a:r>
            <a:endParaRPr>
              <a:solidFill>
                <a:schemeClr val="dk1"/>
              </a:solidFill>
              <a:latin typeface="Proxima Nova"/>
              <a:ea typeface="Proxima Nova"/>
              <a:cs typeface="Proxima Nova"/>
              <a:sym typeface="Proxima Nova"/>
            </a:endParaRPr>
          </a:p>
        </p:txBody>
      </p:sp>
      <p:sp>
        <p:nvSpPr>
          <p:cNvPr id="294" name="Google Shape;294;p35"/>
          <p:cNvSpPr txBox="1"/>
          <p:nvPr/>
        </p:nvSpPr>
        <p:spPr>
          <a:xfrm>
            <a:off x="457200" y="978525"/>
            <a:ext cx="8229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1"/>
                </a:solidFill>
                <a:highlight>
                  <a:schemeClr val="accent2"/>
                </a:highlight>
                <a:latin typeface="Proxima Nova"/>
                <a:ea typeface="Proxima Nova"/>
                <a:cs typeface="Proxima Nova"/>
                <a:sym typeface="Proxima Nova"/>
              </a:rPr>
              <a:t>Help our instructors prepare for teaching the program.</a:t>
            </a:r>
            <a:endParaRPr b="1" sz="1800">
              <a:solidFill>
                <a:schemeClr val="dk1"/>
              </a:solidFill>
              <a:highlight>
                <a:schemeClr val="accent2"/>
              </a:highlight>
              <a:latin typeface="Proxima Nova"/>
              <a:ea typeface="Proxima Nova"/>
              <a:cs typeface="Proxima Nova"/>
              <a:sym typeface="Proxima Nova"/>
            </a:endParaRPr>
          </a:p>
        </p:txBody>
      </p:sp>
      <p:sp>
        <p:nvSpPr>
          <p:cNvPr id="295" name="Google Shape;295;p3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296" name="Google Shape;296;p3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to Know You</a:t>
            </a:r>
            <a:endParaRPr/>
          </a:p>
        </p:txBody>
      </p:sp>
      <p:sp>
        <p:nvSpPr>
          <p:cNvPr id="302" name="Google Shape;302;p36"/>
          <p:cNvSpPr txBox="1"/>
          <p:nvPr>
            <p:ph idx="1" type="body"/>
          </p:nvPr>
        </p:nvSpPr>
        <p:spPr>
          <a:xfrm>
            <a:off x="457200" y="973400"/>
            <a:ext cx="8229600" cy="373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Are there any specific businesses using AI or AI case studies that stand out to you, and that we should include in the program?</a:t>
            </a:r>
            <a:endParaRPr sz="1600"/>
          </a:p>
          <a:p>
            <a:pPr indent="-330200" lvl="1" marL="914400" rtl="0" algn="l">
              <a:spcBef>
                <a:spcPts val="0"/>
              </a:spcBef>
              <a:spcAft>
                <a:spcPts val="0"/>
              </a:spcAft>
              <a:buSzPts val="1600"/>
              <a:buChar char="○"/>
            </a:pPr>
            <a:r>
              <a:rPr lang="en"/>
              <a:t>If not, we will provide best-in-class ones.</a:t>
            </a:r>
            <a:endParaRPr/>
          </a:p>
          <a:p>
            <a:pPr indent="-330200" lvl="0" marL="457200" rtl="0" algn="l">
              <a:spcBef>
                <a:spcPts val="0"/>
              </a:spcBef>
              <a:spcAft>
                <a:spcPts val="0"/>
              </a:spcAft>
              <a:buSzPts val="1600"/>
              <a:buChar char="●"/>
            </a:pPr>
            <a:r>
              <a:rPr lang="en" sz="1600"/>
              <a:t>Is there a specific machine learning workflow used internally that we can highlight to students in the program?</a:t>
            </a:r>
            <a:endParaRPr sz="1600"/>
          </a:p>
          <a:p>
            <a:pPr indent="-330200" lvl="1" marL="914400" rtl="0" algn="l">
              <a:spcBef>
                <a:spcPts val="0"/>
              </a:spcBef>
              <a:spcAft>
                <a:spcPts val="0"/>
              </a:spcAft>
              <a:buSzPts val="1600"/>
              <a:buChar char="○"/>
            </a:pPr>
            <a:r>
              <a:rPr lang="en"/>
              <a:t>If not, we will discuss a standard workflow.</a:t>
            </a:r>
            <a:endParaRPr/>
          </a:p>
          <a:p>
            <a:pPr indent="-330200" lvl="0" marL="457200" rtl="0" algn="l">
              <a:spcBef>
                <a:spcPts val="0"/>
              </a:spcBef>
              <a:spcAft>
                <a:spcPts val="0"/>
              </a:spcAft>
              <a:buSzPts val="1600"/>
              <a:buChar char="●"/>
            </a:pPr>
            <a:r>
              <a:rPr lang="en" sz="1600"/>
              <a:t>Are there specific roles involved in your organization’s machine learning projects that you’d like to expose students to in the program?</a:t>
            </a:r>
            <a:endParaRPr sz="1600"/>
          </a:p>
          <a:p>
            <a:pPr indent="-330200" lvl="1" marL="914400" rtl="0" algn="l">
              <a:spcBef>
                <a:spcPts val="0"/>
              </a:spcBef>
              <a:spcAft>
                <a:spcPts val="0"/>
              </a:spcAft>
              <a:buSzPts val="1600"/>
              <a:buChar char="○"/>
            </a:pPr>
            <a:r>
              <a:rPr lang="en"/>
              <a:t>If not, we will discuss standard roles involved.</a:t>
            </a:r>
            <a:endParaRPr/>
          </a:p>
          <a:p>
            <a:pPr indent="-330200" lvl="0" marL="457200" rtl="0" algn="l">
              <a:spcBef>
                <a:spcPts val="0"/>
              </a:spcBef>
              <a:spcAft>
                <a:spcPts val="0"/>
              </a:spcAft>
              <a:buSzPts val="1600"/>
              <a:buChar char="●"/>
            </a:pPr>
            <a:r>
              <a:rPr lang="en" sz="1600"/>
              <a:t>Is there a specific internal AI governance framework or model that you’d like to expose students to in the program?</a:t>
            </a:r>
            <a:endParaRPr sz="1600"/>
          </a:p>
          <a:p>
            <a:pPr indent="-330200" lvl="1" marL="914400" rtl="0" algn="l">
              <a:spcBef>
                <a:spcPts val="0"/>
              </a:spcBef>
              <a:spcAft>
                <a:spcPts val="0"/>
              </a:spcAft>
              <a:buSzPts val="1600"/>
              <a:buChar char="○"/>
            </a:pPr>
            <a:r>
              <a:rPr lang="en"/>
              <a:t>If not, we will discuss general best practices and approaches to AI governance.</a:t>
            </a:r>
            <a:endParaRPr sz="1600"/>
          </a:p>
        </p:txBody>
      </p:sp>
      <p:sp>
        <p:nvSpPr>
          <p:cNvPr id="303" name="Google Shape;303;p3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