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89" r:id="rId2"/>
    <p:sldId id="285" r:id="rId3"/>
    <p:sldId id="265" r:id="rId4"/>
    <p:sldId id="281" r:id="rId5"/>
    <p:sldId id="280" r:id="rId6"/>
    <p:sldId id="283" r:id="rId7"/>
    <p:sldId id="279" r:id="rId8"/>
    <p:sldId id="287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02A"/>
    <a:srgbClr val="20B2AA"/>
    <a:srgbClr val="FF63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72" autoAdjust="0"/>
  </p:normalViewPr>
  <p:slideViewPr>
    <p:cSldViewPr snapToGrid="0">
      <p:cViewPr varScale="1">
        <p:scale>
          <a:sx n="74" d="100"/>
          <a:sy n="74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2E36F-2185-49F2-B283-284A64ECDF3B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735EA2-343B-47DD-9E0F-5D5492D2BD55}">
      <dgm:prSet custT="1"/>
      <dgm:spPr/>
      <dgm:t>
        <a:bodyPr/>
        <a:lstStyle/>
        <a:p>
          <a:r>
            <a:rPr lang="en-US" sz="4400" dirty="0">
              <a:latin typeface="+mj-lt"/>
            </a:rPr>
            <a:t>MINDSET</a:t>
          </a:r>
          <a:r>
            <a:rPr lang="en-US" sz="4000" dirty="0">
              <a:latin typeface="+mj-lt"/>
            </a:rPr>
            <a:t> </a:t>
          </a:r>
          <a:r>
            <a:rPr lang="en-US" sz="3200" dirty="0">
              <a:latin typeface="+mj-lt"/>
            </a:rPr>
            <a:t>(Fixed or Growth)</a:t>
          </a:r>
          <a:endParaRPr lang="en-US" sz="4000" dirty="0">
            <a:latin typeface="+mj-lt"/>
          </a:endParaRPr>
        </a:p>
      </dgm:t>
    </dgm:pt>
    <dgm:pt modelId="{725C3A9F-FAE7-4348-AB46-E610DE8F5190}" type="parTrans" cxnId="{CD5152C6-449A-41F0-A9F8-2BB1C4AB37A6}">
      <dgm:prSet/>
      <dgm:spPr/>
      <dgm:t>
        <a:bodyPr/>
        <a:lstStyle/>
        <a:p>
          <a:endParaRPr lang="en-US"/>
        </a:p>
      </dgm:t>
    </dgm:pt>
    <dgm:pt modelId="{AD4FD7B3-29B0-491D-9E98-B306790A2216}" type="sibTrans" cxnId="{CD5152C6-449A-41F0-A9F8-2BB1C4AB37A6}">
      <dgm:prSet/>
      <dgm:spPr/>
      <dgm:t>
        <a:bodyPr/>
        <a:lstStyle/>
        <a:p>
          <a:endParaRPr lang="en-US"/>
        </a:p>
      </dgm:t>
    </dgm:pt>
    <dgm:pt modelId="{511D6B9B-DD1C-493B-AC81-1693F371D3EF}">
      <dgm:prSet custT="1"/>
      <dgm:spPr/>
      <dgm:t>
        <a:bodyPr/>
        <a:lstStyle/>
        <a:p>
          <a:r>
            <a:rPr lang="en-US" sz="3400" dirty="0">
              <a:latin typeface="+mj-lt"/>
            </a:rPr>
            <a:t>General Mindset</a:t>
          </a:r>
        </a:p>
      </dgm:t>
    </dgm:pt>
    <dgm:pt modelId="{82A65966-D1FA-44DE-ACCE-4C4ACA1000B0}" type="parTrans" cxnId="{ABB37195-2D26-4392-97BC-B8EA169CAAA0}">
      <dgm:prSet/>
      <dgm:spPr/>
      <dgm:t>
        <a:bodyPr/>
        <a:lstStyle/>
        <a:p>
          <a:endParaRPr lang="en-US"/>
        </a:p>
      </dgm:t>
    </dgm:pt>
    <dgm:pt modelId="{8331A5AC-925E-4A76-A785-B06255551BB9}" type="sibTrans" cxnId="{ABB37195-2D26-4392-97BC-B8EA169CAAA0}">
      <dgm:prSet/>
      <dgm:spPr/>
      <dgm:t>
        <a:bodyPr/>
        <a:lstStyle/>
        <a:p>
          <a:endParaRPr lang="en-US"/>
        </a:p>
      </dgm:t>
    </dgm:pt>
    <dgm:pt modelId="{6775D86A-D007-46D6-9E83-BBEB535F6599}">
      <dgm:prSet custT="1"/>
      <dgm:spPr/>
      <dgm:t>
        <a:bodyPr/>
        <a:lstStyle/>
        <a:p>
          <a:r>
            <a:rPr lang="en-US" sz="4400" dirty="0">
              <a:latin typeface="+mj-lt"/>
            </a:rPr>
            <a:t>ATTITUDES</a:t>
          </a:r>
          <a:r>
            <a:rPr lang="en-US" sz="4000" dirty="0"/>
            <a:t> </a:t>
          </a:r>
          <a:r>
            <a:rPr lang="en-US" sz="3200" dirty="0">
              <a:latin typeface="+mj-lt"/>
            </a:rPr>
            <a:t>(Positive or Negative)</a:t>
          </a:r>
          <a:endParaRPr lang="en-US" sz="4000" dirty="0">
            <a:latin typeface="+mj-lt"/>
          </a:endParaRPr>
        </a:p>
      </dgm:t>
    </dgm:pt>
    <dgm:pt modelId="{3150EE2D-4BBF-466D-A480-9E47913424E7}" type="parTrans" cxnId="{E7E0327D-A2AE-4691-BE4C-BF7D19B94A8B}">
      <dgm:prSet/>
      <dgm:spPr/>
      <dgm:t>
        <a:bodyPr/>
        <a:lstStyle/>
        <a:p>
          <a:endParaRPr lang="en-US"/>
        </a:p>
      </dgm:t>
    </dgm:pt>
    <dgm:pt modelId="{E8686141-5956-4D66-9FD5-FB81307F8648}" type="sibTrans" cxnId="{E7E0327D-A2AE-4691-BE4C-BF7D19B94A8B}">
      <dgm:prSet/>
      <dgm:spPr/>
      <dgm:t>
        <a:bodyPr/>
        <a:lstStyle/>
        <a:p>
          <a:endParaRPr lang="en-US"/>
        </a:p>
      </dgm:t>
    </dgm:pt>
    <dgm:pt modelId="{F6762415-CED8-4DA6-B8B8-DDB7396E2AF4}">
      <dgm:prSet/>
      <dgm:spPr/>
      <dgm:t>
        <a:bodyPr/>
        <a:lstStyle/>
        <a:p>
          <a:r>
            <a:rPr lang="en-US" dirty="0">
              <a:latin typeface="+mj-lt"/>
            </a:rPr>
            <a:t>Enjoyment/Comfort with statistics</a:t>
          </a:r>
        </a:p>
      </dgm:t>
    </dgm:pt>
    <dgm:pt modelId="{17C3ACC8-C5FD-49A3-A300-5BE16849407E}" type="parTrans" cxnId="{407C37C7-7AD5-4C34-9008-0E8A20DDEB91}">
      <dgm:prSet/>
      <dgm:spPr/>
      <dgm:t>
        <a:bodyPr/>
        <a:lstStyle/>
        <a:p>
          <a:endParaRPr lang="en-US"/>
        </a:p>
      </dgm:t>
    </dgm:pt>
    <dgm:pt modelId="{C741AB70-57AD-42F0-9FAA-2B16BCB05AA1}" type="sibTrans" cxnId="{407C37C7-7AD5-4C34-9008-0E8A20DDEB91}">
      <dgm:prSet/>
      <dgm:spPr/>
      <dgm:t>
        <a:bodyPr/>
        <a:lstStyle/>
        <a:p>
          <a:endParaRPr lang="en-US"/>
        </a:p>
      </dgm:t>
    </dgm:pt>
    <dgm:pt modelId="{D3572A6F-724C-424E-A7FC-742B499BB215}">
      <dgm:prSet/>
      <dgm:spPr/>
      <dgm:t>
        <a:bodyPr/>
        <a:lstStyle/>
        <a:p>
          <a:r>
            <a:rPr lang="en-US" dirty="0">
              <a:latin typeface="+mj-lt"/>
            </a:rPr>
            <a:t>Perception of Utility</a:t>
          </a:r>
        </a:p>
      </dgm:t>
    </dgm:pt>
    <dgm:pt modelId="{E7211C88-DD3D-43E0-9409-01F11951620A}" type="parTrans" cxnId="{B79FEF73-94CA-4F84-8C30-90232A3A69E6}">
      <dgm:prSet/>
      <dgm:spPr/>
      <dgm:t>
        <a:bodyPr/>
        <a:lstStyle/>
        <a:p>
          <a:endParaRPr lang="en-US"/>
        </a:p>
      </dgm:t>
    </dgm:pt>
    <dgm:pt modelId="{788880CF-9A61-496D-AAE7-20E8A5F1635A}" type="sibTrans" cxnId="{B79FEF73-94CA-4F84-8C30-90232A3A69E6}">
      <dgm:prSet/>
      <dgm:spPr/>
      <dgm:t>
        <a:bodyPr/>
        <a:lstStyle/>
        <a:p>
          <a:endParaRPr lang="en-US"/>
        </a:p>
      </dgm:t>
    </dgm:pt>
    <dgm:pt modelId="{F3E4ACF3-5163-4432-8808-892CF72C7DBA}">
      <dgm:prSet custT="1"/>
      <dgm:spPr/>
      <dgm:t>
        <a:bodyPr/>
        <a:lstStyle/>
        <a:p>
          <a:r>
            <a:rPr lang="en-US" sz="3400" dirty="0">
              <a:latin typeface="+mj-lt"/>
            </a:rPr>
            <a:t>Statistical Mindset</a:t>
          </a:r>
        </a:p>
      </dgm:t>
    </dgm:pt>
    <dgm:pt modelId="{B1EF92C3-F88C-43E8-A0DF-F8DD7F2C0A27}" type="parTrans" cxnId="{E4A6EE2E-C485-4C15-B604-409E0E8AF750}">
      <dgm:prSet/>
      <dgm:spPr/>
      <dgm:t>
        <a:bodyPr/>
        <a:lstStyle/>
        <a:p>
          <a:endParaRPr lang="en-US"/>
        </a:p>
      </dgm:t>
    </dgm:pt>
    <dgm:pt modelId="{AF59322A-90BA-49FB-BD66-CDFBFC6D7AB7}" type="sibTrans" cxnId="{E4A6EE2E-C485-4C15-B604-409E0E8AF750}">
      <dgm:prSet/>
      <dgm:spPr/>
      <dgm:t>
        <a:bodyPr/>
        <a:lstStyle/>
        <a:p>
          <a:endParaRPr lang="en-US"/>
        </a:p>
      </dgm:t>
    </dgm:pt>
    <dgm:pt modelId="{1F47B242-313A-4A8D-B3A2-7A868A427791}" type="pres">
      <dgm:prSet presAssocID="{90B2E36F-2185-49F2-B283-284A64ECDF3B}" presName="linear" presStyleCnt="0">
        <dgm:presLayoutVars>
          <dgm:dir/>
          <dgm:animLvl val="lvl"/>
          <dgm:resizeHandles val="exact"/>
        </dgm:presLayoutVars>
      </dgm:prSet>
      <dgm:spPr/>
    </dgm:pt>
    <dgm:pt modelId="{9E330BC1-7219-4447-BB88-D6A7138BFE9F}" type="pres">
      <dgm:prSet presAssocID="{45735EA2-343B-47DD-9E0F-5D5492D2BD55}" presName="parentLin" presStyleCnt="0"/>
      <dgm:spPr/>
    </dgm:pt>
    <dgm:pt modelId="{F021D0AB-6C16-4837-9EAB-AFD653BB3D5D}" type="pres">
      <dgm:prSet presAssocID="{45735EA2-343B-47DD-9E0F-5D5492D2BD55}" presName="parentLeftMargin" presStyleLbl="node1" presStyleIdx="0" presStyleCnt="2"/>
      <dgm:spPr/>
    </dgm:pt>
    <dgm:pt modelId="{A34C3AD1-A4D0-4EAE-9095-600394ABCE59}" type="pres">
      <dgm:prSet presAssocID="{45735EA2-343B-47DD-9E0F-5D5492D2BD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944227-B496-456D-A27B-072E51DF6191}" type="pres">
      <dgm:prSet presAssocID="{45735EA2-343B-47DD-9E0F-5D5492D2BD55}" presName="negativeSpace" presStyleCnt="0"/>
      <dgm:spPr/>
    </dgm:pt>
    <dgm:pt modelId="{621C3281-EAEC-42EE-B32A-CD0F8696F315}" type="pres">
      <dgm:prSet presAssocID="{45735EA2-343B-47DD-9E0F-5D5492D2BD55}" presName="childText" presStyleLbl="conFgAcc1" presStyleIdx="0" presStyleCnt="2" custScaleY="112058">
        <dgm:presLayoutVars>
          <dgm:bulletEnabled val="1"/>
        </dgm:presLayoutVars>
      </dgm:prSet>
      <dgm:spPr/>
    </dgm:pt>
    <dgm:pt modelId="{522A3976-CB3C-4592-A05B-2D59C9FF4E23}" type="pres">
      <dgm:prSet presAssocID="{AD4FD7B3-29B0-491D-9E98-B306790A2216}" presName="spaceBetweenRectangles" presStyleCnt="0"/>
      <dgm:spPr/>
    </dgm:pt>
    <dgm:pt modelId="{4A378DE3-3E48-4193-8507-198441B14CF5}" type="pres">
      <dgm:prSet presAssocID="{6775D86A-D007-46D6-9E83-BBEB535F6599}" presName="parentLin" presStyleCnt="0"/>
      <dgm:spPr/>
    </dgm:pt>
    <dgm:pt modelId="{20F27C1E-8F85-406F-A1DE-AB19EA1369B0}" type="pres">
      <dgm:prSet presAssocID="{6775D86A-D007-46D6-9E83-BBEB535F6599}" presName="parentLeftMargin" presStyleLbl="node1" presStyleIdx="0" presStyleCnt="2"/>
      <dgm:spPr/>
    </dgm:pt>
    <dgm:pt modelId="{74701CCB-F4A2-4865-B357-5E8A39C42741}" type="pres">
      <dgm:prSet presAssocID="{6775D86A-D007-46D6-9E83-BBEB535F65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B4C35D-D9F9-4895-B5C2-043D21CB149F}" type="pres">
      <dgm:prSet presAssocID="{6775D86A-D007-46D6-9E83-BBEB535F6599}" presName="negativeSpace" presStyleCnt="0"/>
      <dgm:spPr/>
    </dgm:pt>
    <dgm:pt modelId="{93DC9D3B-3664-49DC-88A1-EA6A7CCFD677}" type="pres">
      <dgm:prSet presAssocID="{6775D86A-D007-46D6-9E83-BBEB535F65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8EC919-4C01-4319-A0D4-A6D75B6E406C}" type="presOf" srcId="{F6762415-CED8-4DA6-B8B8-DDB7396E2AF4}" destId="{93DC9D3B-3664-49DC-88A1-EA6A7CCFD677}" srcOrd="0" destOrd="0" presId="urn:microsoft.com/office/officeart/2005/8/layout/list1"/>
    <dgm:cxn modelId="{F443EE1B-8D4D-4825-AAFF-5162735E5FDD}" type="presOf" srcId="{6775D86A-D007-46D6-9E83-BBEB535F6599}" destId="{20F27C1E-8F85-406F-A1DE-AB19EA1369B0}" srcOrd="0" destOrd="0" presId="urn:microsoft.com/office/officeart/2005/8/layout/list1"/>
    <dgm:cxn modelId="{B9B04D2D-D26A-41B7-9C4E-BC27AA68985A}" type="presOf" srcId="{90B2E36F-2185-49F2-B283-284A64ECDF3B}" destId="{1F47B242-313A-4A8D-B3A2-7A868A427791}" srcOrd="0" destOrd="0" presId="urn:microsoft.com/office/officeart/2005/8/layout/list1"/>
    <dgm:cxn modelId="{E4A6EE2E-C485-4C15-B604-409E0E8AF750}" srcId="{45735EA2-343B-47DD-9E0F-5D5492D2BD55}" destId="{F3E4ACF3-5163-4432-8808-892CF72C7DBA}" srcOrd="1" destOrd="0" parTransId="{B1EF92C3-F88C-43E8-A0DF-F8DD7F2C0A27}" sibTransId="{AF59322A-90BA-49FB-BD66-CDFBFC6D7AB7}"/>
    <dgm:cxn modelId="{0B27FA37-9A43-4AE7-80E3-70AC29E151E8}" type="presOf" srcId="{45735EA2-343B-47DD-9E0F-5D5492D2BD55}" destId="{F021D0AB-6C16-4837-9EAB-AFD653BB3D5D}" srcOrd="0" destOrd="0" presId="urn:microsoft.com/office/officeart/2005/8/layout/list1"/>
    <dgm:cxn modelId="{62AC0D5B-B967-4E63-8B20-3AF27A10A596}" type="presOf" srcId="{45735EA2-343B-47DD-9E0F-5D5492D2BD55}" destId="{A34C3AD1-A4D0-4EAE-9095-600394ABCE59}" srcOrd="1" destOrd="0" presId="urn:microsoft.com/office/officeart/2005/8/layout/list1"/>
    <dgm:cxn modelId="{8734AE66-C43F-4D74-B0CD-95409116676D}" type="presOf" srcId="{F3E4ACF3-5163-4432-8808-892CF72C7DBA}" destId="{621C3281-EAEC-42EE-B32A-CD0F8696F315}" srcOrd="0" destOrd="1" presId="urn:microsoft.com/office/officeart/2005/8/layout/list1"/>
    <dgm:cxn modelId="{27431570-7C18-4DA0-B5DD-CD003D78FCAB}" type="presOf" srcId="{511D6B9B-DD1C-493B-AC81-1693F371D3EF}" destId="{621C3281-EAEC-42EE-B32A-CD0F8696F315}" srcOrd="0" destOrd="0" presId="urn:microsoft.com/office/officeart/2005/8/layout/list1"/>
    <dgm:cxn modelId="{B79FEF73-94CA-4F84-8C30-90232A3A69E6}" srcId="{6775D86A-D007-46D6-9E83-BBEB535F6599}" destId="{D3572A6F-724C-424E-A7FC-742B499BB215}" srcOrd="1" destOrd="0" parTransId="{E7211C88-DD3D-43E0-9409-01F11951620A}" sibTransId="{788880CF-9A61-496D-AAE7-20E8A5F1635A}"/>
    <dgm:cxn modelId="{FE280176-6D10-4392-A852-0127A67E9ECE}" type="presOf" srcId="{6775D86A-D007-46D6-9E83-BBEB535F6599}" destId="{74701CCB-F4A2-4865-B357-5E8A39C42741}" srcOrd="1" destOrd="0" presId="urn:microsoft.com/office/officeart/2005/8/layout/list1"/>
    <dgm:cxn modelId="{E7E0327D-A2AE-4691-BE4C-BF7D19B94A8B}" srcId="{90B2E36F-2185-49F2-B283-284A64ECDF3B}" destId="{6775D86A-D007-46D6-9E83-BBEB535F6599}" srcOrd="1" destOrd="0" parTransId="{3150EE2D-4BBF-466D-A480-9E47913424E7}" sibTransId="{E8686141-5956-4D66-9FD5-FB81307F8648}"/>
    <dgm:cxn modelId="{4166198A-9825-457F-AA4D-D558C8409050}" type="presOf" srcId="{D3572A6F-724C-424E-A7FC-742B499BB215}" destId="{93DC9D3B-3664-49DC-88A1-EA6A7CCFD677}" srcOrd="0" destOrd="1" presId="urn:microsoft.com/office/officeart/2005/8/layout/list1"/>
    <dgm:cxn modelId="{ABB37195-2D26-4392-97BC-B8EA169CAAA0}" srcId="{45735EA2-343B-47DD-9E0F-5D5492D2BD55}" destId="{511D6B9B-DD1C-493B-AC81-1693F371D3EF}" srcOrd="0" destOrd="0" parTransId="{82A65966-D1FA-44DE-ACCE-4C4ACA1000B0}" sibTransId="{8331A5AC-925E-4A76-A785-B06255551BB9}"/>
    <dgm:cxn modelId="{CD5152C6-449A-41F0-A9F8-2BB1C4AB37A6}" srcId="{90B2E36F-2185-49F2-B283-284A64ECDF3B}" destId="{45735EA2-343B-47DD-9E0F-5D5492D2BD55}" srcOrd="0" destOrd="0" parTransId="{725C3A9F-FAE7-4348-AB46-E610DE8F5190}" sibTransId="{AD4FD7B3-29B0-491D-9E98-B306790A2216}"/>
    <dgm:cxn modelId="{407C37C7-7AD5-4C34-9008-0E8A20DDEB91}" srcId="{6775D86A-D007-46D6-9E83-BBEB535F6599}" destId="{F6762415-CED8-4DA6-B8B8-DDB7396E2AF4}" srcOrd="0" destOrd="0" parTransId="{17C3ACC8-C5FD-49A3-A300-5BE16849407E}" sibTransId="{C741AB70-57AD-42F0-9FAA-2B16BCB05AA1}"/>
    <dgm:cxn modelId="{FDFF5321-5EFF-4770-AF52-76FB0B186210}" type="presParOf" srcId="{1F47B242-313A-4A8D-B3A2-7A868A427791}" destId="{9E330BC1-7219-4447-BB88-D6A7138BFE9F}" srcOrd="0" destOrd="0" presId="urn:microsoft.com/office/officeart/2005/8/layout/list1"/>
    <dgm:cxn modelId="{6666E430-135F-42C0-9D51-E77F8DF06AED}" type="presParOf" srcId="{9E330BC1-7219-4447-BB88-D6A7138BFE9F}" destId="{F021D0AB-6C16-4837-9EAB-AFD653BB3D5D}" srcOrd="0" destOrd="0" presId="urn:microsoft.com/office/officeart/2005/8/layout/list1"/>
    <dgm:cxn modelId="{40701829-1C55-44EC-9BDA-893FE2D64CD2}" type="presParOf" srcId="{9E330BC1-7219-4447-BB88-D6A7138BFE9F}" destId="{A34C3AD1-A4D0-4EAE-9095-600394ABCE59}" srcOrd="1" destOrd="0" presId="urn:microsoft.com/office/officeart/2005/8/layout/list1"/>
    <dgm:cxn modelId="{797453C7-0AA3-458C-99EC-FC999A048938}" type="presParOf" srcId="{1F47B242-313A-4A8D-B3A2-7A868A427791}" destId="{89944227-B496-456D-A27B-072E51DF6191}" srcOrd="1" destOrd="0" presId="urn:microsoft.com/office/officeart/2005/8/layout/list1"/>
    <dgm:cxn modelId="{D029228A-4920-43F9-B521-ECAF3C964A60}" type="presParOf" srcId="{1F47B242-313A-4A8D-B3A2-7A868A427791}" destId="{621C3281-EAEC-42EE-B32A-CD0F8696F315}" srcOrd="2" destOrd="0" presId="urn:microsoft.com/office/officeart/2005/8/layout/list1"/>
    <dgm:cxn modelId="{E4DB41A5-55C0-4E0B-9B8D-FD4B4B2ACE27}" type="presParOf" srcId="{1F47B242-313A-4A8D-B3A2-7A868A427791}" destId="{522A3976-CB3C-4592-A05B-2D59C9FF4E23}" srcOrd="3" destOrd="0" presId="urn:microsoft.com/office/officeart/2005/8/layout/list1"/>
    <dgm:cxn modelId="{8AF1370B-86D3-48AA-BB5A-1ED61B90B60F}" type="presParOf" srcId="{1F47B242-313A-4A8D-B3A2-7A868A427791}" destId="{4A378DE3-3E48-4193-8507-198441B14CF5}" srcOrd="4" destOrd="0" presId="urn:microsoft.com/office/officeart/2005/8/layout/list1"/>
    <dgm:cxn modelId="{8782DE52-A65D-4565-83E6-F328E99E093E}" type="presParOf" srcId="{4A378DE3-3E48-4193-8507-198441B14CF5}" destId="{20F27C1E-8F85-406F-A1DE-AB19EA1369B0}" srcOrd="0" destOrd="0" presId="urn:microsoft.com/office/officeart/2005/8/layout/list1"/>
    <dgm:cxn modelId="{A6525A8D-A0C5-42B3-8D9B-02AD27761817}" type="presParOf" srcId="{4A378DE3-3E48-4193-8507-198441B14CF5}" destId="{74701CCB-F4A2-4865-B357-5E8A39C42741}" srcOrd="1" destOrd="0" presId="urn:microsoft.com/office/officeart/2005/8/layout/list1"/>
    <dgm:cxn modelId="{183C9DAE-3732-4040-AF77-08A28D3AF889}" type="presParOf" srcId="{1F47B242-313A-4A8D-B3A2-7A868A427791}" destId="{E5B4C35D-D9F9-4895-B5C2-043D21CB149F}" srcOrd="5" destOrd="0" presId="urn:microsoft.com/office/officeart/2005/8/layout/list1"/>
    <dgm:cxn modelId="{BBAABDC1-CD03-43CA-9CAE-1AB3454490D5}" type="presParOf" srcId="{1F47B242-313A-4A8D-B3A2-7A868A427791}" destId="{93DC9D3B-3664-49DC-88A1-EA6A7CCFD6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C3281-EAEC-42EE-B32A-CD0F8696F315}">
      <dsp:nvSpPr>
        <dsp:cNvPr id="0" name=""/>
        <dsp:cNvSpPr/>
      </dsp:nvSpPr>
      <dsp:spPr>
        <a:xfrm>
          <a:off x="0" y="509761"/>
          <a:ext cx="10728959" cy="221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687" tIns="687324" rIns="83268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+mj-lt"/>
            </a:rPr>
            <a:t>General Mindset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latin typeface="+mj-lt"/>
            </a:rPr>
            <a:t>Statistical Mindset</a:t>
          </a:r>
        </a:p>
      </dsp:txBody>
      <dsp:txXfrm>
        <a:off x="0" y="509761"/>
        <a:ext cx="10728959" cy="2213201"/>
      </dsp:txXfrm>
    </dsp:sp>
    <dsp:sp modelId="{A34C3AD1-A4D0-4EAE-9095-600394ABCE59}">
      <dsp:nvSpPr>
        <dsp:cNvPr id="0" name=""/>
        <dsp:cNvSpPr/>
      </dsp:nvSpPr>
      <dsp:spPr>
        <a:xfrm>
          <a:off x="536448" y="22681"/>
          <a:ext cx="7510272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870" tIns="0" rIns="28387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+mj-lt"/>
            </a:rPr>
            <a:t>MINDSET</a:t>
          </a:r>
          <a:r>
            <a:rPr lang="en-US" sz="4000" kern="1200" dirty="0">
              <a:latin typeface="+mj-lt"/>
            </a:rPr>
            <a:t> </a:t>
          </a:r>
          <a:r>
            <a:rPr lang="en-US" sz="3200" kern="1200" dirty="0">
              <a:latin typeface="+mj-lt"/>
            </a:rPr>
            <a:t>(Fixed or Growth)</a:t>
          </a:r>
          <a:endParaRPr lang="en-US" sz="4000" kern="1200" dirty="0">
            <a:latin typeface="+mj-lt"/>
          </a:endParaRPr>
        </a:p>
      </dsp:txBody>
      <dsp:txXfrm>
        <a:off x="584003" y="70236"/>
        <a:ext cx="7415162" cy="879050"/>
      </dsp:txXfrm>
    </dsp:sp>
    <dsp:sp modelId="{93DC9D3B-3664-49DC-88A1-EA6A7CCFD677}">
      <dsp:nvSpPr>
        <dsp:cNvPr id="0" name=""/>
        <dsp:cNvSpPr/>
      </dsp:nvSpPr>
      <dsp:spPr>
        <a:xfrm>
          <a:off x="0" y="3388243"/>
          <a:ext cx="10728959" cy="1923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687" tIns="687324" rIns="83268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+mj-lt"/>
            </a:rPr>
            <a:t>Enjoyment/Comfort with statistics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+mj-lt"/>
            </a:rPr>
            <a:t>Perception of Utility</a:t>
          </a:r>
        </a:p>
      </dsp:txBody>
      <dsp:txXfrm>
        <a:off x="0" y="3388243"/>
        <a:ext cx="10728959" cy="1923075"/>
      </dsp:txXfrm>
    </dsp:sp>
    <dsp:sp modelId="{74701CCB-F4A2-4865-B357-5E8A39C42741}">
      <dsp:nvSpPr>
        <dsp:cNvPr id="0" name=""/>
        <dsp:cNvSpPr/>
      </dsp:nvSpPr>
      <dsp:spPr>
        <a:xfrm>
          <a:off x="536448" y="2901163"/>
          <a:ext cx="7510272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870" tIns="0" rIns="28387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+mj-lt"/>
            </a:rPr>
            <a:t>ATTITUDES</a:t>
          </a:r>
          <a:r>
            <a:rPr lang="en-US" sz="4000" kern="1200" dirty="0"/>
            <a:t> </a:t>
          </a:r>
          <a:r>
            <a:rPr lang="en-US" sz="3200" kern="1200" dirty="0">
              <a:latin typeface="+mj-lt"/>
            </a:rPr>
            <a:t>(Positive or Negative)</a:t>
          </a:r>
          <a:endParaRPr lang="en-US" sz="4000" kern="1200" dirty="0">
            <a:latin typeface="+mj-lt"/>
          </a:endParaRPr>
        </a:p>
      </dsp:txBody>
      <dsp:txXfrm>
        <a:off x="584003" y="2948718"/>
        <a:ext cx="741516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16DA7-9A16-4040-82DD-420601D734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252C8-51E5-46E1-995E-AED41BFA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52C8-51E5-46E1-995E-AED41BFA0F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52C8-51E5-46E1-995E-AED41BFA0F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 scores were calculated for each mindset and attitude category.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associated with growth mindset were given positive values (1,2). Responses associated with fixed mindset were given negative values (-1, -2).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associated with positive attitudes were given positive values (1,2). Responses associated with negative attitudes were given negative values (-1, -2).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composite scores were classified as growth mindset/positive attitudes. Negative composite scores were classified as fixed mindset/negative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atttudes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52C8-51E5-46E1-995E-AED41BFA0F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Inference was performed to understand if there was a significant difference in final course score between growth and fixed mindsets. </a:t>
            </a:r>
          </a:p>
          <a:p>
            <a:r>
              <a:rPr lang="en-US" dirty="0"/>
              <a:t>Significant response (p&lt;0.0001) detected for both types of mindset. </a:t>
            </a:r>
          </a:p>
          <a:p>
            <a:endParaRPr lang="en-US" dirty="0"/>
          </a:p>
          <a:p>
            <a:r>
              <a:rPr lang="en-US" dirty="0"/>
              <a:t>Visualization to help better understand these differences. </a:t>
            </a:r>
          </a:p>
          <a:p>
            <a:endParaRPr lang="en-US" dirty="0"/>
          </a:p>
          <a:p>
            <a:r>
              <a:rPr lang="en-US" dirty="0"/>
              <a:t>For statistics mindset – more students doing better with a growth mindset than with a fixed mindset. </a:t>
            </a:r>
          </a:p>
          <a:p>
            <a:r>
              <a:rPr lang="en-US" dirty="0"/>
              <a:t>General growth mindset – not as much of a distinction. </a:t>
            </a:r>
          </a:p>
          <a:p>
            <a:r>
              <a:rPr lang="en-US" dirty="0"/>
              <a:t>This makes sense that statistics mindset would be more indicative of performance in a statistics course.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the estimated shift in location was &lt; 2 for both types of mindset. This does not seem like a contextually significant difference. </a:t>
            </a:r>
          </a:p>
          <a:p>
            <a:endParaRPr lang="en-US" dirty="0"/>
          </a:p>
          <a:p>
            <a:r>
              <a:rPr lang="en-US" dirty="0"/>
              <a:t>This suggests that mindset may not be as strongly associated with academic performance.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52C8-51E5-46E1-995E-AED41BFA0F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neutral distribution if it is distracting? Only 6 and 4% of students were classified as neutral, so there’s not actually very much data there. </a:t>
            </a:r>
          </a:p>
          <a:p>
            <a:r>
              <a:rPr lang="en-US" dirty="0"/>
              <a:t>Threshold for neutral group.</a:t>
            </a:r>
          </a:p>
          <a:p>
            <a:endParaRPr lang="en-US" dirty="0"/>
          </a:p>
          <a:p>
            <a:r>
              <a:rPr lang="en-US" dirty="0"/>
              <a:t>Inference performed to determine if there is a significant difference in final course score between students with different attitudes. A highly significant difference (p&lt;0.0001) was detected between students with positive attitudes and students with negative attitudes in both attitude categories. </a:t>
            </a:r>
          </a:p>
          <a:p>
            <a:endParaRPr lang="en-US" dirty="0"/>
          </a:p>
          <a:p>
            <a:r>
              <a:rPr lang="en-US" dirty="0"/>
              <a:t>Larger shift detected between positive/negative attitudes than was detected between growth/fixed mindset groups. Indicates findings that agree with other publications - that attitude does have a significant impact on academic achievement. (Review sources)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52C8-51E5-46E1-995E-AED41BFA0F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3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969A2-6D2D-4C91-8D40-980F6DDAB90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A576A5-0680-41DC-AF2B-A828A600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5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3A5F-3735-4A04-98D3-405A7569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D66F-A074-4E06-8B53-5155E1C8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aptop computer writing keyboard brand design pie chart learning document multimedia data personal computer computer program">
            <a:extLst>
              <a:ext uri="{FF2B5EF4-FFF2-40B4-BE49-F238E27FC236}">
                <a16:creationId xmlns:a16="http://schemas.microsoft.com/office/drawing/2014/main" id="{737EC035-9098-4555-BF6B-C33570267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  <a14:imgEffect>
                      <a14:colorTemperature colorTemp="760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E302A">
              <a:alpha val="36000"/>
            </a:srgb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271EB-4DD3-43AF-8EF2-C0017A2DC5DE}"/>
              </a:ext>
            </a:extLst>
          </p:cNvPr>
          <p:cNvSpPr txBox="1"/>
          <p:nvPr/>
        </p:nvSpPr>
        <p:spPr>
          <a:xfrm>
            <a:off x="189113" y="1845734"/>
            <a:ext cx="5937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Mindset, Attitudes, and Success in Statistics</a:t>
            </a:r>
          </a:p>
          <a:p>
            <a:pPr algn="ctr"/>
            <a:endParaRPr lang="en-US" sz="2800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MATTHEW ISAAC and DR. KADY SCHNEITER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7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343359C-B09E-4921-9AD3-63CEC346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65"/>
            <a:ext cx="12192000" cy="61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E16342-D04F-41F7-8375-B12C1950D4B0}"/>
              </a:ext>
            </a:extLst>
          </p:cNvPr>
          <p:cNvSpPr txBox="1"/>
          <p:nvPr/>
        </p:nvSpPr>
        <p:spPr>
          <a:xfrm>
            <a:off x="7716034" y="6512034"/>
            <a:ext cx="469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www.prometheusresearch.com</a:t>
            </a:r>
          </a:p>
        </p:txBody>
      </p:sp>
    </p:spTree>
    <p:extLst>
      <p:ext uri="{BB962C8B-B14F-4D97-AF65-F5344CB8AC3E}">
        <p14:creationId xmlns:p14="http://schemas.microsoft.com/office/powerpoint/2010/main" val="212011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6D517E1-425A-4814-B12F-700F5069D7F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14845390"/>
              </p:ext>
            </p:extLst>
          </p:nvPr>
        </p:nvGraphicFramePr>
        <p:xfrm>
          <a:off x="899160" y="670561"/>
          <a:ext cx="1072896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8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60534A-09FD-431A-ABFE-ACBA3FE8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 Results: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1F85-E0AF-40E5-B514-D44F3E0D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3973"/>
            <a:ext cx="10058400" cy="3500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95%</a:t>
            </a:r>
            <a:r>
              <a:rPr lang="en-US" sz="4400" b="1" dirty="0"/>
              <a:t> growth mindset</a:t>
            </a:r>
            <a:r>
              <a:rPr lang="en-US" sz="3600" dirty="0"/>
              <a:t> (statistical and general)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Statistically </a:t>
            </a:r>
            <a:r>
              <a:rPr lang="en-US" sz="3600" b="1" dirty="0"/>
              <a:t>significant difference in course score </a:t>
            </a:r>
            <a:r>
              <a:rPr lang="en-US" sz="3600" dirty="0"/>
              <a:t>between growth and fixed mindset groups</a:t>
            </a:r>
          </a:p>
        </p:txBody>
      </p:sp>
    </p:spTree>
    <p:extLst>
      <p:ext uri="{BB962C8B-B14F-4D97-AF65-F5344CB8AC3E}">
        <p14:creationId xmlns:p14="http://schemas.microsoft.com/office/powerpoint/2010/main" val="427131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892D9-4118-4F33-836F-9F653B6C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4" y="342900"/>
            <a:ext cx="11895851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60534A-09FD-431A-ABFE-ACBA3FE8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Results: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1F85-E0AF-40E5-B514-D44F3E0D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3972"/>
            <a:ext cx="10058400" cy="3550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About </a:t>
            </a:r>
            <a:r>
              <a:rPr lang="en-US" sz="4400" b="1" dirty="0"/>
              <a:t>64% positive </a:t>
            </a:r>
            <a:r>
              <a:rPr lang="en-US" sz="3600" dirty="0"/>
              <a:t>attitudes (enjoyment/comfort)</a:t>
            </a:r>
          </a:p>
          <a:p>
            <a:pPr marL="0" indent="0">
              <a:buNone/>
            </a:pPr>
            <a:r>
              <a:rPr lang="en-US" sz="3600" dirty="0"/>
              <a:t>About </a:t>
            </a:r>
            <a:r>
              <a:rPr lang="en-US" sz="4400" b="1" dirty="0"/>
              <a:t>84% positive </a:t>
            </a:r>
            <a:r>
              <a:rPr lang="en-US" sz="3600" dirty="0"/>
              <a:t>attitudes (utility)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600" dirty="0"/>
              <a:t>Statistically </a:t>
            </a:r>
            <a:r>
              <a:rPr lang="en-US" sz="3600" b="1" dirty="0"/>
              <a:t>significant difference in course score </a:t>
            </a:r>
            <a:r>
              <a:rPr lang="en-US" sz="3600" dirty="0"/>
              <a:t>between different levels of attitude</a:t>
            </a:r>
          </a:p>
        </p:txBody>
      </p:sp>
    </p:spTree>
    <p:extLst>
      <p:ext uri="{BB962C8B-B14F-4D97-AF65-F5344CB8AC3E}">
        <p14:creationId xmlns:p14="http://schemas.microsoft.com/office/powerpoint/2010/main" val="388511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D2E4A-BD8A-47B5-83D1-EE0AEF1C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420"/>
            <a:ext cx="12192000" cy="59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ED21F-4E4F-42CA-A181-89B7A0F7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4A5109-31CD-49D9-A02E-F427B2CE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Large proportion of growth mindsets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Did not observe a strong association between growth and academic achievement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More positive attitudes surrounding statistics than expected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Positive attitudes associated with better performance in course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28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3799</TotalTime>
  <Words>483</Words>
  <Application>Microsoft Office PowerPoint</Application>
  <PresentationFormat>Widescreen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Mindset Results:</vt:lpstr>
      <vt:lpstr>PowerPoint Presentation</vt:lpstr>
      <vt:lpstr>Attitude Results:</vt:lpstr>
      <vt:lpstr>PowerPoint Presentation</vt:lpstr>
      <vt:lpstr>Key Results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Mindset, Attitudes, and Success in Statistics</dc:title>
  <dc:creator>Matthew Isaac</dc:creator>
  <cp:lastModifiedBy>Matthew Isaac</cp:lastModifiedBy>
  <cp:revision>56</cp:revision>
  <dcterms:created xsi:type="dcterms:W3CDTF">2018-03-27T02:24:02Z</dcterms:created>
  <dcterms:modified xsi:type="dcterms:W3CDTF">2018-04-08T03:05:32Z</dcterms:modified>
</cp:coreProperties>
</file>