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lwihYX9FPW2IjnUqfhGikB+eh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Hi everyone, today we will be presenting our research on adversarial recommendation systems: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First I want to introduce who made this project possible. I’m Matthew Kluska and currently in Boston.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I’m Christoper  and also in Boston.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Furthermore we want to recognize 2 team mates currently in different time zones Thank you Shiping and William for helping us present from California  and Beijing respectively.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26248816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26248816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So everyone has seen typical recommendation systems on Amazon or other e-commerce sites. It’s also implemented into every streaming service to get us to click on the next episode, next story, or next tic toc.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Today we will be presenting our idea on a system that wants to disincentive you from using the service.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What if Facebook placed an ad that you hate, or Netflix recommended the opposite of what you wanted to see.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This subject came of interest to us because as scientists in machine learning we are generally interested in optimal solutions but sometimes data/information is hard to come by. We may not have the information to solve the problem but there may exist data that solves the converse.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26248816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2624881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262488162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2624881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EDA stuff here : </a:t>
            </a:r>
            <a:endParaRPr sz="1200">
              <a:solidFill>
                <a:schemeClr val="dk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Don’t say exact numbers, round pls</a:t>
            </a:r>
            <a:endParaRPr sz="1200">
              <a:solidFill>
                <a:schemeClr val="dk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Total number of rating: 66,663,300 </a:t>
            </a:r>
            <a:endParaRPr sz="1200">
              <a:solidFill>
                <a:schemeClr val="dk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Total number of users: 479,101 </a:t>
            </a:r>
            <a:endParaRPr sz="1200">
              <a:solidFill>
                <a:schemeClr val="dk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total number of movie: 12,171</a:t>
            </a:r>
            <a:endParaRPr sz="1200">
              <a:solidFill>
                <a:schemeClr val="dk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Concise happy numbers:</a:t>
            </a:r>
            <a:endParaRPr sz="1200">
              <a:solidFill>
                <a:schemeClr val="dk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Almost 500,000 users gave 66 million ratings on 12k different movies.</a:t>
            </a:r>
            <a:endParaRPr sz="1200">
              <a:solidFill>
                <a:schemeClr val="dk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We are currently working on results and can circle back to you on our findings at a later point.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200"/>
              <a:buChar char="+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800"/>
              <a:buChar char="+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+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venir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venir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8"/>
          <p:cNvSpPr/>
          <p:nvPr/>
        </p:nvSpPr>
        <p:spPr>
          <a:xfrm rot="10800000">
            <a:off x="692844" y="-3086"/>
            <a:ext cx="1326111" cy="597603"/>
          </a:xfrm>
          <a:custGeom>
            <a:rect b="b" l="l" r="r" t="t"/>
            <a:pathLst>
              <a:path extrusionOk="0" h="679363" w="1482102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8"/>
          <p:cNvSpPr/>
          <p:nvPr/>
        </p:nvSpPr>
        <p:spPr>
          <a:xfrm>
            <a:off x="10439256" y="6172200"/>
            <a:ext cx="1482102" cy="679363"/>
          </a:xfrm>
          <a:custGeom>
            <a:rect b="b" l="l" r="r" t="t"/>
            <a:pathLst>
              <a:path extrusionOk="0" h="679363" w="1482102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8"/>
          <p:cNvSpPr/>
          <p:nvPr/>
        </p:nvSpPr>
        <p:spPr>
          <a:xfrm>
            <a:off x="7977352" y="5197178"/>
            <a:ext cx="4211600" cy="1660822"/>
          </a:xfrm>
          <a:custGeom>
            <a:rect b="b" l="l" r="r" t="t"/>
            <a:pathLst>
              <a:path extrusionOk="0" h="1660822" w="4211600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8"/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</p:grpSpPr>
        <p:sp>
          <p:nvSpPr>
            <p:cNvPr id="11" name="Google Shape;11;p8"/>
            <p:cNvSpPr/>
            <p:nvPr/>
          </p:nvSpPr>
          <p:spPr>
            <a:xfrm>
              <a:off x="4485988" y="924020"/>
              <a:ext cx="3296088" cy="5012722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4473129" y="923925"/>
              <a:ext cx="2977477" cy="462714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>
              <a:off x="4494561" y="923925"/>
              <a:ext cx="2356712" cy="4118991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8"/>
            <p:cNvSpPr/>
            <p:nvPr/>
          </p:nvSpPr>
          <p:spPr>
            <a:xfrm>
              <a:off x="4473129" y="923925"/>
              <a:ext cx="2059193" cy="3980116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8"/>
            <p:cNvSpPr/>
            <p:nvPr/>
          </p:nvSpPr>
          <p:spPr>
            <a:xfrm>
              <a:off x="4485131" y="1719357"/>
              <a:ext cx="743796" cy="2867501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4473129" y="1912731"/>
              <a:ext cx="597294" cy="2543540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4491417" y="2227197"/>
              <a:ext cx="389425" cy="2011236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8"/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</p:grpSpPr>
        <p:sp>
          <p:nvSpPr>
            <p:cNvPr id="19" name="Google Shape;19;p8"/>
            <p:cNvSpPr/>
            <p:nvPr/>
          </p:nvSpPr>
          <p:spPr>
            <a:xfrm>
              <a:off x="4114800" y="1423987"/>
              <a:ext cx="3946874" cy="3989641"/>
            </a:xfrm>
            <a:custGeom>
              <a:rect b="b" l="l" r="r" t="t"/>
              <a:pathLst>
                <a:path extrusionOk="0" h="3989641" w="3946874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4395978" y="2441733"/>
              <a:ext cx="3665410" cy="2985611"/>
            </a:xfrm>
            <a:custGeom>
              <a:rect b="b" l="l" r="r" t="t"/>
              <a:pathLst>
                <a:path extrusionOk="0" h="2985611" w="3665410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7790402" y="5229700"/>
              <a:ext cx="285940" cy="199072"/>
            </a:xfrm>
            <a:custGeom>
              <a:rect b="b" l="l" r="r" t="t"/>
              <a:pathLst>
                <a:path extrusionOk="0" h="199072" w="285940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8"/>
            <p:cNvSpPr/>
            <p:nvPr/>
          </p:nvSpPr>
          <p:spPr>
            <a:xfrm>
              <a:off x="7393114" y="5049773"/>
              <a:ext cx="655796" cy="381190"/>
            </a:xfrm>
            <a:custGeom>
              <a:rect b="b" l="l" r="r" t="t"/>
              <a:pathLst>
                <a:path extrusionOk="0" h="381190" w="655796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8"/>
            <p:cNvSpPr/>
            <p:nvPr/>
          </p:nvSpPr>
          <p:spPr>
            <a:xfrm>
              <a:off x="5154072" y="3867816"/>
              <a:ext cx="2907315" cy="1544764"/>
            </a:xfrm>
            <a:custGeom>
              <a:rect b="b" l="l" r="r" t="t"/>
              <a:pathLst>
                <a:path extrusionOk="0" h="1544764" w="2907315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4907946" y="3479100"/>
              <a:ext cx="3168300" cy="1952434"/>
            </a:xfrm>
            <a:custGeom>
              <a:rect b="b" l="l" r="r" t="t"/>
              <a:pathLst>
                <a:path extrusionOk="0" h="1952434" w="3168300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4704778" y="2976752"/>
              <a:ext cx="3356800" cy="2452020"/>
            </a:xfrm>
            <a:custGeom>
              <a:rect b="b" l="l" r="r" t="t"/>
              <a:pathLst>
                <a:path extrusionOk="0" h="2452020" w="335680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venir"/>
              <a:buChar char="+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Char char="+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log.fastforwardlabs.com/2018/04/10/pytorch-for-recommenders-101.html" TargetMode="External"/><Relationship Id="rId4" Type="http://schemas.openxmlformats.org/officeDocument/2006/relationships/hyperlink" Target="https://www.researchgate.net/publication/274323737_Ranking_rankings_An_empirical_comparison_of_the_predictive_power_of_sports_ranking_method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6" name="Google Shape;106;p1"/>
          <p:cNvGrpSpPr/>
          <p:nvPr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7" name="Google Shape;107;p1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"/>
          <p:cNvSpPr txBox="1"/>
          <p:nvPr>
            <p:ph type="ctrTitle"/>
          </p:nvPr>
        </p:nvSpPr>
        <p:spPr>
          <a:xfrm>
            <a:off x="692845" y="744909"/>
            <a:ext cx="5111256" cy="3155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5400"/>
              <a:t>Adverse Recommender</a:t>
            </a:r>
            <a:endParaRPr/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1012785" y="4074784"/>
            <a:ext cx="4798446" cy="2054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2200"/>
              <a:t>Team #1:</a:t>
            </a:r>
            <a:endParaRPr b="1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200"/>
              <a:t>Kluska, Matthew 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200"/>
              <a:t>Trinh, Christopher</a:t>
            </a:r>
            <a:endParaRPr sz="22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200"/>
              <a:t>Wan, Ning</a:t>
            </a:r>
            <a:endParaRPr sz="22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200"/>
              <a:t>Zhao, Shiping</a:t>
            </a:r>
            <a:endParaRPr/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1901" r="7762" t="0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"/>
          <p:cNvGrpSpPr/>
          <p:nvPr/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119" name="Google Shape;119;p1"/>
            <p:cNvCxnSpPr/>
            <p:nvPr/>
          </p:nvCxnSpPr>
          <p:spPr>
            <a:xfrm>
              <a:off x="1234783" y="3733800"/>
              <a:ext cx="0" cy="118872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1"/>
            <p:cNvCxnSpPr/>
            <p:nvPr/>
          </p:nvCxnSpPr>
          <p:spPr>
            <a:xfrm>
              <a:off x="1175347" y="3793236"/>
              <a:ext cx="118872" cy="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1" name="Google Shape;121;p1"/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22" name="Google Shape;122;p1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123" name="Google Shape;123;p1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" name="Google Shape;130;p1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262488162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89" name="Google Shape;189;ge262488162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https://blog.fastforwardlabs.com/2018/04/10/pytorch-for-recommenders-101.html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https://www.researchgate.net/publication/274323737_Ranking_rankings_An_empirical_comparison_of_the_predictive_power_of_sports_ranking_methods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36" name="Google Shape;136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en-US"/>
              <a:t>Recommendation engines are usually designed to increase engagement (time), upsell customers ($), etc. with the platform they’re implemented 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+"/>
            </a:pPr>
            <a:r>
              <a:rPr lang="en-US"/>
              <a:t>An interesting question is posed on how can we find the opposite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+"/>
            </a:pPr>
            <a:r>
              <a:rPr lang="en-US"/>
              <a:t>“What is something that the user will absolutely dislike?”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+"/>
            </a:pPr>
            <a:r>
              <a:rPr lang="en-US"/>
              <a:t>One interesting use case for a negative recommendation would be in ensemble learning (Chaining multiple ML algorithms)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+"/>
            </a:pPr>
            <a:r>
              <a:rPr lang="en-US"/>
              <a:t>We can use negative recommendations to filter examples and decrease our sample space for a customer facing recommendation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62488162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How do traditional Recommendation Systems work?</a:t>
            </a:r>
            <a:endParaRPr/>
          </a:p>
        </p:txBody>
      </p:sp>
      <p:pic>
        <p:nvPicPr>
          <p:cNvPr id="142" name="Google Shape;142;ge26248816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0837"/>
            <a:ext cx="12191999" cy="480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How do traditional Recommendation Systems work?</a:t>
            </a:r>
            <a:endParaRPr/>
          </a:p>
        </p:txBody>
      </p:sp>
      <p:sp>
        <p:nvSpPr>
          <p:cNvPr id="148" name="Google Shape;14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+"/>
            </a:pPr>
            <a:r>
              <a:rPr lang="en-US"/>
              <a:t>Content Based</a:t>
            </a:r>
            <a:endParaRPr/>
          </a:p>
          <a:p>
            <a:pPr indent="-225425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350"/>
              <a:buChar char="+"/>
            </a:pPr>
            <a:r>
              <a:rPr lang="en-US"/>
              <a:t>Use labels to do prediction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+"/>
            </a:pPr>
            <a:r>
              <a:rPr lang="en-US"/>
              <a:t>Collaborative Filtering</a:t>
            </a:r>
            <a:endParaRPr/>
          </a:p>
          <a:p>
            <a:pPr indent="-263525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350"/>
              <a:buChar char="+"/>
            </a:pPr>
            <a:r>
              <a:rPr lang="en-US"/>
              <a:t>Memory Based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</a:pPr>
            <a:r>
              <a:rPr lang="en-US"/>
              <a:t>No pre-training, make predictions based on data</a:t>
            </a:r>
            <a:endParaRPr/>
          </a:p>
          <a:p>
            <a:pPr indent="-263525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350"/>
              <a:buChar char="+"/>
            </a:pPr>
            <a:r>
              <a:rPr lang="en-US"/>
              <a:t>Model Based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</a:pPr>
            <a:r>
              <a:rPr lang="en-US"/>
              <a:t>Train the model based on data, then make predictions using this model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</a:pPr>
            <a:r>
              <a:rPr lang="en-US"/>
              <a:t>Hybrid Methods</a:t>
            </a:r>
            <a:endParaRPr/>
          </a:p>
          <a:p>
            <a:pPr indent="-263525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350"/>
              <a:buChar char="+"/>
            </a:pPr>
            <a:r>
              <a:rPr lang="en-US"/>
              <a:t>Taking advantage of both Models and Labels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262488162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we want to do</a:t>
            </a:r>
            <a:endParaRPr/>
          </a:p>
        </p:txBody>
      </p:sp>
      <p:sp>
        <p:nvSpPr>
          <p:cNvPr id="154" name="Google Shape;154;ge262488162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+"/>
            </a:pPr>
            <a:r>
              <a:rPr lang="en-US"/>
              <a:t>Negative Recommendation	</a:t>
            </a:r>
            <a:endParaRPr/>
          </a:p>
          <a:p>
            <a:pPr indent="-225425" lvl="1" marL="685800" rtl="0" algn="l">
              <a:spcBef>
                <a:spcPts val="500"/>
              </a:spcBef>
              <a:spcAft>
                <a:spcPts val="0"/>
              </a:spcAft>
              <a:buSzPts val="2350"/>
              <a:buChar char="+"/>
            </a:pPr>
            <a:r>
              <a:rPr lang="en-US"/>
              <a:t>The target is to find the items that user dislike</a:t>
            </a:r>
            <a:endParaRPr/>
          </a:p>
          <a:p>
            <a:pPr indent="-225425" lvl="1" marL="685800" rtl="0" algn="l">
              <a:spcBef>
                <a:spcPts val="500"/>
              </a:spcBef>
              <a:spcAft>
                <a:spcPts val="0"/>
              </a:spcAft>
              <a:buSzPts val="2350"/>
              <a:buChar char="+"/>
            </a:pPr>
            <a:r>
              <a:rPr lang="en-US"/>
              <a:t>This way we can reduce the search space for further predictions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ge26248816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449" y="3457475"/>
            <a:ext cx="4711099" cy="314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How we do it</a:t>
            </a:r>
            <a:endParaRPr/>
          </a:p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+"/>
            </a:pPr>
            <a:r>
              <a:rPr lang="en-US"/>
              <a:t>Model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</a:pPr>
            <a:r>
              <a:rPr lang="en-US"/>
              <a:t>Matrix factorization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+"/>
            </a:pPr>
            <a:r>
              <a:rPr lang="en-US"/>
              <a:t>Error Function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</a:pPr>
            <a:r>
              <a:rPr lang="en-US"/>
              <a:t>Inverse of Mean square error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t/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</a:pPr>
            <a:r>
              <a:rPr lang="en-US"/>
              <a:t>Optimizer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/>
              <a:t>Stochastic Gradient Descent</a:t>
            </a:r>
            <a:endParaRPr/>
          </a:p>
        </p:txBody>
      </p:sp>
      <p:pic>
        <p:nvPicPr>
          <p:cNvPr id="162" name="Google Shape;16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425" y="4082125"/>
            <a:ext cx="3209000" cy="7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Dataset we are using</a:t>
            </a:r>
            <a:endParaRPr/>
          </a:p>
        </p:txBody>
      </p:sp>
      <p:sp>
        <p:nvSpPr>
          <p:cNvPr id="168" name="Google Shape;16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+"/>
            </a:pPr>
            <a:r>
              <a:rPr lang="en-US"/>
              <a:t>Parquet format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/>
              <a:t>We trimmed our dataset size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/>
              <a:t>from 2GB to 300MB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+"/>
            </a:pPr>
            <a:r>
              <a:rPr lang="en-US"/>
              <a:t>Netflix Rating Dataset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</a:pPr>
            <a:r>
              <a:rPr lang="en-US"/>
              <a:t>12,000 movies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</a:pPr>
            <a:r>
              <a:rPr lang="en-US"/>
              <a:t>480,000 users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</a:pPr>
            <a:r>
              <a:rPr lang="en-US"/>
              <a:t>66,000,000 ratings</a:t>
            </a:r>
            <a:endParaRPr/>
          </a:p>
        </p:txBody>
      </p:sp>
      <p:pic>
        <p:nvPicPr>
          <p:cNvPr id="169" name="Google Shape;16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900" y="1766888"/>
            <a:ext cx="47625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/>
              <a:t>B</a:t>
            </a:r>
            <a:r>
              <a:rPr lang="en-US"/>
              <a:t>attles generated based on different ratings for the same item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+"/>
            </a:pPr>
            <a:r>
              <a:rPr lang="en-US"/>
              <a:t>Each (X, y) is a battle between two features in X and we mark the winner feature to be 1, loser feature -1, tie or other features 0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/>
              <a:t>y is the created score of the team, which can indicate the importance of this battle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/>
              <a:t>Then use LR or some other models</a:t>
            </a:r>
            <a:endParaRPr/>
          </a:p>
        </p:txBody>
      </p:sp>
      <p:sp>
        <p:nvSpPr>
          <p:cNvPr id="175" name="Google Shape;17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New Idea-Algorithms for Sports Games</a:t>
            </a:r>
            <a:endParaRPr/>
          </a:p>
        </p:txBody>
      </p:sp>
      <p:pic>
        <p:nvPicPr>
          <p:cNvPr id="176" name="Google Shape;17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350" y="5347497"/>
            <a:ext cx="5163325" cy="9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425" y="5347494"/>
            <a:ext cx="5163325" cy="10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Closing remarks</a:t>
            </a:r>
            <a:endParaRPr/>
          </a:p>
        </p:txBody>
      </p:sp>
      <p:sp>
        <p:nvSpPr>
          <p:cNvPr id="183" name="Google Shape;18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+"/>
            </a:pPr>
            <a:r>
              <a:rPr lang="en-US"/>
              <a:t>Negative Recommendations can unlock novel use cases not served effectively by other anomaly detection algorithms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+"/>
            </a:pPr>
            <a:r>
              <a:rPr lang="en-US"/>
              <a:t>Negative Reinforcement in the psychological sense to persuade users/people to leave an application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+"/>
            </a:pPr>
            <a:r>
              <a:rPr lang="en-US"/>
              <a:t>Developing negative rewards in RL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ploreVTI">
  <a:themeElements>
    <a:clrScheme name="AnalogousFromLightSeedLeftStep">
      <a:dk1>
        <a:srgbClr val="000000"/>
      </a:dk1>
      <a:lt1>
        <a:srgbClr val="FFFFFF"/>
      </a:lt1>
      <a:dk2>
        <a:srgbClr val="41242C"/>
      </a:dk2>
      <a:lt2>
        <a:srgbClr val="E2E5E8"/>
      </a:lt2>
      <a:accent1>
        <a:srgbClr val="E38E25"/>
      </a:accent1>
      <a:accent2>
        <a:srgbClr val="EB644E"/>
      </a:accent2>
      <a:accent3>
        <a:srgbClr val="EE6E92"/>
      </a:accent3>
      <a:accent4>
        <a:srgbClr val="EB4EBB"/>
      </a:accent4>
      <a:accent5>
        <a:srgbClr val="E06EEE"/>
      </a:accent5>
      <a:accent6>
        <a:srgbClr val="984EEB"/>
      </a:accent6>
      <a:hlink>
        <a:srgbClr val="6383A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2021-06-26T14:13:05Z</dcterms:created>
  <dc:creator>Kluska, Matthew, N</dc:creator>
</cp:coreProperties>
</file>