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sldIdLst>
    <p:sldId id="256" r:id="rId2"/>
    <p:sldId id="257" r:id="rId3"/>
    <p:sldId id="260" r:id="rId4"/>
    <p:sldId id="268" r:id="rId5"/>
    <p:sldId id="267" r:id="rId6"/>
    <p:sldId id="269" r:id="rId7"/>
    <p:sldId id="263" r:id="rId8"/>
    <p:sldId id="271" r:id="rId9"/>
    <p:sldId id="274" r:id="rId10"/>
    <p:sldId id="278" r:id="rId11"/>
    <p:sldId id="276" r:id="rId12"/>
    <p:sldId id="277" r:id="rId13"/>
    <p:sldId id="279" r:id="rId14"/>
    <p:sldId id="293" r:id="rId15"/>
    <p:sldId id="280" r:id="rId16"/>
    <p:sldId id="285" r:id="rId17"/>
    <p:sldId id="286" r:id="rId18"/>
    <p:sldId id="283" r:id="rId19"/>
    <p:sldId id="287" r:id="rId20"/>
    <p:sldId id="284" r:id="rId21"/>
    <p:sldId id="288" r:id="rId22"/>
    <p:sldId id="290" r:id="rId23"/>
    <p:sldId id="292" r:id="rId24"/>
    <p:sldId id="289" r:id="rId25"/>
    <p:sldId id="291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Kwok" initials="MK" lastIdx="1" clrIdx="0">
    <p:extLst>
      <p:ext uri="{19B8F6BF-5375-455C-9EA6-DF929625EA0E}">
        <p15:presenceInfo xmlns:p15="http://schemas.microsoft.com/office/powerpoint/2012/main" userId="8b2b31dc2e9eca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0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055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922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2987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35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396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250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83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9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6FA2B21-3FCD-4721-B95C-427943F61125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0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E978F8-6A0D-4138-A39E-0F6C25AFA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AF5DE-5F4A-4C9A-8FCB-9963E1239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2122660"/>
            <a:ext cx="8652938" cy="1930753"/>
          </a:xfrm>
        </p:spPr>
        <p:txBody>
          <a:bodyPr>
            <a:normAutofit/>
          </a:bodyPr>
          <a:lstStyle/>
          <a:p>
            <a:r>
              <a:rPr lang="en-CA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does Infectious Disease Propagate?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D1819-753A-4089-AA79-E1F9F70FC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Presenter: Matthew Kwok</a:t>
            </a:r>
          </a:p>
        </p:txBody>
      </p:sp>
    </p:spTree>
    <p:extLst>
      <p:ext uri="{BB962C8B-B14F-4D97-AF65-F5344CB8AC3E}">
        <p14:creationId xmlns:p14="http://schemas.microsoft.com/office/powerpoint/2010/main" val="40020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643E5-AE5E-4353-88B9-4884461F1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7721" y="3152001"/>
                <a:ext cx="4968240" cy="553998"/>
              </a:xfrm>
            </p:spPr>
            <p:txBody>
              <a:bodyPr>
                <a:no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30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CA" sz="30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en-CA" sz="30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0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30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CA" sz="30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sz="30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000" dirty="0">
                  <a:ln>
                    <a:solidFill>
                      <a:srgbClr val="404040">
                        <a:alpha val="10000"/>
                      </a:srgbClr>
                    </a:solidFill>
                  </a:ln>
                  <a:solidFill>
                    <a:srgbClr val="DADADA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643E5-AE5E-4353-88B9-4884461F1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721" y="3152001"/>
                <a:ext cx="4968240" cy="5539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39E287D-D2CB-4E73-A62E-C4C2B2AB9A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4601" y="2863780"/>
                <a:ext cx="4983480" cy="1130439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CA" sz="30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𝑝𝑒𝑟𝑠𝑜𝑛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𝑖𝑛𝑓𝑒𝑐𝑡𝑒𝑑</m:t>
                          </m:r>
                        </m:num>
                        <m:den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𝑝𝑒𝑟𝑠𝑜𝑛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𝑟𝑒𝑐𝑜𝑣𝑒𝑟𝑦</m:t>
                          </m:r>
                        </m:den>
                      </m:f>
                    </m:oMath>
                  </m:oMathPara>
                </a14:m>
                <a:endParaRPr lang="en-CA" sz="3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900" indent="0">
                  <a:buFont typeface="Wingdings 2" charset="2"/>
                  <a:buNone/>
                </a:pPr>
                <a:endParaRPr lang="en-CA" sz="3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39E287D-D2CB-4E73-A62E-C4C2B2AB9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1" y="2863780"/>
                <a:ext cx="4983480" cy="1130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135553" y="1407438"/>
            <a:ext cx="11920894" cy="553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Recoveries from Infection</a:t>
            </a:r>
          </a:p>
        </p:txBody>
      </p:sp>
    </p:spTree>
    <p:extLst>
      <p:ext uri="{BB962C8B-B14F-4D97-AF65-F5344CB8AC3E}">
        <p14:creationId xmlns:p14="http://schemas.microsoft.com/office/powerpoint/2010/main" val="237517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643E5-AE5E-4353-88B9-4884461F1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78040"/>
                <a:ext cx="12192000" cy="1168539"/>
              </a:xfrm>
            </p:spPr>
            <p:txBody>
              <a:bodyPr>
                <a:no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en-CA" sz="30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 −1, </m:t>
                              </m:r>
                              <m: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 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−1, </m:t>
                              </m:r>
                              <m: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𝑅𝐻</m:t>
                          </m:r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−1, </m:t>
                                  </m:r>
                                  <m: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acc>
                        </m:den>
                      </m:f>
                      <m:r>
                        <a:rPr lang="en-CA" sz="30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CA" sz="3000" dirty="0">
                  <a:ln>
                    <a:solidFill>
                      <a:srgbClr val="404040">
                        <a:alpha val="10000"/>
                      </a:srgbClr>
                    </a:solidFill>
                  </a:ln>
                  <a:solidFill>
                    <a:srgbClr val="DADADA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643E5-AE5E-4353-88B9-4884461F1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8040"/>
                <a:ext cx="12192000" cy="11685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C0902A-F31B-421B-8D49-1333E3293390}"/>
              </a:ext>
            </a:extLst>
          </p:cNvPr>
          <p:cNvSpPr txBox="1">
            <a:spLocks/>
          </p:cNvSpPr>
          <p:nvPr/>
        </p:nvSpPr>
        <p:spPr>
          <a:xfrm>
            <a:off x="135553" y="302121"/>
            <a:ext cx="11920894" cy="553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Risk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4115F8B-D463-4B7D-BBD3-15044BB5C3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157" y="2685483"/>
                <a:ext cx="1220807" cy="383104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None/>
                </a:pPr>
                <a:r>
                  <a:rPr lang="en-CA" sz="2500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R(t, j)</a:t>
                </a: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CA" sz="2500" i="1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sz="2500" i="1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CA" sz="2500" i="1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CA" sz="2500" i="1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>
                      <a:outerShdw blurRad="38100" dist="38100" dir="2700000" algn="tl" rotWithShape="0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CA" sz="2500" i="1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CA" sz="2500" i="1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CA" sz="2500" i="1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𝑅𝐻</m:t>
                        </m:r>
                      </m:e>
                    </m:d>
                  </m:oMath>
                </a14:m>
                <a:r>
                  <a:rPr lang="en-CA" sz="2500" i="1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>
                      <a:outerShdw blurRad="38100" dist="38100" dir="2700000" algn="tl" rotWithShape="0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38100" dist="38100" dir="2700000" algn="tl" rotWithShape="0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38100" dist="38100" dir="2700000" algn="tl" rotWithShape="0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5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38100" dist="38100" dir="2700000" algn="tl" rotWithShape="0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CA" sz="2500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>
                      <a:outerShdw blurRad="38100" dist="38100" dir="2700000" algn="tl" rotWithShape="0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50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38100" dist="38100" dir="2700000" algn="tl" rotWithShape="0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5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38100" dist="38100" dir="2700000" algn="tl" rotWithShape="0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25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38100" dist="38100" dir="2700000" algn="tl" rotWithShape="0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2500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>
                      <a:outerShdw blurRad="38100" dist="38100" dir="2700000" algn="tl" rotWithShape="0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</a:p>
              <a:p>
                <a:pPr marL="36900" indent="0">
                  <a:buNone/>
                </a:pPr>
                <a:endParaRPr lang="en-CA" sz="2500" dirty="0">
                  <a:ln>
                    <a:solidFill>
                      <a:srgbClr val="404040">
                        <a:alpha val="10000"/>
                      </a:srgbClr>
                    </a:solidFill>
                  </a:ln>
                  <a:solidFill>
                    <a:srgbClr val="DADADA"/>
                  </a:solidFill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4115F8B-D463-4B7D-BBD3-15044BB5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7" y="2685483"/>
                <a:ext cx="1220807" cy="3831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9F7985-9928-4308-BC65-351DB127386D}"/>
              </a:ext>
            </a:extLst>
          </p:cNvPr>
          <p:cNvSpPr txBox="1">
            <a:spLocks/>
          </p:cNvSpPr>
          <p:nvPr/>
        </p:nvSpPr>
        <p:spPr>
          <a:xfrm>
            <a:off x="1828800" y="2685483"/>
            <a:ext cx="10363200" cy="38310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Comprehensive risk at time t in grid j</a:t>
            </a:r>
          </a:p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Augment coefficient relating infectivity to </a:t>
            </a: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sanitation &amp; hygiene </a:t>
            </a:r>
            <a:endParaRPr lang="en-CA" sz="2500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Virus Infectivity </a:t>
            </a: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~ I = 1 implies 100% chance of infection</a:t>
            </a:r>
          </a:p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Temperature</a:t>
            </a: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 influence</a:t>
            </a:r>
          </a:p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Humidity</a:t>
            </a: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Influence</a:t>
            </a:r>
          </a:p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Personal Resistance</a:t>
            </a:r>
          </a:p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Newly </a:t>
            </a: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infected caused by hospitals </a:t>
            </a: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in grid j</a:t>
            </a:r>
          </a:p>
        </p:txBody>
      </p:sp>
    </p:spTree>
    <p:extLst>
      <p:ext uri="{BB962C8B-B14F-4D97-AF65-F5344CB8AC3E}">
        <p14:creationId xmlns:p14="http://schemas.microsoft.com/office/powerpoint/2010/main" val="360542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C0902A-F31B-421B-8D49-1333E3293390}"/>
              </a:ext>
            </a:extLst>
          </p:cNvPr>
          <p:cNvSpPr txBox="1">
            <a:spLocks/>
          </p:cNvSpPr>
          <p:nvPr/>
        </p:nvSpPr>
        <p:spPr>
          <a:xfrm>
            <a:off x="135553" y="180201"/>
            <a:ext cx="11920894" cy="553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Infections from getting Hospitalized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55588A9-EEC4-45D0-8A5D-6D26F3D9F1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936621"/>
                <a:ext cx="12192000" cy="140743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30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CA" sz="300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300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300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00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 </m:t>
                          </m:r>
                          <m:sSub>
                            <m:sSubPr>
                              <m:ctrlP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CA" sz="30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CA" sz="300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𝑛𝑓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CA" sz="30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acc>
                        </m:den>
                      </m:f>
                      <m:r>
                        <a:rPr lang="en-CA" sz="30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CA" sz="300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0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CA" sz="320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32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2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CA" sz="32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2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CA" sz="3200" b="0" i="1" smtClean="0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CA" sz="32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2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CA" sz="32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3200" i="1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b="0" i="1" smtClean="0">
                                      <a:ln>
                                        <a:solidFill>
                                          <a:srgbClr val="404040">
                                            <a:alpha val="10000"/>
                                          </a:srgbClr>
                                        </a:solidFill>
                                      </a:ln>
                                      <a:solidFill>
                                        <a:srgbClr val="DADA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CA" sz="3000" dirty="0">
                  <a:ln>
                    <a:solidFill>
                      <a:srgbClr val="404040">
                        <a:alpha val="10000"/>
                      </a:srgbClr>
                    </a:solidFill>
                  </a:ln>
                  <a:solidFill>
                    <a:srgbClr val="DADADA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55588A9-EEC4-45D0-8A5D-6D26F3D9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621"/>
                <a:ext cx="12192000" cy="1407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73C8F2B-98A5-427C-806F-1488E138D7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309" y="2291166"/>
                <a:ext cx="1526411" cy="3735673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5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500" i="1" dirty="0">
                  <a:ln>
                    <a:solidFill>
                      <a:srgbClr val="404040">
                        <a:alpha val="10000"/>
                      </a:srgbClr>
                    </a:solidFill>
                  </a:ln>
                  <a:solidFill>
                    <a:srgbClr val="DADADA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25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</m:oMath>
                </a14:m>
                <a:r>
                  <a:rPr lang="en-CA" sz="2500" i="1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CA" sz="250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sz="2500" i="1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𝑛𝑓</m:t>
                        </m:r>
                      </m:sub>
                    </m:sSub>
                  </m:oMath>
                </a14:m>
                <a:r>
                  <a:rPr lang="en-CA" sz="2500" i="1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>
                      <a:outerShdw blurRad="38100" dist="38100" dir="2700000" algn="tl" rotWithShape="0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CA" sz="2500" i="1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sz="2500" i="1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5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CA" sz="2500" i="1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>
                      <a:outerShdw blurRad="38100" dist="38100" dir="2700000" algn="tl" rotWithShape="0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50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38100" dist="38100" dir="2700000" algn="tl" rotWithShape="0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5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38100" dist="38100" dir="2700000" algn="tl" rotWithShape="0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25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38100" dist="38100" dir="2700000" algn="tl" rotWithShape="0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2500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>
                      <a:outerShdw blurRad="38100" dist="38100" dir="2700000" algn="tl" rotWithShape="0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</a:p>
              <a:p>
                <a:pPr marL="36900" indent="0">
                  <a:buNone/>
                </a:pPr>
                <a:endParaRPr lang="en-CA" sz="2500" dirty="0">
                  <a:ln>
                    <a:solidFill>
                      <a:srgbClr val="404040">
                        <a:alpha val="10000"/>
                      </a:srgbClr>
                    </a:solidFill>
                  </a:ln>
                  <a:solidFill>
                    <a:srgbClr val="DADADA"/>
                  </a:solidFill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73C8F2B-98A5-427C-806F-1488E138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09" y="2291166"/>
                <a:ext cx="1526411" cy="3735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8A4665-8D16-43C5-BC78-9D3B511E5A42}"/>
              </a:ext>
            </a:extLst>
          </p:cNvPr>
          <p:cNvSpPr txBox="1">
            <a:spLocks/>
          </p:cNvSpPr>
          <p:nvPr/>
        </p:nvSpPr>
        <p:spPr>
          <a:xfrm>
            <a:off x="1950720" y="2355028"/>
            <a:ext cx="10363200" cy="36718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risk at time t in grid j</a:t>
            </a:r>
          </a:p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Total number of infected individuals in city</a:t>
            </a:r>
          </a:p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Probability infected person will be in isolation in a hospital</a:t>
            </a:r>
          </a:p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Viral Infectivity</a:t>
            </a:r>
          </a:p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Augment coefficient relating infectivity to environmental parameters</a:t>
            </a:r>
            <a:endParaRPr lang="en-CA" sz="2500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Scale of hospitals</a:t>
            </a:r>
          </a:p>
          <a:p>
            <a:pPr marL="36900" indent="0">
              <a:buNone/>
            </a:pPr>
            <a:r>
              <a:rPr lang="en-CA" sz="2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hospitals in city</a:t>
            </a:r>
          </a:p>
        </p:txBody>
      </p:sp>
    </p:spTree>
    <p:extLst>
      <p:ext uri="{BB962C8B-B14F-4D97-AF65-F5344CB8AC3E}">
        <p14:creationId xmlns:p14="http://schemas.microsoft.com/office/powerpoint/2010/main" val="275009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135553" y="764678"/>
            <a:ext cx="11920894" cy="553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D7284FC-2C3E-4F78-A794-37B871324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7360" y="1778139"/>
                <a:ext cx="8747760" cy="3301721"/>
              </a:xfrm>
            </p:spPr>
            <p:txBody>
              <a:bodyPr>
                <a:normAutofit/>
              </a:bodyPr>
              <a:lstStyle/>
              <a:p>
                <a:r>
                  <a:rPr lang="en-CA" sz="3000" dirty="0"/>
                  <a:t>Beijing, China</a:t>
                </a:r>
              </a:p>
              <a:p>
                <a:r>
                  <a:rPr lang="en-CA" sz="3000" dirty="0"/>
                  <a:t>Total Area of 16411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3000" b="0" i="0" smtClean="0">
                            <a:latin typeface="Cambria Math" panose="02040503050406030204" pitchFamily="18" charset="0"/>
                          </a:rPr>
                          <m:t>km</m:t>
                        </m:r>
                      </m:e>
                      <m:sup>
                        <m:r>
                          <a:rPr lang="en-CA" sz="3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20 million</a:t>
                </a:r>
              </a:p>
              <a:p>
                <a:r>
                  <a:rPr lang="en-CA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Urban Population density: 9000 people/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3000">
                            <a:latin typeface="Cambria Math" panose="02040503050406030204" pitchFamily="18" charset="0"/>
                          </a:rPr>
                          <m:t>km</m:t>
                        </m:r>
                      </m:e>
                      <m:sup>
                        <m:r>
                          <a:rPr lang="en-CA" sz="3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3000" dirty="0">
                  <a:latin typeface="Times New Roman" panose="02020603050405020304" pitchFamily="18" charset="0"/>
                </a:endParaRPr>
              </a:p>
              <a:p>
                <a:r>
                  <a:rPr lang="en-CA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Suburban population density: 550 people/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3000">
                            <a:latin typeface="Cambria Math" panose="02040503050406030204" pitchFamily="18" charset="0"/>
                          </a:rPr>
                          <m:t>km</m:t>
                        </m:r>
                      </m:e>
                      <m:sup>
                        <m:r>
                          <a:rPr lang="en-CA" sz="3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D7284FC-2C3E-4F78-A794-37B871324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7360" y="1778139"/>
                <a:ext cx="8747760" cy="33017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0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135553" y="1198936"/>
            <a:ext cx="11920894" cy="553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D7284FC-2C3E-4F78-A794-37B871324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471" y="2779631"/>
                <a:ext cx="7462751" cy="1480450"/>
              </a:xfrm>
            </p:spPr>
            <p:txBody>
              <a:bodyPr>
                <a:normAutofit/>
              </a:bodyPr>
              <a:lstStyle/>
              <a:p>
                <a:r>
                  <a:rPr lang="en-CA" sz="3200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a typeface="Cambria Math" panose="02040503050406030204" pitchFamily="18" charset="0"/>
                  </a:rPr>
                  <a:t> Viral infectivity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32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𝑛𝑓</m:t>
                        </m:r>
                      </m:sub>
                    </m:sSub>
                    <m:r>
                      <a:rPr lang="en-CA" sz="32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32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CA" sz="32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32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CA" sz="32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100, 000</m:t>
                        </m:r>
                      </m:den>
                    </m:f>
                  </m:oMath>
                </a14:m>
                <a:endParaRPr lang="en-CA" sz="3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Still some diverse influenza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D7284FC-2C3E-4F78-A794-37B871324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471" y="2779631"/>
                <a:ext cx="7462751" cy="14804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5E8BE-5CF0-494B-95EC-EC7471526287}"/>
                  </a:ext>
                </a:extLst>
              </p:cNvPr>
              <p:cNvSpPr/>
              <p:nvPr/>
            </p:nvSpPr>
            <p:spPr>
              <a:xfrm>
                <a:off x="7411481" y="2934350"/>
                <a:ext cx="4780519" cy="762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300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0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CA" sz="30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30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0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𝑝𝑒𝑟𝑠𝑜𝑛</m:t>
                        </m:r>
                      </m:num>
                      <m:den>
                        <m:r>
                          <a:rPr lang="en-CA" sz="30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𝑖𝑛𝑓𝑒𝑐𝑡𝑒𝑑</m:t>
                        </m:r>
                        <m:r>
                          <a:rPr lang="en-CA" sz="30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en-CA" sz="30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r>
                  <a:rPr lang="en-CA" sz="3000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5E8BE-5CF0-494B-95EC-EC7471526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481" y="2934350"/>
                <a:ext cx="4780519" cy="762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54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6218174" y="2075318"/>
            <a:ext cx="6045565" cy="13536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</a:p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Biological Resistance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CEEA2490-A665-43D1-AF40-BB2904DA5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2" y="200445"/>
            <a:ext cx="5625165" cy="645711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EFAFBC-436F-4C60-B7FE-77C1047B7FCF}"/>
              </a:ext>
            </a:extLst>
          </p:cNvPr>
          <p:cNvSpPr txBox="1"/>
          <p:nvPr/>
        </p:nvSpPr>
        <p:spPr>
          <a:xfrm>
            <a:off x="401852" y="6489031"/>
            <a:ext cx="328063" cy="1685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BE5A8AA-A7E1-4971-AAD1-75F98DA4378B}"/>
                  </a:ext>
                </a:extLst>
              </p:cNvPr>
              <p:cNvSpPr/>
              <p:nvPr/>
            </p:nvSpPr>
            <p:spPr>
              <a:xfrm>
                <a:off x="7118490" y="3818960"/>
                <a:ext cx="4244935" cy="91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effectLst>
                                <a:outerShdw blurRad="38100" dist="38100" dir="2700000" algn="tl" rotWithShape="0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effectLst>
                                <a:outerShdw blurRad="38100" dist="38100" dir="2700000" algn="tl" rotWithShape="0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8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effectLst>
                                <a:outerShdw blurRad="38100" dist="38100" dir="2700000" algn="tl" rotWithShape="0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CA" sz="28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effectLst>
                            <a:outerShdw blurRad="38100" dist="38100" dir="2700000" algn="tl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effectLst>
                            <a:outerShdw blurRad="38100" dist="38100" dir="2700000" algn="tl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CA" sz="28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effectLst>
                            <a:outerShdw blurRad="38100" dist="38100" dir="2700000" algn="tl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CA" sz="28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effectLst>
                            <a:outerShdw blurRad="38100" dist="38100" dir="2700000" algn="tl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effectLst>
                                <a:outerShdw blurRad="38100" dist="38100" dir="2700000" algn="tl" rotWithShape="0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effectLst>
                                <a:outerShdw blurRad="38100" dist="38100" dir="2700000" algn="tl" rotWithShape="0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CA" sz="28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effectLst>
                            <a:outerShdw blurRad="38100" dist="38100" dir="2700000" algn="tl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en-CA" sz="28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effectLst>
                                <a:outerShdw blurRad="38100" dist="38100" dir="2700000" algn="tl" rotWithShape="0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effectLst>
                                <a:outerShdw blurRad="38100" dist="38100" dir="2700000" algn="tl" rotWithShape="0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CA" sz="28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effectLst>
                                <a:outerShdw blurRad="38100" dist="38100" dir="2700000" algn="tl" rotWithShape="0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effectLst>
                                <a:outerShdw blurRad="38100" dist="38100" dir="2700000" algn="tl" rotWithShape="0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CA" sz="28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effectLst>
                                <a:outerShdw blurRad="38100" dist="38100" dir="2700000" algn="tl" rotWithShape="0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8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effectLst>
                                <a:outerShdw blurRad="38100" dist="38100" dir="2700000" algn="tl" rotWithShape="0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CA" sz="28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effectLst>
                                <a:outerShdw blurRad="38100" dist="38100" dir="2700000" algn="tl" rotWithShape="0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r>
                            <a:rPr lang="en-CA" sz="28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effectLst>
                                <a:outerShdw blurRad="38100" dist="38100" dir="2700000" algn="tl" rotWithShape="0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BE5A8AA-A7E1-4971-AAD1-75F98DA43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90" y="3818960"/>
                <a:ext cx="4244935" cy="913199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19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7490823" y="2752159"/>
            <a:ext cx="4627970" cy="17797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</a:p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02B5EEE-DDEA-4251-B458-76FC6345F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9" y="772092"/>
            <a:ext cx="7260781" cy="531381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EFAFBC-436F-4C60-B7FE-77C1047B7FCF}"/>
              </a:ext>
            </a:extLst>
          </p:cNvPr>
          <p:cNvSpPr txBox="1"/>
          <p:nvPr/>
        </p:nvSpPr>
        <p:spPr>
          <a:xfrm>
            <a:off x="1533422" y="5799177"/>
            <a:ext cx="379198" cy="17007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797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7810029" y="2433493"/>
            <a:ext cx="4670242" cy="13321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Environmental Risk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400CA8D9-9CE1-4388-BE86-40AC6B8B0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7" y="251142"/>
            <a:ext cx="7865131" cy="527182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EFAFBC-436F-4C60-B7FE-77C1047B7FCF}"/>
              </a:ext>
            </a:extLst>
          </p:cNvPr>
          <p:cNvSpPr txBox="1"/>
          <p:nvPr/>
        </p:nvSpPr>
        <p:spPr>
          <a:xfrm>
            <a:off x="1649627" y="5229582"/>
            <a:ext cx="455398" cy="1920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42DC31-E57A-4113-999B-031B9BC9D25B}"/>
                  </a:ext>
                </a:extLst>
              </p:cNvPr>
              <p:cNvSpPr/>
              <p:nvPr/>
            </p:nvSpPr>
            <p:spPr>
              <a:xfrm>
                <a:off x="271328" y="5522972"/>
                <a:ext cx="953348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CA" sz="200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0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sz="20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=1.34775+0.13811</m:t>
                    </m:r>
                    <m:func>
                      <m:funcPr>
                        <m:ctrlPr>
                          <a:rPr lang="en-CA" sz="20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 b="0" i="0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CA" sz="2000" b="0" i="1" smtClean="0">
                                <a:ln>
                                  <a:solidFill>
                                    <a:srgbClr val="404040">
                                      <a:alpha val="10000"/>
                                    </a:srgb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n>
                                  <a:solidFill>
                                    <a:srgbClr val="404040">
                                      <a:alpha val="10000"/>
                                    </a:srgb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0.1509</m:t>
                            </m:r>
                            <m:r>
                              <a:rPr lang="en-CA" sz="2000" b="0" i="1" smtClean="0">
                                <a:ln>
                                  <a:solidFill>
                                    <a:srgbClr val="404040">
                                      <a:alpha val="10000"/>
                                    </a:srgb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  <m:r>
                      <a:rPr lang="en-CA" sz="20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+0.29952</m:t>
                    </m:r>
                    <m:r>
                      <m:rPr>
                        <m:sty m:val="p"/>
                      </m:rPr>
                      <a:rPr lang="en-CA" sz="2000" b="0" i="0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CA" sz="20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⁡(0.1509</m:t>
                    </m:r>
                    <m:r>
                      <a:rPr lang="en-CA" sz="20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CA" sz="20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i="1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36900" indent="0">
                  <a:buNone/>
                </a:pPr>
                <a:endParaRPr lang="en-CA" sz="2000" i="1" dirty="0">
                  <a:ln>
                    <a:solidFill>
                      <a:srgbClr val="404040">
                        <a:alpha val="10000"/>
                      </a:srgbClr>
                    </a:solidFill>
                  </a:ln>
                  <a:solidFill>
                    <a:srgbClr val="DADADA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CA" sz="2000" i="1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0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𝑅𝐻</m:t>
                        </m:r>
                      </m:e>
                    </m:d>
                    <m:r>
                      <a:rPr lang="en-CA" sz="20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=1=0.005∙</m:t>
                    </m:r>
                    <m:r>
                      <a:rPr lang="en-CA" sz="20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𝑅𝐻</m:t>
                    </m:r>
                  </m:oMath>
                </a14:m>
                <a:r>
                  <a:rPr lang="en-CA" sz="2000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42DC31-E57A-4113-999B-031B9BC9D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28" y="5522972"/>
                <a:ext cx="953348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03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7590245" y="2752159"/>
            <a:ext cx="4429125" cy="13536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Comprehensive Risk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BC72A698-D57E-4787-9B95-7846005FC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2" y="957473"/>
            <a:ext cx="6847520" cy="494305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EFAFBC-436F-4C60-B7FE-77C1047B7FCF}"/>
              </a:ext>
            </a:extLst>
          </p:cNvPr>
          <p:cNvSpPr txBox="1"/>
          <p:nvPr/>
        </p:nvSpPr>
        <p:spPr>
          <a:xfrm>
            <a:off x="1306727" y="5649704"/>
            <a:ext cx="379198" cy="17007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757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8203164" y="2752159"/>
            <a:ext cx="3816206" cy="18411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Free Infectious Disease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18F6062-2298-46DE-AA1A-82B84F1E9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2" y="243405"/>
            <a:ext cx="7995092" cy="626372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EFAFBC-436F-4C60-B7FE-77C1047B7FCF}"/>
              </a:ext>
            </a:extLst>
          </p:cNvPr>
          <p:cNvSpPr txBox="1"/>
          <p:nvPr/>
        </p:nvSpPr>
        <p:spPr>
          <a:xfrm>
            <a:off x="2998367" y="6334482"/>
            <a:ext cx="379198" cy="17007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45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6F8B-5FF7-4A06-87C4-542C244A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0947"/>
            <a:ext cx="121920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43E5-AE5E-4353-88B9-4884461F1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381" y="1686510"/>
            <a:ext cx="8871237" cy="4357186"/>
          </a:xfrm>
        </p:spPr>
        <p:txBody>
          <a:bodyPr>
            <a:noAutofit/>
          </a:bodyPr>
          <a:lstStyle/>
          <a:p>
            <a:r>
              <a:rPr lang="en-CA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 of the world’s deadliest problems</a:t>
            </a:r>
          </a:p>
          <a:p>
            <a:endParaRPr lang="en-CA" sz="3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$8.3 billion (CAD) in total costs (Diener et al., 2016)</a:t>
            </a:r>
          </a:p>
          <a:p>
            <a:pPr marL="36900" indent="0">
              <a:buNone/>
            </a:pPr>
            <a:r>
              <a:rPr lang="en-CA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~ $8.7 billion (CAD) in today’s costs</a:t>
            </a:r>
          </a:p>
          <a:p>
            <a:endParaRPr lang="en-CA" sz="3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 mortality rates</a:t>
            </a:r>
          </a:p>
          <a:p>
            <a:endParaRPr lang="en-CA" sz="3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24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7490823" y="2752158"/>
            <a:ext cx="4627970" cy="18350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Dynamic Population Influence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520B3E-F986-437E-A09B-39AD80959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210144"/>
            <a:ext cx="6880303" cy="643771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EFAFBC-436F-4C60-B7FE-77C1047B7FCF}"/>
              </a:ext>
            </a:extLst>
          </p:cNvPr>
          <p:cNvSpPr txBox="1"/>
          <p:nvPr/>
        </p:nvSpPr>
        <p:spPr>
          <a:xfrm>
            <a:off x="497102" y="6408777"/>
            <a:ext cx="379198" cy="17007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047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7490823" y="2511458"/>
            <a:ext cx="4627970" cy="18350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Analysis:</a:t>
            </a:r>
          </a:p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Households</a:t>
            </a:r>
          </a:p>
          <a:p>
            <a:pPr marL="36900" indent="0" algn="ctr">
              <a:buNone/>
            </a:pPr>
            <a:endParaRPr lang="en-CA" sz="3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966455FD-73BC-43CF-9C3E-94672AA2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2" y="1222795"/>
            <a:ext cx="7222905" cy="44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5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7490823" y="2511459"/>
            <a:ext cx="4627970" cy="18350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Analysis:</a:t>
            </a:r>
          </a:p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Response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4BDF2C2-B3AB-4D80-AFEA-5BFC4B789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"/>
          <a:stretch/>
        </p:blipFill>
        <p:spPr>
          <a:xfrm>
            <a:off x="180975" y="1297126"/>
            <a:ext cx="7296150" cy="42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94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7490823" y="2752157"/>
            <a:ext cx="4627970" cy="20359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Analysis:</a:t>
            </a:r>
          </a:p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&amp; Workplace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1FED3B62-3933-445D-B888-CDB155C0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6" y="1159173"/>
            <a:ext cx="7443859" cy="45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75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7490823" y="2446888"/>
            <a:ext cx="4627970" cy="19642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Analysis:</a:t>
            </a:r>
          </a:p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Infectivity Values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60207E7-641D-40C2-8B1A-A5E2CE6E6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1" y="1313384"/>
            <a:ext cx="7157772" cy="423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10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DFDE-7E22-4086-B49A-F8CE095F7AB1}"/>
              </a:ext>
            </a:extLst>
          </p:cNvPr>
          <p:cNvSpPr txBox="1">
            <a:spLocks/>
          </p:cNvSpPr>
          <p:nvPr/>
        </p:nvSpPr>
        <p:spPr>
          <a:xfrm>
            <a:off x="135553" y="326958"/>
            <a:ext cx="11920894" cy="553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7284FC-2C3E-4F78-A794-37B87132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16" y="989905"/>
            <a:ext cx="5177556" cy="1793782"/>
          </a:xfrm>
        </p:spPr>
        <p:txBody>
          <a:bodyPr>
            <a:normAutofit/>
          </a:bodyPr>
          <a:lstStyle/>
          <a:p>
            <a:r>
              <a:rPr lang="en-CA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Four Main factors analyzed:</a:t>
            </a:r>
          </a:p>
          <a:p>
            <a:pPr lvl="1"/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Biological Risk</a:t>
            </a:r>
          </a:p>
          <a:p>
            <a:pPr lvl="1"/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 Population Flow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9877356-1597-436B-A0AB-5C54C20D2770}"/>
              </a:ext>
            </a:extLst>
          </p:cNvPr>
          <p:cNvSpPr txBox="1">
            <a:spLocks/>
          </p:cNvSpPr>
          <p:nvPr/>
        </p:nvSpPr>
        <p:spPr>
          <a:xfrm>
            <a:off x="598516" y="4223084"/>
            <a:ext cx="5177556" cy="21775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Mitigation Measures</a:t>
            </a:r>
          </a:p>
          <a:p>
            <a:pPr lvl="1"/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personal contact</a:t>
            </a:r>
          </a:p>
          <a:p>
            <a:pPr lvl="1"/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Quarantine the sick</a:t>
            </a:r>
          </a:p>
          <a:p>
            <a:pPr lvl="1"/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Immediate intervention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BACEF980-F916-43D0-965F-852E413731F5}"/>
              </a:ext>
            </a:extLst>
          </p:cNvPr>
          <p:cNvSpPr txBox="1">
            <a:spLocks/>
          </p:cNvSpPr>
          <p:nvPr/>
        </p:nvSpPr>
        <p:spPr>
          <a:xfrm>
            <a:off x="6095999" y="1638299"/>
            <a:ext cx="4911549" cy="10955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Risk</a:t>
            </a:r>
          </a:p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Source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FD50280-6F78-48CD-BE4F-D686D6BF1D82}"/>
              </a:ext>
            </a:extLst>
          </p:cNvPr>
          <p:cNvSpPr txBox="1">
            <a:spLocks/>
          </p:cNvSpPr>
          <p:nvPr/>
        </p:nvSpPr>
        <p:spPr>
          <a:xfrm>
            <a:off x="6095999" y="4914808"/>
            <a:ext cx="5888181" cy="10955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population management</a:t>
            </a:r>
          </a:p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Air quality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83E4D11-0CEE-4470-8079-7D208709F4DB}"/>
              </a:ext>
            </a:extLst>
          </p:cNvPr>
          <p:cNvSpPr txBox="1">
            <a:spLocks/>
          </p:cNvSpPr>
          <p:nvPr/>
        </p:nvSpPr>
        <p:spPr>
          <a:xfrm>
            <a:off x="598516" y="2892636"/>
            <a:ext cx="10537131" cy="12315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Urban Areas are the most at risk of an airborne infectious disease</a:t>
            </a:r>
          </a:p>
          <a:p>
            <a:pPr lvl="1"/>
            <a:r>
              <a:rPr lang="en-CA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Due to public transportation, close vicinity of individuals</a:t>
            </a:r>
          </a:p>
        </p:txBody>
      </p:sp>
    </p:spTree>
    <p:extLst>
      <p:ext uri="{BB962C8B-B14F-4D97-AF65-F5344CB8AC3E}">
        <p14:creationId xmlns:p14="http://schemas.microsoft.com/office/powerpoint/2010/main" val="288588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6F8B-5FF7-4A06-87C4-542C244A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4240"/>
            <a:ext cx="12192000" cy="9343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43E5-AE5E-4353-88B9-4884461F1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978568"/>
            <a:ext cx="11839074" cy="5835191"/>
          </a:xfrm>
        </p:spPr>
        <p:txBody>
          <a:bodyPr>
            <a:noAutofit/>
          </a:bodyPr>
          <a:lstStyle/>
          <a:p>
            <a:pPr marL="914400" indent="-914400">
              <a:buNone/>
            </a:pPr>
            <a:r>
              <a:rPr lang="en-C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CDC. (2019, June 11). 2009 H1N1 Pandemic (H1N1pdm09 virus). Retrieved from CDC website: https://www.cdc.gov/flu/pandemic-resources/2009-h1n1-pandemic.html</a:t>
            </a:r>
          </a:p>
          <a:p>
            <a:pPr marL="914400" indent="-91440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Diener, A.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Dugasn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J. (2016, Feb 18). Inequality-related economic burden of communicable diseases in Canada.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42- S1.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https://doi.org/10.14745/ccdr.v42is1a02</a:t>
            </a:r>
          </a:p>
          <a:p>
            <a:pPr marL="914400" indent="-914400">
              <a:buNone/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CHS. (2011, Oct 19). </a:t>
            </a:r>
            <a:r>
              <a:rPr lang="en-CA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Yersina</a:t>
            </a: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pestis (Plague). Retrieved from Center for Health Security website: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http://www.centerforhealthsecurity.org/resources/fact-sheets/pdfs/plague.pdf</a:t>
            </a:r>
            <a:endParaRPr lang="en-C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None/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Mackay, M. I. (2018, Jan 14). Influenza virus transmission: with or without symptoms, you’re dropping flu virus. Retrieved from Virology Down Under website: https://virologydownunder.com/influenza-virus-transmission-with-or-without-symptoms-youre-dropping-flu-virus/</a:t>
            </a:r>
          </a:p>
          <a:p>
            <a:pPr marL="914400" indent="-914400">
              <a:buNone/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Zhang, N., Huang, H., Duarte, M., &amp; Zhang, J. (2016, Feb 24). Dynamic population flow based risk analysis of infectious disease propagation in a metropolis. </a:t>
            </a:r>
            <a:r>
              <a:rPr lang="en-CA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International, 94</a:t>
            </a: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369–379. </a:t>
            </a:r>
            <a:r>
              <a:rPr lang="en-CA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10.1016/j.envint.2016.03.038</a:t>
            </a:r>
          </a:p>
          <a:p>
            <a:pPr marL="914400" indent="-914400">
              <a:buNone/>
            </a:pPr>
            <a:endParaRPr lang="en-C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09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6F8B-5FF7-4A06-87C4-542C244A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8136"/>
            <a:ext cx="121920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H1N1</a:t>
            </a: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H1N1pdm09 virus/Swine Flu</a:t>
            </a:r>
            <a:r>
              <a:rPr lang="en-CA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43E5-AE5E-4353-88B9-4884461F1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297" y="1509703"/>
            <a:ext cx="9153756" cy="2221872"/>
          </a:xfrm>
        </p:spPr>
        <p:txBody>
          <a:bodyPr>
            <a:noAutofit/>
          </a:bodyPr>
          <a:lstStyle/>
          <a:p>
            <a:r>
              <a:rPr lang="en-CA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of deadly lung influenza (bacteria) </a:t>
            </a:r>
          </a:p>
          <a:p>
            <a:pPr marL="36900" indent="0">
              <a:buNone/>
            </a:pPr>
            <a:r>
              <a:rPr lang="en-CA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Particular strain discovered in 2009</a:t>
            </a:r>
          </a:p>
          <a:p>
            <a:endParaRPr lang="en-CA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449F84-7A9B-4113-8A75-706484AF0015}"/>
              </a:ext>
            </a:extLst>
          </p:cNvPr>
          <p:cNvSpPr txBox="1">
            <a:spLocks/>
          </p:cNvSpPr>
          <p:nvPr/>
        </p:nvSpPr>
        <p:spPr>
          <a:xfrm>
            <a:off x="1153297" y="3800448"/>
            <a:ext cx="9153755" cy="24136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Worldwide</a:t>
            </a:r>
            <a:r>
              <a:rPr lang="en-CA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mortality: </a:t>
            </a:r>
          </a:p>
          <a:p>
            <a:pPr lvl="1"/>
            <a:r>
              <a:rPr lang="en-CA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152K – 575K deaths (first year)</a:t>
            </a:r>
          </a:p>
          <a:p>
            <a:pPr lvl="1"/>
            <a:r>
              <a:rPr lang="en-CA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80% for ages &lt; 65</a:t>
            </a:r>
          </a:p>
          <a:p>
            <a:pPr lvl="1"/>
            <a:r>
              <a:rPr lang="en-CA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80% - 90% for ages ≥ 65</a:t>
            </a:r>
            <a:endParaRPr lang="en-CA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D68EB-86CC-4321-B8A8-C956C933BAEB}"/>
              </a:ext>
            </a:extLst>
          </p:cNvPr>
          <p:cNvSpPr/>
          <p:nvPr/>
        </p:nvSpPr>
        <p:spPr>
          <a:xfrm>
            <a:off x="9663744" y="6227058"/>
            <a:ext cx="25282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(CDC, 2019)</a:t>
            </a:r>
          </a:p>
        </p:txBody>
      </p:sp>
    </p:spTree>
    <p:extLst>
      <p:ext uri="{BB962C8B-B14F-4D97-AF65-F5344CB8AC3E}">
        <p14:creationId xmlns:p14="http://schemas.microsoft.com/office/powerpoint/2010/main" val="18066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6F8B-5FF7-4A06-87C4-542C244A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8481"/>
            <a:ext cx="12192000" cy="1331252"/>
          </a:xfrm>
        </p:spPr>
        <p:txBody>
          <a:bodyPr>
            <a:noAutofit/>
          </a:bodyPr>
          <a:lstStyle/>
          <a:p>
            <a: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Classical</a:t>
            </a:r>
            <a:b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43E5-AE5E-4353-88B9-4884461F1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176" y="2595033"/>
            <a:ext cx="9277647" cy="1667934"/>
          </a:xfrm>
        </p:spPr>
        <p:txBody>
          <a:bodyPr>
            <a:noAutofit/>
          </a:bodyPr>
          <a:lstStyle/>
          <a:p>
            <a:r>
              <a:rPr lang="en-CA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SIR (Susceptible, Infected &amp; Recovered) - 1927</a:t>
            </a:r>
          </a:p>
          <a:p>
            <a:r>
              <a:rPr lang="en-CA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Developed by </a:t>
            </a:r>
            <a:r>
              <a:rPr lang="en-CA" sz="3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Kermack</a:t>
            </a:r>
            <a:r>
              <a:rPr lang="en-CA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CA" sz="3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Mckendrick</a:t>
            </a:r>
            <a:endParaRPr lang="en-CA" sz="35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5707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6F8B-5FF7-4A06-87C4-542C244A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613"/>
            <a:ext cx="12192000" cy="1300765"/>
          </a:xfrm>
        </p:spPr>
        <p:txBody>
          <a:bodyPr>
            <a:noAutofit/>
          </a:bodyPr>
          <a:lstStyle/>
          <a:p>
            <a: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Current &amp; Old</a:t>
            </a:r>
            <a:b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43E5-AE5E-4353-88B9-4884461F1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52" y="1890080"/>
            <a:ext cx="11849696" cy="1371274"/>
          </a:xfrm>
        </p:spPr>
        <p:txBody>
          <a:bodyPr>
            <a:noAutofit/>
          </a:bodyPr>
          <a:lstStyle/>
          <a:p>
            <a:r>
              <a:rPr lang="en-CA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Does not account for spatial and microscopic variations</a:t>
            </a:r>
          </a:p>
          <a:p>
            <a:r>
              <a:rPr lang="en-CA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Long simulation times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E2C1B-3E9C-4BC2-97D7-E57514B24630}"/>
              </a:ext>
            </a:extLst>
          </p:cNvPr>
          <p:cNvSpPr txBox="1">
            <a:spLocks/>
          </p:cNvSpPr>
          <p:nvPr/>
        </p:nvSpPr>
        <p:spPr>
          <a:xfrm>
            <a:off x="171152" y="3261354"/>
            <a:ext cx="5281381" cy="2946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Propagation of disease in</a:t>
            </a:r>
          </a:p>
          <a:p>
            <a:pPr lvl="1"/>
            <a:r>
              <a:rPr lang="en-CA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Public Transit</a:t>
            </a:r>
          </a:p>
          <a:p>
            <a:pPr lvl="1"/>
            <a:r>
              <a:rPr lang="en-CA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Workplace</a:t>
            </a:r>
          </a:p>
          <a:p>
            <a:pPr lvl="1"/>
            <a:r>
              <a:rPr lang="en-CA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Residential Areas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E1E92C-72F7-4EB2-AAB4-CC5448B63865}"/>
              </a:ext>
            </a:extLst>
          </p:cNvPr>
          <p:cNvSpPr txBox="1">
            <a:spLocks/>
          </p:cNvSpPr>
          <p:nvPr/>
        </p:nvSpPr>
        <p:spPr>
          <a:xfrm>
            <a:off x="6096000" y="3261354"/>
            <a:ext cx="5281381" cy="2946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Environmental Influences</a:t>
            </a:r>
          </a:p>
          <a:p>
            <a:pPr lvl="1"/>
            <a:r>
              <a:rPr lang="en-CA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Pollution</a:t>
            </a:r>
          </a:p>
          <a:p>
            <a:pPr lvl="1"/>
            <a:r>
              <a:rPr lang="en-CA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Sanitation</a:t>
            </a:r>
          </a:p>
          <a:p>
            <a:pPr lvl="1"/>
            <a:r>
              <a:rPr lang="en-CA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Hygiene</a:t>
            </a:r>
          </a:p>
        </p:txBody>
      </p:sp>
    </p:spTree>
    <p:extLst>
      <p:ext uri="{BB962C8B-B14F-4D97-AF65-F5344CB8AC3E}">
        <p14:creationId xmlns:p14="http://schemas.microsoft.com/office/powerpoint/2010/main" val="266079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6F8B-5FF7-4A06-87C4-542C244A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613"/>
            <a:ext cx="12192000" cy="1300765"/>
          </a:xfrm>
        </p:spPr>
        <p:txBody>
          <a:bodyPr>
            <a:noAutofit/>
          </a:bodyPr>
          <a:lstStyle/>
          <a:p>
            <a: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43E5-AE5E-4353-88B9-4884461F1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52" y="1597408"/>
            <a:ext cx="7799368" cy="4422392"/>
          </a:xfrm>
        </p:spPr>
        <p:txBody>
          <a:bodyPr>
            <a:noAutofit/>
          </a:bodyPr>
          <a:lstStyle/>
          <a:p>
            <a:r>
              <a:rPr lang="en-CA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Assessing risk of airborne infectious disease propagation in cities</a:t>
            </a:r>
          </a:p>
          <a:p>
            <a:r>
              <a:rPr lang="en-CA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 problem like a mass transport problem </a:t>
            </a:r>
          </a:p>
          <a:p>
            <a:r>
              <a:rPr lang="en-CA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based on SIR model </a:t>
            </a:r>
          </a:p>
          <a:p>
            <a:r>
              <a:rPr lang="en-CA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Considering both static and dynamical factors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E61F2AC-6F90-47F2-BAEB-1BD869F98196}"/>
              </a:ext>
            </a:extLst>
          </p:cNvPr>
          <p:cNvSpPr/>
          <p:nvPr/>
        </p:nvSpPr>
        <p:spPr>
          <a:xfrm>
            <a:off x="7505568" y="1597408"/>
            <a:ext cx="1272207" cy="4422392"/>
          </a:xfrm>
          <a:prstGeom prst="rightBrace">
            <a:avLst>
              <a:gd name="adj1" fmla="val 7780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582496-B765-4491-89B9-F842DC4BF306}"/>
              </a:ext>
            </a:extLst>
          </p:cNvPr>
          <p:cNvSpPr txBox="1">
            <a:spLocks/>
          </p:cNvSpPr>
          <p:nvPr/>
        </p:nvSpPr>
        <p:spPr>
          <a:xfrm>
            <a:off x="8777775" y="3168151"/>
            <a:ext cx="3264946" cy="12809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CA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Risk Analysis</a:t>
            </a:r>
          </a:p>
        </p:txBody>
      </p:sp>
    </p:spTree>
    <p:extLst>
      <p:ext uri="{BB962C8B-B14F-4D97-AF65-F5344CB8AC3E}">
        <p14:creationId xmlns:p14="http://schemas.microsoft.com/office/powerpoint/2010/main" val="208279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6F8B-5FF7-4A06-87C4-542C244A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3374"/>
            <a:ext cx="12192000" cy="1331252"/>
          </a:xfrm>
        </p:spPr>
        <p:txBody>
          <a:bodyPr>
            <a:noAutofit/>
          </a:bodyPr>
          <a:lstStyle/>
          <a:p>
            <a: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Infectious Disease Transmission</a:t>
            </a:r>
          </a:p>
        </p:txBody>
      </p:sp>
      <p:pic>
        <p:nvPicPr>
          <p:cNvPr id="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830C177-E714-48C4-969B-A1B2BB641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79" y="0"/>
            <a:ext cx="8218641" cy="6858000"/>
          </a:xfrm>
        </p:spPr>
      </p:pic>
    </p:spTree>
    <p:extLst>
      <p:ext uri="{BB962C8B-B14F-4D97-AF65-F5344CB8AC3E}">
        <p14:creationId xmlns:p14="http://schemas.microsoft.com/office/powerpoint/2010/main" val="114408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643E5-AE5E-4353-88B9-4884461F1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576" y="1143000"/>
                <a:ext cx="3876824" cy="4572000"/>
              </a:xfrm>
            </p:spPr>
            <p:txBody>
              <a:bodyPr>
                <a:noAutofit/>
              </a:bodyPr>
              <a:lstStyle/>
              <a:p>
                <a:r>
                  <a:rPr lang="en-CA" sz="3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30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30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  <m:r>
                      <a:rPr lang="en-CA" sz="30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3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Non-Infected becoming Infected</a:t>
                </a:r>
              </a:p>
              <a:p>
                <a:r>
                  <a:rPr lang="en-US" sz="3000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300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30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𝑛𝑜𝑛</m:t>
                        </m:r>
                      </m:sub>
                    </m:sSub>
                  </m:oMath>
                </a14:m>
                <a:r>
                  <a:rPr lang="en-CA" sz="3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Number of Infected becoming Non-Infected</a:t>
                </a:r>
              </a:p>
              <a:p>
                <a:r>
                  <a:rPr lang="en-CA" sz="3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CA" sz="3000" i="1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3000" b="0" i="1" smtClean="0">
                            <a:ln>
                              <a:solidFill>
                                <a:srgbClr val="404040">
                                  <a:alpha val="10000"/>
                                </a:srgbClr>
                              </a:solidFill>
                            </a:ln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A" sz="3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Number of Infected becoming Recovered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643E5-AE5E-4353-88B9-4884461F1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576" y="1143000"/>
                <a:ext cx="3876824" cy="4572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p:pic>
        <p:nvPicPr>
          <p:cNvPr id="5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1CA729C-5CBD-4711-A550-E2B4F4277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74326"/>
            <a:ext cx="8013534" cy="57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0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643E5-AE5E-4353-88B9-4884461F1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43840"/>
                <a:ext cx="12192000" cy="5273040"/>
              </a:xfrm>
            </p:spPr>
            <p:txBody>
              <a:bodyPr>
                <a:noAutofit/>
              </a:bodyPr>
              <a:lstStyle/>
              <a:p>
                <a:pPr marL="36900" indent="0">
                  <a:spcBef>
                    <a:spcPts val="600"/>
                  </a:spcBef>
                  <a:spcAft>
                    <a:spcPts val="4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d>
                        <m:dPr>
                          <m:ctrlP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5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d>
                        <m:d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5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50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𝑛𝑜𝑛</m:t>
                          </m:r>
                        </m:sub>
                      </m:sSub>
                      <m:d>
                        <m:d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5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50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5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sSub>
                            <m:sSubPr>
                              <m:ctrlP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50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CA" sz="25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sSub>
                            <m:sSub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500" dirty="0">
                  <a:ln>
                    <a:solidFill>
                      <a:srgbClr val="404040">
                        <a:alpha val="10000"/>
                      </a:srgbClr>
                    </a:solidFill>
                  </a:ln>
                  <a:solidFill>
                    <a:srgbClr val="DADADA"/>
                  </a:solidFill>
                  <a:latin typeface="Times New Roman" panose="02020603050405020304" pitchFamily="18" charset="0"/>
                </a:endParaRPr>
              </a:p>
              <a:p>
                <a:pPr marL="36900" indent="0">
                  <a:spcBef>
                    <a:spcPts val="600"/>
                  </a:spcBef>
                  <a:spcAft>
                    <a:spcPts val="4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𝑛𝑜𝑛</m:t>
                          </m:r>
                        </m:sub>
                      </m:sSub>
                      <m:d>
                        <m:dPr>
                          <m:ctrlP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5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𝑛𝑜𝑛</m:t>
                          </m:r>
                        </m:sub>
                      </m:sSub>
                      <m:d>
                        <m:d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5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5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d>
                        <m:d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5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sSub>
                            <m:sSub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CA" sz="25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sSub>
                            <m:sSub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500" dirty="0">
                  <a:ln>
                    <a:solidFill>
                      <a:srgbClr val="404040">
                        <a:alpha val="10000"/>
                      </a:srgbClr>
                    </a:solidFill>
                  </a:ln>
                  <a:solidFill>
                    <a:srgbClr val="DADADA"/>
                  </a:solidFill>
                  <a:latin typeface="Times New Roman" panose="02020603050405020304" pitchFamily="18" charset="0"/>
                </a:endParaRPr>
              </a:p>
              <a:p>
                <a:pPr marL="36900" indent="0">
                  <a:spcBef>
                    <a:spcPts val="600"/>
                  </a:spcBef>
                  <a:spcAft>
                    <a:spcPts val="4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CA" sz="25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5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5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5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sz="2500" b="0" i="1" smtClean="0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 −1, 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5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5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5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sSub>
                            <m:sSub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CA" sz="25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sSub>
                            <m:sSub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2500" b="0" i="1" smtClean="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500" dirty="0">
                  <a:ln>
                    <a:solidFill>
                      <a:srgbClr val="404040">
                        <a:alpha val="10000"/>
                      </a:srgbClr>
                    </a:solidFill>
                  </a:ln>
                  <a:solidFill>
                    <a:srgbClr val="DADADA"/>
                  </a:solidFill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CA" sz="2500" dirty="0">
                  <a:ln>
                    <a:solidFill>
                      <a:srgbClr val="404040">
                        <a:alpha val="10000"/>
                      </a:srgbClr>
                    </a:solidFill>
                  </a:ln>
                  <a:solidFill>
                    <a:srgbClr val="DADADA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643E5-AE5E-4353-88B9-4884461F1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43840"/>
                <a:ext cx="12192000" cy="52730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1D33CA0-F5C4-4915-9C3F-057105E7AEC2}"/>
              </a:ext>
            </a:extLst>
          </p:cNvPr>
          <p:cNvSpPr/>
          <p:nvPr/>
        </p:nvSpPr>
        <p:spPr>
          <a:xfrm>
            <a:off x="9804808" y="6304002"/>
            <a:ext cx="23871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(Zhang, 2016)</a:t>
            </a:r>
            <a:endParaRPr lang="en-CA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B7D417A-3B4D-4F4E-937D-CA320187DE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3280" y="5714222"/>
                <a:ext cx="4739640" cy="866779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2500" i="1">
                          <a:ln>
                            <a:solidFill>
                              <a:srgbClr val="404040">
                                <a:alpha val="10000"/>
                              </a:srgbClr>
                            </a:solidFill>
                          </a:ln>
                          <a:solidFill>
                            <a:srgbClr val="DADA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500" i="1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𝑖𝑛𝑓𝑒𝑐𝑡𝑒𝑑</m:t>
                          </m:r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500" b="0" i="1" smtClean="0">
                              <a:ln>
                                <a:solidFill>
                                  <a:srgbClr val="404040">
                                    <a:alpha val="10000"/>
                                  </a:srgbClr>
                                </a:solidFill>
                              </a:ln>
                              <a:solidFill>
                                <a:srgbClr val="DADA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𝑝𝑒𝑟𝑠𝑜𝑛</m:t>
                          </m:r>
                        </m:num>
                        <m:den>
                          <m:func>
                            <m:funcPr>
                              <m:ctrlP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500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r>
                                <a:rPr lang="en-CA" sz="2500" i="1">
                                  <a:ln>
                                    <a:solidFill>
                                      <a:srgbClr val="404040">
                                        <a:alpha val="10000"/>
                                      </a:srgbClr>
                                    </a:solidFill>
                                  </a:ln>
                                  <a:solidFill>
                                    <a:srgbClr val="DADA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𝑔𝑟𝑖𝑑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CA" sz="25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900" indent="0">
                  <a:buFont typeface="Wingdings 2" charset="2"/>
                  <a:buNone/>
                </a:pPr>
                <a:endParaRPr lang="en-CA" sz="25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B7D417A-3B4D-4F4E-937D-CA320187D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80" y="5714222"/>
                <a:ext cx="4739640" cy="8667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37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922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Calisto MT</vt:lpstr>
      <vt:lpstr>Cambria Math</vt:lpstr>
      <vt:lpstr>Times New Roman</vt:lpstr>
      <vt:lpstr>Wingdings 2</vt:lpstr>
      <vt:lpstr>Slate</vt:lpstr>
      <vt:lpstr>How does Infectious Disease Propagate?</vt:lpstr>
      <vt:lpstr>Why is this important?</vt:lpstr>
      <vt:lpstr>H1N1  (H1N1pdm09 virus/Swine Flu)</vt:lpstr>
      <vt:lpstr>Classical Modelling Method</vt:lpstr>
      <vt:lpstr>Problems with Current &amp; Old  Modelling Methods</vt:lpstr>
      <vt:lpstr>Objectives</vt:lpstr>
      <vt:lpstr>Infectious Disease Transmission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Infectious Disease Propagate?</dc:title>
  <dc:creator>Matt Kwok</dc:creator>
  <cp:lastModifiedBy>Matt Kwok</cp:lastModifiedBy>
  <cp:revision>112</cp:revision>
  <dcterms:created xsi:type="dcterms:W3CDTF">2019-11-26T23:22:43Z</dcterms:created>
  <dcterms:modified xsi:type="dcterms:W3CDTF">2019-11-27T19:49:13Z</dcterms:modified>
</cp:coreProperties>
</file>