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2" r:id="rId7"/>
    <p:sldId id="265" r:id="rId8"/>
    <p:sldId id="264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C6C7"/>
    <a:srgbClr val="0B0C10"/>
    <a:srgbClr val="1F2833"/>
    <a:srgbClr val="45A2A8"/>
    <a:srgbClr val="66F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3979" autoAdjust="0"/>
  </p:normalViewPr>
  <p:slideViewPr>
    <p:cSldViewPr snapToGrid="0">
      <p:cViewPr>
        <p:scale>
          <a:sx n="66" d="100"/>
          <a:sy n="66" d="100"/>
        </p:scale>
        <p:origin x="632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6458538385826774E-2"/>
          <c:y val="0.10320711717475903"/>
          <c:w val="0.93635396161417328"/>
          <c:h val="0.767486542354420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45A2A8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Not doing enough</c:v>
                </c:pt>
                <c:pt idx="1">
                  <c:v>Doing enough</c:v>
                </c:pt>
                <c:pt idx="2">
                  <c:v>Doing too much</c:v>
                </c:pt>
                <c:pt idx="3">
                  <c:v>Don't know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0.53</c:v>
                </c:pt>
                <c:pt idx="1">
                  <c:v>0.24</c:v>
                </c:pt>
                <c:pt idx="2">
                  <c:v>0.09</c:v>
                </c:pt>
                <c:pt idx="3">
                  <c:v>0.14000000000000001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CE-4F0F-9430-12F9456A28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34086767"/>
        <c:axId val="534095087"/>
      </c:barChart>
      <c:catAx>
        <c:axId val="5340867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en-US"/>
          </a:p>
        </c:txPr>
        <c:crossAx val="534095087"/>
        <c:crosses val="autoZero"/>
        <c:auto val="1"/>
        <c:lblAlgn val="ctr"/>
        <c:lblOffset val="100"/>
        <c:noMultiLvlLbl val="0"/>
      </c:catAx>
      <c:valAx>
        <c:axId val="534095087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pPr>
            <a:endParaRPr lang="en-US"/>
          </a:p>
        </c:txPr>
        <c:crossAx val="534086767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400"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C2A3C-8196-49E6-98CF-4262F0DB9F2A}" type="datetimeFigureOut">
              <a:rPr lang="en-AU" smtClean="0"/>
              <a:t>31/01/2019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B9AC1-187C-42E2-A45C-504310C406B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0302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 smtClean="0"/>
          </a:p>
          <a:p>
            <a:r>
              <a:rPr lang="en-AU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far as you know, do you think Australia is doing enough, not enough or too much to address climate change?</a:t>
            </a:r>
            <a:endParaRPr lang="en-AU" dirty="0" smtClean="0"/>
          </a:p>
          <a:p>
            <a:r>
              <a:rPr lang="en-AU" dirty="0" smtClean="0"/>
              <a:t>Not</a:t>
            </a:r>
            <a:r>
              <a:rPr lang="en-AU" baseline="0" dirty="0" smtClean="0"/>
              <a:t> doing enough (53%), doing enough (24%), doing too much (9%), don’t know (14%)</a:t>
            </a:r>
          </a:p>
          <a:p>
            <a:endParaRPr lang="en-AU" baseline="0" dirty="0" smtClean="0"/>
          </a:p>
          <a:p>
            <a:endParaRPr lang="en-AU" baseline="0" dirty="0" smtClean="0"/>
          </a:p>
          <a:p>
            <a:r>
              <a:rPr lang="en-AU" baseline="0" dirty="0" smtClean="0"/>
              <a:t>Typically, we would measure these using surveys or interviews</a:t>
            </a:r>
          </a:p>
          <a:p>
            <a:r>
              <a:rPr lang="en-AU" baseline="0" dirty="0" smtClean="0"/>
              <a:t>With current technology, its possible to analyse social media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B9AC1-187C-42E2-A45C-504310C406B9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1000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Add paper</a:t>
            </a:r>
            <a:r>
              <a:rPr lang="en-AU" baseline="0" dirty="0" smtClean="0"/>
              <a:t> links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B9AC1-187C-42E2-A45C-504310C406B9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0560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Typically, public perceptions identified through qualitative work/surveys</a:t>
            </a:r>
          </a:p>
          <a:p>
            <a:endParaRPr lang="en-AU" dirty="0" smtClean="0"/>
          </a:p>
          <a:p>
            <a:r>
              <a:rPr lang="en-AU" dirty="0" smtClean="0"/>
              <a:t>Place a tweet here, briefly explain it</a:t>
            </a:r>
          </a:p>
          <a:p>
            <a:endParaRPr lang="en-AU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B9AC1-187C-42E2-A45C-504310C406B9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90934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Queries:  “climate” AND “change”; (2) “#</a:t>
            </a:r>
            <a:r>
              <a:rPr lang="en-AU" dirty="0" err="1" smtClean="0"/>
              <a:t>climatechange</a:t>
            </a:r>
            <a:r>
              <a:rPr lang="en-AU" dirty="0" smtClean="0"/>
              <a:t>”; (3) “#climate”; (4) “global” AND “warming”; and (5) “#</a:t>
            </a:r>
            <a:r>
              <a:rPr lang="en-AU" dirty="0" err="1" smtClean="0"/>
              <a:t>globalwarming</a:t>
            </a:r>
            <a:r>
              <a:rPr lang="en-AU" dirty="0" smtClean="0"/>
              <a:t>”</a:t>
            </a:r>
          </a:p>
          <a:p>
            <a:endParaRPr lang="en-AU" dirty="0" smtClean="0"/>
          </a:p>
          <a:p>
            <a:r>
              <a:rPr lang="en-AU" dirty="0" smtClean="0"/>
              <a:t>Emphasis the big data nature</a:t>
            </a:r>
          </a:p>
          <a:p>
            <a:r>
              <a:rPr lang="en-AU" dirty="0" smtClean="0"/>
              <a:t>Data61,</a:t>
            </a:r>
            <a:r>
              <a:rPr lang="en-AU" baseline="0" dirty="0" smtClean="0"/>
              <a:t> access to archives of tweets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B9AC1-187C-42E2-A45C-504310C406B9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1740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B9AC1-187C-42E2-A45C-504310C406B9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97217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B9AC1-187C-42E2-A45C-504310C406B9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715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B9AC1-187C-42E2-A45C-504310C406B9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832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B9AC1-187C-42E2-A45C-504310C406B9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81520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 smtClean="0"/>
              <a:t>Mostly talk of Malcolm Roberts.</a:t>
            </a:r>
            <a:r>
              <a:rPr lang="en-AU" baseline="0" dirty="0" smtClean="0"/>
              <a:t> Additionally, mining companies, Trump, Malcolm Turnbull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B9AC1-187C-42E2-A45C-504310C406B9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87456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1B9AC1-187C-42E2-A45C-504310C406B9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0290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E32D-4E1C-4D30-8B9C-E1BCDC00D4F4}" type="datetimeFigureOut">
              <a:rPr lang="en-AU" smtClean="0"/>
              <a:t>31/01/2019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75FE-7F44-4203-BD30-F8C12A8A8E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753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E32D-4E1C-4D30-8B9C-E1BCDC00D4F4}" type="datetimeFigureOut">
              <a:rPr lang="en-AU" smtClean="0"/>
              <a:t>31/01/2019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75FE-7F44-4203-BD30-F8C12A8A8E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627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E32D-4E1C-4D30-8B9C-E1BCDC00D4F4}" type="datetimeFigureOut">
              <a:rPr lang="en-AU" smtClean="0"/>
              <a:t>31/01/2019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75FE-7F44-4203-BD30-F8C12A8A8E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957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E32D-4E1C-4D30-8B9C-E1BCDC00D4F4}" type="datetimeFigureOut">
              <a:rPr lang="en-AU" smtClean="0"/>
              <a:t>31/01/2019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75FE-7F44-4203-BD30-F8C12A8A8E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92352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E32D-4E1C-4D30-8B9C-E1BCDC00D4F4}" type="datetimeFigureOut">
              <a:rPr lang="en-AU" smtClean="0"/>
              <a:t>31/01/2019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75FE-7F44-4203-BD30-F8C12A8A8E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1649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E32D-4E1C-4D30-8B9C-E1BCDC00D4F4}" type="datetimeFigureOut">
              <a:rPr lang="en-AU" smtClean="0"/>
              <a:t>31/01/2019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75FE-7F44-4203-BD30-F8C12A8A8E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7088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E32D-4E1C-4D30-8B9C-E1BCDC00D4F4}" type="datetimeFigureOut">
              <a:rPr lang="en-AU" smtClean="0"/>
              <a:t>31/01/2019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75FE-7F44-4203-BD30-F8C12A8A8E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863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E32D-4E1C-4D30-8B9C-E1BCDC00D4F4}" type="datetimeFigureOut">
              <a:rPr lang="en-AU" smtClean="0"/>
              <a:t>31/01/2019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75FE-7F44-4203-BD30-F8C12A8A8E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4553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E32D-4E1C-4D30-8B9C-E1BCDC00D4F4}" type="datetimeFigureOut">
              <a:rPr lang="en-AU" smtClean="0"/>
              <a:t>31/01/2019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75FE-7F44-4203-BD30-F8C12A8A8E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306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E32D-4E1C-4D30-8B9C-E1BCDC00D4F4}" type="datetimeFigureOut">
              <a:rPr lang="en-AU" smtClean="0"/>
              <a:t>31/01/2019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75FE-7F44-4203-BD30-F8C12A8A8E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8308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E32D-4E1C-4D30-8B9C-E1BCDC00D4F4}" type="datetimeFigureOut">
              <a:rPr lang="en-AU" smtClean="0"/>
              <a:t>31/01/2019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B75FE-7F44-4203-BD30-F8C12A8A8E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7613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16E32D-4E1C-4D30-8B9C-E1BCDC00D4F4}" type="datetimeFigureOut">
              <a:rPr lang="en-AU" smtClean="0"/>
              <a:t>31/01/2019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B75FE-7F44-4203-BD30-F8C12A8A8E7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67694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C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" y="78739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4400" b="1" dirty="0" smtClean="0">
                <a:solidFill>
                  <a:srgbClr val="66FCF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Tweeting about climate change</a:t>
            </a:r>
            <a:endParaRPr lang="en-AU" sz="4400" b="1" dirty="0">
              <a:solidFill>
                <a:srgbClr val="66FCF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8267" y="1693332"/>
            <a:ext cx="77639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8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 computational and qualitative techniques to analyse social media</a:t>
            </a:r>
            <a:endParaRPr lang="en-AU" sz="2800" dirty="0">
              <a:solidFill>
                <a:srgbClr val="C5C6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3471909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2000" b="1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Matthew Andreotta</a:t>
            </a:r>
            <a:r>
              <a:rPr lang="en-AU" sz="2000" b="1" baseline="300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1,2</a:t>
            </a:r>
            <a:r>
              <a:rPr lang="en-AU" sz="20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Robertus Nugroho</a:t>
            </a:r>
            <a:r>
              <a:rPr lang="en-AU" sz="2000" baseline="300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2,3</a:t>
            </a:r>
            <a:r>
              <a:rPr lang="en-AU" sz="20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Mark Hurlstone</a:t>
            </a:r>
            <a:r>
              <a:rPr lang="en-AU" sz="2000" baseline="300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</a:t>
            </a:r>
            <a:r>
              <a:rPr lang="en-AU" sz="20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</a:p>
          <a:p>
            <a:pPr algn="ctr"/>
            <a:r>
              <a:rPr lang="en-AU" sz="20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Fabio Boschetti</a:t>
            </a:r>
            <a:r>
              <a:rPr lang="en-AU" sz="2000" baseline="30000" dirty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</a:t>
            </a:r>
            <a:r>
              <a:rPr lang="en-AU" sz="20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Simon Farrell</a:t>
            </a:r>
            <a:r>
              <a:rPr lang="en-AU" sz="2000" baseline="300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r>
              <a:rPr lang="en-AU" sz="20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Iain Walker</a:t>
            </a:r>
            <a:r>
              <a:rPr lang="en-AU" sz="2000" baseline="300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5</a:t>
            </a:r>
            <a:r>
              <a:rPr lang="en-AU" sz="20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&amp; Cecile Paris</a:t>
            </a:r>
            <a:r>
              <a:rPr lang="en-AU" sz="2000" baseline="300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endParaRPr lang="en-AU" sz="2000" dirty="0" smtClean="0">
              <a:solidFill>
                <a:srgbClr val="C5C6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4668" y="5281263"/>
            <a:ext cx="1210733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[1] School of Psychological Science, University of Western Australia</a:t>
            </a:r>
          </a:p>
          <a:p>
            <a:r>
              <a:rPr lang="en-AU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[2] Data61, CSIRO</a:t>
            </a:r>
          </a:p>
          <a:p>
            <a:r>
              <a:rPr lang="en-AU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[3] </a:t>
            </a:r>
            <a:r>
              <a:rPr lang="en-AU" dirty="0" err="1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Soegijapranata</a:t>
            </a:r>
            <a:r>
              <a:rPr lang="en-AU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Catholic University</a:t>
            </a:r>
          </a:p>
          <a:p>
            <a:r>
              <a:rPr lang="en-AU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[4] Ocean &amp; Atmosphere, CSIRO</a:t>
            </a:r>
          </a:p>
          <a:p>
            <a:r>
              <a:rPr lang="en-AU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[5] School of Psychology and Counselling, University of Canberra</a:t>
            </a:r>
          </a:p>
        </p:txBody>
      </p:sp>
      <p:sp>
        <p:nvSpPr>
          <p:cNvPr id="8" name="Rectangle 7"/>
          <p:cNvSpPr/>
          <p:nvPr/>
        </p:nvSpPr>
        <p:spPr>
          <a:xfrm flipV="1">
            <a:off x="84668" y="5204103"/>
            <a:ext cx="3499289" cy="61369"/>
          </a:xfrm>
          <a:prstGeom prst="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37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C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1632125"/>
            <a:ext cx="4106334" cy="685922"/>
          </a:xfrm>
          <a:prstGeom prst="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Rectangle 18"/>
          <p:cNvSpPr/>
          <p:nvPr/>
        </p:nvSpPr>
        <p:spPr>
          <a:xfrm>
            <a:off x="0" y="2643510"/>
            <a:ext cx="4106334" cy="685922"/>
          </a:xfrm>
          <a:prstGeom prst="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0" y="3654895"/>
            <a:ext cx="4106334" cy="685922"/>
          </a:xfrm>
          <a:prstGeom prst="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0" y="4666280"/>
            <a:ext cx="4106334" cy="685922"/>
          </a:xfrm>
          <a:prstGeom prst="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2" name="Rectangle 21"/>
          <p:cNvSpPr/>
          <p:nvPr/>
        </p:nvSpPr>
        <p:spPr>
          <a:xfrm>
            <a:off x="0" y="5677665"/>
            <a:ext cx="4106334" cy="685922"/>
          </a:xfrm>
          <a:prstGeom prst="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" y="5677666"/>
            <a:ext cx="4106333" cy="6859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2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legitimacy of climate change and climate science</a:t>
            </a:r>
            <a:endParaRPr lang="en-AU" sz="2200" dirty="0">
              <a:solidFill>
                <a:srgbClr val="C5C6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0" y="4666281"/>
            <a:ext cx="4106333" cy="6859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200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Climate change deniers</a:t>
            </a:r>
            <a:endParaRPr lang="en-AU" sz="2200" dirty="0">
              <a:solidFill>
                <a:srgbClr val="1F28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0" y="2643511"/>
            <a:ext cx="4106333" cy="6859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200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Consequences of climate change</a:t>
            </a:r>
            <a:endParaRPr lang="en-AU" sz="2200" dirty="0">
              <a:solidFill>
                <a:srgbClr val="1F28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-2" y="3654896"/>
            <a:ext cx="4106333" cy="6859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200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Conversations on climate change</a:t>
            </a:r>
            <a:endParaRPr lang="en-AU" sz="2200" dirty="0">
              <a:solidFill>
                <a:srgbClr val="1F28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-1" y="1632124"/>
            <a:ext cx="4106333" cy="6859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200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Climate change action</a:t>
            </a:r>
            <a:endParaRPr lang="en-AU" sz="2200" dirty="0">
              <a:solidFill>
                <a:srgbClr val="1F28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284133" y="462492"/>
            <a:ext cx="7713133" cy="1290108"/>
          </a:xfrm>
        </p:spPr>
        <p:txBody>
          <a:bodyPr>
            <a:noAutofit/>
          </a:bodyPr>
          <a:lstStyle/>
          <a:p>
            <a:r>
              <a:rPr lang="en-AU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Legitimacy of climate science (CSIRO)</a:t>
            </a:r>
          </a:p>
          <a:p>
            <a:r>
              <a:rPr lang="en-AU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Reality of climate change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0254" y="4224411"/>
            <a:ext cx="5500812" cy="1569660"/>
          </a:xfrm>
          <a:prstGeom prst="rect">
            <a:avLst/>
          </a:prstGeom>
          <a:solidFill>
            <a:srgbClr val="1F2833"/>
          </a:solidFill>
          <a:ln w="38100">
            <a:solidFill>
              <a:srgbClr val="1F2833"/>
            </a:solidFill>
          </a:ln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we have an international convention on ‘Cloud Seeding’? Or</a:t>
            </a:r>
          </a:p>
          <a:p>
            <a:r>
              <a:rPr lang="en-AU" sz="24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comes under United Nation’s climate change agreement?</a:t>
            </a:r>
            <a:endParaRPr lang="en-AU" sz="2400" dirty="0">
              <a:solidFill>
                <a:srgbClr val="C5C6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19133" y="2203684"/>
            <a:ext cx="5500812" cy="1200329"/>
          </a:xfrm>
          <a:prstGeom prst="rect">
            <a:avLst/>
          </a:prstGeom>
          <a:solidFill>
            <a:srgbClr val="1F2833"/>
          </a:solidFill>
          <a:ln w="38100">
            <a:solidFill>
              <a:srgbClr val="1F2833"/>
            </a:solidFill>
          </a:ln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#</a:t>
            </a:r>
            <a:r>
              <a:rPr lang="en-AU" sz="2400" dirty="0" err="1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CSIROcuts</a:t>
            </a:r>
            <a:r>
              <a:rPr lang="en-AU" sz="24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will damage </a:t>
            </a:r>
            <a:r>
              <a:rPr lang="en-AU" sz="2400" dirty="0" err="1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Aus</a:t>
            </a:r>
            <a:r>
              <a:rPr lang="en-AU" sz="24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ability to understand, respond to &amp; plan for #</a:t>
            </a:r>
            <a:r>
              <a:rPr lang="en-AU" sz="2400" dirty="0" err="1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climatechange</a:t>
            </a:r>
            <a:endParaRPr lang="en-AU" sz="2400" dirty="0">
              <a:solidFill>
                <a:srgbClr val="C5C6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42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C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66FCF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Discussion</a:t>
            </a:r>
            <a:endParaRPr lang="en-AU" dirty="0">
              <a:solidFill>
                <a:srgbClr val="66FCF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133" y="1901825"/>
            <a:ext cx="11777133" cy="3223807"/>
          </a:xfrm>
        </p:spPr>
        <p:txBody>
          <a:bodyPr/>
          <a:lstStyle/>
          <a:p>
            <a:r>
              <a:rPr lang="en-AU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Users want action on climate change</a:t>
            </a:r>
          </a:p>
          <a:p>
            <a:r>
              <a:rPr lang="en-AU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Some users are engaged</a:t>
            </a:r>
          </a:p>
          <a:p>
            <a:pPr lvl="1"/>
            <a:r>
              <a:rPr lang="en-AU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Discussion of climate risks (e.g., biodiversity)</a:t>
            </a:r>
          </a:p>
          <a:p>
            <a:pPr lvl="1"/>
            <a:r>
              <a:rPr lang="en-AU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Discussion of discussions</a:t>
            </a:r>
          </a:p>
          <a:p>
            <a:r>
              <a:rPr lang="en-AU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Need to:</a:t>
            </a:r>
          </a:p>
          <a:p>
            <a:pPr lvl="1"/>
            <a:r>
              <a:rPr lang="en-AU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Counter scepticism</a:t>
            </a:r>
          </a:p>
          <a:p>
            <a:pPr lvl="1"/>
            <a:r>
              <a:rPr lang="en-AU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Promote messages of self-efficacy and hope</a:t>
            </a:r>
          </a:p>
          <a:p>
            <a:endParaRPr lang="en-AU" dirty="0">
              <a:solidFill>
                <a:srgbClr val="C5C6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60999" y="5549900"/>
            <a:ext cx="6731001" cy="1308100"/>
          </a:xfrm>
          <a:prstGeom prst="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981197" y="5652047"/>
            <a:ext cx="4716881" cy="3208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200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https</a:t>
            </a:r>
            <a:r>
              <a:rPr lang="en-AU" sz="2200" dirty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://psyarxiv.com/bynz4/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1539" y="6017060"/>
            <a:ext cx="416672" cy="4166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6305" y="6421135"/>
            <a:ext cx="407141" cy="4071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298" y="5597876"/>
            <a:ext cx="429154" cy="429154"/>
          </a:xfrm>
          <a:prstGeom prst="rect">
            <a:avLst/>
          </a:prstGeom>
        </p:spPr>
      </p:pic>
      <p:sp>
        <p:nvSpPr>
          <p:cNvPr id="11" name="Content Placeholder 2"/>
          <p:cNvSpPr txBox="1">
            <a:spLocks/>
          </p:cNvSpPr>
          <p:nvPr/>
        </p:nvSpPr>
        <p:spPr>
          <a:xfrm>
            <a:off x="5981197" y="6059084"/>
            <a:ext cx="6210803" cy="3208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200" dirty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matthew.Andreotta@research.uwa.edu.au</a:t>
            </a:r>
            <a:endParaRPr lang="en-AU" sz="2200" dirty="0">
              <a:solidFill>
                <a:srgbClr val="1F28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5981197" y="6464300"/>
            <a:ext cx="6333568" cy="3208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AU" sz="2200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</a:t>
            </a:r>
            <a:r>
              <a:rPr lang="en-AU" sz="2200" dirty="0" err="1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MattAndreotta</a:t>
            </a:r>
            <a:endParaRPr lang="en-AU" sz="2200" dirty="0">
              <a:solidFill>
                <a:srgbClr val="1F28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29902" y="5389887"/>
            <a:ext cx="54432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i="1" dirty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research was supported by an </a:t>
            </a:r>
            <a:r>
              <a:rPr lang="en-AU" i="1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Australian Government </a:t>
            </a:r>
            <a:r>
              <a:rPr lang="en-AU" i="1" dirty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Research </a:t>
            </a:r>
            <a:r>
              <a:rPr lang="en-AU" i="1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Training Program Scholarship </a:t>
            </a:r>
            <a:r>
              <a:rPr lang="en-AU" i="1" dirty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from the </a:t>
            </a:r>
            <a:r>
              <a:rPr lang="en-AU" i="1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University </a:t>
            </a:r>
            <a:r>
              <a:rPr lang="en-AU" i="1" dirty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 Western Australia and a </a:t>
            </a:r>
            <a:r>
              <a:rPr lang="en-AU" i="1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scholarship from </a:t>
            </a:r>
            <a:r>
              <a:rPr lang="en-AU" i="1" dirty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CSIRO Research Office and Data61</a:t>
            </a:r>
          </a:p>
        </p:txBody>
      </p:sp>
    </p:spTree>
    <p:extLst>
      <p:ext uri="{BB962C8B-B14F-4D97-AF65-F5344CB8AC3E}">
        <p14:creationId xmlns:p14="http://schemas.microsoft.com/office/powerpoint/2010/main" val="2908775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C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66FCF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 perceptions of climate change</a:t>
            </a:r>
            <a:endParaRPr lang="en-AU" dirty="0">
              <a:solidFill>
                <a:srgbClr val="66FCF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1269"/>
            <a:ext cx="6382048" cy="2543911"/>
          </a:xfrm>
        </p:spPr>
        <p:txBody>
          <a:bodyPr>
            <a:noAutofit/>
          </a:bodyPr>
          <a:lstStyle/>
          <a:p>
            <a:r>
              <a:rPr lang="en-AU" sz="24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 is a heterogeneous mix of climate-related perceptions, motivations, &amp; behaviours</a:t>
            </a:r>
            <a:r>
              <a:rPr lang="en-AU" sz="2400" baseline="30000" dirty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</a:t>
            </a:r>
            <a:endParaRPr lang="en-AU" sz="2400" dirty="0" smtClean="0">
              <a:solidFill>
                <a:srgbClr val="C5C6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AU" sz="24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Change is required on political, societal, and individual levels</a:t>
            </a:r>
            <a:r>
              <a:rPr lang="en-AU" sz="2400" baseline="300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</a:t>
            </a:r>
            <a:r>
              <a:rPr lang="en-AU" sz="24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r>
              <a:rPr lang="en-AU" sz="24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Public commentary can inform decision making</a:t>
            </a:r>
          </a:p>
          <a:p>
            <a:r>
              <a:rPr lang="en-AU" sz="24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Improve communication of climate policy and science</a:t>
            </a:r>
            <a:endParaRPr lang="en-AU" sz="2400" dirty="0">
              <a:solidFill>
                <a:srgbClr val="C5C6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372849511"/>
              </p:ext>
            </p:extLst>
          </p:nvPr>
        </p:nvGraphicFramePr>
        <p:xfrm>
          <a:off x="6920393" y="1157210"/>
          <a:ext cx="5271607" cy="50568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/>
          <p:cNvSpPr/>
          <p:nvPr/>
        </p:nvSpPr>
        <p:spPr>
          <a:xfrm>
            <a:off x="84668" y="6190750"/>
            <a:ext cx="121073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[1] (Hine, </a:t>
            </a:r>
            <a:r>
              <a:rPr lang="en-AU" dirty="0" err="1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Reser</a:t>
            </a:r>
            <a:r>
              <a:rPr lang="en-AU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Morrison, Phillips, Nunn, &amp; Cooksey, 2014)</a:t>
            </a:r>
          </a:p>
          <a:p>
            <a:r>
              <a:rPr lang="en-AU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[2] (</a:t>
            </a:r>
            <a:r>
              <a:rPr lang="en-AU" dirty="0" err="1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Lorenzoni</a:t>
            </a:r>
            <a:r>
              <a:rPr lang="en-AU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&amp; Pidgeon, 2006)</a:t>
            </a:r>
          </a:p>
        </p:txBody>
      </p:sp>
      <p:sp>
        <p:nvSpPr>
          <p:cNvPr id="8" name="Rectangle 7"/>
          <p:cNvSpPr/>
          <p:nvPr/>
        </p:nvSpPr>
        <p:spPr>
          <a:xfrm flipV="1">
            <a:off x="84668" y="6113590"/>
            <a:ext cx="3499289" cy="46450"/>
          </a:xfrm>
          <a:prstGeom prst="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6607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0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1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2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3" bldStep="ptIn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Chart bld="seriesEl"/>
        </p:bldSub>
      </p:bldGraphic>
      <p:bldP spid="7" grpId="0" uiExpand="1" build="p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C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66FCF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Twitter</a:t>
            </a:r>
            <a:endParaRPr lang="en-AU" dirty="0">
              <a:solidFill>
                <a:srgbClr val="66FCF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6266" y="1462088"/>
            <a:ext cx="6731000" cy="4351338"/>
          </a:xfrm>
        </p:spPr>
        <p:txBody>
          <a:bodyPr/>
          <a:lstStyle/>
          <a:p>
            <a:r>
              <a:rPr lang="en-AU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Microblogging platform</a:t>
            </a:r>
          </a:p>
          <a:p>
            <a:r>
              <a:rPr lang="en-AU" dirty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Many tweets in public </a:t>
            </a:r>
            <a:r>
              <a:rPr lang="en-AU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domain</a:t>
            </a:r>
            <a:endParaRPr lang="en-AU" dirty="0" smtClean="0">
              <a:solidFill>
                <a:srgbClr val="C5C6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AU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Users </a:t>
            </a:r>
            <a:r>
              <a:rPr lang="en-AU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interact </a:t>
            </a:r>
          </a:p>
          <a:p>
            <a:pPr lvl="1"/>
            <a:r>
              <a:rPr lang="en-AU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en-AU" dirty="0" err="1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ReTweet</a:t>
            </a:r>
            <a:r>
              <a:rPr lang="en-AU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Mention, Like, </a:t>
            </a:r>
            <a:r>
              <a:rPr lang="en-AU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Reply)</a:t>
            </a:r>
          </a:p>
          <a:p>
            <a:r>
              <a:rPr lang="en-AU" dirty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</a:t>
            </a:r>
            <a:r>
              <a:rPr lang="en-AU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arge </a:t>
            </a:r>
            <a:r>
              <a:rPr lang="en-AU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volume</a:t>
            </a:r>
          </a:p>
          <a:p>
            <a:endParaRPr lang="en-AU" dirty="0">
              <a:solidFill>
                <a:srgbClr val="C5C6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366" y="1690688"/>
            <a:ext cx="2192867" cy="219286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988" y="3832755"/>
            <a:ext cx="553402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631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C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5431368" y="637482"/>
            <a:ext cx="7162803" cy="1436024"/>
          </a:xfrm>
          <a:prstGeom prst="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" name="Rectangle 11"/>
          <p:cNvSpPr/>
          <p:nvPr/>
        </p:nvSpPr>
        <p:spPr>
          <a:xfrm>
            <a:off x="3251914" y="4784494"/>
            <a:ext cx="8940086" cy="1436024"/>
          </a:xfrm>
          <a:prstGeom prst="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Rectangle 10"/>
          <p:cNvSpPr/>
          <p:nvPr/>
        </p:nvSpPr>
        <p:spPr>
          <a:xfrm>
            <a:off x="-1" y="2710988"/>
            <a:ext cx="7162803" cy="1436024"/>
          </a:xfrm>
          <a:prstGeom prst="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1800" y="637482"/>
            <a:ext cx="5139268" cy="1436024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AU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 identify the broad topics of Twitter discussion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2717768"/>
            <a:ext cx="5918200" cy="1436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b="1" u="sng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201,506</a:t>
            </a:r>
            <a:r>
              <a:rPr lang="en-AU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tweets referencing climate change, posted by Australians over the year 2016 </a:t>
            </a:r>
            <a:endParaRPr lang="en-AU" dirty="0">
              <a:solidFill>
                <a:srgbClr val="C5C6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5257804" y="4784494"/>
            <a:ext cx="7509933" cy="1436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mixed-methods approach, blending machine learning techniques with qualitative analysis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5431368" y="626501"/>
            <a:ext cx="1350433" cy="143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AU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AIM</a:t>
            </a:r>
            <a:endParaRPr lang="en-AU" dirty="0">
              <a:solidFill>
                <a:srgbClr val="1F28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5596470" y="2704208"/>
            <a:ext cx="1566333" cy="1436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AU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</a:t>
            </a:r>
            <a:endParaRPr lang="en-AU" dirty="0">
              <a:solidFill>
                <a:srgbClr val="1F28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3251915" y="4784494"/>
            <a:ext cx="2005890" cy="14360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AU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ANALYSIS</a:t>
            </a:r>
            <a:endParaRPr lang="en-AU" dirty="0">
              <a:solidFill>
                <a:srgbClr val="1F28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109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1" grpId="0" animBg="1"/>
      <p:bldP spid="5" grpId="0"/>
      <p:bldP spid="7" grpId="0"/>
      <p:bldP spid="13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C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66FCF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  <a:endParaRPr lang="en-AU" dirty="0">
              <a:solidFill>
                <a:srgbClr val="66FCF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1632125"/>
            <a:ext cx="4106334" cy="685922"/>
          </a:xfrm>
          <a:prstGeom prst="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Rectangle 18"/>
          <p:cNvSpPr/>
          <p:nvPr/>
        </p:nvSpPr>
        <p:spPr>
          <a:xfrm>
            <a:off x="0" y="2643510"/>
            <a:ext cx="4106334" cy="685922"/>
          </a:xfrm>
          <a:prstGeom prst="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0" y="3654895"/>
            <a:ext cx="4106334" cy="685922"/>
          </a:xfrm>
          <a:prstGeom prst="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0" y="4666280"/>
            <a:ext cx="4106334" cy="685922"/>
          </a:xfrm>
          <a:prstGeom prst="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2" name="Rectangle 21"/>
          <p:cNvSpPr/>
          <p:nvPr/>
        </p:nvSpPr>
        <p:spPr>
          <a:xfrm>
            <a:off x="0" y="5677665"/>
            <a:ext cx="4106334" cy="685922"/>
          </a:xfrm>
          <a:prstGeom prst="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" y="5677666"/>
            <a:ext cx="4106333" cy="6859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200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legitimacy of climate change and climate science</a:t>
            </a:r>
            <a:endParaRPr lang="en-AU" sz="2200" dirty="0">
              <a:solidFill>
                <a:srgbClr val="1F28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0" y="4666281"/>
            <a:ext cx="4106333" cy="6859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200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Climate change deniers</a:t>
            </a:r>
            <a:endParaRPr lang="en-AU" sz="2200" dirty="0">
              <a:solidFill>
                <a:srgbClr val="1F28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0" y="2643511"/>
            <a:ext cx="4106333" cy="6859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200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Consequences of climate change</a:t>
            </a:r>
            <a:endParaRPr lang="en-AU" sz="2200" dirty="0">
              <a:solidFill>
                <a:srgbClr val="1F28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-2" y="3654896"/>
            <a:ext cx="4106333" cy="6859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200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Conversations on climate change</a:t>
            </a:r>
            <a:endParaRPr lang="en-AU" sz="2200" dirty="0">
              <a:solidFill>
                <a:srgbClr val="1F28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-1" y="1632124"/>
            <a:ext cx="4106333" cy="6859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200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Climate change action</a:t>
            </a:r>
            <a:endParaRPr lang="en-AU" sz="2200" dirty="0">
              <a:solidFill>
                <a:srgbClr val="1F28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852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C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1632125"/>
            <a:ext cx="4106334" cy="685922"/>
          </a:xfrm>
          <a:prstGeom prst="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Rectangle 18"/>
          <p:cNvSpPr/>
          <p:nvPr/>
        </p:nvSpPr>
        <p:spPr>
          <a:xfrm>
            <a:off x="0" y="2643510"/>
            <a:ext cx="4106334" cy="685922"/>
          </a:xfrm>
          <a:prstGeom prst="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0" y="3654895"/>
            <a:ext cx="4106334" cy="685922"/>
          </a:xfrm>
          <a:prstGeom prst="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0" y="4666280"/>
            <a:ext cx="4106334" cy="685922"/>
          </a:xfrm>
          <a:prstGeom prst="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2" name="Rectangle 21"/>
          <p:cNvSpPr/>
          <p:nvPr/>
        </p:nvSpPr>
        <p:spPr>
          <a:xfrm>
            <a:off x="0" y="5677665"/>
            <a:ext cx="4106334" cy="685922"/>
          </a:xfrm>
          <a:prstGeom prst="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" y="5677666"/>
            <a:ext cx="4106333" cy="6859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200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legitimacy of climate change and climate science</a:t>
            </a:r>
            <a:endParaRPr lang="en-AU" sz="2200" dirty="0">
              <a:solidFill>
                <a:srgbClr val="1F28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0" y="4666281"/>
            <a:ext cx="4106333" cy="6859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200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Climate change deniers</a:t>
            </a:r>
            <a:endParaRPr lang="en-AU" sz="2200" dirty="0">
              <a:solidFill>
                <a:srgbClr val="1F28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0" y="2643511"/>
            <a:ext cx="4106333" cy="6859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200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Consequences of climate change</a:t>
            </a:r>
            <a:endParaRPr lang="en-AU" sz="2200" dirty="0">
              <a:solidFill>
                <a:srgbClr val="1F28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-2" y="3654896"/>
            <a:ext cx="4106333" cy="6859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200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Conversations on climate change</a:t>
            </a:r>
            <a:endParaRPr lang="en-AU" sz="2200" dirty="0">
              <a:solidFill>
                <a:srgbClr val="1F28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-1" y="1632124"/>
            <a:ext cx="4106333" cy="6859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2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Climate change action</a:t>
            </a:r>
            <a:endParaRPr lang="en-AU" sz="2200" dirty="0">
              <a:solidFill>
                <a:srgbClr val="C5C6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284133" y="462492"/>
            <a:ext cx="7713133" cy="1290108"/>
          </a:xfrm>
        </p:spPr>
        <p:txBody>
          <a:bodyPr>
            <a:noAutofit/>
          </a:bodyPr>
          <a:lstStyle/>
          <a:p>
            <a:r>
              <a:rPr lang="en-AU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Prevention, mitigation, and adaption </a:t>
            </a:r>
          </a:p>
          <a:p>
            <a:r>
              <a:rPr lang="en-AU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Critical of government</a:t>
            </a:r>
          </a:p>
          <a:p>
            <a:r>
              <a:rPr lang="en-AU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Desire action</a:t>
            </a:r>
          </a:p>
          <a:p>
            <a:r>
              <a:rPr lang="en-AU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Deprioritise climate policy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34668" y="3096620"/>
            <a:ext cx="5500812" cy="1569660"/>
          </a:xfrm>
          <a:prstGeom prst="rect">
            <a:avLst/>
          </a:prstGeom>
          <a:solidFill>
            <a:srgbClr val="1F2833"/>
          </a:solidFill>
          <a:ln w="38100">
            <a:solidFill>
              <a:srgbClr val="1F2833"/>
            </a:solidFill>
          </a:ln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If a foreign country did half the damage to our country as #</a:t>
            </a:r>
            <a:r>
              <a:rPr lang="en-AU" sz="2400" dirty="0" err="1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climatechange</a:t>
            </a:r>
            <a:r>
              <a:rPr lang="en-AU" sz="24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we would declare war.</a:t>
            </a:r>
            <a:endParaRPr lang="en-AU" sz="2400" dirty="0">
              <a:solidFill>
                <a:srgbClr val="C5C6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41334" y="5136139"/>
            <a:ext cx="5500812" cy="830997"/>
          </a:xfrm>
          <a:prstGeom prst="rect">
            <a:avLst/>
          </a:prstGeom>
          <a:solidFill>
            <a:srgbClr val="1F2833"/>
          </a:solidFill>
          <a:ln w="38100">
            <a:solidFill>
              <a:srgbClr val="1F2833"/>
            </a:solidFill>
          </a:ln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Malcolm Turnbull will never have a credible climate change policy </a:t>
            </a:r>
            <a:endParaRPr lang="en-AU" sz="2400" dirty="0">
              <a:solidFill>
                <a:srgbClr val="C5C6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 smtClean="0">
                <a:solidFill>
                  <a:srgbClr val="66FCF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  <a:endParaRPr lang="en-AU" dirty="0">
              <a:solidFill>
                <a:srgbClr val="66FCF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07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C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1632125"/>
            <a:ext cx="4106334" cy="685922"/>
          </a:xfrm>
          <a:prstGeom prst="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Rectangle 18"/>
          <p:cNvSpPr/>
          <p:nvPr/>
        </p:nvSpPr>
        <p:spPr>
          <a:xfrm>
            <a:off x="0" y="2643510"/>
            <a:ext cx="4106334" cy="685922"/>
          </a:xfrm>
          <a:prstGeom prst="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0" y="3654895"/>
            <a:ext cx="4106334" cy="685922"/>
          </a:xfrm>
          <a:prstGeom prst="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0" y="4666280"/>
            <a:ext cx="4106334" cy="685922"/>
          </a:xfrm>
          <a:prstGeom prst="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2" name="Rectangle 21"/>
          <p:cNvSpPr/>
          <p:nvPr/>
        </p:nvSpPr>
        <p:spPr>
          <a:xfrm>
            <a:off x="0" y="5677665"/>
            <a:ext cx="4106334" cy="685922"/>
          </a:xfrm>
          <a:prstGeom prst="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" y="5677666"/>
            <a:ext cx="4106333" cy="6859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200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legitimacy of climate change and climate science</a:t>
            </a:r>
            <a:endParaRPr lang="en-AU" sz="2200" dirty="0">
              <a:solidFill>
                <a:srgbClr val="1F28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0" y="4666281"/>
            <a:ext cx="4106333" cy="6859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200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Climate change deniers</a:t>
            </a:r>
            <a:endParaRPr lang="en-AU" sz="2200" dirty="0">
              <a:solidFill>
                <a:srgbClr val="1F28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0" y="2643511"/>
            <a:ext cx="4106333" cy="6859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2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Consequences of climate change</a:t>
            </a:r>
            <a:endParaRPr lang="en-AU" sz="2200" dirty="0">
              <a:solidFill>
                <a:srgbClr val="C5C6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-2" y="3654896"/>
            <a:ext cx="4106333" cy="6859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200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Conversations on climate change</a:t>
            </a:r>
            <a:endParaRPr lang="en-AU" sz="2200" dirty="0">
              <a:solidFill>
                <a:srgbClr val="1F28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-1" y="1632124"/>
            <a:ext cx="4106333" cy="6859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200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Climate change action</a:t>
            </a:r>
            <a:endParaRPr lang="en-AU" sz="2200" dirty="0">
              <a:solidFill>
                <a:srgbClr val="1F28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284133" y="462492"/>
            <a:ext cx="7713133" cy="1290108"/>
          </a:xfrm>
        </p:spPr>
        <p:txBody>
          <a:bodyPr>
            <a:noAutofit/>
          </a:bodyPr>
          <a:lstStyle/>
          <a:p>
            <a:r>
              <a:rPr lang="en-AU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Physical, biological, human systems</a:t>
            </a:r>
          </a:p>
          <a:p>
            <a:r>
              <a:rPr lang="en-AU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Generally negative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96454" y="1975084"/>
            <a:ext cx="5500812" cy="1200329"/>
          </a:xfrm>
          <a:prstGeom prst="rect">
            <a:avLst/>
          </a:prstGeom>
          <a:solidFill>
            <a:srgbClr val="1F2833"/>
          </a:solidFill>
          <a:ln w="38100">
            <a:solidFill>
              <a:srgbClr val="1F2833"/>
            </a:solidFill>
          </a:ln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Australia experiencing more extreme fire weather, hotter days as climate changes</a:t>
            </a:r>
            <a:endParaRPr lang="en-AU" sz="2400" dirty="0">
              <a:solidFill>
                <a:srgbClr val="C5C6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46600" y="3654895"/>
            <a:ext cx="5500812" cy="1200329"/>
          </a:xfrm>
          <a:prstGeom prst="rect">
            <a:avLst/>
          </a:prstGeom>
          <a:solidFill>
            <a:srgbClr val="1F2833"/>
          </a:solidFill>
          <a:ln w="38100">
            <a:solidFill>
              <a:srgbClr val="1F2833"/>
            </a:solidFill>
          </a:ln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Reefs of the future could look like this if we continue to ignore  #</a:t>
            </a:r>
            <a:r>
              <a:rPr lang="en-AU" sz="2400" dirty="0" err="1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climatechange</a:t>
            </a:r>
            <a:endParaRPr lang="en-AU" sz="2400" dirty="0">
              <a:solidFill>
                <a:srgbClr val="C5C6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96454" y="5334706"/>
            <a:ext cx="5500812" cy="1200329"/>
          </a:xfrm>
          <a:prstGeom prst="rect">
            <a:avLst/>
          </a:prstGeom>
          <a:solidFill>
            <a:srgbClr val="1F2833"/>
          </a:solidFill>
          <a:ln w="38100">
            <a:solidFill>
              <a:srgbClr val="1F2833"/>
            </a:solidFill>
          </a:ln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and your friends will die of old age &amp; I’m going to die from climate change</a:t>
            </a:r>
            <a:endParaRPr lang="en-AU" sz="2400" dirty="0">
              <a:solidFill>
                <a:srgbClr val="C5C6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 smtClean="0">
                <a:solidFill>
                  <a:srgbClr val="66FCF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  <a:endParaRPr lang="en-AU" dirty="0">
              <a:solidFill>
                <a:srgbClr val="66FCF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737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C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1632125"/>
            <a:ext cx="4106334" cy="685922"/>
          </a:xfrm>
          <a:prstGeom prst="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Rectangle 18"/>
          <p:cNvSpPr/>
          <p:nvPr/>
        </p:nvSpPr>
        <p:spPr>
          <a:xfrm>
            <a:off x="0" y="2643510"/>
            <a:ext cx="4106334" cy="685922"/>
          </a:xfrm>
          <a:prstGeom prst="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0" y="3654895"/>
            <a:ext cx="4106334" cy="685922"/>
          </a:xfrm>
          <a:prstGeom prst="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0" y="4666280"/>
            <a:ext cx="4106334" cy="685922"/>
          </a:xfrm>
          <a:prstGeom prst="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2" name="Rectangle 21"/>
          <p:cNvSpPr/>
          <p:nvPr/>
        </p:nvSpPr>
        <p:spPr>
          <a:xfrm>
            <a:off x="0" y="5677665"/>
            <a:ext cx="4106334" cy="685922"/>
          </a:xfrm>
          <a:prstGeom prst="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" y="5677666"/>
            <a:ext cx="4106333" cy="6859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200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legitimacy of climate change and climate science</a:t>
            </a:r>
            <a:endParaRPr lang="en-AU" sz="2200" dirty="0">
              <a:solidFill>
                <a:srgbClr val="1F28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0" y="4666281"/>
            <a:ext cx="4106333" cy="6859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200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Climate change deniers</a:t>
            </a:r>
            <a:endParaRPr lang="en-AU" sz="2200" dirty="0">
              <a:solidFill>
                <a:srgbClr val="1F28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0" y="2643511"/>
            <a:ext cx="4106333" cy="6859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200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Consequences of climate change</a:t>
            </a:r>
            <a:endParaRPr lang="en-AU" sz="2200" dirty="0">
              <a:solidFill>
                <a:srgbClr val="1F28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-2" y="3654896"/>
            <a:ext cx="4106333" cy="6859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2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Conversations on climate change</a:t>
            </a:r>
            <a:endParaRPr lang="en-AU" sz="2200" dirty="0">
              <a:solidFill>
                <a:srgbClr val="C5C6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-1" y="1632124"/>
            <a:ext cx="4106333" cy="6859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200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Climate change action</a:t>
            </a:r>
            <a:endParaRPr lang="en-AU" sz="2200" dirty="0">
              <a:solidFill>
                <a:srgbClr val="1F28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284133" y="462492"/>
            <a:ext cx="7713133" cy="1290108"/>
          </a:xfrm>
        </p:spPr>
        <p:txBody>
          <a:bodyPr>
            <a:noAutofit/>
          </a:bodyPr>
          <a:lstStyle/>
          <a:p>
            <a:r>
              <a:rPr lang="en-AU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Lack of discussion</a:t>
            </a:r>
          </a:p>
          <a:p>
            <a:r>
              <a:rPr lang="en-AU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Futility, morality of discussions</a:t>
            </a:r>
          </a:p>
          <a:p>
            <a:r>
              <a:rPr lang="en-AU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Political and ideological bias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96454" y="1975084"/>
            <a:ext cx="5500812" cy="1200329"/>
          </a:xfrm>
          <a:prstGeom prst="rect">
            <a:avLst/>
          </a:prstGeom>
          <a:solidFill>
            <a:srgbClr val="1F2833"/>
          </a:solidFill>
          <a:ln w="38100">
            <a:solidFill>
              <a:srgbClr val="1F2833"/>
            </a:solidFill>
          </a:ln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 so gripping from No Principles Malcolm. Not one mention of climate change in his pitch.</a:t>
            </a:r>
            <a:endParaRPr lang="en-AU" sz="2400" dirty="0">
              <a:solidFill>
                <a:srgbClr val="C5C6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21200" y="3526292"/>
            <a:ext cx="5500812" cy="830997"/>
          </a:xfrm>
          <a:prstGeom prst="rect">
            <a:avLst/>
          </a:prstGeom>
          <a:solidFill>
            <a:srgbClr val="1F2833"/>
          </a:solidFill>
          <a:ln w="38100">
            <a:solidFill>
              <a:srgbClr val="1F2833"/>
            </a:solidFill>
          </a:ln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Yes let’s all debate whether climate change is happening...</a:t>
            </a:r>
            <a:endParaRPr lang="en-AU" sz="2400" dirty="0">
              <a:solidFill>
                <a:srgbClr val="C5C6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496454" y="4708169"/>
            <a:ext cx="5500812" cy="1938992"/>
          </a:xfrm>
          <a:prstGeom prst="rect">
            <a:avLst/>
          </a:prstGeom>
          <a:solidFill>
            <a:srgbClr val="1F2833"/>
          </a:solidFill>
          <a:ln w="38100">
            <a:solidFill>
              <a:srgbClr val="1F2833"/>
            </a:solidFill>
          </a:ln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Maybe governments will actually listen if we stop saying “extreme weather” &amp; “climate change” &amp; just say the atmosphere is being radicalized</a:t>
            </a:r>
            <a:endParaRPr lang="en-AU" sz="2400" dirty="0">
              <a:solidFill>
                <a:srgbClr val="C5C6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 smtClean="0">
                <a:solidFill>
                  <a:srgbClr val="66FCF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  <a:endParaRPr lang="en-AU" dirty="0">
              <a:solidFill>
                <a:srgbClr val="66FCF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70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C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1632125"/>
            <a:ext cx="4106334" cy="685922"/>
          </a:xfrm>
          <a:prstGeom prst="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9" name="Rectangle 18"/>
          <p:cNvSpPr/>
          <p:nvPr/>
        </p:nvSpPr>
        <p:spPr>
          <a:xfrm>
            <a:off x="0" y="2643510"/>
            <a:ext cx="4106334" cy="685922"/>
          </a:xfrm>
          <a:prstGeom prst="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0" name="Rectangle 19"/>
          <p:cNvSpPr/>
          <p:nvPr/>
        </p:nvSpPr>
        <p:spPr>
          <a:xfrm>
            <a:off x="0" y="3654895"/>
            <a:ext cx="4106334" cy="685922"/>
          </a:xfrm>
          <a:prstGeom prst="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1" name="Rectangle 20"/>
          <p:cNvSpPr/>
          <p:nvPr/>
        </p:nvSpPr>
        <p:spPr>
          <a:xfrm>
            <a:off x="0" y="4666280"/>
            <a:ext cx="4106334" cy="685922"/>
          </a:xfrm>
          <a:prstGeom prst="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22" name="Rectangle 21"/>
          <p:cNvSpPr/>
          <p:nvPr/>
        </p:nvSpPr>
        <p:spPr>
          <a:xfrm>
            <a:off x="0" y="5677665"/>
            <a:ext cx="4106334" cy="685922"/>
          </a:xfrm>
          <a:prstGeom prst="rect">
            <a:avLst/>
          </a:prstGeom>
          <a:solidFill>
            <a:srgbClr val="45A2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" y="5677666"/>
            <a:ext cx="4106333" cy="6859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200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legitimacy of climate change and climate science</a:t>
            </a:r>
            <a:endParaRPr lang="en-AU" sz="2200" dirty="0">
              <a:solidFill>
                <a:srgbClr val="1F28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0" y="4666281"/>
            <a:ext cx="4106333" cy="6859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2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Climate change deniers</a:t>
            </a:r>
            <a:endParaRPr lang="en-AU" sz="2200" dirty="0">
              <a:solidFill>
                <a:srgbClr val="C5C6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0" y="2643511"/>
            <a:ext cx="4106333" cy="6859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200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Consequences of climate change</a:t>
            </a:r>
            <a:endParaRPr lang="en-AU" sz="2200" dirty="0">
              <a:solidFill>
                <a:srgbClr val="1F28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7" name="Content Placeholder 2"/>
          <p:cNvSpPr txBox="1">
            <a:spLocks/>
          </p:cNvSpPr>
          <p:nvPr/>
        </p:nvSpPr>
        <p:spPr>
          <a:xfrm>
            <a:off x="-2" y="3654896"/>
            <a:ext cx="4106333" cy="6859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200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Conversations on climate change</a:t>
            </a:r>
            <a:endParaRPr lang="en-AU" sz="2200" dirty="0">
              <a:solidFill>
                <a:srgbClr val="1F28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-1" y="1632124"/>
            <a:ext cx="4106333" cy="6859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AU" sz="2200" dirty="0" smtClean="0">
                <a:solidFill>
                  <a:srgbClr val="1F2833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Climate change action</a:t>
            </a:r>
            <a:endParaRPr lang="en-AU" sz="2200" dirty="0">
              <a:solidFill>
                <a:srgbClr val="1F2833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284133" y="462492"/>
            <a:ext cx="7713133" cy="1290108"/>
          </a:xfrm>
        </p:spPr>
        <p:txBody>
          <a:bodyPr>
            <a:noAutofit/>
          </a:bodyPr>
          <a:lstStyle/>
          <a:p>
            <a:r>
              <a:rPr lang="en-AU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Individuals or groups perceived to deny climate change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96454" y="1858680"/>
            <a:ext cx="5500812" cy="1569660"/>
          </a:xfrm>
          <a:prstGeom prst="rect">
            <a:avLst/>
          </a:prstGeom>
          <a:solidFill>
            <a:srgbClr val="1F2833"/>
          </a:solidFill>
          <a:ln w="38100">
            <a:solidFill>
              <a:srgbClr val="1F2833"/>
            </a:solidFill>
          </a:ln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Malcolm Roberts, funded by climate change </a:t>
            </a:r>
            <a:r>
              <a:rPr lang="en-AU" sz="2400" dirty="0" err="1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skeptic</a:t>
            </a:r>
            <a:r>
              <a:rPr lang="en-AU" sz="24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global groups loses the plot when nobody believes his findings</a:t>
            </a:r>
            <a:endParaRPr lang="en-AU" sz="2400" dirty="0">
              <a:solidFill>
                <a:srgbClr val="C5C6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21200" y="3997856"/>
            <a:ext cx="5500812" cy="1569660"/>
          </a:xfrm>
          <a:prstGeom prst="rect">
            <a:avLst/>
          </a:prstGeom>
          <a:solidFill>
            <a:srgbClr val="1F2833"/>
          </a:solidFill>
          <a:ln w="38100">
            <a:solidFill>
              <a:srgbClr val="1F2833"/>
            </a:solidFill>
          </a:ln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know I just don’t see any point engaging with climate change deniers like Roberts.</a:t>
            </a:r>
          </a:p>
          <a:p>
            <a:r>
              <a:rPr lang="en-AU" sz="2400" dirty="0" smtClean="0">
                <a:solidFill>
                  <a:srgbClr val="C5C6C7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Ignore him</a:t>
            </a:r>
            <a:endParaRPr lang="en-AU" sz="2400" dirty="0">
              <a:solidFill>
                <a:srgbClr val="C5C6C7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AU" dirty="0" smtClean="0">
                <a:solidFill>
                  <a:srgbClr val="66FCF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</a:t>
            </a:r>
            <a:endParaRPr lang="en-AU" dirty="0">
              <a:solidFill>
                <a:srgbClr val="66FCF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69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825</Words>
  <Application>Microsoft Office PowerPoint</Application>
  <PresentationFormat>Widescreen</PresentationFormat>
  <Paragraphs>127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Office Theme</vt:lpstr>
      <vt:lpstr>PowerPoint Presentation</vt:lpstr>
      <vt:lpstr>Public perceptions of climate change</vt:lpstr>
      <vt:lpstr>Twitter</vt:lpstr>
      <vt:lpstr>PowerPoint Presentation</vt:lpstr>
      <vt:lpstr>Results</vt:lpstr>
      <vt:lpstr>Results</vt:lpstr>
      <vt:lpstr>Results</vt:lpstr>
      <vt:lpstr>Results</vt:lpstr>
      <vt:lpstr>Results</vt:lpstr>
      <vt:lpstr>PowerPoint Presentation</vt:lpstr>
      <vt:lpstr>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Andreotta</dc:creator>
  <cp:lastModifiedBy>Matthew Andreotta</cp:lastModifiedBy>
  <cp:revision>127</cp:revision>
  <dcterms:created xsi:type="dcterms:W3CDTF">2019-01-28T04:57:32Z</dcterms:created>
  <dcterms:modified xsi:type="dcterms:W3CDTF">2019-01-31T02:35:31Z</dcterms:modified>
</cp:coreProperties>
</file>