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86" r:id="rId2"/>
  </p:sldMasterIdLst>
  <p:notesMasterIdLst>
    <p:notesMasterId r:id="rId37"/>
  </p:notesMasterIdLst>
  <p:sldIdLst>
    <p:sldId id="256" r:id="rId3"/>
    <p:sldId id="276" r:id="rId4"/>
    <p:sldId id="301" r:id="rId5"/>
    <p:sldId id="320" r:id="rId6"/>
    <p:sldId id="323" r:id="rId7"/>
    <p:sldId id="318" r:id="rId8"/>
    <p:sldId id="298" r:id="rId9"/>
    <p:sldId id="258" r:id="rId10"/>
    <p:sldId id="303" r:id="rId11"/>
    <p:sldId id="316" r:id="rId12"/>
    <p:sldId id="304" r:id="rId13"/>
    <p:sldId id="305" r:id="rId14"/>
    <p:sldId id="306" r:id="rId15"/>
    <p:sldId id="311" r:id="rId16"/>
    <p:sldId id="312" r:id="rId17"/>
    <p:sldId id="313" r:id="rId18"/>
    <p:sldId id="314" r:id="rId19"/>
    <p:sldId id="317" r:id="rId20"/>
    <p:sldId id="315" r:id="rId21"/>
    <p:sldId id="267" r:id="rId22"/>
    <p:sldId id="268" r:id="rId23"/>
    <p:sldId id="325" r:id="rId24"/>
    <p:sldId id="266" r:id="rId25"/>
    <p:sldId id="274" r:id="rId26"/>
    <p:sldId id="275" r:id="rId27"/>
    <p:sldId id="270" r:id="rId28"/>
    <p:sldId id="271" r:id="rId29"/>
    <p:sldId id="277" r:id="rId30"/>
    <p:sldId id="280" r:id="rId31"/>
    <p:sldId id="278" r:id="rId32"/>
    <p:sldId id="322" r:id="rId33"/>
    <p:sldId id="279" r:id="rId34"/>
    <p:sldId id="297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is, Cecile (Data61, Marsfield)" initials="PC(M" lastIdx="3" clrIdx="0">
    <p:extLst>
      <p:ext uri="{19B8F6BF-5375-455C-9EA6-DF929625EA0E}">
        <p15:presenceInfo xmlns:p15="http://schemas.microsoft.com/office/powerpoint/2012/main" userId="S-1-5-21-61289985-2027487937-1858953157-79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26" autoAdjust="0"/>
    <p:restoredTop sz="79525" autoAdjust="0"/>
  </p:normalViewPr>
  <p:slideViewPr>
    <p:cSldViewPr snapToGrid="0">
      <p:cViewPr varScale="1">
        <p:scale>
          <a:sx n="55" d="100"/>
          <a:sy n="55" d="100"/>
        </p:scale>
        <p:origin x="8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0176E-FD14-4BA2-8220-51080F3B49FA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FC7C-9417-4E7E-9DE1-4C39505A2E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14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051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202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156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30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016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45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804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695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20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95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866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fontAlgn="t"/>
                <a:endParaRPr lang="en-AU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dirty="0" smtClean="0"/>
                  <a:t>Humans are heavily influenced by their immediate environment</a:t>
                </a:r>
              </a:p>
              <a:p>
                <a:r>
                  <a:rPr lang="en-AU" b="1" dirty="0" smtClean="0"/>
                  <a:t>Lewin’s Field Theory</a:t>
                </a:r>
                <a:r>
                  <a:rPr lang="en-AU" dirty="0" smtClean="0"/>
                  <a:t>:</a:t>
                </a:r>
              </a:p>
              <a:p>
                <a:pPr/>
                <a:r>
                  <a:rPr lang="en-AU" b="1" i="0" smtClean="0">
                    <a:latin typeface="Cambria Math" panose="02040503050406030204" pitchFamily="18" charset="0"/>
                  </a:rPr>
                  <a:t>𝑩= </a:t>
                </a:r>
                <a:r>
                  <a:rPr lang="en-AU" b="1" i="0" dirty="0" smtClean="0">
                    <a:latin typeface="Cambria Math" panose="02040503050406030204" pitchFamily="18" charset="0"/>
                  </a:rPr>
                  <a:t>𝑓</a:t>
                </a:r>
                <a:r>
                  <a:rPr lang="en-AU" b="1" i="0" dirty="0">
                    <a:latin typeface="Cambria Math" panose="02040503050406030204" pitchFamily="18" charset="0"/>
                  </a:rPr>
                  <a:t>(𝒑,</a:t>
                </a:r>
                <a:r>
                  <a:rPr lang="en-AU" b="1" i="0" dirty="0" smtClean="0">
                    <a:latin typeface="Cambria Math" panose="02040503050406030204" pitchFamily="18" charset="0"/>
                  </a:rPr>
                  <a:t>𝒆)</a:t>
                </a:r>
                <a:endParaRPr lang="en-AU" dirty="0"/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8145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71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681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785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4692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46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45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90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48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43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35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555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3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6FC7C-9417-4E7E-9DE1-4C39505A2EA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49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3151145"/>
            <a:ext cx="4656666" cy="243877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992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7733" y="3793652"/>
            <a:ext cx="3759200" cy="1796268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239779"/>
            <a:ext cx="4080933" cy="3409417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6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514341" y="3147248"/>
            <a:ext cx="3657696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grpSp>
        <p:nvGrpSpPr>
          <p:cNvPr id="7" name="Group 6"/>
          <p:cNvGrpSpPr/>
          <p:nvPr/>
        </p:nvGrpSpPr>
        <p:grpSpPr>
          <a:xfrm rot="2700000">
            <a:off x="3713510" y="3307451"/>
            <a:ext cx="380049" cy="243097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87128" y="3171718"/>
            <a:ext cx="2770434" cy="502082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93915" y="3147248"/>
            <a:ext cx="1485249" cy="5635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399154" y="3239164"/>
            <a:ext cx="1269173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/>
        </p:nvGrpSpPr>
        <p:grpSpPr>
          <a:xfrm rot="20515710">
            <a:off x="10285876" y="7215083"/>
            <a:ext cx="319314" cy="671390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77098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2140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925657"/>
            <a:ext cx="10320867" cy="905070"/>
          </a:xfrm>
        </p:spPr>
        <p:txBody>
          <a:bodyPr anchor="b">
            <a:normAutofit/>
          </a:bodyPr>
          <a:lstStyle>
            <a:lvl1pPr algn="ctr">
              <a:defRPr sz="5334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8" y="3801490"/>
            <a:ext cx="8161866" cy="2970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8" y="5510696"/>
            <a:ext cx="8161866" cy="1043515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067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3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347468" y="1680199"/>
            <a:ext cx="3497062" cy="3497602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4619619" y="1952309"/>
            <a:ext cx="2952763" cy="2953219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23056" y="2337160"/>
            <a:ext cx="2945889" cy="1091310"/>
          </a:xfrm>
        </p:spPr>
        <p:txBody>
          <a:bodyPr anchor="b">
            <a:normAutofit/>
          </a:bodyPr>
          <a:lstStyle>
            <a:lvl1pPr algn="ctr">
              <a:defRPr sz="32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56" y="3472475"/>
            <a:ext cx="2945889" cy="64296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15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FEE8-42A7-4DC7-AC46-6CAB33B0A81B}" type="datetimeFigureOut">
              <a:rPr lang="en-AU" smtClean="0"/>
              <a:t>5/07/2019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13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925657"/>
            <a:ext cx="10320867" cy="905070"/>
          </a:xfrm>
        </p:spPr>
        <p:txBody>
          <a:bodyPr anchor="b">
            <a:normAutofit/>
          </a:bodyPr>
          <a:lstStyle>
            <a:lvl1pPr algn="ctr">
              <a:defRPr sz="5334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8" y="3801490"/>
            <a:ext cx="8161866" cy="2970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8" y="5510696"/>
            <a:ext cx="8161866" cy="1043515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067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241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347468" y="1680199"/>
            <a:ext cx="3497062" cy="3497602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4619619" y="1952309"/>
            <a:ext cx="2952763" cy="2953219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23056" y="2337160"/>
            <a:ext cx="2945889" cy="1091310"/>
          </a:xfrm>
        </p:spPr>
        <p:txBody>
          <a:bodyPr anchor="b">
            <a:normAutofit/>
          </a:bodyPr>
          <a:lstStyle>
            <a:lvl1pPr algn="ctr">
              <a:defRPr sz="32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23056" y="3472475"/>
            <a:ext cx="2945889" cy="642960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0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295400" y="1858475"/>
            <a:ext cx="3139505" cy="3139990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539724" y="2102837"/>
            <a:ext cx="2650858" cy="265126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39724" y="2422201"/>
            <a:ext cx="2650858" cy="2012539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71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7757095" y="1858475"/>
            <a:ext cx="3139505" cy="3139990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8001419" y="2102837"/>
            <a:ext cx="2650858" cy="265126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001419" y="2422201"/>
            <a:ext cx="2650858" cy="2012539"/>
          </a:xfrm>
        </p:spPr>
        <p:txBody>
          <a:bodyPr anchor="ctr"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4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561901"/>
            <a:ext cx="3805767" cy="173313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0667" y="2305060"/>
            <a:ext cx="3805767" cy="224788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57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 baseline="0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93420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93420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451273" y="4422706"/>
            <a:ext cx="2805161" cy="149645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451273" y="39831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416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878402"/>
            <a:ext cx="5160434" cy="1241011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1" y="2119413"/>
            <a:ext cx="5160433" cy="130905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6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1" y="0"/>
            <a:ext cx="5873447" cy="6858000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55823"/>
            <a:ext cx="5624891" cy="187482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009856"/>
            <a:ext cx="3570515" cy="198382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62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5" y="3611265"/>
            <a:ext cx="12192001" cy="3246732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4443908"/>
            <a:ext cx="8161867" cy="145826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47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3423224"/>
            <a:ext cx="6096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344834" y="1410637"/>
            <a:ext cx="3456517" cy="149645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3704800"/>
            <a:ext cx="3450167" cy="194539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3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180503"/>
            <a:ext cx="4751916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2013887"/>
            <a:ext cx="4814603" cy="761059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3364736"/>
            <a:ext cx="4814603" cy="1312761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693956"/>
            <a:ext cx="481460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49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015067" y="1700734"/>
            <a:ext cx="3456516" cy="345653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95814"/>
            <a:ext cx="4080933" cy="1274211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123696"/>
            <a:ext cx="4080933" cy="1034574"/>
          </a:xfrm>
        </p:spPr>
        <p:txBody>
          <a:bodyPr anchor="b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936767"/>
            <a:ext cx="4080933" cy="1043768"/>
          </a:xfrm>
        </p:spPr>
        <p:txBody>
          <a:bodyPr anchor="t"/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816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846750"/>
            <a:ext cx="4954433" cy="1518442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602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231628" y="1820530"/>
            <a:ext cx="3024805" cy="321588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3487615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085069" y="2799964"/>
            <a:ext cx="314551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085069" y="2322643"/>
            <a:ext cx="3145515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698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4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9544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/>
        </p:nvCxnSpPr>
        <p:spPr>
          <a:xfrm>
            <a:off x="1011767" y="3428471"/>
            <a:ext cx="6428316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521200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293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2687646"/>
            <a:ext cx="3126917" cy="217645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2210325"/>
            <a:ext cx="3126917" cy="424810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980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704385" y="-529"/>
            <a:ext cx="3487615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363962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70716" y="1953116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70716" y="1471007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70716" y="4142541"/>
            <a:ext cx="3126917" cy="144853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970716" y="3660431"/>
            <a:ext cx="3126917" cy="4295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4969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21614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333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263848" y="955823"/>
            <a:ext cx="5992585" cy="24726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96114" y="3710999"/>
            <a:ext cx="6134705" cy="2208159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89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2372347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0" y="955823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04413" y="100321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335575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1" y="955823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0" y="2372347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04413" y="241974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752099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96000" y="3788871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204413" y="3836266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416862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3788871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6096000" y="5205395"/>
            <a:ext cx="701662" cy="7017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3" name="Rectangle 32"/>
          <p:cNvSpPr/>
          <p:nvPr userDrawn="1"/>
        </p:nvSpPr>
        <p:spPr>
          <a:xfrm>
            <a:off x="6204413" y="5313825"/>
            <a:ext cx="484836" cy="484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4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204413" y="5252789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926281" y="5585146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6926281" y="520539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857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0" y="955823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04413" y="100321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335575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1" y="955823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96000" y="2018216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204413" y="206561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39796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2018216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096000" y="3080609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204413" y="312800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3460361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3080609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6096000" y="4143002"/>
            <a:ext cx="701662" cy="701770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204413" y="4190396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26281" y="452275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926281" y="4143002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6096000" y="5205395"/>
            <a:ext cx="701662" cy="701770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04413" y="5252789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26281" y="5585146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926281" y="520539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690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5865146" y="724933"/>
            <a:ext cx="932516" cy="932660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09228" y="871893"/>
            <a:ext cx="644352" cy="641595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926281" y="115705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926280" y="717268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5865146" y="1787326"/>
            <a:ext cx="932516" cy="932660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09228" y="1921506"/>
            <a:ext cx="644352" cy="654375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926281" y="222139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926281" y="1781970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5865146" y="2849719"/>
            <a:ext cx="932516" cy="932660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013034" y="2993823"/>
            <a:ext cx="640545" cy="644452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926281" y="3285728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26281" y="2846672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5865146" y="3912112"/>
            <a:ext cx="932516" cy="932660"/>
            <a:chOff x="9144000" y="1433513"/>
            <a:chExt cx="1408161" cy="1408161"/>
          </a:xfrm>
        </p:grpSpPr>
        <p:sp>
          <p:nvSpPr>
            <p:cNvPr id="56" name="Rectangle 5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57" name="Rectangle 5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009228" y="4056216"/>
            <a:ext cx="644352" cy="644452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26281" y="4350063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926281" y="3911374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5865146" y="4974505"/>
            <a:ext cx="932516" cy="932660"/>
            <a:chOff x="9144000" y="1433513"/>
            <a:chExt cx="1408161" cy="1408161"/>
          </a:xfrm>
        </p:grpSpPr>
        <p:sp>
          <p:nvSpPr>
            <p:cNvPr id="62" name="Rectangle 6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Rectangle 6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6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009227" y="5118609"/>
            <a:ext cx="644351" cy="644452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26279" y="5414400"/>
            <a:ext cx="3250653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926279" y="4976075"/>
            <a:ext cx="3250653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226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115986" y="2017568"/>
            <a:ext cx="701662" cy="701770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224399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46267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46267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115986" y="3079961"/>
            <a:ext cx="701662" cy="701770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224399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46267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46267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15986" y="4142354"/>
            <a:ext cx="701662" cy="701770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224399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946267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5946267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341004" y="2017568"/>
            <a:ext cx="701662" cy="701770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449417" y="2064962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171285" y="2397319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171285" y="2017568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8341004" y="3079961"/>
            <a:ext cx="701662" cy="701770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449417" y="3127355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171285" y="3459713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171285" y="3079961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8341004" y="4142354"/>
            <a:ext cx="701662" cy="701770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449417" y="4189748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171285" y="4522105"/>
            <a:ext cx="2085148" cy="224717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171285" y="4142353"/>
            <a:ext cx="2085148" cy="40277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35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2690396"/>
            <a:ext cx="3450167" cy="2034734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813103"/>
            <a:ext cx="3450167" cy="7645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9009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0" y="-1058"/>
            <a:ext cx="6096000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35914" y="1391319"/>
            <a:ext cx="4066677" cy="4074304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1946122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1436230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3983275"/>
            <a:ext cx="3450167" cy="14052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3473382"/>
            <a:ext cx="3450167" cy="39717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29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1528239"/>
            <a:ext cx="5160433" cy="76105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957510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208307"/>
            <a:ext cx="5160433" cy="467587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1867">
                <a:solidFill>
                  <a:schemeClr val="bg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150188" y="2776206"/>
            <a:ext cx="6041813" cy="257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725129"/>
            <a:ext cx="4814603" cy="1200335"/>
          </a:xfrm>
        </p:spPr>
        <p:txBody>
          <a:bodyPr anchor="b">
            <a:normAutofit/>
          </a:bodyPr>
          <a:lstStyle>
            <a:lvl1pPr marL="190510" indent="-190510" algn="just">
              <a:spcBef>
                <a:spcPts val="0"/>
              </a:spcBef>
              <a:buFont typeface="Wingdings" panose="05000000000000000000" pitchFamily="2" charset="2"/>
              <a:buChar char="l"/>
              <a:defRPr sz="933"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2670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440083" y="0"/>
            <a:ext cx="381635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/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6"/>
            <a:ext cx="5160433" cy="761059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104036"/>
            <a:ext cx="4814603" cy="16647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708239"/>
            <a:ext cx="4814603" cy="1350052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5567" y="1505477"/>
            <a:ext cx="5160433" cy="559595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4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17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12105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73220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99252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4408913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6371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01630"/>
            <a:ext cx="3903133" cy="185474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446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169958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93420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93420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8927811" y="1496546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451273" y="4144925"/>
            <a:ext cx="2805161" cy="11932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451273" y="3405247"/>
            <a:ext cx="2805161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93420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451273" y="3821632"/>
            <a:ext cx="2805161" cy="29368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88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320256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997580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997580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3027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9800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9800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0256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997580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997580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83027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9800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79800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144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544511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21835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221835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963390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640714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640714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9382269" y="956101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059593" y="3000610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059593" y="2643848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44511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21835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221835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963390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40714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40714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9382269" y="3554506"/>
            <a:ext cx="1551489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059593" y="5599015"/>
            <a:ext cx="219684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059593" y="5242253"/>
            <a:ext cx="219684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2491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99400" y="-1059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343399" y="0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800433" y="3428205"/>
            <a:ext cx="3456000" cy="3428472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43400" y="3428471"/>
            <a:ext cx="3457034" cy="3429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331200" y="1315814"/>
            <a:ext cx="2444652" cy="133869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331200" y="876255"/>
            <a:ext cx="2444652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68348" y="4677074"/>
            <a:ext cx="2444652" cy="133869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68348" y="4237515"/>
            <a:ext cx="2444652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6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35567" y="3461830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2815167" cy="24573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832536" y="932535"/>
            <a:ext cx="2263465" cy="49929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45016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45016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511432" y="3428471"/>
            <a:ext cx="4680569" cy="52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8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581729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60335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49735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096113" y="3662444"/>
            <a:ext cx="2160320" cy="22567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94517" cy="2432655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859151" y="932536"/>
            <a:ext cx="3397283" cy="2432656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37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343400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2961792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522233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297992" y="2422973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338364" y="2961792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338364" y="2522233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343400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35567" y="4903348"/>
            <a:ext cx="291806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5567" y="4463789"/>
            <a:ext cx="291806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297992" y="4364530"/>
            <a:ext cx="1554389" cy="155462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338364" y="4903348"/>
            <a:ext cx="291806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338364" y="4463789"/>
            <a:ext cx="291806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8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7" y="2961792"/>
            <a:ext cx="4720879" cy="94761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2522233"/>
            <a:ext cx="4720879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5554" y="2961792"/>
            <a:ext cx="4720879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535554" y="2522233"/>
            <a:ext cx="4720879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1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682847" y="3705064"/>
            <a:ext cx="2213753" cy="221409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682847" y="1850858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5910746" y="932536"/>
            <a:ext cx="2772101" cy="27725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828927" y="3696283"/>
            <a:ext cx="1853920" cy="185420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767" y="3428471"/>
            <a:ext cx="489897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32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5567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35567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404000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404000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7872433" y="1672779"/>
            <a:ext cx="3384000" cy="1755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872433" y="3484803"/>
            <a:ext cx="3384000" cy="390888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209234"/>
            <a:ext cx="3816350" cy="169294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134709" y="4209234"/>
            <a:ext cx="5042225" cy="169294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9030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501630"/>
            <a:ext cx="3183467" cy="1854741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20268" y="932536"/>
            <a:ext cx="4656666" cy="4986622"/>
          </a:xfrm>
        </p:spPr>
        <p:txBody>
          <a:bodyPr anchor="ctr"/>
          <a:lstStyle>
            <a:lvl1pPr marL="190510" indent="-190510" algn="l">
              <a:spcBef>
                <a:spcPts val="12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1348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51916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0786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41917" y="932536"/>
            <a:ext cx="6504517" cy="498662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244114" y="1411425"/>
            <a:ext cx="301231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4113" y="3577281"/>
            <a:ext cx="301232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782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7851577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851577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671355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684055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0177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552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06368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09552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06368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7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3428471"/>
            <a:ext cx="121920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0" y="2180503"/>
            <a:ext cx="9601200" cy="2496994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42643"/>
            <a:ext cx="2736850" cy="197165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134709" y="2442643"/>
            <a:ext cx="4568091" cy="197165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8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133850" y="932536"/>
            <a:ext cx="3924300" cy="4992928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1473427"/>
            <a:ext cx="2688167" cy="189176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64617" y="3574543"/>
            <a:ext cx="2688167" cy="1878832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45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3184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2736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159200" y="0"/>
            <a:ext cx="2032800" cy="3428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03184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2736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159200" y="3428471"/>
            <a:ext cx="2032800" cy="342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7"/>
            <a:ext cx="26881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4617" y="3574543"/>
            <a:ext cx="2688167" cy="23509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1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405" y="6411940"/>
            <a:ext cx="4058557" cy="365125"/>
          </a:xfrm>
        </p:spPr>
        <p:txBody>
          <a:bodyPr/>
          <a:lstStyle>
            <a:lvl1pPr algn="l">
              <a:defRPr/>
            </a:lvl1pPr>
          </a:lstStyle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05405" y="5919158"/>
            <a:ext cx="812800" cy="67534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2821985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712433" y="0"/>
            <a:ext cx="2544000" cy="40360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712433" y="4101674"/>
            <a:ext cx="2544000" cy="27563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4238171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1768" y="3428471"/>
            <a:ext cx="50842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4238171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0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55626" y="0"/>
            <a:ext cx="2544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572059" y="2180503"/>
            <a:ext cx="2544000" cy="467749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7446433" y="932537"/>
            <a:ext cx="3797300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522634" y="3428471"/>
            <a:ext cx="46693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9133" y="3574543"/>
            <a:ext cx="3797300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55627" y="4789149"/>
            <a:ext cx="2544000" cy="4295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572059" y="1619521"/>
            <a:ext cx="2544000" cy="4295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9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697521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25796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4017859"/>
            <a:ext cx="4080933" cy="161358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578300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1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493893"/>
            <a:ext cx="8161867" cy="82201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5067" y="3428471"/>
            <a:ext cx="8161867" cy="598051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015067" y="4677497"/>
            <a:ext cx="8161867" cy="1247967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71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816350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641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58960" y="0"/>
            <a:ext cx="3770540" cy="6858000"/>
          </a:xfrm>
          <a:noFill/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6433" y="1331705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6433" y="892146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46433" y="3154778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46433" y="2715219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46433" y="4977851"/>
            <a:ext cx="381130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46433" y="4538292"/>
            <a:ext cx="381130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950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1331705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92146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54778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715219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977851"/>
            <a:ext cx="408093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538292"/>
            <a:ext cx="408093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-1058"/>
            <a:ext cx="4340423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sz="120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2191" y="2422731"/>
            <a:ext cx="355604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54269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354269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354269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54269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354269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354269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02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94" name="Oval 93"/>
          <p:cNvSpPr/>
          <p:nvPr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5" name="Oval 94"/>
          <p:cNvSpPr/>
          <p:nvPr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6" name="Oval 95"/>
          <p:cNvSpPr/>
          <p:nvPr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/>
        </p:nvCxnSpPr>
        <p:spPr>
          <a:xfrm flipV="1">
            <a:off x="6096000" y="5084849"/>
            <a:ext cx="1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1411425"/>
            <a:ext cx="3193088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5566" y="3577281"/>
            <a:ext cx="3193089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8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94" name="Oval 93"/>
          <p:cNvSpPr/>
          <p:nvPr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5" name="Oval 94"/>
          <p:cNvSpPr/>
          <p:nvPr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6" name="Oval 95"/>
          <p:cNvSpPr/>
          <p:nvPr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/>
        </p:nvCxnSpPr>
        <p:spPr>
          <a:xfrm flipV="1">
            <a:off x="6096000" y="5084849"/>
            <a:ext cx="0" cy="17731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02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94" name="Oval 93"/>
          <p:cNvSpPr/>
          <p:nvPr/>
        </p:nvSpPr>
        <p:spPr>
          <a:xfrm>
            <a:off x="6022109" y="178078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5" name="Oval 94"/>
          <p:cNvSpPr/>
          <p:nvPr/>
        </p:nvSpPr>
        <p:spPr>
          <a:xfrm>
            <a:off x="6022109" y="3361243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6" name="Oval 95"/>
          <p:cNvSpPr/>
          <p:nvPr/>
        </p:nvSpPr>
        <p:spPr>
          <a:xfrm>
            <a:off x="6022109" y="4937044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/>
        </p:nvCxnSpPr>
        <p:spPr>
          <a:xfrm>
            <a:off x="6096000" y="1928588"/>
            <a:ext cx="0" cy="143265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/>
        </p:nvCxnSpPr>
        <p:spPr>
          <a:xfrm flipV="1">
            <a:off x="6096000" y="3509047"/>
            <a:ext cx="0" cy="142799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14656" y="2061371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14656" y="1621812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14656" y="3643994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14656" y="3204435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414656" y="5221696"/>
            <a:ext cx="3762277" cy="69717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14656" y="4782137"/>
            <a:ext cx="376227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656663" y="1653548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656663" y="3236171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656663" y="4820224"/>
            <a:ext cx="1025428" cy="390888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/>
        </p:nvCxnSpPr>
        <p:spPr>
          <a:xfrm>
            <a:off x="6096000" y="1"/>
            <a:ext cx="0" cy="178078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4616570" y="4950596"/>
            <a:ext cx="701662" cy="701770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25746" y="4997991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19159"/>
            <a:ext cx="4343400" cy="630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343400" y="4677497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4343400" y="4677497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591400" y="3429530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91400" y="3429530"/>
            <a:ext cx="1248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850510" y="2180503"/>
            <a:ext cx="0" cy="124796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850510" y="2180503"/>
            <a:ext cx="534149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864570" y="3702629"/>
            <a:ext cx="701662" cy="701770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73746" y="3750023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7123680" y="2453602"/>
            <a:ext cx="701662" cy="701770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32856" y="2500997"/>
            <a:ext cx="483308" cy="60698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59452" y="4931790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95401" y="5087928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2549666" y="3846782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818327" y="2596255"/>
            <a:ext cx="2773667" cy="43828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709814" y="3679892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980648" y="2430866"/>
            <a:ext cx="3275786" cy="697170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03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20" name="Group 19"/>
          <p:cNvGrpSpPr/>
          <p:nvPr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162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25" name="Group 24"/>
          <p:cNvGrpSpPr/>
          <p:nvPr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47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233126"/>
            <a:ext cx="3903133" cy="151844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59400" y="1"/>
            <a:ext cx="0" cy="361582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520267" y="1869306"/>
            <a:ext cx="6671733" cy="174651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461001" y="3770922"/>
            <a:ext cx="4715933" cy="181899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2220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20" name="Group 19"/>
          <p:cNvGrpSpPr/>
          <p:nvPr/>
        </p:nvGrpSpPr>
        <p:grpSpPr>
          <a:xfrm>
            <a:off x="2363197" y="932536"/>
            <a:ext cx="2388720" cy="4986623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5993" y="1626919"/>
            <a:ext cx="2012097" cy="35878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96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25" name="Group 24"/>
          <p:cNvGrpSpPr/>
          <p:nvPr/>
        </p:nvGrpSpPr>
        <p:grpSpPr>
          <a:xfrm>
            <a:off x="1258593" y="932537"/>
            <a:ext cx="3554186" cy="5925464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347427"/>
            <a:ext cx="4954433" cy="201776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61723" y="1965101"/>
            <a:ext cx="3000000" cy="4892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938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1304217" y="945853"/>
            <a:ext cx="3507479" cy="4979612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943470" y="1403265"/>
            <a:ext cx="4954433" cy="196192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14720" y="3428471"/>
            <a:ext cx="617728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956170" y="3574543"/>
            <a:ext cx="49544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53749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04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011768" y="3428471"/>
            <a:ext cx="4788471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15" name="Group 14"/>
          <p:cNvGrpSpPr/>
          <p:nvPr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10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42" name="Straight Connector 41"/>
          <p:cNvCxnSpPr/>
          <p:nvPr/>
        </p:nvCxnSpPr>
        <p:spPr>
          <a:xfrm>
            <a:off x="1011768" y="3428471"/>
            <a:ext cx="4807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389121" y="932536"/>
            <a:ext cx="3507479" cy="4979612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 sz="1200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800239" y="2180503"/>
            <a:ext cx="1793932" cy="3744961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630583" y="1403265"/>
            <a:ext cx="3048000" cy="405662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959989" y="2708800"/>
            <a:ext cx="1480095" cy="268549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9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935567" y="1704434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90364"/>
            <a:ext cx="3443817" cy="187482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707994" y="1960084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202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7888452" y="1482139"/>
            <a:ext cx="1406658" cy="293649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2389873" y="984949"/>
            <a:ext cx="6033611" cy="3448073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162300" y="1240598"/>
            <a:ext cx="4516757" cy="28066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019854" y="1890798"/>
            <a:ext cx="1160573" cy="210574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12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1011768" y="3428471"/>
            <a:ext cx="491973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4751917" y="0"/>
            <a:ext cx="7440083" cy="591915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12417" y="0"/>
            <a:ext cx="5979584" cy="514429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9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grpSp>
        <p:nvGrpSpPr>
          <p:cNvPr id="5" name="Group 4"/>
          <p:cNvGrpSpPr/>
          <p:nvPr/>
        </p:nvGrpSpPr>
        <p:grpSpPr>
          <a:xfrm>
            <a:off x="1295400" y="1451652"/>
            <a:ext cx="5107649" cy="4146827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511334" y="3428471"/>
            <a:ext cx="468066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97225" y="1695894"/>
            <a:ext cx="4704000" cy="264127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01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reeform: Shape 4"/>
          <p:cNvSpPr/>
          <p:nvPr/>
        </p:nvSpPr>
        <p:spPr>
          <a:xfrm>
            <a:off x="4751917" y="1960199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Freeform: Shape 5"/>
          <p:cNvSpPr/>
          <p:nvPr/>
        </p:nvSpPr>
        <p:spPr>
          <a:xfrm>
            <a:off x="4784284" y="2721376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Freeform: Shape 6"/>
          <p:cNvSpPr/>
          <p:nvPr/>
        </p:nvSpPr>
        <p:spPr>
          <a:xfrm>
            <a:off x="4751917" y="3484597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968997" y="23390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68997" y="404263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486171" y="322366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3" y="137209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40083" y="93253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440083" y="3094930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40083" y="2655371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40083" y="4817765"/>
            <a:ext cx="3456517" cy="110139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440083" y="4378206"/>
            <a:ext cx="3456517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/>
        </p:nvCxnSpPr>
        <p:spPr>
          <a:xfrm flipV="1">
            <a:off x="5452305" y="1127980"/>
            <a:ext cx="1987778" cy="141492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/>
        </p:nvCxnSpPr>
        <p:spPr>
          <a:xfrm rot="10800000" flipV="1">
            <a:off x="5969481" y="2850815"/>
            <a:ext cx="1470603" cy="577656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/>
        </p:nvCxnSpPr>
        <p:spPr>
          <a:xfrm rot="10800000">
            <a:off x="5452306" y="4246507"/>
            <a:ext cx="1987778" cy="327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06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2523401"/>
            <a:ext cx="9601200" cy="90507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3700504"/>
            <a:ext cx="6409267" cy="1889417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8408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34" name="Freeform: Shape 33"/>
          <p:cNvSpPr/>
          <p:nvPr/>
        </p:nvSpPr>
        <p:spPr>
          <a:xfrm>
            <a:off x="4841863" y="2401054"/>
            <a:ext cx="1221312" cy="141067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Freeform: Shape 34"/>
          <p:cNvSpPr/>
          <p:nvPr/>
        </p:nvSpPr>
        <p:spPr>
          <a:xfrm>
            <a:off x="6128824" y="2401054"/>
            <a:ext cx="1221075" cy="1410145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6" name="Freeform: Shape 35"/>
          <p:cNvSpPr/>
          <p:nvPr/>
        </p:nvSpPr>
        <p:spPr>
          <a:xfrm>
            <a:off x="6161192" y="3162231"/>
            <a:ext cx="1403775" cy="1412325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Freeform: Shape 36"/>
          <p:cNvSpPr/>
          <p:nvPr/>
        </p:nvSpPr>
        <p:spPr>
          <a:xfrm>
            <a:off x="4627033" y="3162622"/>
            <a:ext cx="1402860" cy="1411543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Freeform: Shape 37"/>
          <p:cNvSpPr/>
          <p:nvPr/>
        </p:nvSpPr>
        <p:spPr>
          <a:xfrm>
            <a:off x="4841626" y="3924925"/>
            <a:ext cx="1221549" cy="1411201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9" name="Freeform: Shape 38"/>
          <p:cNvSpPr/>
          <p:nvPr/>
        </p:nvSpPr>
        <p:spPr>
          <a:xfrm>
            <a:off x="6128825" y="3925453"/>
            <a:ext cx="1221312" cy="141067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345905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366484" y="27798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345905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366484" y="4483489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863079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5988" y="3664520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36577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192622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11551" y="3746469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8011551" y="3306910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8011551" y="5116934"/>
            <a:ext cx="3244883" cy="74568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011551" y="4677375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9454" y="236577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39454" y="192622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9454" y="3746469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39454" y="3306910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9454" y="5116934"/>
            <a:ext cx="3244883" cy="74568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9454" y="4677375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/>
        </p:nvCxnSpPr>
        <p:spPr>
          <a:xfrm rot="5400000" flipH="1" flipV="1">
            <a:off x="6970442" y="1738781"/>
            <a:ext cx="658226" cy="142399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/>
        </p:nvCxnSpPr>
        <p:spPr>
          <a:xfrm rot="16200000" flipV="1">
            <a:off x="4567124" y="1738876"/>
            <a:ext cx="658226" cy="1423801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/>
        </p:nvCxnSpPr>
        <p:spPr>
          <a:xfrm rot="10800000">
            <a:off x="4184338" y="3502355"/>
            <a:ext cx="661651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/>
        </p:nvCxnSpPr>
        <p:spPr>
          <a:xfrm rot="10800000" flipV="1">
            <a:off x="7346389" y="3502353"/>
            <a:ext cx="665163" cy="36604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/>
        </p:nvCxnSpPr>
        <p:spPr>
          <a:xfrm rot="10800000">
            <a:off x="6829214" y="4687362"/>
            <a:ext cx="1182338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/>
        </p:nvCxnSpPr>
        <p:spPr>
          <a:xfrm flipV="1">
            <a:off x="4184337" y="4687362"/>
            <a:ext cx="1182147" cy="1854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6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/>
        </p:nvSpPr>
        <p:spPr>
          <a:xfrm>
            <a:off x="4630349" y="2397605"/>
            <a:ext cx="1432827" cy="1433048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Freeform: Shape 20"/>
          <p:cNvSpPr/>
          <p:nvPr/>
        </p:nvSpPr>
        <p:spPr>
          <a:xfrm>
            <a:off x="6128826" y="2397605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7" name="Freeform: Shape 16"/>
          <p:cNvSpPr/>
          <p:nvPr/>
        </p:nvSpPr>
        <p:spPr>
          <a:xfrm>
            <a:off x="4630349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Freeform: Shape 15"/>
          <p:cNvSpPr/>
          <p:nvPr/>
        </p:nvSpPr>
        <p:spPr>
          <a:xfrm>
            <a:off x="6128826" y="3896313"/>
            <a:ext cx="1432827" cy="1433048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492783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011551" y="2532483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11551" y="2092924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492783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011551" y="4412180"/>
            <a:ext cx="3244883" cy="118748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11551" y="397262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78915" y="4270604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950466" y="441218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50466" y="397262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5178915" y="3009435"/>
            <a:ext cx="4833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50466" y="2554140"/>
            <a:ext cx="3244883" cy="1187483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50466" y="2114582"/>
            <a:ext cx="3244883" cy="390888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558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751917" y="127021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35515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4751917" y="2518180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60312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751917" y="3766147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44008" y="3851088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51917" y="501517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510011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1035909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283876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51717" y="3532087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4780298"/>
            <a:ext cx="3244883" cy="1008714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25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4751917" y="1126592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44008" y="1211533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651717" y="9325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2422731"/>
            <a:ext cx="340783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51917" y="2147459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844008" y="2232400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651717" y="1953403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51917" y="3168326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44008" y="3253267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651717" y="2974270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51917" y="4189193"/>
            <a:ext cx="2478877" cy="604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4008" y="4274134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651717" y="3995136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51917" y="5210060"/>
            <a:ext cx="2478877" cy="6041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844008" y="529500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651717" y="5016004"/>
            <a:ext cx="3244883" cy="909460"/>
          </a:xfrm>
        </p:spPr>
        <p:txBody>
          <a:bodyPr anchor="ctr"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857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996142" y="1503065"/>
            <a:ext cx="1887008" cy="18872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3977217" y="3466578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015067" y="3466578"/>
            <a:ext cx="1887008" cy="18872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996142" y="224284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4206355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140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015067" y="1283957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3977217" y="176028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015067" y="3247471"/>
            <a:ext cx="1887008" cy="18872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3977217" y="3723795"/>
            <a:ext cx="1887008" cy="188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4" y="1451652"/>
            <a:ext cx="3443817" cy="191354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4" y="3574543"/>
            <a:ext cx="3443817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2023734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2015067" y="3987248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3977217" y="2500057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977217" y="4463571"/>
            <a:ext cx="1887008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92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Rectangle 19"/>
          <p:cNvSpPr/>
          <p:nvPr/>
        </p:nvSpPr>
        <p:spPr>
          <a:xfrm>
            <a:off x="5154637" y="2154417"/>
            <a:ext cx="720000" cy="1968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Rectangle 20"/>
          <p:cNvSpPr/>
          <p:nvPr/>
        </p:nvSpPr>
        <p:spPr>
          <a:xfrm>
            <a:off x="5154637" y="2485380"/>
            <a:ext cx="480000" cy="1968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2" name="Rectangle 21"/>
          <p:cNvSpPr/>
          <p:nvPr/>
        </p:nvSpPr>
        <p:spPr>
          <a:xfrm>
            <a:off x="5154637" y="2816343"/>
            <a:ext cx="240000" cy="1968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932318" y="2065459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690201" y="2400656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455856" y="2735853"/>
            <a:ext cx="198422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06154" y="2180503"/>
            <a:ext cx="2690446" cy="249699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/>
        </p:nvSpPr>
        <p:spPr>
          <a:xfrm>
            <a:off x="4351867" y="1775100"/>
            <a:ext cx="1425527" cy="3306743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66758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iamond 4"/>
          <p:cNvSpPr/>
          <p:nvPr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Diamond 8"/>
          <p:cNvSpPr/>
          <p:nvPr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Diamond 5"/>
          <p:cNvSpPr/>
          <p:nvPr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Diamond 9"/>
          <p:cNvSpPr/>
          <p:nvPr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Diamond 10"/>
          <p:cNvSpPr/>
          <p:nvPr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Diamond 6"/>
          <p:cNvSpPr/>
          <p:nvPr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6450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Diamond 5"/>
          <p:cNvSpPr/>
          <p:nvPr/>
        </p:nvSpPr>
        <p:spPr>
          <a:xfrm>
            <a:off x="1403385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" name="Diamond 4"/>
          <p:cNvSpPr/>
          <p:nvPr/>
        </p:nvSpPr>
        <p:spPr>
          <a:xfrm>
            <a:off x="1403385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1936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/>
        </p:nvSpPr>
        <p:spPr>
          <a:xfrm rot="10800000">
            <a:off x="3363882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Diamond 10"/>
          <p:cNvSpPr/>
          <p:nvPr/>
        </p:nvSpPr>
        <p:spPr>
          <a:xfrm rot="10800000">
            <a:off x="3363882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482433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2920363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/>
        </p:nvSpPr>
        <p:spPr>
          <a:xfrm>
            <a:off x="5324379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Diamond 15"/>
          <p:cNvSpPr/>
          <p:nvPr/>
        </p:nvSpPr>
        <p:spPr>
          <a:xfrm>
            <a:off x="5324379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442931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4844412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/>
        </p:nvSpPr>
        <p:spPr>
          <a:xfrm rot="10800000">
            <a:off x="7284877" y="321036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0" name="Diamond 19"/>
          <p:cNvSpPr/>
          <p:nvPr/>
        </p:nvSpPr>
        <p:spPr>
          <a:xfrm rot="10800000">
            <a:off x="7284877" y="3045845"/>
            <a:ext cx="1567543" cy="15677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03428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829295" y="4908840"/>
            <a:ext cx="2478877" cy="1016624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/>
        </p:nvSpPr>
        <p:spPr>
          <a:xfrm>
            <a:off x="9245374" y="2881325"/>
            <a:ext cx="1567543" cy="156778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4" name="Diamond 23"/>
          <p:cNvSpPr/>
          <p:nvPr/>
        </p:nvSpPr>
        <p:spPr>
          <a:xfrm>
            <a:off x="9245374" y="3045845"/>
            <a:ext cx="1567543" cy="156778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9363925" y="3625864"/>
            <a:ext cx="1330439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8789706" y="1734010"/>
            <a:ext cx="2478877" cy="1016624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70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0" y="2818776"/>
            <a:ext cx="12192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624667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3095103" y="1771058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9188607" y="1771059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2660381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4488576" y="3450674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6551343" y="3342005"/>
            <a:ext cx="1541138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4931245" y="1877900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7101213" y="1877901"/>
            <a:ext cx="1643367" cy="37967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667937"/>
            <a:ext cx="3816350" cy="1365547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/>
        </p:nvSpPr>
        <p:spPr>
          <a:xfrm>
            <a:off x="392369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Diamond 8"/>
          <p:cNvSpPr/>
          <p:nvPr/>
        </p:nvSpPr>
        <p:spPr>
          <a:xfrm>
            <a:off x="479697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Diamond 5"/>
          <p:cNvSpPr/>
          <p:nvPr/>
        </p:nvSpPr>
        <p:spPr>
          <a:xfrm>
            <a:off x="5670248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Diamond 9"/>
          <p:cNvSpPr/>
          <p:nvPr/>
        </p:nvSpPr>
        <p:spPr>
          <a:xfrm>
            <a:off x="6969276" y="2605867"/>
            <a:ext cx="425753" cy="425818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Diamond 10"/>
          <p:cNvSpPr/>
          <p:nvPr/>
        </p:nvSpPr>
        <p:spPr>
          <a:xfrm>
            <a:off x="7842552" y="2605867"/>
            <a:ext cx="425753" cy="425818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Diamond 6"/>
          <p:cNvSpPr/>
          <p:nvPr/>
        </p:nvSpPr>
        <p:spPr>
          <a:xfrm>
            <a:off x="8715829" y="2392958"/>
            <a:ext cx="851505" cy="85163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20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932536"/>
            <a:ext cx="12192000" cy="249593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91367" y="4446996"/>
            <a:ext cx="6409267" cy="1288087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3589058"/>
            <a:ext cx="8161867" cy="76116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24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/>
        </p:nvSpPr>
        <p:spPr>
          <a:xfrm rot="10800000">
            <a:off x="7440084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8" y="932536"/>
            <a:ext cx="34078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/>
        </p:nvSpPr>
        <p:spPr>
          <a:xfrm>
            <a:off x="4678026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/>
        </p:nvCxnSpPr>
        <p:spPr>
          <a:xfrm>
            <a:off x="4825808" y="3429000"/>
            <a:ext cx="377982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605631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32175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40084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/>
        </p:nvCxnSpPr>
        <p:spPr>
          <a:xfrm>
            <a:off x="8753413" y="3429000"/>
            <a:ext cx="34385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4751917" y="932535"/>
            <a:ext cx="5160433" cy="138658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296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>
            <a:endCxn id="8" idx="2"/>
          </p:cNvCxnSpPr>
          <p:nvPr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Freeform: Shape 10"/>
          <p:cNvSpPr/>
          <p:nvPr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/>
        </p:nvCxnSpPr>
        <p:spPr>
          <a:xfrm>
            <a:off x="2241488" y="3428471"/>
            <a:ext cx="37806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22109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4856562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8653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53386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/>
        </p:nvCxnSpPr>
        <p:spPr>
          <a:xfrm>
            <a:off x="6169891" y="3428471"/>
            <a:ext cx="3776387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46278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Freeform: Shape 39"/>
          <p:cNvSpPr/>
          <p:nvPr/>
        </p:nvSpPr>
        <p:spPr>
          <a:xfrm rot="10800000">
            <a:off x="8771205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863296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762510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/>
        </p:nvCxnSpPr>
        <p:spPr>
          <a:xfrm>
            <a:off x="10094060" y="3428471"/>
            <a:ext cx="210191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93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>
            <a:endCxn id="8" idx="2"/>
          </p:cNvCxnSpPr>
          <p:nvPr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92286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495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32392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/>
        </p:nvCxnSpPr>
        <p:spPr>
          <a:xfrm>
            <a:off x="2241489" y="3428471"/>
            <a:ext cx="378379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0" name="Freeform: Shape 39"/>
          <p:cNvSpPr/>
          <p:nvPr/>
        </p:nvSpPr>
        <p:spPr>
          <a:xfrm rot="10800000">
            <a:off x="4850210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942302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41516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/>
        </p:nvCxnSpPr>
        <p:spPr>
          <a:xfrm>
            <a:off x="6173065" y="3428471"/>
            <a:ext cx="60189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427381" y="932536"/>
            <a:ext cx="3829053" cy="217626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349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>
            <a:endCxn id="8" idx="2"/>
          </p:cNvCxnSpPr>
          <p:nvPr/>
        </p:nvCxnSpPr>
        <p:spPr>
          <a:xfrm>
            <a:off x="-4233" y="3428471"/>
            <a:ext cx="209793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093706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Freeform: Shape 10"/>
          <p:cNvSpPr/>
          <p:nvPr/>
        </p:nvSpPr>
        <p:spPr>
          <a:xfrm rot="10800000">
            <a:off x="935567" y="2504520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027658" y="2589461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35568" y="3575038"/>
            <a:ext cx="2478877" cy="235042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/>
        </p:nvCxnSpPr>
        <p:spPr>
          <a:xfrm>
            <a:off x="2241488" y="3428471"/>
            <a:ext cx="503170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273190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6099176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191267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944535"/>
            <a:ext cx="2478877" cy="235042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/>
        </p:nvCxnSpPr>
        <p:spPr>
          <a:xfrm>
            <a:off x="7420972" y="3428471"/>
            <a:ext cx="4779495" cy="1055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5567" y="932536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096000" y="4416730"/>
            <a:ext cx="3816350" cy="151035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055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>
            <a:endCxn id="23" idx="2"/>
          </p:cNvCxnSpPr>
          <p:nvPr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025284" y="3354568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4850500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2592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35567" y="932536"/>
            <a:ext cx="10320867" cy="232572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698057" y="3621586"/>
            <a:ext cx="3558377" cy="2303879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7627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28471"/>
            <a:ext cx="602528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025284" y="3354568"/>
            <a:ext cx="147782" cy="14780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5" name="Freeform: Shape 24"/>
          <p:cNvSpPr/>
          <p:nvPr/>
        </p:nvSpPr>
        <p:spPr>
          <a:xfrm>
            <a:off x="4853387" y="3621586"/>
            <a:ext cx="2478877" cy="739077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945478" y="3856605"/>
            <a:ext cx="2288345" cy="407746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173066" y="3428471"/>
            <a:ext cx="6018934" cy="1328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53388" y="4471090"/>
            <a:ext cx="2478877" cy="145437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/>
        </p:nvCxnSpPr>
        <p:spPr>
          <a:xfrm flipH="1" flipV="1">
            <a:off x="6096001" y="0"/>
            <a:ext cx="3175" cy="3354568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378743" y="932536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169892" y="950097"/>
            <a:ext cx="4007042" cy="36211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613067" y="2974897"/>
            <a:ext cx="1643367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920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096000" y="932536"/>
            <a:ext cx="5160433" cy="499292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cxnSp>
        <p:nvCxnSpPr>
          <p:cNvPr id="13" name="Straight Connector 12"/>
          <p:cNvCxnSpPr>
            <a:endCxn id="14" idx="2"/>
          </p:cNvCxnSpPr>
          <p:nvPr/>
        </p:nvCxnSpPr>
        <p:spPr>
          <a:xfrm>
            <a:off x="0" y="3428471"/>
            <a:ext cx="5635061" cy="529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635062" y="3355097"/>
            <a:ext cx="147782" cy="14780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5015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72" name="Freeform: Shape 71"/>
          <p:cNvSpPr/>
          <p:nvPr/>
        </p:nvSpPr>
        <p:spPr>
          <a:xfrm rot="2700000">
            <a:off x="3802408" y="1921571"/>
            <a:ext cx="2464342" cy="3943867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1" name="Freeform: Shape 50"/>
          <p:cNvSpPr/>
          <p:nvPr/>
        </p:nvSpPr>
        <p:spPr>
          <a:xfrm rot="19800000">
            <a:off x="5692688" y="1382709"/>
            <a:ext cx="1058703" cy="14560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2" name="Freeform: Shape 51"/>
          <p:cNvSpPr/>
          <p:nvPr/>
        </p:nvSpPr>
        <p:spPr>
          <a:xfrm rot="19800000">
            <a:off x="6453862" y="2699978"/>
            <a:ext cx="1060142" cy="1456985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3" name="Freeform: Shape 52"/>
          <p:cNvSpPr/>
          <p:nvPr/>
        </p:nvSpPr>
        <p:spPr>
          <a:xfrm rot="19800000">
            <a:off x="5436291" y="4323840"/>
            <a:ext cx="1680863" cy="597059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123952" y="187110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123952" y="4485893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879877" y="3116534"/>
            <a:ext cx="38243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47231" y="3129281"/>
            <a:ext cx="16433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0" y="1331705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001000" y="892146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3154778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001000" y="2715219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001000" y="4977851"/>
            <a:ext cx="3244883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001000" y="4538292"/>
            <a:ext cx="3244883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2422731"/>
            <a:ext cx="3016853" cy="20125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2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5" name="Freeform: Shape 24"/>
          <p:cNvSpPr/>
          <p:nvPr/>
        </p:nvSpPr>
        <p:spPr>
          <a:xfrm>
            <a:off x="129540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1950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/>
        </p:nvSpPr>
        <p:spPr>
          <a:xfrm>
            <a:off x="474796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87206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/>
        </p:nvSpPr>
        <p:spPr>
          <a:xfrm>
            <a:off x="8200521" y="2180504"/>
            <a:ext cx="2696079" cy="2121805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324625" y="3048800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30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/>
        </p:nvSpPr>
        <p:spPr>
          <a:xfrm>
            <a:off x="3525303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57134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25" name="Freeform: Shape 24"/>
          <p:cNvSpPr/>
          <p:nvPr/>
        </p:nvSpPr>
        <p:spPr>
          <a:xfrm>
            <a:off x="935567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59671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/>
        </p:nvSpPr>
        <p:spPr>
          <a:xfrm>
            <a:off x="6115039" y="2281194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216148" y="3076175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33857" y="4792874"/>
            <a:ext cx="5124287" cy="1109304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/>
        </p:nvSpPr>
        <p:spPr>
          <a:xfrm>
            <a:off x="8704776" y="2300390"/>
            <a:ext cx="2543745" cy="2001918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8684459" y="3095372"/>
            <a:ext cx="2165767" cy="39876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705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67749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324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mtClean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4995977"/>
            <a:ext cx="3816350" cy="70309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138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5610376" y="1916181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Rectangle 34"/>
          <p:cNvSpPr/>
          <p:nvPr/>
        </p:nvSpPr>
        <p:spPr>
          <a:xfrm>
            <a:off x="5610376" y="2306313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6" name="Rectangle 35"/>
          <p:cNvSpPr/>
          <p:nvPr/>
        </p:nvSpPr>
        <p:spPr>
          <a:xfrm>
            <a:off x="5610376" y="3087180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Rectangle 36"/>
          <p:cNvSpPr/>
          <p:nvPr/>
        </p:nvSpPr>
        <p:spPr>
          <a:xfrm>
            <a:off x="5610376" y="4803307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732783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732783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732783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732783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732783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732783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8486020" y="1916181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8486020" y="2306313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Rectangle 45"/>
          <p:cNvSpPr/>
          <p:nvPr/>
        </p:nvSpPr>
        <p:spPr>
          <a:xfrm>
            <a:off x="8486020" y="3087180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7" name="Rectangle 46"/>
          <p:cNvSpPr/>
          <p:nvPr/>
        </p:nvSpPr>
        <p:spPr>
          <a:xfrm>
            <a:off x="8486020" y="4803307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608427" y="1907452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608427" y="2400066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608426" y="3212990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8608426" y="3587093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8608426" y="396119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8608426" y="4335298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494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015067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2015067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015067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2015067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37474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2137474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2137473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2137473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2137473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2137473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4890710" y="1347727"/>
            <a:ext cx="2410581" cy="390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Rectangle 34"/>
          <p:cNvSpPr/>
          <p:nvPr/>
        </p:nvSpPr>
        <p:spPr>
          <a:xfrm>
            <a:off x="4890710" y="1737859"/>
            <a:ext cx="2410581" cy="780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6" name="Rectangle 35"/>
          <p:cNvSpPr/>
          <p:nvPr/>
        </p:nvSpPr>
        <p:spPr>
          <a:xfrm>
            <a:off x="4890710" y="2518727"/>
            <a:ext cx="2410581" cy="17161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Rectangle 36"/>
          <p:cNvSpPr/>
          <p:nvPr/>
        </p:nvSpPr>
        <p:spPr>
          <a:xfrm>
            <a:off x="4890710" y="4234853"/>
            <a:ext cx="2410581" cy="2097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5013117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5013117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5013116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013116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5013116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5013116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66353" y="1347727"/>
            <a:ext cx="2410581" cy="3901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7766353" y="1737859"/>
            <a:ext cx="2410581" cy="780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Rectangle 45"/>
          <p:cNvSpPr/>
          <p:nvPr/>
        </p:nvSpPr>
        <p:spPr>
          <a:xfrm>
            <a:off x="7766353" y="2518727"/>
            <a:ext cx="2410581" cy="17161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7" name="Rectangle 46"/>
          <p:cNvSpPr/>
          <p:nvPr/>
        </p:nvSpPr>
        <p:spPr>
          <a:xfrm>
            <a:off x="7766353" y="4234853"/>
            <a:ext cx="2410581" cy="2097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8760" y="1338998"/>
            <a:ext cx="2165767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8760" y="1831612"/>
            <a:ext cx="2165767" cy="56130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8760" y="2644536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7888760" y="3018639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7888760" y="3392742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7888760" y="3766845"/>
            <a:ext cx="2161477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295400" y="4667937"/>
            <a:ext cx="3456517" cy="1365547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052646" y="4792874"/>
            <a:ext cx="5124287" cy="110930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13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806448" y="281052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2806448" y="343165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2806448" y="405279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2806448" y="4673927"/>
            <a:ext cx="8090153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2806448" y="5295062"/>
            <a:ext cx="8090153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967651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28854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290056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451259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8612462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9773663" y="2325451"/>
            <a:ext cx="111570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tx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32734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5567" y="355386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5567" y="417500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5567" y="4787996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5567" y="5417275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tx2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800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806448" y="2909288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280644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15075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49505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83936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818366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52796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935567" y="2909288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8600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4822904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6167208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51151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855816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0200122" y="2407624"/>
            <a:ext cx="67328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067">
                <a:solidFill>
                  <a:schemeClr val="bg2"/>
                </a:solidFill>
                <a:latin typeface="+mn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06448" y="3288959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935567" y="328895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06448" y="3668629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935567" y="3668629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/>
        </p:nvSpPr>
        <p:spPr>
          <a:xfrm>
            <a:off x="2806448" y="4048300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5567" y="404830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/>
        </p:nvSpPr>
        <p:spPr>
          <a:xfrm>
            <a:off x="2806448" y="4427970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5567" y="4427970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2806448" y="4807641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935567" y="4807641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2806448" y="5166123"/>
            <a:ext cx="8090153" cy="379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935567" y="516612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2806448" y="5545793"/>
            <a:ext cx="8090153" cy="37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35567" y="5545793"/>
            <a:ext cx="1734403" cy="379671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1333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833543"/>
            <a:ext cx="8161867" cy="69537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015067" y="1528923"/>
            <a:ext cx="8161867" cy="293685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6095999" y="2180503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6095999" y="280163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6095999" y="342277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6095999" y="4043909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6095999" y="466504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4343401" y="1559368"/>
            <a:ext cx="1752599" cy="62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Rectangle 10"/>
          <p:cNvSpPr/>
          <p:nvPr/>
        </p:nvSpPr>
        <p:spPr>
          <a:xfrm>
            <a:off x="6096000" y="1559368"/>
            <a:ext cx="5160434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4343400" y="2180503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4343400" y="280163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Rectangle 13"/>
          <p:cNvSpPr/>
          <p:nvPr/>
        </p:nvSpPr>
        <p:spPr>
          <a:xfrm>
            <a:off x="4343400" y="342277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Rectangle 14"/>
          <p:cNvSpPr/>
          <p:nvPr/>
        </p:nvSpPr>
        <p:spPr>
          <a:xfrm>
            <a:off x="4343400" y="4043909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4343400" y="466504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68158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82651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730674" y="1680100"/>
            <a:ext cx="233910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230271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92385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354498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4166121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787256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88424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88424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88424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88424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88424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721437" y="2299974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721437" y="2918148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8721437" y="3554331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8721437" y="417395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8721437" y="4793396"/>
            <a:ext cx="2335344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923428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9125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9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5999" y="1555449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6" name="Rectangle 5"/>
          <p:cNvSpPr/>
          <p:nvPr/>
        </p:nvSpPr>
        <p:spPr>
          <a:xfrm>
            <a:off x="6095999" y="2179843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7" name="Rectangle 6"/>
          <p:cNvSpPr/>
          <p:nvPr/>
        </p:nvSpPr>
        <p:spPr>
          <a:xfrm>
            <a:off x="6095999" y="2804237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8" name="Rectangle 7"/>
          <p:cNvSpPr/>
          <p:nvPr/>
        </p:nvSpPr>
        <p:spPr>
          <a:xfrm>
            <a:off x="6095999" y="3428630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Rectangle 8"/>
          <p:cNvSpPr/>
          <p:nvPr/>
        </p:nvSpPr>
        <p:spPr>
          <a:xfrm>
            <a:off x="6095999" y="4053024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0" name="Rectangle 9"/>
          <p:cNvSpPr/>
          <p:nvPr/>
        </p:nvSpPr>
        <p:spPr>
          <a:xfrm>
            <a:off x="4343401" y="931056"/>
            <a:ext cx="1752599" cy="6240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1" name="Rectangle 10"/>
          <p:cNvSpPr/>
          <p:nvPr/>
        </p:nvSpPr>
        <p:spPr>
          <a:xfrm>
            <a:off x="6096000" y="931056"/>
            <a:ext cx="5160434" cy="6240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2" name="Rectangle 11"/>
          <p:cNvSpPr/>
          <p:nvPr/>
        </p:nvSpPr>
        <p:spPr>
          <a:xfrm>
            <a:off x="4343400" y="1555449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3" name="Rectangle 12"/>
          <p:cNvSpPr/>
          <p:nvPr/>
        </p:nvSpPr>
        <p:spPr>
          <a:xfrm>
            <a:off x="4343400" y="2179843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Rectangle 13"/>
          <p:cNvSpPr/>
          <p:nvPr/>
        </p:nvSpPr>
        <p:spPr>
          <a:xfrm>
            <a:off x="4343400" y="2804237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5" name="Rectangle 14"/>
          <p:cNvSpPr/>
          <p:nvPr/>
        </p:nvSpPr>
        <p:spPr>
          <a:xfrm>
            <a:off x="4343400" y="3428630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6" name="Rectangle 15"/>
          <p:cNvSpPr/>
          <p:nvPr/>
        </p:nvSpPr>
        <p:spPr>
          <a:xfrm>
            <a:off x="4343400" y="4053024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439228" y="1038312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0767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895081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39228" y="170017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439228" y="232130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439228" y="294244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439228" y="3563578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439228" y="418471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621345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21345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621345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621345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621345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885844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885844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7885844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7885844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7885844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011768" y="3428471"/>
            <a:ext cx="3331633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935567" y="932537"/>
            <a:ext cx="2874867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286415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6095999" y="4677418"/>
            <a:ext cx="5160435" cy="624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3" name="Rectangle 42"/>
          <p:cNvSpPr/>
          <p:nvPr/>
        </p:nvSpPr>
        <p:spPr>
          <a:xfrm>
            <a:off x="6095999" y="5301810"/>
            <a:ext cx="5160435" cy="62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4" name="Rectangle 43"/>
          <p:cNvSpPr/>
          <p:nvPr/>
        </p:nvSpPr>
        <p:spPr>
          <a:xfrm>
            <a:off x="4343400" y="4677418"/>
            <a:ext cx="1752600" cy="62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4343400" y="5301810"/>
            <a:ext cx="1752600" cy="6240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4439228" y="4802887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4439228" y="5424023"/>
            <a:ext cx="1560945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333" i="0">
                <a:solidFill>
                  <a:schemeClr val="tx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621345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621345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7885844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7885844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9558237" y="1038312"/>
            <a:ext cx="1586519" cy="37967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 i="0">
                <a:solidFill>
                  <a:schemeClr val="bg1"/>
                </a:solidFill>
                <a:latin typeface="+mj-lt"/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9549000" y="1697431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9549000" y="2315605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9549000" y="2951788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9549000" y="357141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9549000" y="4190853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9549000" y="481072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9549000" y="5430162"/>
            <a:ext cx="1583965" cy="361554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90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01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935568" y="932537"/>
            <a:ext cx="3407833" cy="243265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48267" y="3574543"/>
            <a:ext cx="3395133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46433" y="6411940"/>
            <a:ext cx="45212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171767" y="5919158"/>
            <a:ext cx="812800" cy="67534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683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440083" y="932537"/>
            <a:ext cx="3456517" cy="243265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2783" y="3574543"/>
            <a:ext cx="3443635" cy="2015378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457162" indent="0">
              <a:buNone/>
              <a:defRPr sz="1200"/>
            </a:lvl2pPr>
            <a:lvl3pPr marL="914324" indent="0">
              <a:buNone/>
              <a:defRPr sz="1200"/>
            </a:lvl3pPr>
            <a:lvl4pPr marL="1371486" indent="0">
              <a:buNone/>
              <a:defRPr sz="1200"/>
            </a:lvl4pPr>
            <a:lvl5pPr marL="1828648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87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15067" y="2180503"/>
            <a:ext cx="8161867" cy="2496994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757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365126"/>
            <a:ext cx="10320867" cy="90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414153"/>
            <a:ext cx="10320867" cy="448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46433" y="6411940"/>
            <a:ext cx="452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6934" y="5919158"/>
            <a:ext cx="1807633" cy="6753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470A227C-0A71-460A-A8DD-747BD7DD21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00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97" r:id="rId21"/>
    <p:sldLayoutId id="2147483705" r:id="rId22"/>
    <p:sldLayoutId id="21474837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95" r:id="rId37"/>
    <p:sldLayoutId id="2147483719" r:id="rId38"/>
    <p:sldLayoutId id="2147483720" r:id="rId39"/>
    <p:sldLayoutId id="2147483721" r:id="rId40"/>
    <p:sldLayoutId id="2147483722" r:id="rId41"/>
    <p:sldLayoutId id="2147483723" r:id="rId42"/>
    <p:sldLayoutId id="2147483724" r:id="rId43"/>
    <p:sldLayoutId id="2147483725" r:id="rId44"/>
    <p:sldLayoutId id="2147483726" r:id="rId45"/>
    <p:sldLayoutId id="2147483727" r:id="rId46"/>
    <p:sldLayoutId id="2147483728" r:id="rId47"/>
    <p:sldLayoutId id="2147483729" r:id="rId48"/>
    <p:sldLayoutId id="2147483730" r:id="rId49"/>
    <p:sldLayoutId id="2147483731" r:id="rId50"/>
    <p:sldLayoutId id="2147483732" r:id="rId51"/>
    <p:sldLayoutId id="2147483733" r:id="rId52"/>
    <p:sldLayoutId id="2147483734" r:id="rId53"/>
    <p:sldLayoutId id="2147483735" r:id="rId54"/>
    <p:sldLayoutId id="2147483736" r:id="rId55"/>
    <p:sldLayoutId id="2147483737" r:id="rId56"/>
    <p:sldLayoutId id="2147483738" r:id="rId57"/>
    <p:sldLayoutId id="2147483739" r:id="rId58"/>
    <p:sldLayoutId id="2147483740" r:id="rId59"/>
    <p:sldLayoutId id="2147483741" r:id="rId60"/>
    <p:sldLayoutId id="2147483742" r:id="rId61"/>
    <p:sldLayoutId id="2147483743" r:id="rId62"/>
    <p:sldLayoutId id="2147483744" r:id="rId63"/>
    <p:sldLayoutId id="2147483745" r:id="rId64"/>
    <p:sldLayoutId id="2147483746" r:id="rId65"/>
    <p:sldLayoutId id="2147483747" r:id="rId66"/>
    <p:sldLayoutId id="2147483748" r:id="rId67"/>
    <p:sldLayoutId id="2147483749" r:id="rId68"/>
    <p:sldLayoutId id="2147483750" r:id="rId69"/>
    <p:sldLayoutId id="2147483751" r:id="rId70"/>
    <p:sldLayoutId id="2147483752" r:id="rId71"/>
    <p:sldLayoutId id="2147483753" r:id="rId72"/>
    <p:sldLayoutId id="2147483754" r:id="rId73"/>
    <p:sldLayoutId id="2147483755" r:id="rId74"/>
    <p:sldLayoutId id="2147483756" r:id="rId75"/>
    <p:sldLayoutId id="2147483757" r:id="rId76"/>
    <p:sldLayoutId id="2147483758" r:id="rId77"/>
    <p:sldLayoutId id="2147483759" r:id="rId78"/>
    <p:sldLayoutId id="2147483760" r:id="rId79"/>
    <p:sldLayoutId id="2147483761" r:id="rId80"/>
    <p:sldLayoutId id="2147483762" r:id="rId81"/>
    <p:sldLayoutId id="2147483763" r:id="rId82"/>
    <p:sldLayoutId id="2147483764" r:id="rId83"/>
    <p:sldLayoutId id="2147483765" r:id="rId84"/>
    <p:sldLayoutId id="2147483766" r:id="rId85"/>
    <p:sldLayoutId id="2147483767" r:id="rId86"/>
    <p:sldLayoutId id="2147483768" r:id="rId87"/>
    <p:sldLayoutId id="2147483769" r:id="rId88"/>
    <p:sldLayoutId id="2147483770" r:id="rId89"/>
    <p:sldLayoutId id="2147483771" r:id="rId90"/>
    <p:sldLayoutId id="2147483772" r:id="rId91"/>
    <p:sldLayoutId id="2147483773" r:id="rId92"/>
    <p:sldLayoutId id="2147483774" r:id="rId93"/>
    <p:sldLayoutId id="2147483775" r:id="rId94"/>
    <p:sldLayoutId id="2147483776" r:id="rId95"/>
    <p:sldLayoutId id="2147483777" r:id="rId96"/>
    <p:sldLayoutId id="2147483778" r:id="rId97"/>
    <p:sldLayoutId id="2147483779" r:id="rId98"/>
    <p:sldLayoutId id="2147483780" r:id="rId99"/>
    <p:sldLayoutId id="2147483781" r:id="rId100"/>
    <p:sldLayoutId id="2147483782" r:id="rId101"/>
    <p:sldLayoutId id="2147483783" r:id="rId102"/>
    <p:sldLayoutId id="2147483784" r:id="rId103"/>
    <p:sldLayoutId id="2147483785" r:id="rId104"/>
  </p:sldLayoutIdLst>
  <p:timing>
    <p:tnLst>
      <p:par>
        <p:cTn id="1" dur="indefinite" restart="never" nodeType="tmRoot"/>
      </p:par>
    </p:tnLst>
  </p:timing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36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0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4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881">
          <p15:clr>
            <a:srgbClr val="F26B43"/>
          </p15:clr>
        </p15:guide>
        <p15:guide id="4" orient="horz" pos="5598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  <p15:guide id="11" orient="horz" pos="2060">
          <p15:clr>
            <a:srgbClr val="F26B43"/>
          </p15:clr>
        </p15:guide>
        <p15:guide id="12" orient="horz" pos="4419">
          <p15:clr>
            <a:srgbClr val="F26B43"/>
          </p15:clr>
        </p15:guide>
        <p15:guide id="13" pos="7030">
          <p15:clr>
            <a:srgbClr val="F26B43"/>
          </p15:clr>
        </p15:guide>
        <p15:guide id="14" pos="4490">
          <p15:clr>
            <a:srgbClr val="F26B43"/>
          </p15:clr>
        </p15:guide>
        <p15:guide id="15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5567" y="365126"/>
            <a:ext cx="10320867" cy="905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414153"/>
            <a:ext cx="10320867" cy="4488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1547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</p:sldLayoutIdLst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kumimoji="1" sz="4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0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74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7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9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4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6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tiny.cc/xup88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insight.com/doi/abs/10.1108/1463668031069879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www.metafuture.org/cla%20papers/Inayatullah%20%20Causal%20layered%20analysis%20-%20theory,%20historical%20context,%20and%20case%20studies.%20Intro%20chapter%20from%20The%20CLA%20Reader.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s.csiro.au/rpr/pub?list=SEA&amp;pid=csiro:EP129271" TargetMode="External"/><Relationship Id="rId2" Type="http://schemas.openxmlformats.org/officeDocument/2006/relationships/hyperlink" Target="http://eab.sagepub.com/content/38/1/48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i.org/10.1191/1478088706qp063o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://dx.doi.org/10.1037/13620-00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jpeg"/><Relationship Id="rId5" Type="http://schemas.openxmlformats.org/officeDocument/2006/relationships/hyperlink" Target="https://www.uwa.edu.au/research/cognitive-science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Relationship Id="rId4" Type="http://schemas.openxmlformats.org/officeDocument/2006/relationships/hyperlink" Target="https://link.springer.com/article/10.3758/s13428-019-01202-8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data61.csiro.au/en/Our-Work/Safety-and-Security/Disaster-Management/ESA" TargetMode="External"/><Relationship Id="rId5" Type="http://schemas.openxmlformats.org/officeDocument/2006/relationships/hyperlink" Target="https://dl.acm.org/citation.cfm?id=2188183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584-017-1984-2" TargetMode="External"/><Relationship Id="rId2" Type="http://schemas.openxmlformats.org/officeDocument/2006/relationships/hyperlink" Target="https://www.sciencedirect.com/science/article/pii/S0959378014001952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4.xml"/><Relationship Id="rId6" Type="http://schemas.openxmlformats.org/officeDocument/2006/relationships/hyperlink" Target="https://github.com/AndreottaM/TopicAlignment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://dx.doi.org/10.3115/v1/N15-1018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abc.net.au/news/2019-03-15/students-walk-out-of-class-to-protest-climate-change/10901978" TargetMode="External"/><Relationship Id="rId4" Type="http://schemas.openxmlformats.org/officeDocument/2006/relationships/hyperlink" Target="https://www.emeraldinsight.com/doi/abs/10.1108/09653561111111081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doi.org/10.3758/s13428-019-01202-8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tiny.cc/xup88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guide.cred.columbia.edu/guide/sec1.html#foot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937801100147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onlinelibrary.wiley.com/doi/10.1111/j.1539-6924.1994.tb00066.x/abstra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280-016-0417-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Blending psychology and data science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479016" y="2621087"/>
            <a:ext cx="5651913" cy="2438776"/>
          </a:xfrm>
        </p:spPr>
        <p:txBody>
          <a:bodyPr>
            <a:noAutofit/>
          </a:bodyPr>
          <a:lstStyle/>
          <a:p>
            <a:r>
              <a:rPr lang="en-AU" sz="1500" dirty="0" smtClean="0"/>
              <a:t>A mixed-methods framework for analysing social media with </a:t>
            </a:r>
            <a:r>
              <a:rPr lang="en-AU" sz="1500" dirty="0"/>
              <a:t>an application to climate change tweets</a:t>
            </a:r>
            <a:endParaRPr lang="en-AU" sz="1500" dirty="0" smtClean="0"/>
          </a:p>
          <a:p>
            <a:endParaRPr lang="en-AU" sz="1300" dirty="0" smtClean="0"/>
          </a:p>
          <a:p>
            <a:endParaRPr lang="en-AU" sz="1300" dirty="0" smtClean="0"/>
          </a:p>
          <a:p>
            <a:endParaRPr lang="en-AU" sz="1400" dirty="0" smtClean="0"/>
          </a:p>
          <a:p>
            <a:r>
              <a:rPr lang="en-AU" sz="1500" dirty="0" smtClean="0"/>
              <a:t>Matthew Andreotta</a:t>
            </a:r>
          </a:p>
          <a:p>
            <a:r>
              <a:rPr lang="en-AU" sz="1500" i="1" dirty="0" smtClean="0"/>
              <a:t>School of Psychological Science, University of Western Australia</a:t>
            </a:r>
          </a:p>
          <a:p>
            <a:r>
              <a:rPr lang="en-AU" sz="1500" i="1" dirty="0" smtClean="0"/>
              <a:t>Data61, CSIRO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36" y="5699925"/>
            <a:ext cx="985443" cy="985443"/>
          </a:xfrm>
          <a:prstGeom prst="rect">
            <a:avLst/>
          </a:prstGeom>
        </p:spPr>
      </p:pic>
      <p:pic>
        <p:nvPicPr>
          <p:cNvPr id="1026" name="Picture 2" descr="Image result for csiro data61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307" y="10799920"/>
            <a:ext cx="1721271" cy="104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siro data61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266" y="5604003"/>
            <a:ext cx="2110993" cy="11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ownload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05" y="5910486"/>
            <a:ext cx="958327" cy="9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7"/>
          <p:cNvSpPr txBox="1">
            <a:spLocks/>
          </p:cNvSpPr>
          <p:nvPr/>
        </p:nvSpPr>
        <p:spPr>
          <a:xfrm>
            <a:off x="3107296" y="6158110"/>
            <a:ext cx="6448972" cy="389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just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dirty="0">
                <a:hlinkClick r:id="rId7"/>
              </a:rPr>
              <a:t>http://</a:t>
            </a:r>
            <a:r>
              <a:rPr lang="en-AU" sz="1800" dirty="0" smtClean="0">
                <a:hlinkClick r:id="rId7"/>
              </a:rPr>
              <a:t>tiny.cc/xup88y</a:t>
            </a:r>
            <a:r>
              <a:rPr lang="en-AU" sz="1800" dirty="0" smtClean="0"/>
              <a:t> </a:t>
            </a:r>
            <a:endParaRPr lang="en-A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8282"/>
            <a:ext cx="2303286" cy="23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quick detour into psychology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61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Social interactions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Tweet #1, #2, and #3 may fall within the same topic</a:t>
            </a:r>
          </a:p>
          <a:p>
            <a:r>
              <a:rPr lang="en-AU" sz="1600" dirty="0" smtClean="0"/>
              <a:t>(Naming climate change / Defining climate change)</a:t>
            </a:r>
            <a:endParaRPr lang="en-A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7493" y="4040716"/>
            <a:ext cx="2630873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Climate hysteria?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6217493" y="2257017"/>
            <a:ext cx="5580330" cy="1477328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/>
              <a:t>its NOT just climate - its total ENVIRONMENTAL EMERGENCY - pollution, species extinction, mono-crop agriculture, pesticides, emissions etc. all resulting from our insane drive for short term economic gain under private/public/state capitalism</a:t>
            </a:r>
          </a:p>
        </p:txBody>
      </p:sp>
      <p:cxnSp>
        <p:nvCxnSpPr>
          <p:cNvPr id="14" name="Elbow Connector 13"/>
          <p:cNvCxnSpPr>
            <a:stCxn id="12" idx="1"/>
          </p:cNvCxnSpPr>
          <p:nvPr/>
        </p:nvCxnSpPr>
        <p:spPr>
          <a:xfrm rot="10800000">
            <a:off x="4176065" y="2151691"/>
            <a:ext cx="2041429" cy="843991"/>
          </a:xfrm>
          <a:prstGeom prst="bentConnector3">
            <a:avLst>
              <a:gd name="adj1" fmla="val 100158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1"/>
          </p:cNvCxnSpPr>
          <p:nvPr/>
        </p:nvCxnSpPr>
        <p:spPr>
          <a:xfrm rot="10800000">
            <a:off x="4176065" y="2995684"/>
            <a:ext cx="2041428" cy="1229699"/>
          </a:xfrm>
          <a:prstGeom prst="bentConnector3">
            <a:avLst>
              <a:gd name="adj1" fmla="val 10008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Placeholder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" t="-789" r="742" b="-661"/>
          <a:stretch/>
        </p:blipFill>
        <p:spPr>
          <a:xfrm>
            <a:off x="1617837" y="147573"/>
            <a:ext cx="5401730" cy="1949450"/>
          </a:xfrm>
          <a:prstGeom prst="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26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38153" y="0"/>
            <a:ext cx="3816350" cy="6858000"/>
          </a:xfrm>
          <a:solidFill>
            <a:schemeClr val="bg1"/>
          </a:solidFill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0" y="1528239"/>
            <a:ext cx="5811826" cy="761059"/>
          </a:xfrm>
        </p:spPr>
        <p:txBody>
          <a:bodyPr>
            <a:normAutofit fontScale="90000"/>
          </a:bodyPr>
          <a:lstStyle/>
          <a:p>
            <a:r>
              <a:rPr lang="en-AU" dirty="0"/>
              <a:t>Causal layered analysis (</a:t>
            </a:r>
            <a:r>
              <a:rPr lang="en-AU" dirty="0" smtClean="0"/>
              <a:t>CLA)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0" y="2957510"/>
            <a:ext cx="5220559" cy="2893275"/>
          </a:xfrm>
        </p:spPr>
        <p:txBody>
          <a:bodyPr>
            <a:noAutofit/>
          </a:bodyPr>
          <a:lstStyle/>
          <a:p>
            <a:pPr algn="l"/>
            <a:r>
              <a:rPr lang="en-AU" sz="1600" b="1" i="1" u="sng" dirty="0" smtClean="0"/>
              <a:t>Litanies</a:t>
            </a:r>
            <a:r>
              <a:rPr lang="en-AU" sz="1600" dirty="0" smtClean="0"/>
              <a:t>: issues presented as public description/social truth</a:t>
            </a:r>
          </a:p>
          <a:p>
            <a:pPr algn="l"/>
            <a:endParaRPr lang="en-AU" sz="1600" dirty="0" smtClean="0"/>
          </a:p>
          <a:p>
            <a:pPr algn="l"/>
            <a:r>
              <a:rPr lang="en-AU" sz="1600" b="1" i="1" u="sng" dirty="0" smtClean="0"/>
              <a:t>Social causal</a:t>
            </a:r>
            <a:r>
              <a:rPr lang="en-AU" sz="1600" dirty="0" smtClean="0"/>
              <a:t>: issues presented as systematic &amp;/or technical explanations</a:t>
            </a:r>
          </a:p>
          <a:p>
            <a:pPr algn="l"/>
            <a:endParaRPr lang="en-AU" sz="1600" dirty="0" smtClean="0"/>
          </a:p>
          <a:p>
            <a:pPr algn="l"/>
            <a:r>
              <a:rPr lang="en-AU" sz="1600" b="1" i="1" u="sng" dirty="0" smtClean="0"/>
              <a:t>Worldview/discourse</a:t>
            </a:r>
            <a:r>
              <a:rPr lang="en-AU" sz="1600" dirty="0" smtClean="0"/>
              <a:t>: issues presented as deep, complex understandings which shape the way meaning is constructed</a:t>
            </a:r>
            <a:endParaRPr lang="en-AU" sz="1600" b="1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096000" y="2208307"/>
            <a:ext cx="6031832" cy="467587"/>
          </a:xfrm>
        </p:spPr>
        <p:txBody>
          <a:bodyPr>
            <a:noAutofit/>
          </a:bodyPr>
          <a:lstStyle/>
          <a:p>
            <a:r>
              <a:rPr lang="en-AU" dirty="0"/>
              <a:t>(</a:t>
            </a:r>
            <a:r>
              <a:rPr lang="en-AU" dirty="0" err="1" smtClean="0">
                <a:hlinkClick r:id="rId3"/>
              </a:rPr>
              <a:t>Inayatullah</a:t>
            </a:r>
            <a:r>
              <a:rPr lang="en-AU" dirty="0">
                <a:hlinkClick r:id="rId3"/>
              </a:rPr>
              <a:t>, 2003</a:t>
            </a:r>
            <a:r>
              <a:rPr lang="en-AU" dirty="0"/>
              <a:t>, </a:t>
            </a:r>
            <a:r>
              <a:rPr lang="en-AU" dirty="0">
                <a:hlinkClick r:id="rId4"/>
              </a:rPr>
              <a:t>2004</a:t>
            </a:r>
            <a:r>
              <a:rPr lang="en-AU" dirty="0"/>
              <a:t>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419646" y="3017227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en-AU" i="1" dirty="0" smtClean="0"/>
              <a:t>mental models</a:t>
            </a:r>
            <a:endParaRPr kumimoji="1" lang="en-AU" i="1" dirty="0"/>
          </a:p>
        </p:txBody>
      </p:sp>
      <p:sp>
        <p:nvSpPr>
          <p:cNvPr id="13" name="Rounded Rectangle 12"/>
          <p:cNvSpPr/>
          <p:nvPr/>
        </p:nvSpPr>
        <p:spPr>
          <a:xfrm>
            <a:off x="1419646" y="974085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 smtClean="0"/>
              <a:t>tweets, media articles</a:t>
            </a:r>
            <a:endParaRPr kumimoji="1" lang="en-AU" i="1" dirty="0"/>
          </a:p>
        </p:txBody>
      </p:sp>
      <p:sp>
        <p:nvSpPr>
          <p:cNvPr id="14" name="Rounded Rectangle 13"/>
          <p:cNvSpPr/>
          <p:nvPr/>
        </p:nvSpPr>
        <p:spPr>
          <a:xfrm>
            <a:off x="1365790" y="5060369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24" name="Curved Connector 23"/>
          <p:cNvCxnSpPr>
            <a:stCxn id="14" idx="1"/>
            <a:endCxn id="13" idx="1"/>
          </p:cNvCxnSpPr>
          <p:nvPr/>
        </p:nvCxnSpPr>
        <p:spPr>
          <a:xfrm rot="10800000" flipH="1">
            <a:off x="1365790" y="1406633"/>
            <a:ext cx="53856" cy="4086284"/>
          </a:xfrm>
          <a:prstGeom prst="curvedConnector3">
            <a:avLst>
              <a:gd name="adj1" fmla="val -603186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3" idx="3"/>
            <a:endCxn id="12" idx="3"/>
          </p:cNvCxnSpPr>
          <p:nvPr/>
        </p:nvCxnSpPr>
        <p:spPr>
          <a:xfrm>
            <a:off x="4273010" y="1406633"/>
            <a:ext cx="12700" cy="20431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4" idx="3"/>
            <a:endCxn id="12" idx="3"/>
          </p:cNvCxnSpPr>
          <p:nvPr/>
        </p:nvCxnSpPr>
        <p:spPr>
          <a:xfrm flipV="1">
            <a:off x="4219154" y="3449775"/>
            <a:ext cx="53856" cy="2043142"/>
          </a:xfrm>
          <a:prstGeom prst="curvedConnector3">
            <a:avLst>
              <a:gd name="adj1" fmla="val 52446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2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 its total ENVIRONMENTAL EMERGENCY - pollution, species extinction, mono-crop agriculture, pesticides, emissions etc. all resulting from 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/>
              <a:t>The tweet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862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en-AU" i="1" dirty="0" smtClean="0"/>
              <a:t>mental models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50"/>
            <a:ext cx="2717343" cy="862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 smtClean="0"/>
              <a:t>tweets, media articles</a:t>
            </a:r>
            <a:endParaRPr kumimoji="1" lang="en-AU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86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326828"/>
            <a:ext cx="12700" cy="20431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369970"/>
            <a:ext cx="12700" cy="204366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10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</a:t>
            </a:r>
            <a:r>
              <a:rPr lang="en-AU" sz="1400" b="1" dirty="0"/>
              <a:t> </a:t>
            </a:r>
            <a:r>
              <a:rPr lang="en-AU" sz="1400" b="1" u="sng" dirty="0"/>
              <a:t>its total ENVIRONMENTAL EMERGENCY</a:t>
            </a:r>
            <a:r>
              <a:rPr lang="en-AU" sz="1400" dirty="0"/>
              <a:t> - pollution, species extinction, mono-crop agriculture, pesticides, emissions etc. all resulting from 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/>
              <a:t>The tweet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8629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en-AU" i="1" dirty="0" smtClean="0"/>
              <a:t>mental models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49"/>
            <a:ext cx="2717343" cy="1160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/>
              <a:t>Climate change is an environmental emergency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86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326828"/>
            <a:ext cx="12700" cy="20431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369970"/>
            <a:ext cx="12700" cy="204366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4559172" y="3660431"/>
            <a:ext cx="3538461" cy="429599"/>
          </a:xfrm>
        </p:spPr>
        <p:txBody>
          <a:bodyPr/>
          <a:lstStyle/>
          <a:p>
            <a:r>
              <a:rPr lang="en-AU" dirty="0" smtClean="0"/>
              <a:t>The litany</a:t>
            </a:r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4559172" y="4142541"/>
            <a:ext cx="4021063" cy="1448539"/>
          </a:xfrm>
        </p:spPr>
        <p:txBody>
          <a:bodyPr>
            <a:normAutofit/>
          </a:bodyPr>
          <a:lstStyle/>
          <a:p>
            <a:r>
              <a:rPr lang="en-AU" sz="1400" dirty="0" smtClean="0"/>
              <a:t>Climate change is an environmental emergency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8854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 its total ENVIRONMENTAL EMERGENCY - </a:t>
            </a:r>
            <a:r>
              <a:rPr lang="en-AU" sz="1400" b="1" u="sng" dirty="0"/>
              <a:t>pollution, species extinction, mono-crop agriculture, pesticides, emissions etc. </a:t>
            </a:r>
            <a:r>
              <a:rPr lang="en-AU" sz="1400" dirty="0"/>
              <a:t>all resulting from 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/>
              <a:t>The tweet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1434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fr-FR" i="1" dirty="0"/>
              <a:t>pollution, </a:t>
            </a:r>
            <a:r>
              <a:rPr kumimoji="1" lang="fr-FR" i="1" dirty="0" err="1"/>
              <a:t>species</a:t>
            </a:r>
            <a:r>
              <a:rPr kumimoji="1" lang="fr-FR" i="1" dirty="0"/>
              <a:t> extinction, mono-</a:t>
            </a:r>
            <a:r>
              <a:rPr kumimoji="1" lang="fr-FR" i="1" dirty="0" err="1"/>
              <a:t>crop</a:t>
            </a:r>
            <a:r>
              <a:rPr kumimoji="1" lang="fr-FR" i="1" dirty="0"/>
              <a:t> agriculture, pesticides, </a:t>
            </a:r>
            <a:r>
              <a:rPr kumimoji="1" lang="fr-FR" i="1" dirty="0" err="1"/>
              <a:t>emissions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49"/>
            <a:ext cx="2717343" cy="1160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/>
              <a:t>Climate change is an environmental emergency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864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475515"/>
            <a:ext cx="12700" cy="218004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655556"/>
            <a:ext cx="12700" cy="1758078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4559172" y="3660431"/>
            <a:ext cx="3538461" cy="429599"/>
          </a:xfrm>
        </p:spPr>
        <p:txBody>
          <a:bodyPr/>
          <a:lstStyle/>
          <a:p>
            <a:r>
              <a:rPr lang="en-AU" dirty="0" smtClean="0"/>
              <a:t>The social causal</a:t>
            </a:r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4559172" y="4142541"/>
            <a:ext cx="4021063" cy="1448539"/>
          </a:xfrm>
        </p:spPr>
        <p:txBody>
          <a:bodyPr>
            <a:noAutofit/>
          </a:bodyPr>
          <a:lstStyle/>
          <a:p>
            <a:r>
              <a:rPr lang="en-AU" sz="1400" dirty="0"/>
              <a:t>Climate change will destabilise and destroy many biological and human systems</a:t>
            </a:r>
          </a:p>
          <a:p>
            <a:endParaRPr lang="en-AU" sz="1400" dirty="0"/>
          </a:p>
          <a:p>
            <a:r>
              <a:rPr lang="en-AU" sz="1400" dirty="0"/>
              <a:t>User has a mental model which considers these systems interlinked and sensitive to changes in climate</a:t>
            </a:r>
          </a:p>
        </p:txBody>
      </p:sp>
    </p:spTree>
    <p:extLst>
      <p:ext uri="{BB962C8B-B14F-4D97-AF65-F5344CB8AC3E}">
        <p14:creationId xmlns:p14="http://schemas.microsoft.com/office/powerpoint/2010/main" val="15887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 its total ENVIRONMENTAL EMERGENCY - pollution, species extinction, mono-crop agriculture, pesticides, emissions etc. all resulting from </a:t>
            </a:r>
            <a:r>
              <a:rPr lang="en-AU" sz="1400" b="1" u="sng" dirty="0"/>
              <a:t>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/>
              <a:t>The tweet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1434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fr-FR" i="1" dirty="0"/>
              <a:t>pollution, </a:t>
            </a:r>
            <a:r>
              <a:rPr kumimoji="1" lang="fr-FR" i="1" dirty="0" err="1"/>
              <a:t>species</a:t>
            </a:r>
            <a:r>
              <a:rPr kumimoji="1" lang="fr-FR" i="1" dirty="0"/>
              <a:t> extinction, mono-</a:t>
            </a:r>
            <a:r>
              <a:rPr kumimoji="1" lang="fr-FR" i="1" dirty="0" err="1"/>
              <a:t>crop</a:t>
            </a:r>
            <a:r>
              <a:rPr kumimoji="1" lang="fr-FR" i="1" dirty="0"/>
              <a:t> agriculture, pesticides, </a:t>
            </a:r>
            <a:r>
              <a:rPr kumimoji="1" lang="fr-FR" i="1" dirty="0" err="1"/>
              <a:t>emissions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49"/>
            <a:ext cx="2717343" cy="1160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/>
              <a:t>Climate change is an environmental emergency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13148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/>
              <a:t>left-wing ideology, </a:t>
            </a:r>
            <a:endParaRPr kumimoji="1" lang="en-AU" i="1" dirty="0" smtClean="0"/>
          </a:p>
          <a:p>
            <a:pPr algn="ctr"/>
            <a:r>
              <a:rPr kumimoji="1" lang="en-AU" i="1" dirty="0" smtClean="0"/>
              <a:t>low FMI,</a:t>
            </a:r>
          </a:p>
          <a:p>
            <a:pPr algn="ctr"/>
            <a:r>
              <a:rPr kumimoji="1" lang="en-AU" i="1" dirty="0" smtClean="0"/>
              <a:t>‘environment </a:t>
            </a:r>
            <a:r>
              <a:rPr kumimoji="1" lang="en-AU" i="1" dirty="0"/>
              <a:t>is ductile’, </a:t>
            </a:r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475515"/>
            <a:ext cx="12700" cy="218004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655556"/>
            <a:ext cx="12700" cy="198348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4559172" y="3660431"/>
            <a:ext cx="3538461" cy="429599"/>
          </a:xfrm>
        </p:spPr>
        <p:txBody>
          <a:bodyPr/>
          <a:lstStyle/>
          <a:p>
            <a:r>
              <a:rPr lang="en-AU" dirty="0" smtClean="0"/>
              <a:t>The worldview/discourse</a:t>
            </a:r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4559172" y="4142541"/>
            <a:ext cx="4021063" cy="144853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Left-wing </a:t>
            </a:r>
            <a:r>
              <a:rPr lang="en-AU" sz="1400" dirty="0" smtClean="0"/>
              <a:t>ideology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Low Free-Market Endorsement (</a:t>
            </a:r>
            <a:r>
              <a:rPr lang="en-AU" sz="1400" dirty="0">
                <a:hlinkClick r:id="rId2"/>
              </a:rPr>
              <a:t>Heath &amp; Gifford, 2006</a:t>
            </a:r>
            <a:r>
              <a:rPr lang="en-AU" sz="1400" dirty="0" smtClean="0"/>
              <a:t>)</a:t>
            </a:r>
            <a:endParaRPr lang="en-A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‘Environment is ductile’ worldview (</a:t>
            </a:r>
            <a:r>
              <a:rPr lang="en-AU" sz="1400" dirty="0">
                <a:hlinkClick r:id="rId3"/>
              </a:rPr>
              <a:t>Price et al., 2014</a:t>
            </a:r>
            <a:r>
              <a:rPr lang="en-AU" sz="1400" dirty="0"/>
              <a:t>)</a:t>
            </a: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361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704385" y="0"/>
            <a:ext cx="3487615" cy="6858000"/>
          </a:xfrm>
          <a:solidFill>
            <a:schemeClr val="bg1"/>
          </a:solidFill>
        </p:spPr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AU" dirty="0" smtClean="0"/>
              <a:t>CLA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59172" y="1377459"/>
            <a:ext cx="4021063" cy="1448539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its NOT just climate - its total ENVIRONMENTAL EMERGENCY - pollution, species extinction, mono-crop agriculture, pesticides, emissions etc. all resulting from our insane drive for short term economic gain under private/public/state capitalism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59172" y="895350"/>
            <a:ext cx="3538461" cy="429599"/>
          </a:xfrm>
        </p:spPr>
        <p:txBody>
          <a:bodyPr/>
          <a:lstStyle/>
          <a:p>
            <a:r>
              <a:rPr lang="en-AU" dirty="0" smtClean="0"/>
              <a:t>The tweet</a:t>
            </a:r>
            <a:endParaRPr lang="en-AU" dirty="0"/>
          </a:p>
        </p:txBody>
      </p:sp>
      <p:sp>
        <p:nvSpPr>
          <p:cNvPr id="8" name="Rounded Rectangle 7"/>
          <p:cNvSpPr/>
          <p:nvPr/>
        </p:nvSpPr>
        <p:spPr>
          <a:xfrm>
            <a:off x="9115929" y="2938492"/>
            <a:ext cx="2717343" cy="14341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fr-FR" i="1" dirty="0" smtClean="0"/>
              <a:t>?</a:t>
            </a:r>
            <a:endParaRPr kumimoji="1" lang="en-AU" i="1" dirty="0"/>
          </a:p>
        </p:txBody>
      </p:sp>
      <p:sp>
        <p:nvSpPr>
          <p:cNvPr id="9" name="Rounded Rectangle 8"/>
          <p:cNvSpPr/>
          <p:nvPr/>
        </p:nvSpPr>
        <p:spPr>
          <a:xfrm>
            <a:off x="9115929" y="895349"/>
            <a:ext cx="2717343" cy="11603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 smtClean="0"/>
              <a:t>Climate change is a form of hysteria</a:t>
            </a:r>
            <a:endParaRPr kumimoji="1" lang="en-AU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9115929" y="4981634"/>
            <a:ext cx="2717343" cy="13148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/>
              <a:t>‘environment is elastic’, Promethean discourse</a:t>
            </a:r>
          </a:p>
        </p:txBody>
      </p:sp>
      <p:cxnSp>
        <p:nvCxnSpPr>
          <p:cNvPr id="11" name="Curved Connector 10"/>
          <p:cNvCxnSpPr>
            <a:stCxn id="10" idx="1"/>
            <a:endCxn id="9" idx="1"/>
          </p:cNvCxnSpPr>
          <p:nvPr/>
        </p:nvCxnSpPr>
        <p:spPr>
          <a:xfrm rot="10800000">
            <a:off x="9115929" y="1326828"/>
            <a:ext cx="12700" cy="408680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3"/>
          </p:cNvCxnSpPr>
          <p:nvPr/>
        </p:nvCxnSpPr>
        <p:spPr>
          <a:xfrm>
            <a:off x="11833272" y="1475515"/>
            <a:ext cx="12700" cy="2180041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0" idx="3"/>
            <a:endCxn id="8" idx="3"/>
          </p:cNvCxnSpPr>
          <p:nvPr/>
        </p:nvCxnSpPr>
        <p:spPr>
          <a:xfrm flipV="1">
            <a:off x="11833272" y="3655556"/>
            <a:ext cx="12700" cy="1983484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3"/>
          <p:cNvSpPr>
            <a:spLocks noGrp="1"/>
          </p:cNvSpPr>
          <p:nvPr>
            <p:ph type="body" sz="quarter" idx="16"/>
          </p:nvPr>
        </p:nvSpPr>
        <p:spPr>
          <a:xfrm>
            <a:off x="4559172" y="3660431"/>
            <a:ext cx="3538461" cy="429599"/>
          </a:xfrm>
        </p:spPr>
        <p:txBody>
          <a:bodyPr/>
          <a:lstStyle/>
          <a:p>
            <a:r>
              <a:rPr lang="en-AU" dirty="0" smtClean="0"/>
              <a:t>Another tweet (same topic)</a:t>
            </a:r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5"/>
          </p:nvPr>
        </p:nvSpPr>
        <p:spPr>
          <a:xfrm>
            <a:off x="4559172" y="4142541"/>
            <a:ext cx="4021063" cy="1448539"/>
          </a:xfrm>
        </p:spPr>
        <p:txBody>
          <a:bodyPr>
            <a:noAutofit/>
          </a:bodyPr>
          <a:lstStyle/>
          <a:p>
            <a:r>
              <a:rPr lang="en-AU" sz="1400" dirty="0" smtClean="0"/>
              <a:t>Climate hysteria?</a:t>
            </a:r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20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 to the study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8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to use?</a:t>
            </a:r>
            <a:endParaRPr lang="en-AU" dirty="0"/>
          </a:p>
        </p:txBody>
      </p:sp>
      <p:sp>
        <p:nvSpPr>
          <p:cNvPr id="101" name="Text Placeholder 100"/>
          <p:cNvSpPr>
            <a:spLocks noGrp="1"/>
          </p:cNvSpPr>
          <p:nvPr>
            <p:ph type="body" sz="quarter" idx="12"/>
          </p:nvPr>
        </p:nvSpPr>
        <p:spPr>
          <a:xfrm>
            <a:off x="275009" y="2961792"/>
            <a:ext cx="5381438" cy="2517733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400" dirty="0" smtClean="0"/>
              <a:t>Provides a semi-automated approach to analysing social media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400" dirty="0" smtClean="0"/>
              <a:t>Can group content on the basis of semantic relationships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400" dirty="0" smtClean="0"/>
              <a:t>May be difficult to identify the underlying ideas, assumptions, and conceptualisations of users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400" dirty="0" smtClean="0"/>
              <a:t>Constrained to the output of the topic models (not all topics may be meaningful)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102" name="Text Placeholder 10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AU" dirty="0" smtClean="0"/>
              <a:t>Topic modelling</a:t>
            </a:r>
            <a:endParaRPr lang="en-AU" dirty="0"/>
          </a:p>
        </p:txBody>
      </p:sp>
      <p:sp>
        <p:nvSpPr>
          <p:cNvPr id="104" name="Text Placeholder 103"/>
          <p:cNvSpPr>
            <a:spLocks noGrp="1"/>
          </p:cNvSpPr>
          <p:nvPr>
            <p:ph type="body" sz="quarter" idx="18"/>
          </p:nvPr>
        </p:nvSpPr>
        <p:spPr>
          <a:xfrm>
            <a:off x="6535554" y="2961792"/>
            <a:ext cx="5296644" cy="251773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Researcher can flexibly apply known theories of behaviour when analysing data (if desired)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Numerous frameworks exist, each ensuring a particular type of insight is derived from the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Qualitative approaches are laborious (and often infeasible) to apply over Twitter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400" dirty="0" smtClean="0"/>
          </a:p>
        </p:txBody>
      </p:sp>
      <p:sp>
        <p:nvSpPr>
          <p:cNvPr id="105" name="Text Placeholder 104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pPr algn="ctr"/>
            <a:r>
              <a:rPr lang="en-AU" dirty="0" smtClean="0"/>
              <a:t>Qualitative approaches (e.g., CLA)</a:t>
            </a:r>
            <a:endParaRPr lang="en-AU" dirty="0"/>
          </a:p>
        </p:txBody>
      </p:sp>
      <p:sp>
        <p:nvSpPr>
          <p:cNvPr id="8" name="Title 18"/>
          <p:cNvSpPr txBox="1">
            <a:spLocks/>
          </p:cNvSpPr>
          <p:nvPr/>
        </p:nvSpPr>
        <p:spPr>
          <a:xfrm>
            <a:off x="935567" y="5097530"/>
            <a:ext cx="3816350" cy="1692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2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Our research question</a:t>
            </a:r>
            <a:endParaRPr lang="en-AU" dirty="0"/>
          </a:p>
        </p:txBody>
      </p:sp>
      <p:sp>
        <p:nvSpPr>
          <p:cNvPr id="9" name="Text Placeholder 19"/>
          <p:cNvSpPr txBox="1">
            <a:spLocks/>
          </p:cNvSpPr>
          <p:nvPr/>
        </p:nvSpPr>
        <p:spPr>
          <a:xfrm>
            <a:off x="5134708" y="5462508"/>
            <a:ext cx="6938121" cy="1327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400" dirty="0" smtClean="0"/>
              <a:t>When Australian users tweet about climate change, what are the topics being discussed?</a:t>
            </a:r>
          </a:p>
          <a:p>
            <a:endParaRPr lang="en-AU" sz="1400" dirty="0" smtClean="0"/>
          </a:p>
          <a:p>
            <a:r>
              <a:rPr lang="en-AU" sz="1400" dirty="0" smtClean="0"/>
              <a:t>Answered with: topic modelling </a:t>
            </a:r>
            <a:r>
              <a:rPr lang="en-AU" sz="1400" b="1" i="1" dirty="0" smtClean="0"/>
              <a:t>and thematic analysis </a:t>
            </a:r>
            <a:r>
              <a:rPr lang="en-AU" sz="1400" dirty="0" smtClean="0"/>
              <a:t>(</a:t>
            </a:r>
            <a:r>
              <a:rPr lang="en-AU" sz="1400" dirty="0" smtClean="0">
                <a:hlinkClick r:id="rId3"/>
              </a:rPr>
              <a:t>Braun &amp; Clarke, 2006</a:t>
            </a:r>
            <a:r>
              <a:rPr lang="en-AU" sz="1400" dirty="0" smtClean="0"/>
              <a:t>, </a:t>
            </a:r>
            <a:r>
              <a:rPr lang="en-AU" sz="1400" dirty="0" smtClean="0">
                <a:hlinkClick r:id="rId4"/>
              </a:rPr>
              <a:t>2012</a:t>
            </a:r>
            <a:r>
              <a:rPr lang="en-AU" sz="1400" dirty="0" smtClean="0"/>
              <a:t>)</a:t>
            </a:r>
            <a:endParaRPr lang="en-AU" sz="1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1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4511" y="956101"/>
            <a:ext cx="1551489" cy="1551729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221835" y="3000610"/>
            <a:ext cx="2196840" cy="320143"/>
          </a:xfrm>
        </p:spPr>
        <p:txBody>
          <a:bodyPr/>
          <a:lstStyle/>
          <a:p>
            <a:r>
              <a:rPr lang="en-AU" sz="1500" dirty="0" smtClean="0"/>
              <a:t>Data61, CSIRO</a:t>
            </a:r>
            <a:endParaRPr lang="en-AU" sz="15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221835" y="2643848"/>
            <a:ext cx="2196840" cy="356762"/>
          </a:xfrm>
        </p:spPr>
        <p:txBody>
          <a:bodyPr>
            <a:normAutofit lnSpcReduction="10000"/>
          </a:bodyPr>
          <a:lstStyle/>
          <a:p>
            <a:r>
              <a:rPr lang="en-AU" sz="1900" dirty="0" smtClean="0"/>
              <a:t>Cecile Paris</a:t>
            </a:r>
            <a:endParaRPr lang="en-AU" sz="1900" dirty="0"/>
          </a:p>
        </p:txBody>
      </p:sp>
      <p:pic>
        <p:nvPicPr>
          <p:cNvPr id="29" name="Picture Placeholder 28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8" r="174"/>
          <a:stretch/>
        </p:blipFill>
        <p:spPr>
          <a:xfrm>
            <a:off x="6963390" y="956101"/>
            <a:ext cx="1551489" cy="1551729"/>
          </a:xfrm>
        </p:spPr>
      </p:pic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640714" y="3000610"/>
            <a:ext cx="2196840" cy="320143"/>
          </a:xfrm>
        </p:spPr>
        <p:txBody>
          <a:bodyPr>
            <a:noAutofit/>
          </a:bodyPr>
          <a:lstStyle/>
          <a:p>
            <a:r>
              <a:rPr lang="en-AU" sz="1500" dirty="0" smtClean="0">
                <a:hlinkClick r:id="rId5"/>
              </a:rPr>
              <a:t>Behavioural Economics Laboratory</a:t>
            </a:r>
            <a:r>
              <a:rPr lang="en-AU" sz="1500" dirty="0" smtClean="0"/>
              <a:t>, UWA</a:t>
            </a:r>
            <a:endParaRPr lang="en-AU" sz="15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6640714" y="2643848"/>
            <a:ext cx="2196840" cy="356762"/>
          </a:xfrm>
        </p:spPr>
        <p:txBody>
          <a:bodyPr>
            <a:normAutofit fontScale="92500" lnSpcReduction="10000"/>
          </a:bodyPr>
          <a:lstStyle/>
          <a:p>
            <a:r>
              <a:rPr lang="en-AU" sz="1900" dirty="0" smtClean="0"/>
              <a:t>Mark Hurlstone</a:t>
            </a:r>
            <a:endParaRPr lang="en-AU" sz="1900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2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" b="8487"/>
          <a:stretch>
            <a:fillRect/>
          </a:stretch>
        </p:blipFill>
        <p:spPr>
          <a:xfrm>
            <a:off x="4544511" y="3867023"/>
            <a:ext cx="1551489" cy="1551729"/>
          </a:xfrm>
        </p:spPr>
      </p:pic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4221835" y="5911532"/>
            <a:ext cx="2196840" cy="320143"/>
          </a:xfrm>
        </p:spPr>
        <p:txBody>
          <a:bodyPr>
            <a:noAutofit/>
          </a:bodyPr>
          <a:lstStyle/>
          <a:p>
            <a:r>
              <a:rPr lang="en-AU" sz="1500" dirty="0" smtClean="0"/>
              <a:t>Oceans &amp; Atmosphere, CSIRO</a:t>
            </a:r>
            <a:endParaRPr lang="en-AU" sz="150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221835" y="5554770"/>
            <a:ext cx="2196840" cy="356762"/>
          </a:xfrm>
        </p:spPr>
        <p:txBody>
          <a:bodyPr>
            <a:normAutofit fontScale="92500" lnSpcReduction="10000"/>
          </a:bodyPr>
          <a:lstStyle/>
          <a:p>
            <a:r>
              <a:rPr lang="en-AU" sz="1900" dirty="0" smtClean="0"/>
              <a:t>Fabio </a:t>
            </a:r>
            <a:r>
              <a:rPr lang="en-AU" sz="1900" dirty="0" err="1" smtClean="0"/>
              <a:t>Boschetti</a:t>
            </a:r>
            <a:endParaRPr lang="en-AU" sz="1900" dirty="0"/>
          </a:p>
        </p:txBody>
      </p:sp>
      <p:pic>
        <p:nvPicPr>
          <p:cNvPr id="31" name="Picture Placeholder 30"/>
          <p:cNvPicPr>
            <a:picLocks noGrp="1" noChangeAspect="1"/>
          </p:cNvPicPr>
          <p:nvPr>
            <p:ph type="pic" sz="quarter" idx="2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r="3864"/>
          <a:stretch>
            <a:fillRect/>
          </a:stretch>
        </p:blipFill>
        <p:spPr>
          <a:xfrm>
            <a:off x="9382269" y="956101"/>
            <a:ext cx="1551489" cy="1551729"/>
          </a:xfrm>
        </p:spPr>
      </p:pic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9059593" y="3000610"/>
            <a:ext cx="2196840" cy="320143"/>
          </a:xfrm>
        </p:spPr>
        <p:txBody>
          <a:bodyPr>
            <a:noAutofit/>
          </a:bodyPr>
          <a:lstStyle/>
          <a:p>
            <a:r>
              <a:rPr lang="en-AU" sz="1500" dirty="0">
                <a:hlinkClick r:id="rId5"/>
              </a:rPr>
              <a:t>Memory and Decision Making </a:t>
            </a:r>
            <a:r>
              <a:rPr lang="en-AU" sz="1500" dirty="0" smtClean="0">
                <a:hlinkClick r:id="rId5"/>
              </a:rPr>
              <a:t>Laboratory</a:t>
            </a:r>
            <a:r>
              <a:rPr lang="en-AU" sz="1500" dirty="0" smtClean="0"/>
              <a:t>, UWA</a:t>
            </a:r>
            <a:endParaRPr lang="en-AU" sz="150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>
          <a:xfrm>
            <a:off x="9059593" y="2643848"/>
            <a:ext cx="2196840" cy="356762"/>
          </a:xfrm>
        </p:spPr>
        <p:txBody>
          <a:bodyPr>
            <a:normAutofit fontScale="92500" lnSpcReduction="10000"/>
          </a:bodyPr>
          <a:lstStyle/>
          <a:p>
            <a:r>
              <a:rPr lang="en-AU" sz="1900" dirty="0" smtClean="0"/>
              <a:t>Simon Farrell</a:t>
            </a:r>
            <a:endParaRPr lang="en-AU" sz="1900" dirty="0"/>
          </a:p>
        </p:txBody>
      </p:sp>
      <p:pic>
        <p:nvPicPr>
          <p:cNvPr id="32" name="Picture Placeholder 31"/>
          <p:cNvPicPr>
            <a:picLocks noGrp="1" noChangeAspect="1"/>
          </p:cNvPicPr>
          <p:nvPr>
            <p:ph type="pic" sz="quarter" idx="2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51"/>
          <a:stretch>
            <a:fillRect/>
          </a:stretch>
        </p:blipFill>
        <p:spPr>
          <a:xfrm>
            <a:off x="7015300" y="3889798"/>
            <a:ext cx="1551489" cy="1551729"/>
          </a:xfrm>
        </p:spPr>
      </p:pic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6692624" y="5934307"/>
            <a:ext cx="2196840" cy="320143"/>
          </a:xfrm>
        </p:spPr>
        <p:txBody>
          <a:bodyPr/>
          <a:lstStyle/>
          <a:p>
            <a:r>
              <a:rPr lang="en-AU" sz="1500" dirty="0"/>
              <a:t>University of Canberra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>
          <a:xfrm>
            <a:off x="6692624" y="5577545"/>
            <a:ext cx="2196840" cy="356762"/>
          </a:xfrm>
        </p:spPr>
        <p:txBody>
          <a:bodyPr>
            <a:normAutofit lnSpcReduction="10000"/>
          </a:bodyPr>
          <a:lstStyle/>
          <a:p>
            <a:r>
              <a:rPr lang="en-AU" sz="1900" dirty="0" smtClean="0"/>
              <a:t>Iain Walker</a:t>
            </a:r>
            <a:endParaRPr lang="en-AU" sz="1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Everyone involved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r="51"/>
          <a:stretch>
            <a:fillRect/>
          </a:stretch>
        </p:blipFill>
        <p:spPr>
          <a:xfrm>
            <a:off x="9382125" y="3889155"/>
            <a:ext cx="1550988" cy="15525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059593" y="5577545"/>
            <a:ext cx="2196840" cy="356762"/>
          </a:xfrm>
        </p:spPr>
        <p:txBody>
          <a:bodyPr>
            <a:normAutofit lnSpcReduction="10000"/>
          </a:bodyPr>
          <a:lstStyle/>
          <a:p>
            <a:r>
              <a:rPr lang="en-AU" dirty="0" err="1" smtClean="0"/>
              <a:t>Robertus</a:t>
            </a:r>
            <a:r>
              <a:rPr lang="en-AU" dirty="0" smtClean="0"/>
              <a:t> </a:t>
            </a:r>
            <a:r>
              <a:rPr lang="en-AU" dirty="0" err="1" smtClean="0"/>
              <a:t>Nugroho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059593" y="5934307"/>
            <a:ext cx="2196840" cy="320143"/>
          </a:xfrm>
        </p:spPr>
        <p:txBody>
          <a:bodyPr>
            <a:noAutofit/>
          </a:bodyPr>
          <a:lstStyle/>
          <a:p>
            <a:r>
              <a:rPr lang="en-AU" sz="1500" dirty="0" err="1"/>
              <a:t>Soegijapranata</a:t>
            </a:r>
            <a:r>
              <a:rPr lang="en-AU" sz="1500" dirty="0"/>
              <a:t> Catholic </a:t>
            </a:r>
            <a:r>
              <a:rPr lang="en-AU" sz="1500" dirty="0" smtClean="0"/>
              <a:t>University, </a:t>
            </a:r>
            <a:r>
              <a:rPr lang="en-AU" sz="1500" dirty="0" err="1" smtClean="0"/>
              <a:t>Inodnesia</a:t>
            </a: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353510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38" t="-17524" r="-8957" b="-14379"/>
          <a:stretch/>
        </p:blipFill>
        <p:spPr>
          <a:solidFill>
            <a:schemeClr val="bg1"/>
          </a:solidFill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267074" y="1411425"/>
            <a:ext cx="3989359" cy="2012539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Four-Phased Framework</a:t>
            </a:r>
            <a:br>
              <a:rPr lang="en-AU" dirty="0" smtClean="0"/>
            </a:br>
            <a:r>
              <a:rPr lang="en-AU" dirty="0" smtClean="0"/>
              <a:t>(</a:t>
            </a:r>
            <a:r>
              <a:rPr lang="en-AU" dirty="0" smtClean="0">
                <a:hlinkClick r:id="rId4"/>
              </a:rPr>
              <a:t>Andreotta et al., 2019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7267074" y="3577281"/>
            <a:ext cx="3989359" cy="2341877"/>
          </a:xfrm>
        </p:spPr>
        <p:txBody>
          <a:bodyPr>
            <a:noAutofit/>
          </a:bodyPr>
          <a:lstStyle/>
          <a:p>
            <a:r>
              <a:rPr lang="en-AU" sz="1400" dirty="0" smtClean="0"/>
              <a:t>We benefited from our topic solution, without being constrained to it. </a:t>
            </a:r>
          </a:p>
          <a:p>
            <a:endParaRPr lang="en-AU" sz="1400" dirty="0"/>
          </a:p>
          <a:p>
            <a:r>
              <a:rPr lang="en-AU" sz="1400" dirty="0" smtClean="0"/>
              <a:t>Through a qualitative analysis we can identify themes to answer our research question</a:t>
            </a:r>
          </a:p>
          <a:p>
            <a:endParaRPr lang="en-AU" sz="1400" dirty="0"/>
          </a:p>
          <a:p>
            <a:r>
              <a:rPr lang="en-AU" sz="1400" dirty="0" smtClean="0"/>
              <a:t>However, qualitative analyses are intensive, and we must select a subset of data to analyse.</a:t>
            </a:r>
          </a:p>
          <a:p>
            <a:endParaRPr lang="en-AU" sz="1400" dirty="0"/>
          </a:p>
          <a:p>
            <a:endParaRPr lang="en-AU" sz="1400" dirty="0" smtClean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7862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94" b="-23094"/>
          <a:stretch/>
        </p:blipFill>
        <p:spPr>
          <a:xfrm>
            <a:off x="613423" y="1238463"/>
            <a:ext cx="4598434" cy="4598457"/>
          </a:xfrm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data</a:t>
            </a: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29867"/>
          <a:stretch/>
        </p:blipFill>
        <p:spPr>
          <a:xfrm>
            <a:off x="6063608" y="4918058"/>
            <a:ext cx="4113325" cy="1621495"/>
          </a:xfrm>
          <a:prstGeom prst="rect">
            <a:avLst/>
          </a:prstGeom>
        </p:spPr>
      </p:pic>
      <p:sp>
        <p:nvSpPr>
          <p:cNvPr id="11" name="Round Single Corner Rectangle 10"/>
          <p:cNvSpPr/>
          <p:nvPr/>
        </p:nvSpPr>
        <p:spPr>
          <a:xfrm>
            <a:off x="8958539" y="4822172"/>
            <a:ext cx="2058375" cy="498888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6096000" y="6300058"/>
            <a:ext cx="1158240" cy="2795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6096000" y="5836920"/>
            <a:ext cx="1392990" cy="2173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096000" y="2936767"/>
            <a:ext cx="5564319" cy="1043768"/>
          </a:xfrm>
        </p:spPr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>
                <a:solidFill>
                  <a:schemeClr val="accent3"/>
                </a:solidFill>
              </a:rPr>
              <a:t>Collected through ESA (</a:t>
            </a:r>
            <a:r>
              <a:rPr lang="en-AU" sz="1400" dirty="0" smtClean="0">
                <a:solidFill>
                  <a:schemeClr val="accent3"/>
                </a:solidFill>
                <a:hlinkClick r:id="rId5"/>
              </a:rPr>
              <a:t>Cameron et al., 2012</a:t>
            </a:r>
            <a:r>
              <a:rPr lang="en-AU" sz="1400" dirty="0" smtClean="0">
                <a:solidFill>
                  <a:schemeClr val="accent3"/>
                </a:solidFill>
              </a:rPr>
              <a:t>; </a:t>
            </a:r>
            <a:r>
              <a:rPr lang="en-AU" sz="1400" dirty="0" smtClean="0">
                <a:solidFill>
                  <a:schemeClr val="accent3"/>
                </a:solidFill>
                <a:hlinkClick r:id="rId6"/>
              </a:rPr>
              <a:t>CSIRO, 2019</a:t>
            </a:r>
            <a:r>
              <a:rPr lang="en-AU" sz="1400" dirty="0" smtClean="0">
                <a:solidFill>
                  <a:schemeClr val="accent3"/>
                </a:solidFill>
              </a:rPr>
              <a:t>)</a:t>
            </a:r>
          </a:p>
          <a:p>
            <a:pPr algn="l">
              <a:buSzPct val="70000"/>
            </a:pPr>
            <a:r>
              <a:rPr lang="en-AU" sz="1400" dirty="0">
                <a:solidFill>
                  <a:schemeClr val="accent3"/>
                </a:solidFill>
              </a:rPr>
              <a:t>Had to satisfy three criteria:</a:t>
            </a:r>
          </a:p>
          <a:p>
            <a:pPr marL="685762" lvl="1" indent="-228600">
              <a:buFont typeface="+mj-lt"/>
              <a:buAutoNum type="arabicPeriod"/>
            </a:pPr>
            <a:r>
              <a:rPr lang="en-AU" sz="1400" dirty="0">
                <a:solidFill>
                  <a:schemeClr val="accent3"/>
                </a:solidFill>
              </a:rPr>
              <a:t>Australian location</a:t>
            </a:r>
          </a:p>
          <a:p>
            <a:pPr marL="685762" lvl="1" indent="-228600">
              <a:buFont typeface="+mj-lt"/>
              <a:buAutoNum type="arabicPeriod"/>
            </a:pPr>
            <a:r>
              <a:rPr lang="en-AU" sz="1400" dirty="0">
                <a:solidFill>
                  <a:schemeClr val="accent3"/>
                </a:solidFill>
              </a:rPr>
              <a:t>Posted in 2016</a:t>
            </a:r>
          </a:p>
          <a:p>
            <a:pPr marL="685762" lvl="1" indent="-228600">
              <a:buFont typeface="+mj-lt"/>
              <a:buAutoNum type="arabicPeriod"/>
            </a:pPr>
            <a:r>
              <a:rPr lang="en-AU" sz="1400" dirty="0">
                <a:solidFill>
                  <a:schemeClr val="accent3"/>
                </a:solidFill>
              </a:rPr>
              <a:t>References climate change (e.g., “#</a:t>
            </a:r>
            <a:r>
              <a:rPr lang="en-AU" sz="1400" dirty="0" err="1">
                <a:solidFill>
                  <a:schemeClr val="accent3"/>
                </a:solidFill>
              </a:rPr>
              <a:t>climatechange</a:t>
            </a:r>
            <a:r>
              <a:rPr lang="en-AU" sz="1400" dirty="0" smtClean="0">
                <a:solidFill>
                  <a:schemeClr val="accent3"/>
                </a:solidFill>
              </a:rPr>
              <a:t>”)</a:t>
            </a:r>
          </a:p>
          <a:p>
            <a:pPr algn="l">
              <a:buSzPct val="70000"/>
            </a:pPr>
            <a:r>
              <a:rPr lang="en-AU" sz="1400" dirty="0" smtClean="0">
                <a:solidFill>
                  <a:schemeClr val="accent3"/>
                </a:solidFill>
              </a:rPr>
              <a:t>201,506 tweets</a:t>
            </a:r>
          </a:p>
        </p:txBody>
      </p:sp>
    </p:spTree>
    <p:extLst>
      <p:ext uri="{BB962C8B-B14F-4D97-AF65-F5344CB8AC3E}">
        <p14:creationId xmlns:p14="http://schemas.microsoft.com/office/powerpoint/2010/main" val="32050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" y="1964914"/>
            <a:ext cx="4598434" cy="3145554"/>
          </a:xfrm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Data science</a:t>
            </a:r>
            <a:endParaRPr lang="en-AU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8958539" y="4822172"/>
            <a:ext cx="2058375" cy="498888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096000" y="2936767"/>
            <a:ext cx="5564319" cy="1043768"/>
          </a:xfrm>
        </p:spPr>
        <p:txBody>
          <a:bodyPr>
            <a:noAutofit/>
          </a:bodyPr>
          <a:lstStyle/>
          <a:p>
            <a:pPr algn="l">
              <a:buSzPct val="70000"/>
            </a:pPr>
            <a:r>
              <a:rPr lang="en-AU" sz="1600" dirty="0" smtClean="0">
                <a:solidFill>
                  <a:schemeClr val="accent3"/>
                </a:solidFill>
              </a:rPr>
              <a:t>Divided corpus into 41 batches</a:t>
            </a:r>
          </a:p>
          <a:p>
            <a:pPr algn="l">
              <a:buSzPct val="70000"/>
            </a:pPr>
            <a:r>
              <a:rPr lang="en-AU" sz="1600" dirty="0" smtClean="0">
                <a:solidFill>
                  <a:schemeClr val="accent3"/>
                </a:solidFill>
              </a:rPr>
              <a:t>Used </a:t>
            </a:r>
            <a:r>
              <a:rPr lang="en-AU" sz="1600" dirty="0" err="1" smtClean="0">
                <a:solidFill>
                  <a:schemeClr val="accent3"/>
                </a:solidFill>
              </a:rPr>
              <a:t>NMijF</a:t>
            </a:r>
            <a:r>
              <a:rPr lang="en-AU" sz="1600" dirty="0" smtClean="0">
                <a:solidFill>
                  <a:schemeClr val="accent3"/>
                </a:solidFill>
              </a:rPr>
              <a:t> process to derive 5 topics per batch</a:t>
            </a:r>
            <a:endParaRPr lang="en-AU" sz="1600" dirty="0">
              <a:solidFill>
                <a:schemeClr val="accent3"/>
              </a:solidFill>
            </a:endParaRPr>
          </a:p>
          <a:p>
            <a:pPr algn="l">
              <a:buSzPct val="70000"/>
            </a:pPr>
            <a:r>
              <a:rPr lang="en-AU" sz="1600" dirty="0" smtClean="0">
                <a:solidFill>
                  <a:schemeClr val="accent3"/>
                </a:solidFill>
              </a:rPr>
              <a:t>5 topic solution seemed most meaningful (also tried 10 and 20 topics per batch)</a:t>
            </a:r>
          </a:p>
        </p:txBody>
      </p:sp>
    </p:spTree>
    <p:extLst>
      <p:ext uri="{BB962C8B-B14F-4D97-AF65-F5344CB8AC3E}">
        <p14:creationId xmlns:p14="http://schemas.microsoft.com/office/powerpoint/2010/main" val="37737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Not all topics are equally relevant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/>
              <a:t>Topics were associated with transitory environmental features, such as TV/news cycles (e.g., #insiders, #</a:t>
            </a:r>
            <a:r>
              <a:rPr lang="en-AU" sz="1400" dirty="0" err="1" smtClean="0"/>
              <a:t>QandA</a:t>
            </a:r>
            <a:r>
              <a:rPr lang="en-AU" sz="1400" dirty="0" smtClean="0"/>
              <a:t>) and extreme </a:t>
            </a:r>
            <a:r>
              <a:rPr lang="en-AU" sz="1400" dirty="0"/>
              <a:t>weather </a:t>
            </a:r>
            <a:r>
              <a:rPr lang="en-AU" sz="1400" dirty="0" smtClean="0"/>
              <a:t>events </a:t>
            </a:r>
            <a:r>
              <a:rPr lang="en-AU" sz="1400" dirty="0" smtClean="0"/>
              <a:t>(</a:t>
            </a:r>
            <a:r>
              <a:rPr lang="en-AU" sz="1400" dirty="0" smtClean="0">
                <a:hlinkClick r:id="rId2"/>
              </a:rPr>
              <a:t>Kirilenko </a:t>
            </a:r>
            <a:r>
              <a:rPr lang="en-AU" sz="1400" dirty="0">
                <a:hlinkClick r:id="rId2"/>
              </a:rPr>
              <a:t>et al., </a:t>
            </a:r>
            <a:r>
              <a:rPr lang="en-AU" sz="1400" dirty="0" smtClean="0">
                <a:hlinkClick r:id="rId2"/>
              </a:rPr>
              <a:t>2015</a:t>
            </a:r>
            <a:r>
              <a:rPr lang="en-AU" sz="1400" dirty="0" smtClean="0"/>
              <a:t>; </a:t>
            </a:r>
            <a:r>
              <a:rPr lang="en-AU" sz="1400" dirty="0" err="1">
                <a:hlinkClick r:id="rId3"/>
              </a:rPr>
              <a:t>Sisco</a:t>
            </a:r>
            <a:r>
              <a:rPr lang="en-AU" sz="1400" dirty="0">
                <a:hlinkClick r:id="rId3"/>
              </a:rPr>
              <a:t> et al., </a:t>
            </a:r>
            <a:r>
              <a:rPr lang="en-AU" sz="1400" dirty="0" smtClean="0">
                <a:hlinkClick r:id="rId3"/>
              </a:rPr>
              <a:t>2017</a:t>
            </a:r>
            <a:r>
              <a:rPr lang="en-AU" sz="1400" dirty="0" smtClean="0"/>
              <a:t>)</a:t>
            </a:r>
          </a:p>
          <a:p>
            <a:pPr algn="l">
              <a:buSzPct val="70000"/>
            </a:pPr>
            <a:r>
              <a:rPr lang="en-AU" sz="1400" dirty="0" smtClean="0"/>
              <a:t>We were </a:t>
            </a:r>
            <a:r>
              <a:rPr lang="en-AU" sz="1400" b="1" i="1" dirty="0" smtClean="0"/>
              <a:t>most</a:t>
            </a:r>
            <a:r>
              <a:rPr lang="en-AU" sz="1400" dirty="0" smtClean="0"/>
              <a:t> interested in topics which repeatedly emerged throughout 2016.</a:t>
            </a:r>
            <a:endParaRPr lang="en-AU" sz="1400" dirty="0"/>
          </a:p>
        </p:txBody>
      </p:sp>
      <p:pic>
        <p:nvPicPr>
          <p:cNvPr id="7" name="Picture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" y="1964914"/>
            <a:ext cx="4598434" cy="3145554"/>
          </a:xfrm>
          <a:prstGeom prst="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766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 smtClean="0"/>
              <a:t>Identifying repeated topics</a:t>
            </a:r>
            <a:endParaRPr lang="en-A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7" t="14114" r="-10013" b="3195"/>
          <a:stretch/>
        </p:blipFill>
        <p:spPr>
          <a:xfrm>
            <a:off x="-555150" y="237067"/>
            <a:ext cx="13407158" cy="3021191"/>
          </a:xfrm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698057" y="3621586"/>
            <a:ext cx="4354148" cy="2303879"/>
          </a:xfrm>
        </p:spPr>
        <p:txBody>
          <a:bodyPr>
            <a:noAutofit/>
          </a:bodyPr>
          <a:lstStyle/>
          <a:p>
            <a:pPr algn="l"/>
            <a:r>
              <a:rPr lang="en-AU" sz="1400" dirty="0" smtClean="0"/>
              <a:t>Used a topic </a:t>
            </a:r>
            <a:r>
              <a:rPr lang="en-AU" sz="1400" dirty="0"/>
              <a:t>alignment algorithm (</a:t>
            </a:r>
            <a:r>
              <a:rPr lang="en-AU" sz="1400" dirty="0">
                <a:hlinkClick r:id="rId4"/>
              </a:rPr>
              <a:t>Chuang at </a:t>
            </a:r>
            <a:r>
              <a:rPr lang="en-AU" sz="1400" dirty="0" smtClean="0">
                <a:hlinkClick r:id="rId4"/>
              </a:rPr>
              <a:t>al., 2015</a:t>
            </a:r>
            <a:r>
              <a:rPr lang="en-AU" sz="1400" dirty="0" smtClean="0"/>
              <a:t>) to identify topics which occurred in multiple batches</a:t>
            </a:r>
          </a:p>
          <a:p>
            <a:pPr algn="l"/>
            <a:endParaRPr lang="en-AU" sz="1400" dirty="0" smtClean="0"/>
          </a:p>
          <a:p>
            <a:pPr algn="l"/>
            <a:r>
              <a:rPr lang="en-AU" sz="1400" dirty="0" smtClean="0"/>
              <a:t>Common topics defined as topics which shared 3+ keywords</a:t>
            </a:r>
          </a:p>
          <a:p>
            <a:pPr algn="l"/>
            <a:endParaRPr lang="en-AU" sz="1400" dirty="0" smtClean="0"/>
          </a:p>
          <a:p>
            <a:pPr algn="l"/>
            <a:r>
              <a:rPr lang="en-AU" sz="1400" dirty="0" smtClean="0"/>
              <a:t>We were interested in topics which occurred throughout the year (i.e., in at least three batches)</a:t>
            </a:r>
          </a:p>
          <a:p>
            <a:pPr algn="l"/>
            <a:endParaRPr lang="en-AU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5" y="6380894"/>
            <a:ext cx="468054" cy="468054"/>
          </a:xfrm>
          <a:prstGeom prst="rect">
            <a:avLst/>
          </a:prstGeom>
        </p:spPr>
      </p:pic>
      <p:sp>
        <p:nvSpPr>
          <p:cNvPr id="11" name="Text Placeholder 7"/>
          <p:cNvSpPr txBox="1">
            <a:spLocks/>
          </p:cNvSpPr>
          <p:nvPr/>
        </p:nvSpPr>
        <p:spPr>
          <a:xfrm>
            <a:off x="633059" y="6380894"/>
            <a:ext cx="3558377" cy="389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just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200" dirty="0" smtClean="0">
                <a:hlinkClick r:id="rId6"/>
              </a:rPr>
              <a:t>https</a:t>
            </a:r>
            <a:r>
              <a:rPr lang="en-AU" sz="1200" dirty="0">
                <a:hlinkClick r:id="rId6"/>
              </a:rPr>
              <a:t>://github.com/AndreottaM/TopicAlignment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7337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grouped topics</a:t>
            </a:r>
            <a:endParaRPr lang="en-AU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-1" r="2415" b="669"/>
          <a:stretch/>
        </p:blipFill>
        <p:spPr>
          <a:xfrm>
            <a:off x="6096000" y="932536"/>
            <a:ext cx="5160433" cy="4959500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75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Extracting a subset of data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/>
              <a:t>Randomly sampled 10 tweets from each ‘topic group’</a:t>
            </a:r>
          </a:p>
          <a:p>
            <a:pPr algn="l">
              <a:buSzPct val="70000"/>
            </a:pPr>
            <a:r>
              <a:rPr lang="en-AU" sz="1400" dirty="0" smtClean="0"/>
              <a:t>Trade-off between comprehensiveness and feasibility</a:t>
            </a:r>
          </a:p>
          <a:p>
            <a:pPr algn="l">
              <a:buSzPct val="70000"/>
            </a:pPr>
            <a:r>
              <a:rPr lang="en-AU" sz="1400" dirty="0" smtClean="0"/>
              <a:t>Allows us to sample from the most informative areas of our corpus (cf., responses to rare events)</a:t>
            </a:r>
            <a:endParaRPr lang="en-AU" sz="1400" dirty="0"/>
          </a:p>
        </p:txBody>
      </p:sp>
      <p:pic>
        <p:nvPicPr>
          <p:cNvPr id="6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" y="1964914"/>
            <a:ext cx="4598433" cy="3145554"/>
          </a:xfrm>
          <a:prstGeom prst="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167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Thematic analysis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096000" y="5464358"/>
            <a:ext cx="4080933" cy="1034574"/>
          </a:xfrm>
        </p:spPr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/>
              <a:t>Use keywords and topics to inform initial generation of themes</a:t>
            </a:r>
          </a:p>
          <a:p>
            <a:pPr algn="l">
              <a:buSzPct val="70000"/>
            </a:pPr>
            <a:r>
              <a:rPr lang="en-AU" sz="1400" dirty="0" smtClean="0"/>
              <a:t>Use topics to form </a:t>
            </a:r>
            <a:r>
              <a:rPr lang="en-AU" sz="1400" dirty="0" err="1" smtClean="0"/>
              <a:t>abductive</a:t>
            </a:r>
            <a:r>
              <a:rPr lang="en-AU" sz="1400" dirty="0" smtClean="0"/>
              <a:t> hypotheses to test with thematic analysis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l">
              <a:buSzPct val="70000"/>
            </a:pPr>
            <a:r>
              <a:rPr lang="en-AU" sz="1400" dirty="0" smtClean="0"/>
              <a:t>Reading the subset of data</a:t>
            </a:r>
          </a:p>
          <a:p>
            <a:pPr algn="l">
              <a:buSzPct val="70000"/>
            </a:pPr>
            <a:r>
              <a:rPr lang="en-AU" sz="1400" dirty="0" smtClean="0"/>
              <a:t>Code for themes</a:t>
            </a:r>
          </a:p>
          <a:p>
            <a:pPr algn="l">
              <a:buSzPct val="70000"/>
            </a:pPr>
            <a:r>
              <a:rPr lang="en-AU" sz="1400" dirty="0" smtClean="0"/>
              <a:t>Develop a codebook</a:t>
            </a:r>
          </a:p>
          <a:p>
            <a:pPr algn="l">
              <a:buSzPct val="70000"/>
            </a:pPr>
            <a:r>
              <a:rPr lang="en-AU" sz="1400" dirty="0" smtClean="0"/>
              <a:t>Have another </a:t>
            </a:r>
            <a:r>
              <a:rPr lang="en-AU" sz="1400" dirty="0" err="1" smtClean="0"/>
              <a:t>rater</a:t>
            </a:r>
            <a:r>
              <a:rPr lang="en-AU" sz="1400" dirty="0" smtClean="0"/>
              <a:t> apply codes, reach consensus on each tweet</a:t>
            </a:r>
          </a:p>
          <a:p>
            <a:pPr algn="l">
              <a:buSzPct val="70000"/>
            </a:pPr>
            <a:endParaRPr lang="en-AU" sz="1400" dirty="0"/>
          </a:p>
        </p:txBody>
      </p:sp>
      <p:sp>
        <p:nvSpPr>
          <p:cNvPr id="9" name="Text Placeholder 12"/>
          <p:cNvSpPr txBox="1">
            <a:spLocks/>
          </p:cNvSpPr>
          <p:nvPr/>
        </p:nvSpPr>
        <p:spPr>
          <a:xfrm>
            <a:off x="1908426" y="295797"/>
            <a:ext cx="3449637" cy="1404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74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0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67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29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b="1" dirty="0"/>
          </a:p>
        </p:txBody>
      </p:sp>
      <p:pic>
        <p:nvPicPr>
          <p:cNvPr id="10" name="Picture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3" y="1964914"/>
            <a:ext cx="4598433" cy="3145554"/>
          </a:xfrm>
          <a:prstGeom prst="rect">
            <a:avLst/>
          </a:prstGeom>
          <a:solidFill>
            <a:schemeClr val="accent5">
              <a:lumMod val="40000"/>
              <a:lumOff val="60000"/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880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Themes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39.6%</a:t>
            </a:r>
            <a:endParaRPr lang="en-AU" sz="15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6926281" y="1073998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“Yes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 Let’s start 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working together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real solutions</a:t>
            </a:r>
          </a:p>
          <a:p>
            <a:pPr algn="l"/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 climate 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 #</a:t>
            </a:r>
            <a:r>
              <a:rPr lang="en-AU" sz="14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QandA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Climate change (CC) action</a:t>
            </a:r>
            <a:endParaRPr lang="en-AU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19.6%</a:t>
            </a:r>
            <a:endParaRPr lang="en-AU" sz="1500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6926281" y="2138333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“Reefs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the future could look like this if we continue to ignore #</a:t>
            </a:r>
            <a:r>
              <a:rPr lang="en-AU" sz="14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climatechange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 smtClean="0"/>
              <a:t>Consequences of CC</a:t>
            </a:r>
            <a:endParaRPr lang="en-AU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15.9%</a:t>
            </a:r>
            <a:endParaRPr lang="en-AU" sz="1500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926281" y="3202668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“not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 gripping from No Principles Malcolm. Not</a:t>
            </a:r>
          </a:p>
          <a:p>
            <a:pPr algn="l"/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mention of climate change in his pitch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AU" dirty="0" smtClean="0"/>
              <a:t>Conversations on CC</a:t>
            </a:r>
            <a:endParaRPr lang="en-AU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12.7%</a:t>
            </a:r>
            <a:endParaRPr lang="en-AU" sz="1500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3"/>
          </p:nvPr>
        </p:nvSpPr>
        <p:spPr>
          <a:xfrm>
            <a:off x="6926281" y="4267003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“According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Senator elect Malcolm Roberts, NASA fiddles the figures on Climate Change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AU" dirty="0" smtClean="0"/>
              <a:t>CC deniers</a:t>
            </a:r>
            <a:endParaRPr lang="en-AU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AU" sz="1500" dirty="0" smtClean="0"/>
              <a:t>9.1</a:t>
            </a:r>
          </a:p>
          <a:p>
            <a:r>
              <a:rPr lang="en-AU" sz="1500" dirty="0" smtClean="0"/>
              <a:t>%</a:t>
            </a:r>
            <a:endParaRPr lang="en-AU" sz="15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6"/>
          </p:nvPr>
        </p:nvSpPr>
        <p:spPr>
          <a:xfrm>
            <a:off x="6926279" y="5331340"/>
            <a:ext cx="4452155" cy="307777"/>
          </a:xfrm>
        </p:spPr>
        <p:txBody>
          <a:bodyPr>
            <a:noAutofit/>
          </a:bodyPr>
          <a:lstStyle/>
          <a:p>
            <a:pPr algn="l"/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“Do </a:t>
            </a:r>
            <a:r>
              <a:rPr lang="en-AU" sz="1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 an international convention on ‘Cloud Seeding’? Or it comes under United Nation’s climate change agreement</a:t>
            </a:r>
            <a:r>
              <a:rPr lang="en-AU" sz="14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?”</a:t>
            </a:r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endParaRPr lang="en-AU" sz="14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AU" dirty="0"/>
              <a:t>The legitimacy of </a:t>
            </a:r>
            <a:r>
              <a:rPr lang="en-AU" dirty="0" smtClean="0"/>
              <a:t>CC and </a:t>
            </a:r>
            <a:r>
              <a:rPr lang="en-AU" dirty="0"/>
              <a:t>climate </a:t>
            </a:r>
            <a:r>
              <a:rPr lang="en-AU" dirty="0" smtClean="0"/>
              <a:t>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3" t="-8020" r="33654" b="-10558"/>
          <a:stretch/>
        </p:blipFill>
        <p:spPr>
          <a:xfrm>
            <a:off x="8704385" y="0"/>
            <a:ext cx="3487615" cy="6858000"/>
          </a:xfrm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Themes vs. Topics</a:t>
            </a:r>
            <a:br>
              <a:rPr lang="en-AU" dirty="0" smtClean="0"/>
            </a:br>
            <a:r>
              <a:rPr lang="en-AU" dirty="0" smtClean="0"/>
              <a:t>(e.g., sea level rise)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algn="l"/>
            <a:r>
              <a:rPr lang="en-AU" sz="1600" i="1" dirty="0" smtClean="0"/>
              <a:t>“Want </a:t>
            </a:r>
            <a:r>
              <a:rPr lang="en-AU" sz="1600" i="1" dirty="0"/>
              <a:t>to see more flooding in Qld and Paris (&amp; everywhere else)? That s what #climate change is bringing</a:t>
            </a:r>
            <a:r>
              <a:rPr lang="en-AU" sz="1600" i="1" dirty="0" smtClean="0"/>
              <a:t>.”</a:t>
            </a:r>
            <a:endParaRPr lang="en-AU" sz="1600" i="1" dirty="0"/>
          </a:p>
          <a:p>
            <a:pPr algn="l"/>
            <a:endParaRPr lang="en-AU" sz="1600" i="1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sz="2400" dirty="0"/>
              <a:t>Consequences of </a:t>
            </a:r>
            <a:r>
              <a:rPr lang="en-AU" sz="2400" dirty="0" smtClean="0"/>
              <a:t>CC</a:t>
            </a:r>
            <a:endParaRPr lang="en-AU" sz="24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algn="l"/>
            <a:r>
              <a:rPr lang="en-AU" sz="1600" i="1" dirty="0" smtClean="0"/>
              <a:t>“Trouble </a:t>
            </a:r>
            <a:r>
              <a:rPr lang="en-AU" sz="1600" i="1" dirty="0"/>
              <a:t>is climate change deniers use weather </a:t>
            </a:r>
            <a:r>
              <a:rPr lang="en-AU" sz="1600" i="1" dirty="0" smtClean="0"/>
              <a:t>info to </a:t>
            </a:r>
            <a:r>
              <a:rPr lang="en-AU" sz="1600" i="1" dirty="0"/>
              <a:t>muddy debate. Careful</a:t>
            </a:r>
            <a:r>
              <a:rPr lang="en-AU" sz="1600" i="1" dirty="0" smtClean="0"/>
              <a:t>????????????????”</a:t>
            </a:r>
            <a:endParaRPr lang="en-AU" sz="1600" i="1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sz="2400" dirty="0" smtClean="0"/>
              <a:t>Conversations on CC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4855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67" y="2155975"/>
            <a:ext cx="3816350" cy="2546050"/>
          </a:xfrm>
          <a:solidFill>
            <a:schemeClr val="bg1"/>
          </a:solidFill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How does the public conceptualise climate change?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956169" y="3574543"/>
            <a:ext cx="6061659" cy="2015378"/>
          </a:xfrm>
        </p:spPr>
        <p:txBody>
          <a:bodyPr>
            <a:noAutofit/>
          </a:bodyPr>
          <a:lstStyle/>
          <a:p>
            <a:pPr algn="l"/>
            <a:r>
              <a:rPr lang="en-AU" sz="1600" dirty="0" smtClean="0"/>
              <a:t>Climate change is one of the </a:t>
            </a:r>
            <a:r>
              <a:rPr lang="en-AU" sz="1600" dirty="0"/>
              <a:t>greatest challenges for humanity </a:t>
            </a:r>
            <a:r>
              <a:rPr lang="en-AU" sz="1600" dirty="0" smtClean="0"/>
              <a:t>(</a:t>
            </a:r>
            <a:r>
              <a:rPr lang="en-AU" sz="1600" dirty="0" smtClean="0">
                <a:hlinkClick r:id="rId4"/>
              </a:rPr>
              <a:t>Schneider</a:t>
            </a:r>
            <a:r>
              <a:rPr lang="en-AU" sz="1600" dirty="0">
                <a:hlinkClick r:id="rId4"/>
              </a:rPr>
              <a:t>, </a:t>
            </a:r>
            <a:r>
              <a:rPr lang="en-AU" sz="1600" dirty="0" smtClean="0">
                <a:hlinkClick r:id="rId4"/>
              </a:rPr>
              <a:t>2011</a:t>
            </a:r>
            <a:r>
              <a:rPr lang="en-AU" sz="1600" dirty="0" smtClean="0"/>
              <a:t>).</a:t>
            </a:r>
          </a:p>
          <a:p>
            <a:pPr algn="l"/>
            <a:endParaRPr lang="en-AU" sz="1600" dirty="0" smtClean="0"/>
          </a:p>
          <a:p>
            <a:pPr algn="l"/>
            <a:r>
              <a:rPr lang="en-AU" sz="1600" dirty="0" smtClean="0"/>
              <a:t>Public </a:t>
            </a:r>
            <a:r>
              <a:rPr lang="en-AU" sz="1600" dirty="0"/>
              <a:t>perceptions are critical.</a:t>
            </a:r>
          </a:p>
          <a:p>
            <a:pPr algn="l"/>
            <a:endParaRPr lang="en-AU" sz="1600" dirty="0"/>
          </a:p>
          <a:p>
            <a:pPr algn="l"/>
            <a:r>
              <a:rPr lang="en-AU" sz="1600" dirty="0" smtClean="0"/>
              <a:t>How can we monitor, understand, and communicate with the public?</a:t>
            </a:r>
          </a:p>
          <a:p>
            <a:pPr algn="l"/>
            <a:endParaRPr lang="en-AU" sz="1600" dirty="0"/>
          </a:p>
          <a:p>
            <a:pPr algn="l"/>
            <a:endParaRPr lang="en-AU" sz="1600" dirty="0" smtClean="0"/>
          </a:p>
          <a:p>
            <a:pPr algn="l"/>
            <a:endParaRPr lang="en-AU" sz="1600" dirty="0"/>
          </a:p>
          <a:p>
            <a:pPr algn="l"/>
            <a:endParaRPr lang="en-A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21753" y="4792335"/>
            <a:ext cx="3443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i="1" dirty="0">
                <a:solidFill>
                  <a:schemeClr val="accent3"/>
                </a:solidFill>
              </a:rPr>
              <a:t>Students striking </a:t>
            </a:r>
            <a:r>
              <a:rPr lang="en-AU" sz="1500" i="1" dirty="0" smtClean="0">
                <a:solidFill>
                  <a:schemeClr val="accent3"/>
                </a:solidFill>
              </a:rPr>
              <a:t>on </a:t>
            </a:r>
            <a:r>
              <a:rPr lang="en-AU" sz="1500" i="1" dirty="0">
                <a:solidFill>
                  <a:schemeClr val="accent3"/>
                </a:solidFill>
              </a:rPr>
              <a:t>the steps of South Australia's Parliament House</a:t>
            </a:r>
            <a:r>
              <a:rPr lang="en-AU" sz="1500" i="1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AU" sz="1500" i="1" dirty="0" smtClean="0">
                <a:solidFill>
                  <a:schemeClr val="accent3"/>
                </a:solidFill>
              </a:rPr>
              <a:t>(</a:t>
            </a:r>
            <a:r>
              <a:rPr lang="en-AU" sz="1500" i="1" dirty="0">
                <a:solidFill>
                  <a:schemeClr val="accent3"/>
                </a:solidFill>
                <a:hlinkClick r:id="rId5"/>
              </a:rPr>
              <a:t>Gabriella </a:t>
            </a:r>
            <a:r>
              <a:rPr lang="en-AU" sz="1500" i="1" dirty="0" smtClean="0">
                <a:solidFill>
                  <a:schemeClr val="accent3"/>
                </a:solidFill>
                <a:hlinkClick r:id="rId5"/>
              </a:rPr>
              <a:t>Marchant for ABC News, 2019</a:t>
            </a:r>
            <a:r>
              <a:rPr lang="en-AU" sz="1500" i="1" dirty="0" smtClean="0">
                <a:solidFill>
                  <a:schemeClr val="accent3"/>
                </a:solidFill>
              </a:rPr>
              <a:t>)</a:t>
            </a:r>
            <a:endParaRPr lang="en-AU" sz="1500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Mixed-methods framework</a:t>
            </a:r>
            <a:endParaRPr lang="en-AU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pPr marL="171450" indent="-171450" algn="l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Could conduct analyses with an understanding of socio-political events, context, theories, etc.</a:t>
            </a:r>
          </a:p>
          <a:p>
            <a:pPr marL="171450" indent="-171450" algn="l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Could decide the ‘conceptual granularity’ of a topic/theme</a:t>
            </a:r>
          </a:p>
          <a:p>
            <a:pPr marL="171450" indent="-171450" algn="l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Can control where topics/themes fall on a semantic-latent dimension</a:t>
            </a:r>
            <a:endParaRPr lang="en-AU" sz="14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How did Qual approaches improve Quant?</a:t>
            </a:r>
            <a:endParaRPr lang="en-AU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pPr marL="171450" indent="-171450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Identify the most relevant space of the corpus for answering our research question</a:t>
            </a:r>
          </a:p>
          <a:p>
            <a:pPr marL="171450" indent="-171450">
              <a:buSzPct val="70000"/>
              <a:buFont typeface="Arial" panose="020B0604020202020204" pitchFamily="34" charset="0"/>
              <a:buChar char="•"/>
            </a:pPr>
            <a:r>
              <a:rPr lang="en-AU" sz="1400" dirty="0" smtClean="0"/>
              <a:t>Forms the foundation for qualitative explorations of the data set</a:t>
            </a:r>
          </a:p>
          <a:p>
            <a:pPr marL="171450" indent="-171450">
              <a:buSzPct val="70000"/>
              <a:buFont typeface="Arial" panose="020B0604020202020204" pitchFamily="34" charset="0"/>
              <a:buChar char="•"/>
            </a:pPr>
            <a:endParaRPr lang="en-AU" sz="1400" dirty="0" smtClean="0"/>
          </a:p>
          <a:p>
            <a:pPr marL="171450" indent="-171450">
              <a:buSzPct val="70000"/>
              <a:buFont typeface="Arial" panose="020B0604020202020204" pitchFamily="34" charset="0"/>
              <a:buChar char="•"/>
            </a:pPr>
            <a:endParaRPr lang="en-AU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6535554" y="2522233"/>
            <a:ext cx="5173846" cy="390888"/>
          </a:xfrm>
        </p:spPr>
        <p:txBody>
          <a:bodyPr>
            <a:noAutofit/>
          </a:bodyPr>
          <a:lstStyle/>
          <a:p>
            <a:r>
              <a:rPr lang="en-AU" dirty="0"/>
              <a:t>How did </a:t>
            </a:r>
            <a:r>
              <a:rPr lang="en-AU" dirty="0" smtClean="0"/>
              <a:t>Quant. </a:t>
            </a:r>
            <a:r>
              <a:rPr lang="en-AU" dirty="0"/>
              <a:t>approaches improve </a:t>
            </a:r>
            <a:r>
              <a:rPr lang="en-AU" dirty="0" smtClean="0"/>
              <a:t>Qual?</a:t>
            </a: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049802"/>
            <a:ext cx="561428" cy="561428"/>
          </a:xfrm>
          <a:prstGeom prst="rect">
            <a:avLst/>
          </a:prstGeom>
        </p:spPr>
      </p:pic>
      <p:sp>
        <p:nvSpPr>
          <p:cNvPr id="9" name="Text Placeholder 7"/>
          <p:cNvSpPr txBox="1">
            <a:spLocks/>
          </p:cNvSpPr>
          <p:nvPr/>
        </p:nvSpPr>
        <p:spPr>
          <a:xfrm>
            <a:off x="637627" y="5797829"/>
            <a:ext cx="8059485" cy="389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just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/>
              <a:t>Andreotta, M., Nugroho, R., Hurlstone, M. J., </a:t>
            </a:r>
            <a:r>
              <a:rPr lang="en-AU" sz="1400" dirty="0" err="1"/>
              <a:t>Boschetti</a:t>
            </a:r>
            <a:r>
              <a:rPr lang="en-AU" sz="1400" dirty="0"/>
              <a:t>, F., Farrell, S., Walker, I., &amp; Paris, C. (2019). </a:t>
            </a:r>
            <a:r>
              <a:rPr lang="en-AU" sz="1400" dirty="0" err="1"/>
              <a:t>Analyzing</a:t>
            </a:r>
            <a:r>
              <a:rPr lang="en-AU" sz="1400" dirty="0"/>
              <a:t> social media data: A mixed-methods framework combining computational and qualitative text analysis. </a:t>
            </a:r>
            <a:r>
              <a:rPr lang="en-AU" sz="1400" i="1" dirty="0" err="1"/>
              <a:t>Behavior</a:t>
            </a:r>
            <a:r>
              <a:rPr lang="en-AU" sz="1400" i="1" dirty="0"/>
              <a:t> research methods</a:t>
            </a:r>
            <a:r>
              <a:rPr lang="en-AU" sz="1400" dirty="0"/>
              <a:t>, 1-16. </a:t>
            </a:r>
            <a:r>
              <a:rPr lang="en-AU" sz="1400" dirty="0">
                <a:hlinkClick r:id="rId4"/>
              </a:rPr>
              <a:t>https://</a:t>
            </a:r>
            <a:r>
              <a:rPr lang="en-AU" sz="1400" dirty="0" smtClean="0">
                <a:hlinkClick r:id="rId4"/>
              </a:rPr>
              <a:t>doi.org/10.3758/s13428-019-01202-8</a:t>
            </a:r>
            <a:r>
              <a:rPr lang="en-AU" sz="1400" dirty="0" smtClean="0"/>
              <a:t>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121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solidFill>
            <a:schemeClr val="bg1"/>
          </a:solidFill>
        </p:spPr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study: Segmenting the public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8236475" y="3574543"/>
            <a:ext cx="3795104" cy="2350921"/>
          </a:xfrm>
        </p:spPr>
        <p:txBody>
          <a:bodyPr>
            <a:noAutofit/>
          </a:bodyPr>
          <a:lstStyle/>
          <a:p>
            <a:pPr algn="l"/>
            <a:r>
              <a:rPr lang="en-AU" sz="1400" dirty="0"/>
              <a:t>For each theme, we extract 6 litanies (broadly representing the diverse views of Twitter users)</a:t>
            </a:r>
          </a:p>
          <a:p>
            <a:pPr algn="l"/>
            <a:endParaRPr lang="en-AU" sz="1400" dirty="0"/>
          </a:p>
          <a:p>
            <a:pPr algn="l"/>
            <a:r>
              <a:rPr lang="en-AU" sz="1400" dirty="0"/>
              <a:t>Participants complete a card sorting </a:t>
            </a:r>
            <a:r>
              <a:rPr lang="en-AU" sz="1400" dirty="0" smtClean="0"/>
              <a:t>task.</a:t>
            </a:r>
          </a:p>
          <a:p>
            <a:pPr algn="l"/>
            <a:endParaRPr lang="en-AU" sz="1400" dirty="0"/>
          </a:p>
          <a:p>
            <a:pPr algn="l"/>
            <a:r>
              <a:rPr lang="en-AU" sz="1400" b="1" i="1" dirty="0"/>
              <a:t>We will identify unique profiles of climate change </a:t>
            </a:r>
            <a:r>
              <a:rPr lang="en-AU" sz="1400" b="1" i="1" dirty="0" smtClean="0"/>
              <a:t>interpretations</a:t>
            </a:r>
            <a:endParaRPr lang="en-AU" sz="1400" b="1" i="1" dirty="0"/>
          </a:p>
          <a:p>
            <a:pPr algn="l"/>
            <a:endParaRPr lang="en-AU" sz="1400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8954" r="17396"/>
          <a:stretch/>
        </p:blipFill>
        <p:spPr>
          <a:xfrm>
            <a:off x="75627" y="1299411"/>
            <a:ext cx="7672710" cy="49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Predicting segment membership</a:t>
            </a:r>
            <a:endParaRPr lang="en-AU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956170" y="3574542"/>
            <a:ext cx="5724774" cy="286063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AU" sz="1400" dirty="0" smtClean="0"/>
              <a:t>Understand the predictors of interpretative profile membership.</a:t>
            </a:r>
          </a:p>
          <a:p>
            <a:pPr algn="l">
              <a:lnSpc>
                <a:spcPct val="150000"/>
              </a:lnSpc>
            </a:pPr>
            <a:endParaRPr lang="en-AU" sz="1400" dirty="0"/>
          </a:p>
          <a:p>
            <a:pPr algn="l">
              <a:lnSpc>
                <a:spcPct val="150000"/>
              </a:lnSpc>
            </a:pPr>
            <a:r>
              <a:rPr lang="en-AU" sz="1400" dirty="0" smtClean="0"/>
              <a:t>What is a better predictor of climate change perceptions? The mental models people have of the climate, or their underlying political ideology, worldviews, etc.?</a:t>
            </a:r>
          </a:p>
          <a:p>
            <a:pPr algn="l">
              <a:lnSpc>
                <a:spcPct val="150000"/>
              </a:lnSpc>
            </a:pPr>
            <a:endParaRPr lang="en-AU" sz="1400" dirty="0"/>
          </a:p>
          <a:p>
            <a:pPr algn="l">
              <a:lnSpc>
                <a:spcPct val="150000"/>
              </a:lnSpc>
            </a:pPr>
            <a:r>
              <a:rPr lang="en-AU" sz="1400" dirty="0"/>
              <a:t>Different strategies and challenges for updating beliefs rooted in ideology vs. rooted in explanations</a:t>
            </a:r>
            <a:r>
              <a:rPr lang="en-AU" sz="1400" dirty="0" smtClean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19646" y="3017227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Social causal</a:t>
            </a:r>
          </a:p>
          <a:p>
            <a:pPr algn="ctr"/>
            <a:r>
              <a:rPr kumimoji="1" lang="en-AU" i="1" smtClean="0"/>
              <a:t>mental </a:t>
            </a:r>
            <a:r>
              <a:rPr kumimoji="1" lang="en-AU" i="1" dirty="0" smtClean="0"/>
              <a:t>models</a:t>
            </a:r>
            <a:endParaRPr kumimoji="1" lang="en-AU" i="1" dirty="0"/>
          </a:p>
        </p:txBody>
      </p:sp>
      <p:sp>
        <p:nvSpPr>
          <p:cNvPr id="6" name="Rounded Rectangle 5"/>
          <p:cNvSpPr/>
          <p:nvPr/>
        </p:nvSpPr>
        <p:spPr>
          <a:xfrm>
            <a:off x="1419646" y="974085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Litany</a:t>
            </a:r>
          </a:p>
          <a:p>
            <a:pPr algn="ctr"/>
            <a:r>
              <a:rPr kumimoji="1" lang="en-AU" i="1" dirty="0" smtClean="0"/>
              <a:t>tweets, media articles</a:t>
            </a:r>
            <a:endParaRPr kumimoji="1" lang="en-AU" i="1" dirty="0"/>
          </a:p>
        </p:txBody>
      </p:sp>
      <p:sp>
        <p:nvSpPr>
          <p:cNvPr id="7" name="Rounded Rectangle 6"/>
          <p:cNvSpPr/>
          <p:nvPr/>
        </p:nvSpPr>
        <p:spPr>
          <a:xfrm>
            <a:off x="1365790" y="5060369"/>
            <a:ext cx="2853364" cy="86509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AU" b="1" dirty="0" smtClean="0">
                <a:solidFill>
                  <a:schemeClr val="tx1"/>
                </a:solidFill>
              </a:rPr>
              <a:t>Worldview/discourse</a:t>
            </a:r>
          </a:p>
          <a:p>
            <a:pPr algn="ctr"/>
            <a:r>
              <a:rPr kumimoji="1" lang="en-AU" i="1" dirty="0" smtClean="0"/>
              <a:t>worldviews, ideology</a:t>
            </a:r>
            <a:endParaRPr kumimoji="1" lang="en-AU" i="1" dirty="0"/>
          </a:p>
        </p:txBody>
      </p:sp>
      <p:cxnSp>
        <p:nvCxnSpPr>
          <p:cNvPr id="11" name="Curved Connector 10"/>
          <p:cNvCxnSpPr>
            <a:stCxn id="7" idx="1"/>
            <a:endCxn id="6" idx="1"/>
          </p:cNvCxnSpPr>
          <p:nvPr/>
        </p:nvCxnSpPr>
        <p:spPr>
          <a:xfrm rot="10800000" flipH="1">
            <a:off x="1365790" y="1406633"/>
            <a:ext cx="53856" cy="4086284"/>
          </a:xfrm>
          <a:prstGeom prst="curvedConnector3">
            <a:avLst>
              <a:gd name="adj1" fmla="val -603186"/>
            </a:avLst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3"/>
            <a:endCxn id="5" idx="3"/>
          </p:cNvCxnSpPr>
          <p:nvPr/>
        </p:nvCxnSpPr>
        <p:spPr>
          <a:xfrm>
            <a:off x="4273010" y="1406633"/>
            <a:ext cx="12700" cy="20431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5" idx="3"/>
          </p:cNvCxnSpPr>
          <p:nvPr/>
        </p:nvCxnSpPr>
        <p:spPr>
          <a:xfrm flipV="1">
            <a:off x="4219154" y="3449775"/>
            <a:ext cx="53856" cy="2043142"/>
          </a:xfrm>
          <a:prstGeom prst="curvedConnector3">
            <a:avLst>
              <a:gd name="adj1" fmla="val 524465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60551" y="2501630"/>
            <a:ext cx="3337984" cy="1854741"/>
          </a:xfrm>
        </p:spPr>
        <p:txBody>
          <a:bodyPr/>
          <a:lstStyle/>
          <a:p>
            <a:r>
              <a:rPr lang="en-AU" dirty="0" smtClean="0"/>
              <a:t>Recommended Reading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520267" y="932536"/>
            <a:ext cx="4820015" cy="4986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500" b="1" dirty="0" smtClean="0"/>
              <a:t>Causal Layered Analysis (CLA)</a:t>
            </a:r>
            <a:endParaRPr lang="en-AU" sz="1500" dirty="0" smtClean="0"/>
          </a:p>
          <a:p>
            <a:pPr marL="628612" lvl="1" indent="-171450">
              <a:buFont typeface="Arial" panose="020B0604020202020204" pitchFamily="34" charset="0"/>
              <a:buChar char="•"/>
            </a:pPr>
            <a:r>
              <a:rPr lang="en-AU" sz="1500" dirty="0" smtClean="0">
                <a:solidFill>
                  <a:schemeClr val="bg1"/>
                </a:solidFill>
              </a:rPr>
              <a:t>Inayatullah</a:t>
            </a:r>
            <a:r>
              <a:rPr lang="en-AU" sz="1500" dirty="0">
                <a:solidFill>
                  <a:schemeClr val="bg1"/>
                </a:solidFill>
              </a:rPr>
              <a:t>, S. (2004). The causal layered analysis (CLA) </a:t>
            </a:r>
            <a:r>
              <a:rPr lang="en-AU" sz="1500" dirty="0" smtClean="0">
                <a:solidFill>
                  <a:schemeClr val="bg1"/>
                </a:solidFill>
              </a:rPr>
              <a:t>reader:</a:t>
            </a:r>
            <a:r>
              <a:rPr lang="en-AU" sz="1500" i="1" dirty="0" smtClean="0">
                <a:solidFill>
                  <a:schemeClr val="bg1"/>
                </a:solidFill>
              </a:rPr>
              <a:t> </a:t>
            </a:r>
            <a:r>
              <a:rPr lang="en-AU" sz="1500" dirty="0" smtClean="0">
                <a:solidFill>
                  <a:schemeClr val="bg1"/>
                </a:solidFill>
              </a:rPr>
              <a:t>Theory </a:t>
            </a:r>
            <a:r>
              <a:rPr lang="en-AU" sz="1500" dirty="0">
                <a:solidFill>
                  <a:schemeClr val="bg1"/>
                </a:solidFill>
              </a:rPr>
              <a:t>and Case Studies of an Integrative and Transformative Methodology. </a:t>
            </a:r>
            <a:endParaRPr lang="en-AU" sz="1500" dirty="0" smtClean="0">
              <a:solidFill>
                <a:schemeClr val="bg1"/>
              </a:solidFill>
            </a:endParaRPr>
          </a:p>
          <a:p>
            <a:pPr marL="628612" lvl="1" indent="-171450">
              <a:buFont typeface="Arial" panose="020B0604020202020204" pitchFamily="34" charset="0"/>
              <a:buChar char="•"/>
            </a:pPr>
            <a:r>
              <a:rPr lang="en-AU" sz="1500" dirty="0" smtClean="0">
                <a:solidFill>
                  <a:schemeClr val="bg1"/>
                </a:solidFill>
              </a:rPr>
              <a:t>Bishop, B. J., &amp; </a:t>
            </a:r>
            <a:r>
              <a:rPr lang="en-AU" sz="1500" dirty="0" err="1" smtClean="0">
                <a:solidFill>
                  <a:schemeClr val="bg1"/>
                </a:solidFill>
              </a:rPr>
              <a:t>Dzidic</a:t>
            </a:r>
            <a:r>
              <a:rPr lang="en-AU" sz="1500" dirty="0" smtClean="0">
                <a:solidFill>
                  <a:schemeClr val="bg1"/>
                </a:solidFill>
              </a:rPr>
              <a:t>, P. L. </a:t>
            </a:r>
            <a:r>
              <a:rPr lang="en-AU" sz="1500" dirty="0">
                <a:solidFill>
                  <a:schemeClr val="bg1"/>
                </a:solidFill>
              </a:rPr>
              <a:t>(2014). Dealing with Wicked Problems: Conducting a Causal Layered Analysis of Complex Social Psychological </a:t>
            </a:r>
            <a:r>
              <a:rPr lang="en-AU" sz="1500" dirty="0" smtClean="0">
                <a:solidFill>
                  <a:schemeClr val="bg1"/>
                </a:solidFill>
              </a:rPr>
              <a:t>Issues. </a:t>
            </a:r>
            <a:r>
              <a:rPr lang="en-AU" sz="1500" i="1" dirty="0" smtClean="0">
                <a:solidFill>
                  <a:schemeClr val="bg1"/>
                </a:solidFill>
              </a:rPr>
              <a:t>American Journal of Community Psychology</a:t>
            </a:r>
            <a:r>
              <a:rPr lang="en-AU" sz="1500" dirty="0" smtClean="0">
                <a:solidFill>
                  <a:schemeClr val="bg1"/>
                </a:solidFill>
              </a:rPr>
              <a:t>, 53(</a:t>
            </a:r>
            <a:r>
              <a:rPr lang="en-AU" sz="1500" i="1" dirty="0" smtClean="0">
                <a:solidFill>
                  <a:schemeClr val="bg1"/>
                </a:solidFill>
              </a:rPr>
              <a:t>1-2</a:t>
            </a:r>
            <a:r>
              <a:rPr lang="en-AU" sz="15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en-AU" sz="1500" b="1" dirty="0" smtClean="0"/>
              <a:t>Thematic Analysis (TA</a:t>
            </a:r>
            <a:r>
              <a:rPr lang="en-AU" sz="1500" b="1" dirty="0"/>
              <a:t>)</a:t>
            </a:r>
            <a:endParaRPr lang="en-AU" sz="1500" dirty="0"/>
          </a:p>
          <a:p>
            <a:pPr marL="628612" lvl="1" indent="-171450">
              <a:buFont typeface="Arial" panose="020B0604020202020204" pitchFamily="34" charset="0"/>
              <a:buChar char="•"/>
            </a:pPr>
            <a:r>
              <a:rPr lang="en-AU" sz="1500" dirty="0">
                <a:solidFill>
                  <a:schemeClr val="bg1"/>
                </a:solidFill>
              </a:rPr>
              <a:t>Braun, V., &amp; Clarke, V. (2006). Using thematic analysis in psychology. </a:t>
            </a:r>
            <a:r>
              <a:rPr lang="en-AU" sz="1500" i="1" dirty="0">
                <a:solidFill>
                  <a:schemeClr val="bg1"/>
                </a:solidFill>
              </a:rPr>
              <a:t>Qualitative Research in Psychology</a:t>
            </a:r>
            <a:r>
              <a:rPr lang="en-AU" sz="1500" dirty="0">
                <a:solidFill>
                  <a:schemeClr val="bg1"/>
                </a:solidFill>
              </a:rPr>
              <a:t>, </a:t>
            </a:r>
            <a:r>
              <a:rPr lang="en-AU" sz="1500" dirty="0" smtClean="0">
                <a:solidFill>
                  <a:schemeClr val="bg1"/>
                </a:solidFill>
              </a:rPr>
              <a:t>3(</a:t>
            </a:r>
            <a:r>
              <a:rPr lang="en-AU" sz="1500" i="1" dirty="0" smtClean="0">
                <a:solidFill>
                  <a:schemeClr val="bg1"/>
                </a:solidFill>
              </a:rPr>
              <a:t>2</a:t>
            </a:r>
            <a:r>
              <a:rPr lang="en-AU" sz="1500" dirty="0" smtClean="0">
                <a:solidFill>
                  <a:schemeClr val="bg1"/>
                </a:solidFill>
              </a:rPr>
              <a:t>), </a:t>
            </a:r>
            <a:r>
              <a:rPr lang="en-AU" sz="1500" dirty="0">
                <a:solidFill>
                  <a:schemeClr val="bg1"/>
                </a:solidFill>
              </a:rPr>
              <a:t>77–101</a:t>
            </a:r>
            <a:r>
              <a:rPr lang="en-AU" sz="1500" dirty="0" smtClean="0">
                <a:solidFill>
                  <a:schemeClr val="bg1"/>
                </a:solidFill>
              </a:rPr>
              <a:t>.</a:t>
            </a:r>
            <a:endParaRPr lang="en-AU" sz="1500" dirty="0">
              <a:solidFill>
                <a:schemeClr val="bg1"/>
              </a:solidFill>
            </a:endParaRPr>
          </a:p>
          <a:p>
            <a:pPr marL="628612" lvl="1" indent="-171450">
              <a:buFont typeface="Arial" panose="020B0604020202020204" pitchFamily="34" charset="0"/>
              <a:buChar char="•"/>
            </a:pPr>
            <a:endParaRPr lang="en-AU" sz="1500" dirty="0" smtClean="0">
              <a:solidFill>
                <a:schemeClr val="bg1"/>
              </a:solidFill>
            </a:endParaRPr>
          </a:p>
          <a:p>
            <a:pPr marL="628612" lvl="1" indent="-171450">
              <a:buFont typeface="Arial" panose="020B0604020202020204" pitchFamily="34" charset="0"/>
              <a:buChar char="•"/>
            </a:pPr>
            <a:endParaRPr lang="en-A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800" dirty="0">
                <a:hlinkClick r:id="rId3"/>
              </a:rPr>
              <a:t>http://tiny.cc/xup88y</a:t>
            </a:r>
            <a:r>
              <a:rPr lang="en-AU" sz="1800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AU" sz="1400" dirty="0"/>
              <a:t>This research was supported by an Australian Government Research Training Program (RTP) Scholarship from the University of Western Australia and a scholarship from the CSIRO Research </a:t>
            </a:r>
            <a:r>
              <a:rPr lang="en-AU" sz="1400" dirty="0" smtClean="0"/>
              <a:t>Office to me, as well as a </a:t>
            </a:r>
            <a:r>
              <a:rPr lang="en-AU" sz="1400" dirty="0"/>
              <a:t>grant from the Climate Adaptation Flagship of the CSIRO awarded to </a:t>
            </a:r>
            <a:r>
              <a:rPr lang="en-AU" sz="1400" dirty="0" err="1" smtClean="0"/>
              <a:t>Dr.</a:t>
            </a:r>
            <a:r>
              <a:rPr lang="en-AU" sz="1400" dirty="0" smtClean="0"/>
              <a:t> Mark Hurlstone and </a:t>
            </a:r>
            <a:r>
              <a:rPr lang="en-AU" sz="1400" dirty="0" err="1" smtClean="0"/>
              <a:t>Dr.</a:t>
            </a:r>
            <a:r>
              <a:rPr lang="en-AU" sz="1400" dirty="0" smtClean="0"/>
              <a:t> Iain Walker.</a:t>
            </a:r>
          </a:p>
        </p:txBody>
      </p:sp>
      <p:pic>
        <p:nvPicPr>
          <p:cNvPr id="8" name="Picture 12" descr="Image result for download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80" y="3395821"/>
            <a:ext cx="663349" cy="66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3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solidFill>
            <a:schemeClr val="accent5">
              <a:lumMod val="40000"/>
              <a:lumOff val="60000"/>
              <a:alpha val="0"/>
            </a:schemeClr>
          </a:solidFill>
        </p:spPr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mental model perspective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56170" y="3574543"/>
            <a:ext cx="6034158" cy="2015378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Mental models are internalised models of a world, can be simulated and generate inferences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AU" sz="16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Mental </a:t>
            </a:r>
            <a:r>
              <a:rPr lang="en-AU" sz="1600" dirty="0"/>
              <a:t>models attempt to </a:t>
            </a:r>
            <a:r>
              <a:rPr lang="en-AU" sz="1600" i="1" dirty="0"/>
              <a:t>mirror</a:t>
            </a:r>
            <a:r>
              <a:rPr lang="en-AU" sz="1600" dirty="0"/>
              <a:t> the world, but often fall short (constrained cognitive capacity, constraints from ideology</a:t>
            </a:r>
            <a:r>
              <a:rPr lang="en-AU" sz="1600" dirty="0" smtClean="0"/>
              <a:t>)</a:t>
            </a:r>
          </a:p>
          <a:p>
            <a:pPr algn="l"/>
            <a:endParaRPr lang="en-AU" sz="16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/>
              <a:t>Differences in mental models of climate change correspond to differences in policy </a:t>
            </a:r>
            <a:r>
              <a:rPr lang="en-AU" sz="1600" dirty="0" smtClean="0"/>
              <a:t>support.</a:t>
            </a:r>
            <a:endParaRPr lang="en-AU" sz="1600" dirty="0"/>
          </a:p>
        </p:txBody>
      </p:sp>
      <p:pic>
        <p:nvPicPr>
          <p:cNvPr id="1026" name="Picture 2" descr="ozone hole and greenhouse g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2" y="1997582"/>
            <a:ext cx="4495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33534" y="5436032"/>
            <a:ext cx="282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 smtClean="0">
                <a:solidFill>
                  <a:schemeClr val="accent3"/>
                </a:solidFill>
                <a:hlinkClick r:id="rId4"/>
              </a:rPr>
              <a:t>(Ian Webster for CRED, 2009) </a:t>
            </a:r>
            <a:endParaRPr lang="en-AU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2" name="Rectangle 31"/>
          <p:cNvSpPr/>
          <p:nvPr/>
        </p:nvSpPr>
        <p:spPr>
          <a:xfrm>
            <a:off x="378134" y="2451100"/>
            <a:ext cx="11200829" cy="2165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AU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Mental models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400" dirty="0" smtClean="0"/>
              <a:t>Different mental models of climate change generate different inferences</a:t>
            </a:r>
            <a:endParaRPr lang="en-A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78134" y="357509"/>
            <a:ext cx="11200829" cy="20313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Greenhouse gas</a:t>
            </a:r>
          </a:p>
          <a:p>
            <a:r>
              <a:rPr lang="en-AU" dirty="0" smtClean="0"/>
              <a:t>model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92104" y="2656612"/>
            <a:ext cx="2227561" cy="17543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‘Good Environmental Practice’ </a:t>
            </a:r>
            <a:r>
              <a:rPr lang="en-AU" dirty="0" smtClean="0"/>
              <a:t>model</a:t>
            </a:r>
          </a:p>
          <a:p>
            <a:r>
              <a:rPr lang="en-AU" dirty="0" smtClean="0"/>
              <a:t>(</a:t>
            </a:r>
            <a:r>
              <a:rPr lang="en-AU" dirty="0" smtClean="0">
                <a:hlinkClick r:id="rId3"/>
              </a:rPr>
              <a:t>Bostrom </a:t>
            </a:r>
            <a:r>
              <a:rPr lang="en-AU" dirty="0">
                <a:hlinkClick r:id="rId3"/>
              </a:rPr>
              <a:t>et al., 2012</a:t>
            </a:r>
            <a:r>
              <a:rPr lang="en-AU" dirty="0"/>
              <a:t>; </a:t>
            </a:r>
            <a:r>
              <a:rPr lang="da-DK" dirty="0" smtClean="0">
                <a:hlinkClick r:id="rId4"/>
              </a:rPr>
              <a:t>Read et al., 1994</a:t>
            </a:r>
            <a:r>
              <a:rPr lang="da-DK" dirty="0" smtClean="0"/>
              <a:t>)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908732" y="773007"/>
            <a:ext cx="214391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Greenhouse gases</a:t>
            </a:r>
          </a:p>
          <a:p>
            <a:r>
              <a:rPr lang="en-AU" dirty="0" smtClean="0"/>
              <a:t>(e.g., CO</a:t>
            </a:r>
            <a:r>
              <a:rPr lang="en-AU" baseline="-25000" dirty="0" smtClean="0"/>
              <a:t>2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955586" y="911506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Climate change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002440" y="496008"/>
            <a:ext cx="2143914" cy="12003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Reducing greenhouse gas emissions</a:t>
            </a:r>
          </a:p>
          <a:p>
            <a:r>
              <a:rPr lang="en-AU" dirty="0" smtClean="0"/>
              <a:t>(e.g., carbon tax)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2908732" y="2903457"/>
            <a:ext cx="2143914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Bad environmental practices</a:t>
            </a:r>
          </a:p>
          <a:p>
            <a:r>
              <a:rPr lang="en-AU" dirty="0" smtClean="0"/>
              <a:t>(e.g., pollution)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5955586" y="3180456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Climate change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9002440" y="2764958"/>
            <a:ext cx="2143914" cy="14773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 smtClean="0"/>
              <a:t>Good environmental practices</a:t>
            </a:r>
          </a:p>
          <a:p>
            <a:r>
              <a:rPr lang="en-AU" dirty="0" smtClean="0"/>
              <a:t>(e.g., recycling, planting trees)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 flipV="1">
            <a:off x="5052646" y="1096172"/>
            <a:ext cx="9029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11" idx="3"/>
          </p:cNvCxnSpPr>
          <p:nvPr/>
        </p:nvCxnSpPr>
        <p:spPr>
          <a:xfrm flipH="1" flipV="1">
            <a:off x="8099500" y="1096172"/>
            <a:ext cx="9029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62033" y="911506"/>
            <a:ext cx="444500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+</a:t>
            </a:r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8389403" y="911506"/>
            <a:ext cx="444500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-</a:t>
            </a:r>
            <a:endParaRPr lang="en-AU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52646" y="3365122"/>
            <a:ext cx="9029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099500" y="3365122"/>
            <a:ext cx="9029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62033" y="3180456"/>
            <a:ext cx="444500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+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8389403" y="3180456"/>
            <a:ext cx="444500" cy="369332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-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>
            <a:off x="2908732" y="1540874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tx2"/>
                </a:solidFill>
              </a:rPr>
              <a:t>causes</a:t>
            </a:r>
            <a:endParaRPr lang="en-AU" i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08732" y="3883428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tx2"/>
                </a:solidFill>
              </a:rPr>
              <a:t>causes</a:t>
            </a:r>
            <a:endParaRPr lang="en-AU" i="1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002440" y="4261658"/>
            <a:ext cx="2143914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tx2"/>
                </a:solidFill>
              </a:rPr>
              <a:t>mitigation</a:t>
            </a:r>
            <a:endParaRPr lang="en-AU" i="1" dirty="0">
              <a:solidFill>
                <a:schemeClr val="tx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02440" y="1761705"/>
            <a:ext cx="2143914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i="1" dirty="0" smtClean="0">
                <a:solidFill>
                  <a:schemeClr val="tx2"/>
                </a:solidFill>
              </a:rPr>
              <a:t>mitigation</a:t>
            </a:r>
            <a:endParaRPr lang="en-AU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5" grpId="0" animBg="1"/>
      <p:bldP spid="26" grpId="0" animBg="1"/>
      <p:bldP spid="28" grpId="0" animBg="1"/>
      <p:bldP spid="29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Collecting public perceptions</a:t>
            </a:r>
            <a:endParaRPr lang="en-AU" dirty="0"/>
          </a:p>
        </p:txBody>
      </p:sp>
      <p:pic>
        <p:nvPicPr>
          <p:cNvPr id="27" name="Picture Placeholder 26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5169958" y="2083827"/>
            <a:ext cx="1852083" cy="1852369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693420" y="4732205"/>
            <a:ext cx="2805161" cy="1193259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Intrusive data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Intensive to collect, transcribe, and analyse data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693420" y="3992527"/>
            <a:ext cx="2805161" cy="390888"/>
          </a:xfrm>
        </p:spPr>
        <p:txBody>
          <a:bodyPr/>
          <a:lstStyle/>
          <a:p>
            <a:r>
              <a:rPr lang="en-AU" dirty="0" smtClean="0"/>
              <a:t>Qualitative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1" name="Picture Placeholder 30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solidFill>
            <a:schemeClr val="accent5">
              <a:lumMod val="40000"/>
              <a:lumOff val="60000"/>
              <a:alpha val="0"/>
            </a:schemeClr>
          </a:solidFill>
        </p:spPr>
      </p:pic>
      <p:sp>
        <p:nvSpPr>
          <p:cNvPr id="22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8451274" y="4732205"/>
            <a:ext cx="3339674" cy="119325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Environment not controlled by experimenter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Diverse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No probes required to generate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 smtClean="0"/>
              <a:t>Can be difficult to understand meaning</a:t>
            </a:r>
            <a:endParaRPr lang="en-AU" sz="14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AU" dirty="0" smtClean="0"/>
              <a:t>Observation/Naturalistic</a:t>
            </a:r>
            <a:endParaRPr lang="en-AU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4693420" y="4408913"/>
            <a:ext cx="2805161" cy="293685"/>
          </a:xfrm>
        </p:spPr>
        <p:txBody>
          <a:bodyPr>
            <a:normAutofit lnSpcReduction="10000"/>
          </a:bodyPr>
          <a:lstStyle/>
          <a:p>
            <a:r>
              <a:rPr lang="en-AU" sz="1400" dirty="0" smtClean="0"/>
              <a:t>Interviews, focus groups</a:t>
            </a:r>
            <a:endParaRPr lang="en-AU" sz="1400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4"/>
          </p:nvPr>
        </p:nvSpPr>
        <p:spPr/>
        <p:txBody>
          <a:bodyPr>
            <a:noAutofit/>
          </a:bodyPr>
          <a:lstStyle/>
          <a:p>
            <a:r>
              <a:rPr lang="en-AU" sz="1400" dirty="0" smtClean="0"/>
              <a:t>Social media</a:t>
            </a:r>
            <a:endParaRPr lang="en-AU" sz="1400" dirty="0"/>
          </a:p>
        </p:txBody>
      </p:sp>
      <p:pic>
        <p:nvPicPr>
          <p:cNvPr id="18" name="Picture Placeholder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1438948" y="2083827"/>
            <a:ext cx="1852083" cy="18523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sp>
        <p:nvSpPr>
          <p:cNvPr id="21" name="Text Placeholder 18"/>
          <p:cNvSpPr txBox="1">
            <a:spLocks/>
          </p:cNvSpPr>
          <p:nvPr/>
        </p:nvSpPr>
        <p:spPr>
          <a:xfrm>
            <a:off x="962410" y="4732205"/>
            <a:ext cx="2805161" cy="11932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24" rtl="0" eaLnBrk="1" latinLnBrk="0" hangingPunct="1">
              <a:lnSpc>
                <a:spcPct val="160000"/>
              </a:lnSpc>
              <a:spcBef>
                <a:spcPts val="0"/>
              </a:spcBef>
              <a:buFontTx/>
              <a:buNone/>
              <a:defRPr kumimoji="1" sz="1067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Easier to analyse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400" dirty="0" smtClean="0"/>
              <a:t>Top-down</a:t>
            </a:r>
          </a:p>
        </p:txBody>
      </p:sp>
      <p:sp>
        <p:nvSpPr>
          <p:cNvPr id="29" name="Text Placeholder 19"/>
          <p:cNvSpPr txBox="1">
            <a:spLocks/>
          </p:cNvSpPr>
          <p:nvPr/>
        </p:nvSpPr>
        <p:spPr>
          <a:xfrm>
            <a:off x="962410" y="3992527"/>
            <a:ext cx="2805161" cy="3908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24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1867" kern="1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Quantitative</a:t>
            </a:r>
            <a:endParaRPr lang="en-AU" dirty="0"/>
          </a:p>
        </p:txBody>
      </p:sp>
      <p:sp>
        <p:nvSpPr>
          <p:cNvPr id="30" name="Text Placeholder 24"/>
          <p:cNvSpPr txBox="1">
            <a:spLocks/>
          </p:cNvSpPr>
          <p:nvPr/>
        </p:nvSpPr>
        <p:spPr>
          <a:xfrm>
            <a:off x="962410" y="4408913"/>
            <a:ext cx="2805161" cy="29368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324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kumimoji="1" sz="1333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162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24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86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48" indent="0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90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3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4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6" indent="-228581" algn="l" defTabSz="91432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smtClean="0"/>
              <a:t>Surveys, experiments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4185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Our Study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400" dirty="0"/>
              <a:t>When Australian users tweet about climate change, what are the topics being discussed</a:t>
            </a:r>
            <a:r>
              <a:rPr lang="en-AU" sz="1400" dirty="0" smtClean="0"/>
              <a:t>?</a:t>
            </a:r>
            <a:endParaRPr lang="en-AU" sz="1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AU" sz="2000" dirty="0"/>
              <a:t>Research </a:t>
            </a:r>
            <a:r>
              <a:rPr lang="en-AU" sz="2000" dirty="0" smtClean="0"/>
              <a:t>Question</a:t>
            </a:r>
            <a:endParaRPr lang="en-AU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sz="1400" dirty="0"/>
              <a:t>Topic modelling</a:t>
            </a: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AU" sz="2000" dirty="0" smtClean="0"/>
              <a:t>Analysis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5331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9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modelling</a:t>
            </a:r>
            <a:endParaRPr lang="en-AU" dirty="0"/>
          </a:p>
        </p:txBody>
      </p:sp>
      <p:sp>
        <p:nvSpPr>
          <p:cNvPr id="103" name="Text Placeholder 102"/>
          <p:cNvSpPr>
            <a:spLocks noGrp="1"/>
          </p:cNvSpPr>
          <p:nvPr>
            <p:ph type="body" sz="quarter" idx="16"/>
          </p:nvPr>
        </p:nvSpPr>
        <p:spPr/>
        <p:txBody>
          <a:bodyPr>
            <a:noAutofit/>
          </a:bodyPr>
          <a:lstStyle/>
          <a:p>
            <a:r>
              <a:rPr lang="en-AU" sz="1400" i="1" dirty="0" smtClean="0"/>
              <a:t>Identifying abstract representations of semantically related words and concepts (</a:t>
            </a:r>
            <a:r>
              <a:rPr lang="en-AU" sz="1400" b="1" i="1" dirty="0" smtClean="0"/>
              <a:t>topics</a:t>
            </a:r>
            <a:r>
              <a:rPr lang="en-AU" sz="1400" i="1" dirty="0" smtClean="0"/>
              <a:t>)</a:t>
            </a:r>
            <a:endParaRPr lang="en-AU" sz="1400" i="1" dirty="0"/>
          </a:p>
        </p:txBody>
      </p:sp>
      <p:sp>
        <p:nvSpPr>
          <p:cNvPr id="101" name="Text Placeholder 100"/>
          <p:cNvSpPr>
            <a:spLocks noGrp="1"/>
          </p:cNvSpPr>
          <p:nvPr>
            <p:ph type="body" sz="quarter" idx="12"/>
          </p:nvPr>
        </p:nvSpPr>
        <p:spPr>
          <a:xfrm>
            <a:off x="935567" y="2961792"/>
            <a:ext cx="4720879" cy="2517733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Relies on patterns of word co-occurrence between tweets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Represent topics as a list of keywords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Word co-occurrences are limited on Twitter (tweets are short)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AU" sz="1600" dirty="0" smtClean="0"/>
              <a:t>Popular </a:t>
            </a:r>
            <a:r>
              <a:rPr lang="en-AU" sz="1600" dirty="0"/>
              <a:t>approaches suffer (</a:t>
            </a:r>
            <a:r>
              <a:rPr lang="en-AU" sz="1600" dirty="0" smtClean="0">
                <a:hlinkClick r:id="rId3"/>
              </a:rPr>
              <a:t>Nugroho, Zhao, Yang, Paris, </a:t>
            </a:r>
            <a:r>
              <a:rPr lang="en-AU" sz="1600" dirty="0">
                <a:hlinkClick r:id="rId3"/>
              </a:rPr>
              <a:t>&amp; Nepal</a:t>
            </a:r>
            <a:r>
              <a:rPr lang="en-AU" sz="1600" dirty="0" smtClean="0">
                <a:hlinkClick r:id="rId3"/>
              </a:rPr>
              <a:t>, 2017</a:t>
            </a:r>
            <a:r>
              <a:rPr lang="en-AU" sz="1600" dirty="0" smtClean="0"/>
              <a:t>)</a:t>
            </a:r>
            <a:endParaRPr lang="en-AU" sz="1600" dirty="0"/>
          </a:p>
        </p:txBody>
      </p:sp>
      <p:sp>
        <p:nvSpPr>
          <p:cNvPr id="102" name="Text Placeholder 10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Popular approaches (e.g., </a:t>
            </a:r>
            <a:r>
              <a:rPr lang="en-AU" i="1" dirty="0" smtClean="0"/>
              <a:t>LDA</a:t>
            </a:r>
            <a:r>
              <a:rPr lang="en-AU" dirty="0" smtClean="0"/>
              <a:t>, </a:t>
            </a:r>
            <a:r>
              <a:rPr lang="en-AU" i="1" dirty="0" smtClean="0"/>
              <a:t>PLSA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04" name="Text Placeholder 103"/>
          <p:cNvSpPr>
            <a:spLocks noGrp="1"/>
          </p:cNvSpPr>
          <p:nvPr>
            <p:ph type="body" sz="quarter" idx="18"/>
          </p:nvPr>
        </p:nvSpPr>
        <p:spPr>
          <a:xfrm>
            <a:off x="6535554" y="2961792"/>
            <a:ext cx="4720879" cy="251773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 smtClean="0"/>
              <a:t>Relies on patterns of word co-occurrence</a:t>
            </a:r>
          </a:p>
          <a:p>
            <a:r>
              <a:rPr lang="en-AU" sz="1600" dirty="0"/>
              <a:t>	</a:t>
            </a:r>
            <a:r>
              <a:rPr lang="en-AU" sz="1600" b="1" dirty="0" smtClean="0"/>
              <a:t>and on patterns of social and 	temporal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 smtClean="0"/>
              <a:t>Outperforms popular </a:t>
            </a:r>
            <a:r>
              <a:rPr lang="en-AU" sz="1600" dirty="0"/>
              <a:t>approaches (</a:t>
            </a:r>
            <a:r>
              <a:rPr lang="en-AU" sz="1600" dirty="0" smtClean="0">
                <a:hlinkClick r:id="rId3"/>
              </a:rPr>
              <a:t>Nugroho et </a:t>
            </a:r>
            <a:r>
              <a:rPr lang="en-AU" sz="1600" dirty="0">
                <a:hlinkClick r:id="rId3"/>
              </a:rPr>
              <a:t>al</a:t>
            </a:r>
            <a:r>
              <a:rPr lang="en-AU" sz="1600" dirty="0" smtClean="0">
                <a:hlinkClick r:id="rId3"/>
              </a:rPr>
              <a:t>., 2017</a:t>
            </a:r>
            <a:r>
              <a:rPr lang="en-AU" sz="1600" dirty="0" smtClean="0"/>
              <a:t>)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Non-Negative Matrix inter-joint Factorization (</a:t>
            </a:r>
            <a:r>
              <a:rPr lang="en-AU" i="1" dirty="0" err="1" smtClean="0"/>
              <a:t>NMijF</a:t>
            </a:r>
            <a:r>
              <a:rPr lang="en-AU" dirty="0" smtClean="0"/>
              <a:t>; </a:t>
            </a:r>
            <a:r>
              <a:rPr lang="en-AU" dirty="0" smtClean="0">
                <a:hlinkClick r:id="rId3"/>
              </a:rPr>
              <a:t>Nugroho </a:t>
            </a:r>
            <a:r>
              <a:rPr lang="en-AU" dirty="0">
                <a:hlinkClick r:id="rId3"/>
              </a:rPr>
              <a:t>et al., </a:t>
            </a:r>
            <a:r>
              <a:rPr lang="en-AU" dirty="0" smtClean="0">
                <a:hlinkClick r:id="rId3"/>
              </a:rPr>
              <a:t>2017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74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Social interactions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AU" sz="1600" dirty="0" smtClean="0"/>
              <a:t>Tweet #1, #2, and #3 may fall within the same topic</a:t>
            </a:r>
            <a:endParaRPr lang="en-A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99473" y="1436914"/>
            <a:ext cx="1753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Tweet #1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6217494" y="2572466"/>
            <a:ext cx="1753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Tweet #2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6217493" y="3440315"/>
            <a:ext cx="17531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Tweet #3</a:t>
            </a:r>
            <a:endParaRPr lang="en-AU" dirty="0"/>
          </a:p>
        </p:txBody>
      </p:sp>
      <p:cxnSp>
        <p:nvCxnSpPr>
          <p:cNvPr id="14" name="Elbow Connector 13"/>
          <p:cNvCxnSpPr>
            <a:stCxn id="11" idx="1"/>
            <a:endCxn id="10" idx="2"/>
          </p:cNvCxnSpPr>
          <p:nvPr/>
        </p:nvCxnSpPr>
        <p:spPr>
          <a:xfrm rot="10800000">
            <a:off x="4176060" y="1806246"/>
            <a:ext cx="2041434" cy="950886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2" idx="1"/>
          </p:cNvCxnSpPr>
          <p:nvPr/>
        </p:nvCxnSpPr>
        <p:spPr>
          <a:xfrm rot="10800000">
            <a:off x="4176059" y="2757133"/>
            <a:ext cx="2041434" cy="867849"/>
          </a:xfrm>
          <a:prstGeom prst="bentConnector3">
            <a:avLst>
              <a:gd name="adj1" fmla="val 99791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Polaris</Template>
  <TotalTime>2569</TotalTime>
  <Words>2043</Words>
  <Application>Microsoft Office PowerPoint</Application>
  <PresentationFormat>Widescreen</PresentationFormat>
  <Paragraphs>320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Coo Hew</vt:lpstr>
      <vt:lpstr>Gidole</vt:lpstr>
      <vt:lpstr>Spica Neue</vt:lpstr>
      <vt:lpstr>Spica Neue Bold</vt:lpstr>
      <vt:lpstr>Wingdings</vt:lpstr>
      <vt:lpstr>Contents</vt:lpstr>
      <vt:lpstr>No Footer</vt:lpstr>
      <vt:lpstr>Blending psychology and data science</vt:lpstr>
      <vt:lpstr>Everyone involved</vt:lpstr>
      <vt:lpstr>How does the public conceptualise climate change?</vt:lpstr>
      <vt:lpstr>A mental model perspective</vt:lpstr>
      <vt:lpstr>Mental models</vt:lpstr>
      <vt:lpstr>Collecting public perceptions</vt:lpstr>
      <vt:lpstr>Our Study</vt:lpstr>
      <vt:lpstr>Topic modelling</vt:lpstr>
      <vt:lpstr>Social interactions</vt:lpstr>
      <vt:lpstr>A quick detour into psychology</vt:lpstr>
      <vt:lpstr>Social interactions</vt:lpstr>
      <vt:lpstr>Causal layered analysis (CLA)</vt:lpstr>
      <vt:lpstr>CLA</vt:lpstr>
      <vt:lpstr>CLA</vt:lpstr>
      <vt:lpstr>CLA</vt:lpstr>
      <vt:lpstr>CLA</vt:lpstr>
      <vt:lpstr>CLA</vt:lpstr>
      <vt:lpstr>Back to the study</vt:lpstr>
      <vt:lpstr>What to use?</vt:lpstr>
      <vt:lpstr>Four-Phased Framework (Andreotta et al., 2019)</vt:lpstr>
      <vt:lpstr>Our data</vt:lpstr>
      <vt:lpstr>Data science</vt:lpstr>
      <vt:lpstr>Not all topics are equally relevant</vt:lpstr>
      <vt:lpstr>PowerPoint Presentation</vt:lpstr>
      <vt:lpstr>The grouped topics</vt:lpstr>
      <vt:lpstr>Extracting a subset of data</vt:lpstr>
      <vt:lpstr>Thematic analysis</vt:lpstr>
      <vt:lpstr>Themes</vt:lpstr>
      <vt:lpstr>Themes vs. Topics (e.g., sea level rise)</vt:lpstr>
      <vt:lpstr>Mixed-methods framework</vt:lpstr>
      <vt:lpstr>Next study: Segmenting the public</vt:lpstr>
      <vt:lpstr>Predicting segment membership</vt:lpstr>
      <vt:lpstr>Recommended Reading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Andreotta</dc:creator>
  <cp:lastModifiedBy>Matthew Andreotta</cp:lastModifiedBy>
  <cp:revision>462</cp:revision>
  <dcterms:created xsi:type="dcterms:W3CDTF">2019-03-01T07:03:31Z</dcterms:created>
  <dcterms:modified xsi:type="dcterms:W3CDTF">2019-07-05T08:22:40Z</dcterms:modified>
</cp:coreProperties>
</file>