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6" r:id="rId2"/>
    <p:sldId id="257" r:id="rId3"/>
    <p:sldId id="259" r:id="rId4"/>
    <p:sldId id="269" r:id="rId5"/>
    <p:sldId id="272" r:id="rId6"/>
    <p:sldId id="273" r:id="rId7"/>
    <p:sldId id="274" r:id="rId8"/>
    <p:sldId id="261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6C7"/>
    <a:srgbClr val="1F2833"/>
    <a:srgbClr val="66FCF1"/>
    <a:srgbClr val="0B0C10"/>
    <a:srgbClr val="45A2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82745" autoAdjust="0"/>
  </p:normalViewPr>
  <p:slideViewPr>
    <p:cSldViewPr snapToGrid="0">
      <p:cViewPr varScale="1">
        <p:scale>
          <a:sx n="57" d="100"/>
          <a:sy n="57" d="100"/>
        </p:scale>
        <p:origin x="980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C2A3C-8196-49E6-98CF-4262F0DB9F2A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B9AC1-187C-42E2-A45C-504310C406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302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B9AC1-187C-42E2-A45C-504310C406B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1510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B9AC1-187C-42E2-A45C-504310C406B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1000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B9AC1-187C-42E2-A45C-504310C406B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1740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https://twitter.com/MRobertsQLD/status/796252408456224768</a:t>
            </a:r>
          </a:p>
          <a:p>
            <a:endParaRPr lang="en-AU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Queries:  “climate” AND “change”; (2) “#</a:t>
            </a:r>
            <a:r>
              <a:rPr lang="en-AU" dirty="0" err="1" smtClean="0"/>
              <a:t>climatechange</a:t>
            </a:r>
            <a:r>
              <a:rPr lang="en-AU" dirty="0" smtClean="0"/>
              <a:t>”; (3) “#climate”; (4) “global” AND “warming”; and (5) “#</a:t>
            </a:r>
            <a:r>
              <a:rPr lang="en-AU" dirty="0" err="1" smtClean="0"/>
              <a:t>globalwarming</a:t>
            </a:r>
            <a:r>
              <a:rPr lang="en-AU" dirty="0" smtClean="0"/>
              <a:t>”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B9AC1-187C-42E2-A45C-504310C406B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878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B9AC1-187C-42E2-A45C-504310C406B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9723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B9AC1-187C-42E2-A45C-504310C406B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2485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B9AC1-187C-42E2-A45C-504310C406B9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8990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B9AC1-187C-42E2-A45C-504310C406B9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9721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B9AC1-187C-42E2-A45C-504310C406B9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2677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E32D-4E1C-4D30-8B9C-E1BCDC00D4F4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75FE-7F44-4203-BD30-F8C12A8A8E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753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E32D-4E1C-4D30-8B9C-E1BCDC00D4F4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75FE-7F44-4203-BD30-F8C12A8A8E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627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E32D-4E1C-4D30-8B9C-E1BCDC00D4F4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75FE-7F44-4203-BD30-F8C12A8A8E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957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E32D-4E1C-4D30-8B9C-E1BCDC00D4F4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75FE-7F44-4203-BD30-F8C12A8A8E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235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E32D-4E1C-4D30-8B9C-E1BCDC00D4F4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75FE-7F44-4203-BD30-F8C12A8A8E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164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E32D-4E1C-4D30-8B9C-E1BCDC00D4F4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75FE-7F44-4203-BD30-F8C12A8A8E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708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E32D-4E1C-4D30-8B9C-E1BCDC00D4F4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75FE-7F44-4203-BD30-F8C12A8A8E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863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E32D-4E1C-4D30-8B9C-E1BCDC00D4F4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75FE-7F44-4203-BD30-F8C12A8A8E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455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E32D-4E1C-4D30-8B9C-E1BCDC00D4F4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75FE-7F44-4203-BD30-F8C12A8A8E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30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E32D-4E1C-4D30-8B9C-E1BCDC00D4F4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75FE-7F44-4203-BD30-F8C12A8A8E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830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E32D-4E1C-4D30-8B9C-E1BCDC00D4F4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75FE-7F44-4203-BD30-F8C12A8A8E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761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6E32D-4E1C-4D30-8B9C-E1BCDC00D4F4}" type="datetimeFigureOut">
              <a:rPr lang="en-AU" smtClean="0"/>
              <a:t>23/09/2019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B75FE-7F44-4203-BD30-F8C12A8A8E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769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78739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>
                <a:solidFill>
                  <a:srgbClr val="66FCF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Tweeting about climate change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8267" y="1693332"/>
            <a:ext cx="77639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Blending data science and psychology to analyse social media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47190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Matthew Andreotta</a:t>
            </a:r>
            <a:r>
              <a:rPr lang="en-AU" sz="2000" b="1" baseline="300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1,2</a:t>
            </a:r>
            <a:r>
              <a:rPr lang="en-AU" sz="20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Robertus Nugroho</a:t>
            </a:r>
            <a:r>
              <a:rPr lang="en-AU" sz="2000" baseline="300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2,3</a:t>
            </a:r>
            <a:r>
              <a:rPr lang="en-AU" sz="20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Mark Hurlstone</a:t>
            </a:r>
            <a:r>
              <a:rPr lang="en-AU" sz="2000" baseline="300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AU" sz="20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</a:p>
          <a:p>
            <a:pPr algn="ctr"/>
            <a:r>
              <a:rPr lang="en-AU" sz="20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Fabio Boschetti</a:t>
            </a:r>
            <a:r>
              <a:rPr lang="en-AU" sz="2000" baseline="30000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en-AU" sz="20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Simon Farrell</a:t>
            </a:r>
            <a:r>
              <a:rPr lang="en-AU" sz="2000" baseline="300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AU" sz="20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Iain Walker</a:t>
            </a:r>
            <a:r>
              <a:rPr lang="en-AU" sz="2000" baseline="300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r>
              <a:rPr lang="en-AU" sz="20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&amp; Cecile Paris</a:t>
            </a:r>
            <a:r>
              <a:rPr lang="en-AU" sz="2000" baseline="300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n-AU" sz="2000" dirty="0" smtClean="0">
              <a:solidFill>
                <a:srgbClr val="C5C6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668" y="4859027"/>
            <a:ext cx="50716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[1] School of Psychological Science, University of Western Australia</a:t>
            </a:r>
          </a:p>
          <a:p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[2] Data61, CSIRO</a:t>
            </a:r>
          </a:p>
          <a:p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[3] </a:t>
            </a:r>
            <a:r>
              <a:rPr lang="en-AU" dirty="0" err="1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Soegijapranata</a:t>
            </a:r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Catholic University</a:t>
            </a:r>
          </a:p>
          <a:p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[4] Ocean &amp; Atmosphere, CSIRO</a:t>
            </a:r>
          </a:p>
          <a:p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[5] School of Psychology and Counselling, University of Canberra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84668" y="4776667"/>
            <a:ext cx="3499289" cy="61369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5460999" y="5004265"/>
            <a:ext cx="6731001" cy="1853735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981197" y="5571899"/>
            <a:ext cx="4716881" cy="3208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</a:t>
            </a:r>
            <a:r>
              <a:rPr lang="en-AU" sz="2200" dirty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://psyarxiv.com/bynz4/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539" y="5966738"/>
            <a:ext cx="416672" cy="4166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318" y="6417134"/>
            <a:ext cx="407141" cy="4071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903" y="5549334"/>
            <a:ext cx="365941" cy="365941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5981197" y="6018099"/>
            <a:ext cx="6210803" cy="3208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matthew.andreotta@research.uwa.edu.au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981197" y="6464300"/>
            <a:ext cx="6333568" cy="3208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</a:t>
            </a:r>
            <a:r>
              <a:rPr lang="en-AU" sz="2200" dirty="0" err="1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MattAndreotta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784" y="4915017"/>
            <a:ext cx="742177" cy="742177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5981197" y="5125699"/>
            <a:ext cx="4716881" cy="3208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</a:t>
            </a:r>
            <a:r>
              <a:rPr lang="en-AU" sz="2200" dirty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://</a:t>
            </a: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bit.ly/2kxBF9d 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47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C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66FCF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 perceptions &amp; social media</a:t>
            </a:r>
            <a:endParaRPr lang="en-AU" dirty="0">
              <a:solidFill>
                <a:srgbClr val="66FCF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269"/>
            <a:ext cx="6190236" cy="2296187"/>
          </a:xfrm>
        </p:spPr>
        <p:txBody>
          <a:bodyPr>
            <a:noAutofit/>
          </a:bodyPr>
          <a:lstStyle/>
          <a:p>
            <a:r>
              <a:rPr lang="en-AU" sz="24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Members of the public differ in their opinions of important policy issues</a:t>
            </a:r>
          </a:p>
          <a:p>
            <a:r>
              <a:rPr lang="en-AU" sz="24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 commentary can influence policy agenda</a:t>
            </a:r>
          </a:p>
          <a:p>
            <a:pPr marL="0" indent="0">
              <a:buNone/>
            </a:pPr>
            <a:endParaRPr lang="en-AU" sz="2400" dirty="0" smtClean="0">
              <a:solidFill>
                <a:srgbClr val="C5C6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AU" sz="2400" dirty="0">
              <a:solidFill>
                <a:srgbClr val="C5C6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23669"/>
          <a:stretch/>
        </p:blipFill>
        <p:spPr>
          <a:xfrm>
            <a:off x="7236333" y="1541083"/>
            <a:ext cx="4814600" cy="266299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372666"/>
            <a:ext cx="12192000" cy="2485334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7" y="4508105"/>
            <a:ext cx="2214455" cy="2214455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2912632" y="4443356"/>
            <a:ext cx="92793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sz="2400" b="1" i="1" dirty="0" smtClean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AU" sz="2400" b="1" i="1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Large volume </a:t>
            </a:r>
          </a:p>
          <a:p>
            <a:pPr marL="0" indent="0">
              <a:buNone/>
            </a:pPr>
            <a:r>
              <a:rPr lang="en-AU" sz="2400" b="1" i="1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				=	Large and diverse data</a:t>
            </a:r>
          </a:p>
          <a:p>
            <a:pPr marL="0" indent="0">
              <a:buNone/>
            </a:pPr>
            <a:r>
              <a:rPr lang="en-AU" sz="2400" b="1" i="1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Dynamic content				</a:t>
            </a:r>
          </a:p>
        </p:txBody>
      </p:sp>
    </p:spTree>
    <p:extLst>
      <p:ext uri="{BB962C8B-B14F-4D97-AF65-F5344CB8AC3E}">
        <p14:creationId xmlns:p14="http://schemas.microsoft.com/office/powerpoint/2010/main" val="391660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C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251914" y="637482"/>
            <a:ext cx="9342257" cy="1436024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3251914" y="4784494"/>
            <a:ext cx="8940086" cy="1436024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-1" y="2710988"/>
            <a:ext cx="7924801" cy="1436024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347" y="637482"/>
            <a:ext cx="7589653" cy="1436024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Identify the common commentary </a:t>
            </a:r>
            <a:r>
              <a:rPr lang="en-AU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Australian’s tweets about climate change</a:t>
            </a:r>
            <a:endParaRPr lang="en-AU" dirty="0" smtClean="0">
              <a:solidFill>
                <a:srgbClr val="C5C6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2717768"/>
            <a:ext cx="5918200" cy="1436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b="1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Thematic analysis</a:t>
            </a:r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identify themes</a:t>
            </a:r>
            <a:endParaRPr lang="en-AU" b="1" dirty="0">
              <a:solidFill>
                <a:srgbClr val="C5C6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57804" y="4784494"/>
            <a:ext cx="7509933" cy="1436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set is exceeds the capabilities of traditional qualitative approaches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51914" y="626501"/>
            <a:ext cx="1350433" cy="143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AIM</a:t>
            </a:r>
            <a:endParaRPr lang="en-AU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596470" y="2704208"/>
            <a:ext cx="2328330" cy="143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DESIRED ANALYSIS</a:t>
            </a:r>
            <a:endParaRPr lang="en-AU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251915" y="4784494"/>
            <a:ext cx="2005890" cy="1436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</a:t>
            </a:r>
            <a:endParaRPr lang="en-AU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10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5" grpId="0"/>
      <p:bldP spid="7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C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66FCF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Framework</a:t>
            </a:r>
            <a:endParaRPr lang="en-AU" dirty="0">
              <a:solidFill>
                <a:srgbClr val="66FCF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Round Same Side Corner Rectangle 23"/>
          <p:cNvSpPr/>
          <p:nvPr/>
        </p:nvSpPr>
        <p:spPr>
          <a:xfrm rot="5400000">
            <a:off x="1585476" y="1233966"/>
            <a:ext cx="745728" cy="3916680"/>
          </a:xfrm>
          <a:prstGeom prst="round2Same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Compress corpus along a dimension of relevance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Round Same Side Corner Rectangle 24"/>
          <p:cNvSpPr/>
          <p:nvPr/>
        </p:nvSpPr>
        <p:spPr>
          <a:xfrm rot="5400000">
            <a:off x="1585476" y="2465272"/>
            <a:ext cx="745728" cy="3916680"/>
          </a:xfrm>
          <a:prstGeom prst="round2Same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AU" sz="2200" dirty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Extract a subset of data (from relevant spaces)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5400000">
            <a:off x="1585476" y="3696578"/>
            <a:ext cx="745728" cy="3916680"/>
          </a:xfrm>
          <a:prstGeom prst="round2Same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Perform qualitative analysis subset of data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Round Same Side Corner Rectangle 29"/>
          <p:cNvSpPr/>
          <p:nvPr/>
        </p:nvSpPr>
        <p:spPr>
          <a:xfrm rot="5400000">
            <a:off x="1585476" y="2660"/>
            <a:ext cx="745728" cy="3916680"/>
          </a:xfrm>
          <a:prstGeom prst="round2Same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AU" sz="2200" dirty="0" smtClean="0">
                <a:solidFill>
                  <a:srgbClr val="C5C6C7"/>
                </a:solidFill>
                <a:effectLst>
                  <a:glow rad="101600">
                    <a:srgbClr val="0B0C10">
                      <a:alpha val="60000"/>
                    </a:srgbClr>
                  </a:glo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Compile a corpus</a:t>
            </a:r>
            <a:endParaRPr lang="en-AU" sz="2200" dirty="0">
              <a:solidFill>
                <a:srgbClr val="C5C6C7"/>
              </a:solidFill>
              <a:effectLst>
                <a:glow rad="101600">
                  <a:srgbClr val="0B0C10">
                    <a:alpha val="60000"/>
                  </a:srgbClr>
                </a:glo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b="29867"/>
          <a:stretch/>
        </p:blipFill>
        <p:spPr>
          <a:xfrm>
            <a:off x="4754880" y="1499581"/>
            <a:ext cx="6836664" cy="2695049"/>
          </a:xfrm>
          <a:prstGeom prst="rect">
            <a:avLst/>
          </a:prstGeom>
        </p:spPr>
      </p:pic>
      <p:sp>
        <p:nvSpPr>
          <p:cNvPr id="13" name="Round Single Corner Rectangle 12"/>
          <p:cNvSpPr/>
          <p:nvPr/>
        </p:nvSpPr>
        <p:spPr>
          <a:xfrm>
            <a:off x="8779146" y="1579508"/>
            <a:ext cx="2574654" cy="624018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4891314" y="3824516"/>
            <a:ext cx="1836061" cy="349605"/>
          </a:xfrm>
          <a:prstGeom prst="rect">
            <a:avLst/>
          </a:prstGeom>
          <a:noFill/>
          <a:ln w="57150">
            <a:solidFill>
              <a:srgbClr val="45A2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5078094" y="4374822"/>
            <a:ext cx="6190236" cy="2296187"/>
          </a:xfrm>
          <a:solidFill>
            <a:srgbClr val="1F2833"/>
          </a:solidFill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Australian location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Posted in 2016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References climate change</a:t>
            </a:r>
          </a:p>
          <a:p>
            <a:pPr marL="0" indent="0">
              <a:buNone/>
            </a:pPr>
            <a:endParaRPr lang="en-AU" sz="2400" dirty="0">
              <a:solidFill>
                <a:srgbClr val="C5C6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AU" sz="2400" b="1" i="1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201,506</a:t>
            </a:r>
            <a:r>
              <a:rPr lang="en-AU" sz="2400" i="1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tweets</a:t>
            </a:r>
            <a:endParaRPr lang="en-AU" sz="2400" b="1" i="1" dirty="0">
              <a:solidFill>
                <a:srgbClr val="C5C6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891314" y="3018974"/>
            <a:ext cx="2198915" cy="399142"/>
          </a:xfrm>
          <a:prstGeom prst="rect">
            <a:avLst/>
          </a:prstGeom>
          <a:noFill/>
          <a:ln w="57150">
            <a:solidFill>
              <a:srgbClr val="45A2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06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C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66FCF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Framework</a:t>
            </a:r>
            <a:endParaRPr lang="en-AU" dirty="0">
              <a:solidFill>
                <a:srgbClr val="66FCF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Round Same Side Corner Rectangle 23"/>
          <p:cNvSpPr/>
          <p:nvPr/>
        </p:nvSpPr>
        <p:spPr>
          <a:xfrm rot="5400000">
            <a:off x="1585476" y="1233966"/>
            <a:ext cx="745728" cy="3916680"/>
          </a:xfrm>
          <a:prstGeom prst="round2SameRect">
            <a:avLst/>
          </a:prstGeom>
          <a:solidFill>
            <a:srgbClr val="45A2A8"/>
          </a:solidFill>
          <a:ln>
            <a:noFill/>
          </a:ln>
          <a:effectLst>
            <a:glow rad="101600">
              <a:srgbClr val="0B0C1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AU" sz="2200" dirty="0" smtClean="0">
                <a:solidFill>
                  <a:srgbClr val="C5C6C7"/>
                </a:solidFill>
                <a:effectLst>
                  <a:glow rad="101600">
                    <a:srgbClr val="1F2833">
                      <a:alpha val="60000"/>
                    </a:srgbClr>
                  </a:glo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Compress corpus along a dimension of relevance</a:t>
            </a:r>
            <a:endParaRPr lang="en-AU" sz="2200" dirty="0">
              <a:solidFill>
                <a:srgbClr val="C5C6C7"/>
              </a:solidFill>
              <a:effectLst>
                <a:glow rad="101600">
                  <a:srgbClr val="1F2833">
                    <a:alpha val="60000"/>
                  </a:srgbClr>
                </a:glo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Round Same Side Corner Rectangle 24"/>
          <p:cNvSpPr/>
          <p:nvPr/>
        </p:nvSpPr>
        <p:spPr>
          <a:xfrm rot="5400000">
            <a:off x="1585476" y="2465272"/>
            <a:ext cx="745728" cy="3916680"/>
          </a:xfrm>
          <a:prstGeom prst="round2Same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AU" sz="2200" dirty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Extract a subset of data (from relevant spaces)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5400000">
            <a:off x="1585476" y="3696578"/>
            <a:ext cx="745728" cy="3916680"/>
          </a:xfrm>
          <a:prstGeom prst="round2Same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Perform qualitative analysis subset of data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Round Same Side Corner Rectangle 29"/>
          <p:cNvSpPr/>
          <p:nvPr/>
        </p:nvSpPr>
        <p:spPr>
          <a:xfrm rot="5400000">
            <a:off x="1585476" y="2660"/>
            <a:ext cx="745728" cy="3916680"/>
          </a:xfrm>
          <a:prstGeom prst="round2Same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Compile a corpus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10068" y="125950"/>
            <a:ext cx="6960450" cy="4154984"/>
          </a:xfrm>
          <a:prstGeom prst="rect">
            <a:avLst/>
          </a:prstGeom>
          <a:solidFill>
            <a:srgbClr val="1F2833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b="1" i="1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Topics</a:t>
            </a:r>
            <a:r>
              <a:rPr lang="en-AU" sz="2400" i="1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</a:t>
            </a:r>
            <a:r>
              <a:rPr lang="en-AU" sz="2400" b="1" i="1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AU" sz="2400" i="1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abstract representations of semantically related words and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b="1" i="1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Non-negative Matrix inter-joint Factorization</a:t>
            </a:r>
            <a:r>
              <a:rPr lang="en-AU" sz="24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AU" sz="2400" b="1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AU" sz="2400" b="1" dirty="0" err="1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NMijF</a:t>
            </a:r>
            <a:r>
              <a:rPr lang="en-AU" sz="2400" b="1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AU" sz="2400" b="1" baseline="300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en-AU" sz="2400" b="1" dirty="0" smtClean="0">
              <a:solidFill>
                <a:srgbClr val="C5C6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Word </a:t>
            </a:r>
            <a:r>
              <a:rPr lang="en-AU" sz="24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co-occurrence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Social and temporal co-occurrence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41 batches, 5 topics per batch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b="1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Topic alignment algorithm</a:t>
            </a:r>
            <a:r>
              <a:rPr lang="en-AU" sz="2400" b="1" baseline="300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AU" sz="24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detect &amp; group similar topics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 groups of similar </a:t>
            </a:r>
            <a:r>
              <a:rPr lang="en-AU" sz="24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102 topics were rare (similar to ≤ 1 topic)</a:t>
            </a:r>
          </a:p>
        </p:txBody>
      </p:sp>
      <p:sp>
        <p:nvSpPr>
          <p:cNvPr id="8" name="Rectangle 7"/>
          <p:cNvSpPr/>
          <p:nvPr/>
        </p:nvSpPr>
        <p:spPr>
          <a:xfrm>
            <a:off x="6536775" y="4665343"/>
            <a:ext cx="3743056" cy="672501"/>
          </a:xfrm>
          <a:prstGeom prst="rect">
            <a:avLst/>
          </a:prstGeom>
          <a:solidFill>
            <a:srgbClr val="1F2833"/>
          </a:solidFill>
          <a:ln w="28575">
            <a:solidFill>
              <a:srgbClr val="45A2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pari</a:t>
            </a:r>
            <a:r>
              <a:rPr lang="en-AU" dirty="0" smtClean="0"/>
              <a:t> ratify agreement govern time #</a:t>
            </a:r>
            <a:r>
              <a:rPr lang="en-AU" dirty="0" err="1" smtClean="0"/>
              <a:t>parisagr</a:t>
            </a:r>
            <a:r>
              <a:rPr lang="en-AU" dirty="0" smtClean="0"/>
              <a:t>  </a:t>
            </a:r>
            <a:r>
              <a:rPr lang="en-AU" dirty="0" err="1" smtClean="0"/>
              <a:t>serio</a:t>
            </a:r>
            <a:r>
              <a:rPr lang="en-AU" dirty="0" smtClean="0"/>
              <a:t> storm amend action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66565" r="2000"/>
          <a:stretch/>
        </p:blipFill>
        <p:spPr>
          <a:xfrm>
            <a:off x="5945713" y="3100038"/>
            <a:ext cx="4667250" cy="993633"/>
          </a:xfrm>
          <a:prstGeom prst="rect">
            <a:avLst/>
          </a:prstGeom>
          <a:ln w="28575">
            <a:solidFill>
              <a:srgbClr val="45A2A8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6478190" y="3779938"/>
            <a:ext cx="1595139" cy="276357"/>
          </a:xfrm>
          <a:prstGeom prst="rect">
            <a:avLst/>
          </a:prstGeom>
          <a:noFill/>
          <a:ln w="57150">
            <a:solidFill>
              <a:srgbClr val="45A2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7127838" y="3155900"/>
            <a:ext cx="2560931" cy="225506"/>
          </a:xfrm>
          <a:prstGeom prst="rect">
            <a:avLst/>
          </a:prstGeom>
          <a:noFill/>
          <a:ln w="57150">
            <a:solidFill>
              <a:srgbClr val="45A2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6041991" y="3374385"/>
            <a:ext cx="1370939" cy="259080"/>
          </a:xfrm>
          <a:prstGeom prst="rect">
            <a:avLst/>
          </a:prstGeom>
          <a:noFill/>
          <a:ln w="57150">
            <a:solidFill>
              <a:srgbClr val="45A2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84668" y="6190750"/>
            <a:ext cx="121073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[1] (</a:t>
            </a:r>
            <a:r>
              <a:rPr lang="en-AU" dirty="0" err="1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Nugroho</a:t>
            </a:r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Zhao, Yang, Paris, &amp; Nepal, 2017)</a:t>
            </a:r>
          </a:p>
          <a:p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[2] </a:t>
            </a:r>
            <a:r>
              <a:rPr lang="en-AU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(Chuang et al., 2015</a:t>
            </a:r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AU" dirty="0">
              <a:solidFill>
                <a:srgbClr val="C5C6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 flipV="1">
            <a:off x="84668" y="6113590"/>
            <a:ext cx="3499289" cy="46450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6038731" y="3155900"/>
            <a:ext cx="4497558" cy="681911"/>
          </a:xfrm>
          <a:prstGeom prst="rect">
            <a:avLst/>
          </a:prstGeom>
          <a:noFill/>
          <a:ln w="57150">
            <a:solidFill>
              <a:srgbClr val="45A2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332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uiExpand="1" animBg="1"/>
      <p:bldP spid="12" grpId="0" uiExpand="1" animBg="1"/>
      <p:bldP spid="12" grpId="1" uiExpand="1" animBg="1"/>
      <p:bldP spid="13" grpId="0" uiExpand="1" animBg="1"/>
      <p:bldP spid="13" grpId="1" uiExpand="1" animBg="1"/>
      <p:bldP spid="14" grpId="0" uiExpand="1" animBg="1"/>
      <p:bldP spid="14" grpId="1" uiExpand="1" animBg="1"/>
      <p:bldP spid="15" grpId="0" uiExpand="1" build="p"/>
      <p:bldP spid="16" grpId="0" animBg="1"/>
      <p:bldP spid="11" grpId="0" uiExpand="1" animBg="1"/>
      <p:bldP spid="11" grpId="1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C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66FCF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Framework</a:t>
            </a:r>
            <a:endParaRPr lang="en-AU" dirty="0">
              <a:solidFill>
                <a:srgbClr val="66FCF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Round Same Side Corner Rectangle 23"/>
          <p:cNvSpPr/>
          <p:nvPr/>
        </p:nvSpPr>
        <p:spPr>
          <a:xfrm rot="5400000">
            <a:off x="1585476" y="1233966"/>
            <a:ext cx="745728" cy="3916680"/>
          </a:xfrm>
          <a:prstGeom prst="round2Same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Compress corpus along a dimension of relevance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Round Same Side Corner Rectangle 24"/>
          <p:cNvSpPr/>
          <p:nvPr/>
        </p:nvSpPr>
        <p:spPr>
          <a:xfrm rot="5400000">
            <a:off x="1585476" y="2465272"/>
            <a:ext cx="745728" cy="3916680"/>
          </a:xfrm>
          <a:prstGeom prst="round2Same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AU" sz="2200" dirty="0">
                <a:solidFill>
                  <a:srgbClr val="C5C6C7"/>
                </a:solidFill>
                <a:effectLst>
                  <a:glow rad="101600">
                    <a:srgbClr val="0B0C10">
                      <a:alpha val="60000"/>
                    </a:srgbClr>
                  </a:glo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AU" sz="2200" dirty="0" smtClean="0">
                <a:solidFill>
                  <a:srgbClr val="C5C6C7"/>
                </a:solidFill>
                <a:effectLst>
                  <a:glow rad="101600">
                    <a:srgbClr val="0B0C10">
                      <a:alpha val="60000"/>
                    </a:srgbClr>
                  </a:glo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Extract a subset of data (from relevant spaces)</a:t>
            </a:r>
            <a:endParaRPr lang="en-AU" sz="2200" dirty="0">
              <a:solidFill>
                <a:srgbClr val="C5C6C7"/>
              </a:solidFill>
              <a:effectLst>
                <a:glow rad="101600">
                  <a:srgbClr val="0B0C10">
                    <a:alpha val="60000"/>
                  </a:srgbClr>
                </a:glo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5400000">
            <a:off x="1585476" y="3696578"/>
            <a:ext cx="745728" cy="3916680"/>
          </a:xfrm>
          <a:prstGeom prst="round2Same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Perform qualitative analysis subset of data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Round Same Side Corner Rectangle 29"/>
          <p:cNvSpPr/>
          <p:nvPr/>
        </p:nvSpPr>
        <p:spPr>
          <a:xfrm rot="5400000">
            <a:off x="1585476" y="2660"/>
            <a:ext cx="745728" cy="3916680"/>
          </a:xfrm>
          <a:prstGeom prst="round2Same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Compile a corpus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14037" y="861773"/>
            <a:ext cx="5939763" cy="967027"/>
          </a:xfrm>
          <a:prstGeom prst="rect">
            <a:avLst/>
          </a:prstGeom>
          <a:solidFill>
            <a:srgbClr val="1F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Corpus of tweets</a:t>
            </a:r>
            <a:endParaRPr lang="en-AU" sz="2800" dirty="0">
              <a:solidFill>
                <a:srgbClr val="C5C6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283" y="972421"/>
            <a:ext cx="745729" cy="7457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104" y="972421"/>
            <a:ext cx="745729" cy="74572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604570" y="473646"/>
            <a:ext cx="0" cy="1802486"/>
          </a:xfrm>
          <a:prstGeom prst="line">
            <a:avLst/>
          </a:prstGeom>
          <a:ln w="57150">
            <a:solidFill>
              <a:srgbClr val="C5C6C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14037" y="749940"/>
            <a:ext cx="3190533" cy="0"/>
          </a:xfrm>
          <a:prstGeom prst="straightConnector1">
            <a:avLst/>
          </a:prstGeom>
          <a:ln w="38100">
            <a:solidFill>
              <a:srgbClr val="C5C6C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397012" y="260813"/>
            <a:ext cx="1410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57.50%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14037" y="1990087"/>
            <a:ext cx="31905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 groups of </a:t>
            </a:r>
            <a:r>
              <a:rPr lang="en-AU" sz="2200" b="1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common</a:t>
            </a:r>
            <a:r>
              <a:rPr lang="en-AU" sz="22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topics</a:t>
            </a:r>
            <a:endParaRPr lang="en-AU" sz="2200" dirty="0">
              <a:solidFill>
                <a:srgbClr val="C5C6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04571" y="1990087"/>
            <a:ext cx="27492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groups of </a:t>
            </a:r>
          </a:p>
          <a:p>
            <a:pPr algn="ctr"/>
            <a:r>
              <a:rPr lang="en-AU" sz="2200" b="1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rare </a:t>
            </a:r>
            <a:r>
              <a:rPr lang="en-AU" sz="22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topics</a:t>
            </a:r>
            <a:endParaRPr lang="en-AU" sz="2200" dirty="0">
              <a:solidFill>
                <a:srgbClr val="C5C6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6397012" y="2789485"/>
            <a:ext cx="1565444" cy="2627484"/>
          </a:xfrm>
          <a:prstGeom prst="downArrow">
            <a:avLst>
              <a:gd name="adj1" fmla="val 74476"/>
              <a:gd name="adj2" fmla="val 24050"/>
            </a:avLst>
          </a:prstGeom>
          <a:solidFill>
            <a:srgbClr val="1F28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 tweets per</a:t>
            </a:r>
          </a:p>
          <a:p>
            <a:pPr algn="ctr"/>
            <a:r>
              <a:rPr lang="en-AU" sz="22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group</a:t>
            </a:r>
            <a:endParaRPr lang="en-AU" sz="2200" dirty="0">
              <a:solidFill>
                <a:srgbClr val="C5C6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650941" y="861773"/>
            <a:ext cx="1966947" cy="4874607"/>
          </a:xfrm>
          <a:prstGeom prst="line">
            <a:avLst/>
          </a:prstGeom>
          <a:ln w="28575">
            <a:solidFill>
              <a:srgbClr val="66F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0064978" y="861773"/>
            <a:ext cx="1966947" cy="4874607"/>
          </a:xfrm>
          <a:prstGeom prst="line">
            <a:avLst/>
          </a:prstGeom>
          <a:ln w="28575">
            <a:solidFill>
              <a:srgbClr val="66FC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17888" y="5446926"/>
            <a:ext cx="3447090" cy="461665"/>
          </a:xfrm>
          <a:prstGeom prst="rect">
            <a:avLst/>
          </a:prstGeom>
          <a:solidFill>
            <a:srgbClr val="1F28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220 tweets</a:t>
            </a:r>
            <a:endParaRPr lang="en-AU" sz="2400" b="1" dirty="0">
              <a:solidFill>
                <a:srgbClr val="C5C6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9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C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66FCF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Framework</a:t>
            </a:r>
            <a:endParaRPr lang="en-AU" dirty="0">
              <a:solidFill>
                <a:srgbClr val="66FCF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Round Same Side Corner Rectangle 23"/>
          <p:cNvSpPr/>
          <p:nvPr/>
        </p:nvSpPr>
        <p:spPr>
          <a:xfrm rot="5400000">
            <a:off x="1585476" y="1233966"/>
            <a:ext cx="745728" cy="3916680"/>
          </a:xfrm>
          <a:prstGeom prst="round2Same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Compress corpus along a dimension of relevance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Round Same Side Corner Rectangle 24"/>
          <p:cNvSpPr/>
          <p:nvPr/>
        </p:nvSpPr>
        <p:spPr>
          <a:xfrm rot="5400000">
            <a:off x="1585476" y="2465272"/>
            <a:ext cx="745728" cy="3916680"/>
          </a:xfrm>
          <a:prstGeom prst="round2Same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AU" sz="2200" dirty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Extract a subset of data (from relevant spaces)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5400000">
            <a:off x="1585476" y="3696578"/>
            <a:ext cx="745728" cy="3916680"/>
          </a:xfrm>
          <a:prstGeom prst="round2Same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AU" sz="2200" dirty="0" smtClean="0">
                <a:solidFill>
                  <a:srgbClr val="C5C6C7"/>
                </a:solidFill>
                <a:effectLst>
                  <a:glow rad="101600">
                    <a:srgbClr val="1F2833">
                      <a:alpha val="60000"/>
                    </a:srgbClr>
                  </a:glo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Perform qualitative analysis subset of data</a:t>
            </a:r>
            <a:endParaRPr lang="en-AU" sz="2200" dirty="0">
              <a:solidFill>
                <a:srgbClr val="C5C6C7"/>
              </a:solidFill>
              <a:effectLst>
                <a:glow rad="101600">
                  <a:srgbClr val="1F2833">
                    <a:alpha val="60000"/>
                  </a:srgbClr>
                </a:glo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Round Same Side Corner Rectangle 29"/>
          <p:cNvSpPr/>
          <p:nvPr/>
        </p:nvSpPr>
        <p:spPr>
          <a:xfrm rot="5400000">
            <a:off x="1585476" y="2660"/>
            <a:ext cx="745728" cy="3916680"/>
          </a:xfrm>
          <a:prstGeom prst="round2Same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Compile a corpus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 descr="https://pbs.twimg.com/media/DcDWkMaXcAAvYiE.jpg: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311" y="927082"/>
            <a:ext cx="7025752" cy="527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175" y="3333290"/>
            <a:ext cx="3215745" cy="105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5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C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66FCF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en-AU" dirty="0">
              <a:solidFill>
                <a:srgbClr val="66FCF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632125"/>
            <a:ext cx="4106334" cy="685922"/>
          </a:xfrm>
          <a:prstGeom prst="rect">
            <a:avLst/>
          </a:prstGeom>
          <a:solidFill>
            <a:srgbClr val="C5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0" y="2643510"/>
            <a:ext cx="4106334" cy="685922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0" y="3654895"/>
            <a:ext cx="4106334" cy="685922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0" y="4666280"/>
            <a:ext cx="4106334" cy="685922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2" name="Rectangle 21"/>
          <p:cNvSpPr/>
          <p:nvPr/>
        </p:nvSpPr>
        <p:spPr>
          <a:xfrm>
            <a:off x="0" y="5677665"/>
            <a:ext cx="4106334" cy="685922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" y="5677666"/>
            <a:ext cx="4106333" cy="685921"/>
          </a:xfrm>
          <a:prstGeom prst="rect">
            <a:avLst/>
          </a:prstGeom>
          <a:solidFill>
            <a:srgbClr val="C5C6C7"/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legitimacy of climate change and climate science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0" y="4666281"/>
            <a:ext cx="4106333" cy="685921"/>
          </a:xfrm>
          <a:prstGeom prst="rect">
            <a:avLst/>
          </a:prstGeom>
          <a:solidFill>
            <a:srgbClr val="C5C6C7"/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Climate change deniers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0" y="2643511"/>
            <a:ext cx="4106333" cy="685921"/>
          </a:xfrm>
          <a:prstGeom prst="rect">
            <a:avLst/>
          </a:prstGeom>
          <a:solidFill>
            <a:srgbClr val="C5C6C7"/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Consequences of climate change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-2" y="3654896"/>
            <a:ext cx="4106333" cy="685921"/>
          </a:xfrm>
          <a:prstGeom prst="rect">
            <a:avLst/>
          </a:prstGeom>
          <a:solidFill>
            <a:srgbClr val="C5C6C7"/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Conversations on climate change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-1" y="1632124"/>
            <a:ext cx="4106333" cy="685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Climate change action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28067" y="1590363"/>
            <a:ext cx="7645400" cy="769441"/>
          </a:xfrm>
          <a:prstGeom prst="rect">
            <a:avLst/>
          </a:prstGeom>
          <a:solidFill>
            <a:srgbClr val="1F2833"/>
          </a:solidFill>
        </p:spPr>
        <p:txBody>
          <a:bodyPr wrap="square">
            <a:spAutoFit/>
          </a:bodyPr>
          <a:lstStyle/>
          <a:p>
            <a:r>
              <a:rPr lang="en-AU" sz="2200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Yes! Let’s start </a:t>
            </a:r>
            <a:r>
              <a:rPr lang="en-AU" sz="22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working together </a:t>
            </a:r>
            <a:r>
              <a:rPr lang="en-AU" sz="2200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real </a:t>
            </a:r>
            <a:r>
              <a:rPr lang="en-AU" sz="22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solutions on </a:t>
            </a:r>
            <a:r>
              <a:rPr lang="en-AU" sz="2200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climate </a:t>
            </a:r>
            <a:r>
              <a:rPr lang="en-AU" sz="22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 #</a:t>
            </a:r>
            <a:r>
              <a:rPr lang="en-AU" sz="2200" dirty="0" err="1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QandA</a:t>
            </a:r>
            <a:endParaRPr lang="en-AU" sz="2200" dirty="0">
              <a:solidFill>
                <a:srgbClr val="C5C6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28067" y="3613135"/>
            <a:ext cx="7645400" cy="769441"/>
          </a:xfrm>
          <a:prstGeom prst="rect">
            <a:avLst/>
          </a:prstGeom>
          <a:solidFill>
            <a:srgbClr val="1F2833"/>
          </a:solidFill>
        </p:spPr>
        <p:txBody>
          <a:bodyPr wrap="square">
            <a:spAutoFit/>
          </a:bodyPr>
          <a:lstStyle/>
          <a:p>
            <a:r>
              <a:rPr lang="en-AU" sz="2200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</a:t>
            </a:r>
            <a:r>
              <a:rPr lang="en-AU" sz="22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 gripping </a:t>
            </a:r>
            <a:r>
              <a:rPr lang="en-AU" sz="2200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 </a:t>
            </a:r>
            <a:r>
              <a:rPr lang="en-AU" sz="22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Principles </a:t>
            </a:r>
            <a:r>
              <a:rPr lang="en-AU" sz="2200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Malcolm. Not</a:t>
            </a:r>
          </a:p>
          <a:p>
            <a:r>
              <a:rPr lang="en-AU" sz="2200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one mention of </a:t>
            </a:r>
            <a:r>
              <a:rPr lang="en-AU" sz="22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climate change </a:t>
            </a:r>
            <a:r>
              <a:rPr lang="en-AU" sz="2200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his pitch.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28067" y="4624521"/>
            <a:ext cx="7645400" cy="769441"/>
          </a:xfrm>
          <a:prstGeom prst="rect">
            <a:avLst/>
          </a:prstGeom>
          <a:solidFill>
            <a:srgbClr val="1F2833"/>
          </a:solidFill>
        </p:spPr>
        <p:txBody>
          <a:bodyPr wrap="square">
            <a:spAutoFit/>
          </a:bodyPr>
          <a:lstStyle/>
          <a:p>
            <a:r>
              <a:rPr lang="en-AU" sz="22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According to </a:t>
            </a:r>
            <a:r>
              <a:rPr lang="en-AU" sz="2200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Senator elect </a:t>
            </a:r>
            <a:r>
              <a:rPr lang="en-AU" sz="22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Malcolm Roberts</a:t>
            </a:r>
            <a:r>
              <a:rPr lang="en-AU" sz="2200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NASA </a:t>
            </a:r>
            <a:r>
              <a:rPr lang="en-AU" sz="22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fiddles the </a:t>
            </a:r>
            <a:r>
              <a:rPr lang="en-AU" sz="2200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figures on </a:t>
            </a:r>
            <a:r>
              <a:rPr lang="en-AU" sz="22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Climate Change</a:t>
            </a:r>
            <a:r>
              <a:rPr lang="en-AU" sz="2200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28067" y="5635905"/>
            <a:ext cx="7645400" cy="1107996"/>
          </a:xfrm>
          <a:prstGeom prst="rect">
            <a:avLst/>
          </a:prstGeom>
          <a:solidFill>
            <a:srgbClr val="1F2833"/>
          </a:solidFill>
        </p:spPr>
        <p:txBody>
          <a:bodyPr wrap="square">
            <a:spAutoFit/>
          </a:bodyPr>
          <a:lstStyle/>
          <a:p>
            <a:r>
              <a:rPr lang="en-AU" sz="2200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we have an international convention on ‘Cloud Seeding’? </a:t>
            </a:r>
            <a:r>
              <a:rPr lang="en-AU" sz="22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 it </a:t>
            </a:r>
            <a:r>
              <a:rPr lang="en-AU" sz="2200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comes under United Nation’s climate change agreement?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28067" y="2601749"/>
            <a:ext cx="7645400" cy="769441"/>
          </a:xfrm>
          <a:prstGeom prst="rect">
            <a:avLst/>
          </a:prstGeom>
          <a:solidFill>
            <a:srgbClr val="1F2833"/>
          </a:solidFill>
        </p:spPr>
        <p:txBody>
          <a:bodyPr wrap="square">
            <a:spAutoFit/>
          </a:bodyPr>
          <a:lstStyle/>
          <a:p>
            <a:r>
              <a:rPr lang="en-AU" sz="22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Reefs </a:t>
            </a:r>
            <a:r>
              <a:rPr lang="en-AU" sz="2200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</a:t>
            </a:r>
            <a:r>
              <a:rPr lang="en-AU" sz="22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future </a:t>
            </a:r>
            <a:r>
              <a:rPr lang="en-AU" sz="2200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could look like </a:t>
            </a:r>
            <a:r>
              <a:rPr lang="en-AU" sz="22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if </a:t>
            </a:r>
            <a:r>
              <a:rPr lang="en-AU" sz="2200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continue to </a:t>
            </a:r>
            <a:r>
              <a:rPr lang="en-AU" sz="22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ignore #</a:t>
            </a:r>
            <a:r>
              <a:rPr lang="en-AU" sz="2200" dirty="0" err="1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climatechange</a:t>
            </a:r>
            <a:endParaRPr lang="en-AU" sz="2200" dirty="0">
              <a:solidFill>
                <a:srgbClr val="C5C6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85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66FCF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</a:t>
            </a:r>
            <a:endParaRPr lang="en-AU" dirty="0">
              <a:solidFill>
                <a:srgbClr val="66FCF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33" y="1625686"/>
            <a:ext cx="11777133" cy="3223807"/>
          </a:xfrm>
        </p:spPr>
        <p:txBody>
          <a:bodyPr/>
          <a:lstStyle/>
          <a:p>
            <a:r>
              <a:rPr lang="en-AU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Users want action on climate change</a:t>
            </a:r>
          </a:p>
          <a:p>
            <a:r>
              <a:rPr lang="en-AU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Some users are engaged</a:t>
            </a:r>
          </a:p>
          <a:p>
            <a:pPr lvl="1"/>
            <a:r>
              <a:rPr lang="en-AU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Discussion of climate risks (e.g., biodiversity)</a:t>
            </a:r>
          </a:p>
          <a:p>
            <a:pPr lvl="1"/>
            <a:r>
              <a:rPr lang="en-AU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Discussion of discussions</a:t>
            </a:r>
          </a:p>
          <a:p>
            <a:r>
              <a:rPr lang="en-AU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Need to:</a:t>
            </a:r>
          </a:p>
          <a:p>
            <a:pPr lvl="1"/>
            <a:r>
              <a:rPr lang="en-AU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Counter scepticism</a:t>
            </a:r>
          </a:p>
          <a:p>
            <a:pPr lvl="1"/>
            <a:r>
              <a:rPr lang="en-AU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Promote messages of self-efficacy and hope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29902" y="5389887"/>
            <a:ext cx="5443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research was supported by an </a:t>
            </a:r>
            <a:r>
              <a:rPr lang="en-AU" i="1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Australian Government </a:t>
            </a:r>
            <a:r>
              <a:rPr lang="en-AU" i="1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Research </a:t>
            </a:r>
            <a:r>
              <a:rPr lang="en-AU" i="1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Training Program Scholarship </a:t>
            </a:r>
            <a:r>
              <a:rPr lang="en-AU" i="1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 the </a:t>
            </a:r>
            <a:r>
              <a:rPr lang="en-AU" i="1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University </a:t>
            </a:r>
            <a:r>
              <a:rPr lang="en-AU" i="1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Western Australia and a </a:t>
            </a:r>
            <a:r>
              <a:rPr lang="en-AU" i="1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scholarship from </a:t>
            </a:r>
            <a:r>
              <a:rPr lang="en-AU" i="1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CSIRO Research Office and Data61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60999" y="5004265"/>
            <a:ext cx="6731001" cy="1853735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981197" y="5571899"/>
            <a:ext cx="4716881" cy="3208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</a:t>
            </a:r>
            <a:r>
              <a:rPr lang="en-AU" sz="2200" dirty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://psyarxiv.com/bynz4/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539" y="5966738"/>
            <a:ext cx="416672" cy="4166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318" y="6417134"/>
            <a:ext cx="407141" cy="40714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903" y="5549334"/>
            <a:ext cx="365941" cy="365941"/>
          </a:xfrm>
          <a:prstGeom prst="rect">
            <a:avLst/>
          </a:prstGeom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5981197" y="6018099"/>
            <a:ext cx="6210803" cy="3208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matthew.andreotta@research.uwa.edu.au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981197" y="6464300"/>
            <a:ext cx="6333568" cy="3208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</a:t>
            </a:r>
            <a:r>
              <a:rPr lang="en-AU" sz="2200" dirty="0" err="1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MattAndreotta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784" y="4915017"/>
            <a:ext cx="742177" cy="742177"/>
          </a:xfrm>
          <a:prstGeom prst="rect">
            <a:avLst/>
          </a:prstGeom>
        </p:spPr>
      </p:pic>
      <p:sp>
        <p:nvSpPr>
          <p:cNvPr id="22" name="Content Placeholder 2"/>
          <p:cNvSpPr txBox="1">
            <a:spLocks/>
          </p:cNvSpPr>
          <p:nvPr/>
        </p:nvSpPr>
        <p:spPr>
          <a:xfrm>
            <a:off x="5981197" y="5125699"/>
            <a:ext cx="4716881" cy="3208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</a:t>
            </a:r>
            <a:r>
              <a:rPr lang="en-AU" sz="2200" dirty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://</a:t>
            </a: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bit.ly/2kxBF9d 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75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634</Words>
  <Application>Microsoft Office PowerPoint</Application>
  <PresentationFormat>Widescreen</PresentationFormat>
  <Paragraphs>107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Office Theme</vt:lpstr>
      <vt:lpstr>PowerPoint Presentation</vt:lpstr>
      <vt:lpstr>Public perceptions &amp; social media</vt:lpstr>
      <vt:lpstr>PowerPoint Presentation</vt:lpstr>
      <vt:lpstr>Framework</vt:lpstr>
      <vt:lpstr>Framework</vt:lpstr>
      <vt:lpstr>Framework</vt:lpstr>
      <vt:lpstr>Framework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Andreotta</dc:creator>
  <cp:lastModifiedBy>Matthew Andreotta</cp:lastModifiedBy>
  <cp:revision>287</cp:revision>
  <dcterms:created xsi:type="dcterms:W3CDTF">2019-01-28T04:57:32Z</dcterms:created>
  <dcterms:modified xsi:type="dcterms:W3CDTF">2019-09-23T03:57:18Z</dcterms:modified>
</cp:coreProperties>
</file>