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141" autoAdjust="0"/>
  </p:normalViewPr>
  <p:slideViewPr>
    <p:cSldViewPr snapToGrid="0">
      <p:cViewPr varScale="1">
        <p:scale>
          <a:sx n="146" d="100"/>
          <a:sy n="146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BAD7-967E-49A4-8AF3-C0ECD204DFD8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5650BD-8A03-405E-A6EF-D44AD3891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1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650BD-8A03-405E-A6EF-D44AD3891D0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5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7AAD7-61DD-351F-7E7B-024ADB768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A8004D-B377-96D2-DD7D-2E1521289E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83FAFC-3107-89F4-38FE-6ACE064DD4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D970C-D658-1E02-C08A-3711649E8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5650BD-8A03-405E-A6EF-D44AD3891D0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370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CC3A6-28C3-014F-CBEE-D72080787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94CBF-FA39-8591-9DB2-51EF7FACAE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A15F6-82F2-A007-9EF2-47ADD139A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64F42A-6292-2FF7-C1E1-16E55046B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6CF408-DAAF-BAD5-4887-DEAF1DC8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C4A99-54DD-0A78-0B7A-FE3C1594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F2EE5-6843-5EDB-EFE2-2DDF8F346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034C1-D04B-00E5-2A76-6D248B0A6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962D4-A156-ADEA-6153-6C95183D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81422-0ADA-3B1E-BD26-CA66DD99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54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B75891-86F5-AECA-80F8-D923F4CAC2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81C2F0-75B0-9DDB-10C8-351E67773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B4745-AB62-35C6-959E-B25BF9A0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2C8D0-2976-0FA5-B37C-9E1698FE4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BCDE0-2C18-D019-77A4-BC33DAD9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998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2E3E1-4A5B-F8C5-680F-083546313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4DAC9-D841-E3BD-E712-688DD2E1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AA22-EF01-53C1-3F19-C857FD7F4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A7F98-4204-7373-93B3-704745E0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1E9D3-5BA9-DB0B-0E86-BC751327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6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49F3-7865-79A2-E4C4-915AB817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D8CEF-ED31-BA2E-7464-74E11A7DA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052F9-8C1E-2C37-B558-B2CBEF47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D358C-BC33-84DE-415F-3F23013B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0C8B-E648-C52D-0F8D-32784B389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1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1A962-61A2-C461-BBBF-CB55AC84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A19CC-D8E8-2A1E-77DC-6C18D31F3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1C80-22D3-A820-8170-B2D329318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ABFD8-4F5B-D5ED-2371-D53553579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43344-1DD4-589F-08DF-06F5CDBBB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9D44C-64EE-A6DA-3DDA-A10F7FEBD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6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C6921-8AF3-CB3A-49B5-15898079E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65BE4-27BB-9A61-EA5A-F03330FBA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39AA-D03F-1973-44B0-69B7D7413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A28B-8115-3E67-3A15-F3AF0ECBE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F18206-C79D-2C21-306B-D3E89F24AD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03301A-8686-BE01-FB84-C741B5303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A4D82-0CD6-5BD9-9187-7460B363D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2C6E5F-560E-7490-B4C2-FE5CCC040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08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4CF59-8EEB-9F42-D3D6-6608A8ACC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8DEC9-21FF-3A65-6531-5C3C5A5FF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FCB319-E879-44B9-F494-C794AC3A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799A2-5456-F45B-0716-BCECE4E5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075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3AE9B-40E7-EC96-DFB9-3A69154F0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C30474-F951-618B-9D1B-0482CCC8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854E6-962E-D3A6-D99C-F906D5E91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477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BBED-D787-AD85-EE3E-385524AFB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3F169-C25A-930F-23B8-048620624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3EB847-7E17-B6D4-2107-D98B5B68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81767-5AE8-BA87-37D5-ACC6D058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9741D-BD36-3B97-EF46-485538F53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DC191-1CA3-F070-3D98-C79966B4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793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C45F1-5111-F234-5D53-C306E5B7B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79E0F-7DCF-69F6-755C-64A23DC52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D1EDA-D1AC-837B-1481-5B53D47B3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213E94-20D8-21BC-FD83-08E6EE99D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D1AA3A-774D-227E-6255-D7879DBB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EDE12-4A4F-891A-1155-BFFB574D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799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8A27D-5D45-3533-9CF2-50FC0478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2C1E1B-FC02-5C29-3F81-BED405998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2A034-A0D8-CD0F-64FE-DC26D551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9B1350-FB35-47B2-9834-223D14293A3A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AC274-0953-8DE5-4796-B11163536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7B815-CBDE-BC27-298D-D3E9ABFA7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F1D1D-2176-4C17-8AC4-B6D6A52D8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966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1803-D876-9437-4A67-E45A618DC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Cad a part?</a:t>
            </a:r>
          </a:p>
        </p:txBody>
      </p:sp>
    </p:spTree>
    <p:extLst>
      <p:ext uri="{BB962C8B-B14F-4D97-AF65-F5344CB8AC3E}">
        <p14:creationId xmlns:p14="http://schemas.microsoft.com/office/powerpoint/2010/main" val="2588674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20A9-781E-EB19-5A92-34AE5AA73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TEMPLATE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38D9-64CD-94BE-9C5D-32F039A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22713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600" dirty="0"/>
              <a:t>Load TEMPLATE.PRT and go to drafting application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Go to Drafting Tools and click mark as template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600" dirty="0"/>
              <a:t>Mark Template and update PAX file, then save </a:t>
            </a:r>
            <a:r>
              <a:rPr lang="en-US" sz="1600" dirty="0" err="1"/>
              <a:t>TEMPLATE.prt</a:t>
            </a:r>
            <a:endParaRPr lang="en-US" sz="1600" dirty="0"/>
          </a:p>
          <a:p>
            <a:pPr marL="514350" indent="-51435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C5ED2-FDB6-1D8A-0DAB-EF100C49D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07206"/>
            <a:ext cx="5132534" cy="841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D34861-9D45-8F57-6390-DE7296CC2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562637" cy="1190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69DCD7F-3478-83A3-3E5E-5BA4C57C8D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7121" y="3154008"/>
            <a:ext cx="2905760" cy="333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15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4F73-C8FD-A582-4BF0-C242210F3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New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82C81-B7A0-361A-49A8-C3AEAA921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3852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Load part you want to make a drawing of</a:t>
            </a:r>
          </a:p>
          <a:p>
            <a:r>
              <a:rPr lang="en-US" sz="2000" dirty="0"/>
              <a:t>Make new drawing file: file-&gt;new</a:t>
            </a:r>
          </a:p>
          <a:p>
            <a:r>
              <a:rPr lang="en-US" sz="2000" dirty="0"/>
              <a:t>Set type to drawing and sheet size to blank</a:t>
            </a:r>
          </a:p>
          <a:p>
            <a:r>
              <a:rPr lang="en-US" sz="2000" dirty="0"/>
              <a:t>Click OK to make new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C608E-F32A-F5FE-D4D0-19DE8AB6B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480" y="1940559"/>
            <a:ext cx="4409399" cy="390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502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5A06-4710-4F85-ACBB-9D65CF6A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Up Drawing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EAE9F-1E39-A390-3B54-824184A71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be prompted to pick a sheet size</a:t>
            </a:r>
          </a:p>
          <a:p>
            <a:pPr lvl="1"/>
            <a:r>
              <a:rPr lang="en-US" dirty="0"/>
              <a:t>Use template-&gt;TWOCAN_TEMPLATE</a:t>
            </a:r>
          </a:p>
          <a:p>
            <a:endParaRPr lang="en-US" dirty="0"/>
          </a:p>
          <a:p>
            <a:r>
              <a:rPr lang="en-US" dirty="0"/>
              <a:t>The title block exists in layer 256, which is hidden</a:t>
            </a:r>
          </a:p>
          <a:p>
            <a:pPr lvl="1"/>
            <a:r>
              <a:rPr lang="en-US" dirty="0"/>
              <a:t>Go to view-&gt; layer settings</a:t>
            </a:r>
          </a:p>
          <a:p>
            <a:pPr lvl="1"/>
            <a:r>
              <a:rPr lang="en-US" dirty="0"/>
              <a:t>Check box to activate layer 256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94D3E4-DB96-13E6-E295-8E078522F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5600" y="197309"/>
            <a:ext cx="2398530" cy="36256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81649F-1C4A-1124-7F8D-DB390EC9C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560" y="3957931"/>
            <a:ext cx="3296110" cy="1476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C48087-8FBA-6472-CF78-6907EA2B6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790" y="4231942"/>
            <a:ext cx="2348560" cy="254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83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650A-BF6F-E59C-5D23-F428162CD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out title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9CE69-3CEE-C083-3010-5AD995AA9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Drafting Tools -&gt; Populate title block</a:t>
            </a:r>
          </a:p>
          <a:p>
            <a:r>
              <a:rPr lang="en-US" sz="2000" dirty="0"/>
              <a:t>Fill out ENGINEER, DRAWN BY (you) and (MATERIAL</a:t>
            </a:r>
          </a:p>
          <a:p>
            <a:pPr lvl="1"/>
            <a:r>
              <a:rPr lang="en-US" sz="1800" dirty="0"/>
              <a:t>Use “M. LEWTON” or “B. LAMARCA” format for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1EABE6-513C-F692-F0C5-51E0C39F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259" y="758338"/>
            <a:ext cx="4208553" cy="1501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511FE8-0A42-CC30-DA49-B1F5CB5B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4277" y="2673831"/>
            <a:ext cx="4040724" cy="342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417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0E6A7-0E55-6B87-D11A-49DF3F223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261D-2239-100D-9CA2-0B8BF35C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Hide border around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F1690-7471-5A57-AC24-463D6C41F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90754" cy="4351338"/>
          </a:xfrm>
        </p:spPr>
        <p:txBody>
          <a:bodyPr>
            <a:normAutofit/>
          </a:bodyPr>
          <a:lstStyle/>
          <a:p>
            <a:r>
              <a:rPr lang="en-US" sz="2000" dirty="0"/>
              <a:t>File -&gt; Preferences -&gt; Drafting -&gt; Drawing View -&gt; Workflow -&gt; Uncheck “Display”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DAC58C-DC0D-002D-09AA-5C5439A24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3091" y="1446576"/>
            <a:ext cx="3595914" cy="4854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507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7ED92-5181-5866-3B1C-5B2387FFE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4669"/>
          </a:xfrm>
        </p:spPr>
        <p:txBody>
          <a:bodyPr>
            <a:normAutofit/>
          </a:bodyPr>
          <a:lstStyle/>
          <a:p>
            <a:r>
              <a:rPr lang="en-US" sz="3200" dirty="0"/>
              <a:t>Bringing geometry into your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5DFCA-5679-F848-33C5-81844D762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50268" cy="4863042"/>
          </a:xfrm>
        </p:spPr>
        <p:txBody>
          <a:bodyPr>
            <a:normAutofit/>
          </a:bodyPr>
          <a:lstStyle/>
          <a:p>
            <a:r>
              <a:rPr lang="en-US" sz="2000" dirty="0"/>
              <a:t>Each major </a:t>
            </a:r>
            <a:r>
              <a:rPr lang="en-US" sz="2000" dirty="0" err="1"/>
              <a:t>assy</a:t>
            </a:r>
            <a:r>
              <a:rPr lang="en-US" sz="2000" dirty="0"/>
              <a:t> has “-000” Layout as the main file where you “do” the cad</a:t>
            </a:r>
          </a:p>
          <a:p>
            <a:r>
              <a:rPr lang="en-US" sz="2000" dirty="0"/>
              <a:t>To bring  in reference geometry: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Double click on layout file to enter in context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Under Assemblies, open “Wave Geometry linker”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Select the things you want, bodies, planes, sketches </a:t>
            </a:r>
            <a:r>
              <a:rPr lang="en-US" sz="1600" dirty="0" err="1"/>
              <a:t>etc</a:t>
            </a: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r>
              <a:rPr lang="en-US" sz="1600" dirty="0"/>
              <a:t>Objects show up in your assembly as “linked”</a:t>
            </a:r>
          </a:p>
          <a:p>
            <a:r>
              <a:rPr lang="en-US" sz="2000" dirty="0"/>
              <a:t>You can bring parts from all other layouts adjacent assemblies, not just the top one!</a:t>
            </a:r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  <a:p>
            <a:pPr marL="800100" lvl="1" indent="-342900">
              <a:buFont typeface="+mj-lt"/>
              <a:buAutoNum type="arabicPeriod"/>
            </a:pPr>
            <a:endParaRPr lang="en-US" sz="16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5AA5185-74D0-C687-B933-E195A101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7927" y="1329794"/>
            <a:ext cx="5564407" cy="147405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5CC7827-EE89-0B75-C17B-764B4B4FB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3535" y="3313381"/>
            <a:ext cx="6358465" cy="91026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F171849-8E02-0B38-697B-01E746E79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2862" y="4504267"/>
            <a:ext cx="3854553" cy="2073542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750F09-9FFD-86FB-0E29-EA0809F3AB32}"/>
              </a:ext>
            </a:extLst>
          </p:cNvPr>
          <p:cNvCxnSpPr/>
          <p:nvPr/>
        </p:nvCxnSpPr>
        <p:spPr>
          <a:xfrm flipV="1">
            <a:off x="4995333" y="2302933"/>
            <a:ext cx="1507067" cy="660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D0D3325-6B4E-F9BF-6C8A-C2CC0C5CAE6B}"/>
              </a:ext>
            </a:extLst>
          </p:cNvPr>
          <p:cNvCxnSpPr>
            <a:cxnSpLocks/>
          </p:cNvCxnSpPr>
          <p:nvPr/>
        </p:nvCxnSpPr>
        <p:spPr>
          <a:xfrm flipV="1">
            <a:off x="4673600" y="3615267"/>
            <a:ext cx="5350933" cy="203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628F673-C652-F29E-D629-E73B1BD62BBB}"/>
              </a:ext>
            </a:extLst>
          </p:cNvPr>
          <p:cNvCxnSpPr>
            <a:cxnSpLocks/>
          </p:cNvCxnSpPr>
          <p:nvPr/>
        </p:nvCxnSpPr>
        <p:spPr>
          <a:xfrm>
            <a:off x="4995333" y="4733182"/>
            <a:ext cx="2082800" cy="1532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A69F55D-417C-51A5-EBDC-9E3C4679F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166" y="1124577"/>
            <a:ext cx="3195934" cy="157294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F8791-BBC2-88EB-4816-7493A3515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95333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So you </a:t>
            </a:r>
            <a:r>
              <a:rPr lang="en-US" sz="1600" dirty="0" err="1"/>
              <a:t>cadded</a:t>
            </a:r>
            <a:r>
              <a:rPr lang="en-US" sz="1600" dirty="0"/>
              <a:t> all the parts in the layout file as bodies, cool!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Make an empty part file Following “C-10X-00Y PART NAME”, where X matches the layout and Y is a new number.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Put empty part file in the layout using “add component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Using wave link, bring in just the body you want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Hide the datum coordinates, and add the body to the reference set</a:t>
            </a:r>
          </a:p>
          <a:p>
            <a:r>
              <a:rPr lang="en-US" sz="1600" dirty="0"/>
              <a:t>And that’s it!</a:t>
            </a:r>
          </a:p>
          <a:p>
            <a:r>
              <a:rPr lang="en-US" sz="1600" dirty="0"/>
              <a:t>Your layout at the end should contain all parts in the assembly AND any subassemblies</a:t>
            </a:r>
          </a:p>
          <a:p>
            <a:endParaRPr lang="en-US" sz="1600" dirty="0"/>
          </a:p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6F4B04-6ED2-BA7E-4A08-FF0BB7E6707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64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Making Your Part File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2637B2B-85C5-B7B3-A8D5-22DB6759BE85}"/>
              </a:ext>
            </a:extLst>
          </p:cNvPr>
          <p:cNvCxnSpPr>
            <a:cxnSpLocks/>
          </p:cNvCxnSpPr>
          <p:nvPr/>
        </p:nvCxnSpPr>
        <p:spPr>
          <a:xfrm flipV="1">
            <a:off x="5384800" y="2506859"/>
            <a:ext cx="2142067" cy="13759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812C18-4C98-E6AE-E0A2-6BFA9DC075B6}"/>
              </a:ext>
            </a:extLst>
          </p:cNvPr>
          <p:cNvCxnSpPr>
            <a:cxnSpLocks/>
          </p:cNvCxnSpPr>
          <p:nvPr/>
        </p:nvCxnSpPr>
        <p:spPr>
          <a:xfrm flipV="1">
            <a:off x="5613400" y="2274681"/>
            <a:ext cx="1913467" cy="2007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C47CC0CA-8714-3142-0344-2D2103CEF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8734" y="3335929"/>
            <a:ext cx="4995333" cy="73547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C4301EA-B65E-FFB2-A352-2FC7DC1E104E}"/>
              </a:ext>
            </a:extLst>
          </p:cNvPr>
          <p:cNvSpPr/>
          <p:nvPr/>
        </p:nvSpPr>
        <p:spPr>
          <a:xfrm>
            <a:off x="11133667" y="3441308"/>
            <a:ext cx="660400" cy="7354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E5CFD3E-1985-7ED1-9821-D5225F8679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8190" y="4176781"/>
            <a:ext cx="3236419" cy="274306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61780D4-A717-E5B9-7887-FFD804F30CA2}"/>
              </a:ext>
            </a:extLst>
          </p:cNvPr>
          <p:cNvCxnSpPr>
            <a:cxnSpLocks/>
          </p:cNvCxnSpPr>
          <p:nvPr/>
        </p:nvCxnSpPr>
        <p:spPr>
          <a:xfrm>
            <a:off x="5520267" y="4351141"/>
            <a:ext cx="2218266" cy="6122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446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E1D-BBFA-DA5A-F63A-6B4DF598C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Assemblies (-50X)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EDF4A-B8EF-A40C-561A-9ACDAA87C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54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Assemblies live in parallel to the layout system</a:t>
            </a:r>
          </a:p>
          <a:p>
            <a:r>
              <a:rPr lang="en-US" sz="2000" dirty="0"/>
              <a:t>Assemblies NEVER use constraints</a:t>
            </a:r>
          </a:p>
          <a:p>
            <a:pPr lvl="1"/>
            <a:r>
              <a:rPr lang="en-US" sz="1600" dirty="0"/>
              <a:t>They break all the time</a:t>
            </a:r>
          </a:p>
          <a:p>
            <a:pPr lvl="1"/>
            <a:r>
              <a:rPr lang="en-US" sz="1600" dirty="0"/>
              <a:t>MOVE by constraint is what you want</a:t>
            </a:r>
          </a:p>
          <a:p>
            <a:r>
              <a:rPr lang="en-US" sz="2000" dirty="0"/>
              <a:t>Only add parts using absolute coordinates, and they’ll automatically be in the right place in space</a:t>
            </a:r>
          </a:p>
          <a:p>
            <a:r>
              <a:rPr lang="en-US" sz="2000" dirty="0"/>
              <a:t>Using assembly patterns is OK and highly recommended!</a:t>
            </a:r>
          </a:p>
          <a:p>
            <a:r>
              <a:rPr lang="en-US" sz="2000" dirty="0"/>
              <a:t>Adding cots parts is annoying, we’ll figure out what we want to do</a:t>
            </a:r>
          </a:p>
          <a:p>
            <a:pPr lvl="1"/>
            <a:r>
              <a:rPr lang="en-US" sz="1600" dirty="0"/>
              <a:t>Maybe have a COTS KIT to contain the mess to one 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0FCB80-40E0-0CAF-4E2D-665DE6829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3022" y="1638050"/>
            <a:ext cx="3505689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52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AB175-11EB-4A0D-C093-48E4AA087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Nx</a:t>
            </a:r>
            <a:r>
              <a:rPr lang="en-US" dirty="0"/>
              <a:t> can't find the part I want to 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63C9D-21B7-043F-A4AD-1650F9AE5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5082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drawback of using </a:t>
            </a:r>
            <a:r>
              <a:rPr lang="en-US" dirty="0" err="1"/>
              <a:t>github</a:t>
            </a:r>
            <a:r>
              <a:rPr lang="en-US" dirty="0"/>
              <a:t> is it saves parts to the local path of the computer it was saved on, so you need to switch to using search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Search “Assembly load options” in top bar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from </a:t>
            </a:r>
            <a:r>
              <a:rPr lang="en-US" dirty="0" err="1"/>
              <a:t>seach</a:t>
            </a:r>
            <a:r>
              <a:rPr lang="en-US" dirty="0"/>
              <a:t> folders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Select top level folder of the repo</a:t>
            </a:r>
          </a:p>
          <a:p>
            <a:r>
              <a:rPr lang="en-US" dirty="0"/>
              <a:t>This is annoying but It'll take 2 seconds every time you open NX</a:t>
            </a:r>
          </a:p>
          <a:p>
            <a:r>
              <a:rPr lang="en-US" dirty="0"/>
              <a:t>For this reason, we will be saving all PNs to one big folder, annoying  but it means you only have to add 1 folder every time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2522D4-5576-80A7-2224-ADD3800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236" y="2127738"/>
            <a:ext cx="2844126" cy="3331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61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694C-5E1F-0149-1FC1-77B56A96A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Pushing to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BB3D3-8FD2-3036-07A5-9B048A2C3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lets us work on cad in parallel as long as we’re working in different layouts</a:t>
            </a:r>
          </a:p>
          <a:p>
            <a:r>
              <a:rPr lang="en-US" dirty="0"/>
              <a:t>If we save over each other, we will lose work!</a:t>
            </a:r>
          </a:p>
          <a:p>
            <a:r>
              <a:rPr lang="en-US" dirty="0"/>
              <a:t>What we can do to avoid this</a:t>
            </a:r>
          </a:p>
          <a:p>
            <a:pPr lvl="1"/>
            <a:r>
              <a:rPr lang="en-US" dirty="0"/>
              <a:t>Push / Pull as often as you can, it takes 2 seconds!!!!!!!</a:t>
            </a:r>
          </a:p>
          <a:p>
            <a:pPr lvl="1"/>
            <a:r>
              <a:rPr lang="en-US" dirty="0"/>
              <a:t>Message the team if you’re going to change the top level layout</a:t>
            </a:r>
          </a:p>
          <a:p>
            <a:pPr lvl="1"/>
            <a:r>
              <a:rPr lang="en-US" dirty="0"/>
              <a:t>Stay vocal about what cad you’re working in</a:t>
            </a:r>
          </a:p>
          <a:p>
            <a:pPr lvl="1"/>
            <a:r>
              <a:rPr lang="en-US" dirty="0"/>
              <a:t>Don’t save a layout if you think someone else is working on it</a:t>
            </a:r>
          </a:p>
          <a:p>
            <a:r>
              <a:rPr lang="en-US" dirty="0"/>
              <a:t>This wasn’t an issue previously </a:t>
            </a:r>
            <a:r>
              <a:rPr lang="en-US" dirty="0" err="1"/>
              <a:t>bc</a:t>
            </a:r>
            <a:r>
              <a:rPr lang="en-US" dirty="0"/>
              <a:t> we knew generally who was working on what, so </a:t>
            </a:r>
            <a:r>
              <a:rPr lang="en-US"/>
              <a:t>I think we’ll be ok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360A4-235F-92EC-7C9D-DA98A111E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69" y="474785"/>
            <a:ext cx="4438631" cy="922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8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6EE9-403A-EDE6-E742-5380CCD0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060" y="162737"/>
            <a:ext cx="10515600" cy="1325563"/>
          </a:xfrm>
        </p:spPr>
        <p:txBody>
          <a:bodyPr/>
          <a:lstStyle/>
          <a:p>
            <a:r>
              <a:rPr lang="en-US" dirty="0"/>
              <a:t>PN TREE / FLOW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A13B7E-662F-587C-E8AD-5D825671B646}"/>
              </a:ext>
            </a:extLst>
          </p:cNvPr>
          <p:cNvSpPr/>
          <p:nvPr/>
        </p:nvSpPr>
        <p:spPr>
          <a:xfrm>
            <a:off x="4871834" y="1399037"/>
            <a:ext cx="1604436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2BC5BF-878C-03A2-C5E3-71AE8A0AEC35}"/>
              </a:ext>
            </a:extLst>
          </p:cNvPr>
          <p:cNvSpPr/>
          <p:nvPr/>
        </p:nvSpPr>
        <p:spPr>
          <a:xfrm>
            <a:off x="1723293" y="2458424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 </a:t>
            </a:r>
          </a:p>
          <a:p>
            <a:pPr algn="ctr"/>
            <a:r>
              <a:rPr lang="en-US" dirty="0"/>
              <a:t>SUB ASSY 1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F8045C-F10A-F5CB-1F70-AE0CD79ED08C}"/>
              </a:ext>
            </a:extLst>
          </p:cNvPr>
          <p:cNvSpPr/>
          <p:nvPr/>
        </p:nvSpPr>
        <p:spPr>
          <a:xfrm>
            <a:off x="4543752" y="2468581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ASSY 2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204322-FB38-45B2-530F-863874E2B581}"/>
              </a:ext>
            </a:extLst>
          </p:cNvPr>
          <p:cNvSpPr/>
          <p:nvPr/>
        </p:nvSpPr>
        <p:spPr>
          <a:xfrm>
            <a:off x="776490" y="3585462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C101-001 </a:t>
            </a:r>
          </a:p>
          <a:p>
            <a:pPr algn="ctr"/>
            <a:r>
              <a:rPr lang="en-US" dirty="0"/>
              <a:t>SUB 1PART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136903-1AED-79C8-7096-7DD7E161357A}"/>
              </a:ext>
            </a:extLst>
          </p:cNvPr>
          <p:cNvSpPr/>
          <p:nvPr/>
        </p:nvSpPr>
        <p:spPr>
          <a:xfrm>
            <a:off x="1895801" y="4496157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ASSY 1 </a:t>
            </a:r>
          </a:p>
          <a:p>
            <a:pPr algn="ctr"/>
            <a:r>
              <a:rPr lang="en-US" dirty="0"/>
              <a:t>ASSEMBLY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533725-D914-1F7B-40CB-7D47A41E5D22}"/>
              </a:ext>
            </a:extLst>
          </p:cNvPr>
          <p:cNvSpPr/>
          <p:nvPr/>
        </p:nvSpPr>
        <p:spPr>
          <a:xfrm>
            <a:off x="4693462" y="6000716"/>
            <a:ext cx="2519322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LEVEL ASSEMBLY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3E8682-5E39-00F2-3238-C1F068096955}"/>
              </a:ext>
            </a:extLst>
          </p:cNvPr>
          <p:cNvSpPr/>
          <p:nvPr/>
        </p:nvSpPr>
        <p:spPr>
          <a:xfrm>
            <a:off x="4885758" y="4576103"/>
            <a:ext cx="1845735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ASSEMBLY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B6031CAC-35C0-104F-B692-334EF513D05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051629" y="836001"/>
            <a:ext cx="424388" cy="28204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49E78D4E-8959-5008-0963-8AC385437E2A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 rot="16200000" flipH="1">
            <a:off x="5486067" y="5533660"/>
            <a:ext cx="789614" cy="1444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48B41ADF-20E9-5278-1471-90AF55D0A1E4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4135261" y="4182854"/>
            <a:ext cx="536192" cy="30995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ABEAA95-F19D-9D4C-7166-B81AE4B440F3}"/>
              </a:ext>
            </a:extLst>
          </p:cNvPr>
          <p:cNvSpPr/>
          <p:nvPr/>
        </p:nvSpPr>
        <p:spPr>
          <a:xfrm>
            <a:off x="8898144" y="2458422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C10X-000 </a:t>
            </a:r>
          </a:p>
          <a:p>
            <a:pPr algn="ctr"/>
            <a:r>
              <a:rPr lang="en-US" dirty="0"/>
              <a:t>SUB ASSY X LAYOUT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B7B632B-39F0-D1B2-49D3-B120E967406F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6200000" flipH="1">
            <a:off x="7639055" y="69033"/>
            <a:ext cx="424386" cy="43543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27EB594-EAA3-15FA-A07F-4638F756F3A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674052" y="2034036"/>
            <a:ext cx="0" cy="43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082AB91-887B-1E9F-97F4-DC5054C4ED5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970131" y="2701999"/>
            <a:ext cx="492039" cy="127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DF794CEC-77A9-D75A-1D41-2471139DC52F}"/>
              </a:ext>
            </a:extLst>
          </p:cNvPr>
          <p:cNvSpPr/>
          <p:nvPr/>
        </p:nvSpPr>
        <p:spPr>
          <a:xfrm>
            <a:off x="2535765" y="3581454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SUB 1PART X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8270A24C-9D0A-ACE0-B77F-5474B147983A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rot="16200000" flipH="1">
            <a:off x="2851772" y="3095243"/>
            <a:ext cx="488031" cy="484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958ACC3C-BA73-4FB0-F500-A5A4537A4B00}"/>
              </a:ext>
            </a:extLst>
          </p:cNvPr>
          <p:cNvSpPr/>
          <p:nvPr/>
        </p:nvSpPr>
        <p:spPr>
          <a:xfrm>
            <a:off x="9226226" y="3473846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C10X-00Y </a:t>
            </a:r>
          </a:p>
          <a:p>
            <a:pPr algn="ctr"/>
            <a:r>
              <a:rPr lang="en-US" dirty="0"/>
              <a:t>PART 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DDFAD53-5E51-4834-A3B4-10F015559EB3}"/>
              </a:ext>
            </a:extLst>
          </p:cNvPr>
          <p:cNvSpPr/>
          <p:nvPr/>
        </p:nvSpPr>
        <p:spPr>
          <a:xfrm>
            <a:off x="4348689" y="3579702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C101-001 </a:t>
            </a:r>
          </a:p>
          <a:p>
            <a:pPr algn="ctr"/>
            <a:r>
              <a:rPr lang="en-US" dirty="0"/>
              <a:t>SUB 1PART 1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98B56634-F815-377E-4696-8D2596A19226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5400000">
            <a:off x="5174418" y="3080068"/>
            <a:ext cx="476122" cy="523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9404193-86F5-1DE2-F192-A3259CC55E18}"/>
              </a:ext>
            </a:extLst>
          </p:cNvPr>
          <p:cNvSpPr/>
          <p:nvPr/>
        </p:nvSpPr>
        <p:spPr>
          <a:xfrm>
            <a:off x="6107964" y="3575694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C101-00X </a:t>
            </a:r>
          </a:p>
          <a:p>
            <a:pPr algn="ctr"/>
            <a:r>
              <a:rPr lang="en-US" dirty="0"/>
              <a:t>SUB 1PART X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81E887F2-E3A0-0007-6766-8CB41C80874A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 rot="16200000" flipH="1">
            <a:off x="6056059" y="2721572"/>
            <a:ext cx="472114" cy="1236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D2D7010-0681-42E6-9801-D56A6F945E7A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 flipH="1">
            <a:off x="10028443" y="3093421"/>
            <a:ext cx="1" cy="380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4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AFA7-89ED-CC3C-6360-52890C1BB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CF05C7B-B346-4C02-6D5A-32EA4E72B28C}"/>
              </a:ext>
            </a:extLst>
          </p:cNvPr>
          <p:cNvSpPr/>
          <p:nvPr/>
        </p:nvSpPr>
        <p:spPr>
          <a:xfrm>
            <a:off x="4787944" y="350413"/>
            <a:ext cx="1604436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C100-000 </a:t>
            </a:r>
          </a:p>
          <a:p>
            <a:pPr algn="ctr"/>
            <a:r>
              <a:rPr lang="en-US" dirty="0"/>
              <a:t>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230815-D000-E41B-358B-1817F1D55FFB}"/>
              </a:ext>
            </a:extLst>
          </p:cNvPr>
          <p:cNvSpPr/>
          <p:nvPr/>
        </p:nvSpPr>
        <p:spPr>
          <a:xfrm>
            <a:off x="1639403" y="1409800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C101-000</a:t>
            </a:r>
          </a:p>
          <a:p>
            <a:pPr algn="ctr"/>
            <a:r>
              <a:rPr lang="en-US" dirty="0"/>
              <a:t>SUB ASSY 1 LAYOUT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95F3386-693F-6BFD-8B14-E7F641DD8C27}"/>
              </a:ext>
            </a:extLst>
          </p:cNvPr>
          <p:cNvSpPr/>
          <p:nvPr/>
        </p:nvSpPr>
        <p:spPr>
          <a:xfrm>
            <a:off x="4459862" y="1419957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C102-000 </a:t>
            </a:r>
          </a:p>
          <a:p>
            <a:pPr algn="ctr"/>
            <a:r>
              <a:rPr lang="en-US" dirty="0"/>
              <a:t>SUB ASSY 2 LAYOUT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D4FDE6-E0F2-D1E0-BC91-C40361974D4E}"/>
              </a:ext>
            </a:extLst>
          </p:cNvPr>
          <p:cNvSpPr/>
          <p:nvPr/>
        </p:nvSpPr>
        <p:spPr>
          <a:xfrm>
            <a:off x="692600" y="2536838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C101-001 </a:t>
            </a:r>
          </a:p>
          <a:p>
            <a:pPr algn="ctr"/>
            <a:r>
              <a:rPr lang="en-US" dirty="0"/>
              <a:t>SUB 1PART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9857A4-F595-5B93-C4CA-C71C8F8D1BDA}"/>
              </a:ext>
            </a:extLst>
          </p:cNvPr>
          <p:cNvSpPr/>
          <p:nvPr/>
        </p:nvSpPr>
        <p:spPr>
          <a:xfrm>
            <a:off x="1811911" y="3663876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C101-501 </a:t>
            </a:r>
          </a:p>
          <a:p>
            <a:pPr algn="ctr"/>
            <a:r>
              <a:rPr lang="en-US" dirty="0"/>
              <a:t>SUB ASSY 1 </a:t>
            </a:r>
          </a:p>
          <a:p>
            <a:pPr algn="ctr"/>
            <a:r>
              <a:rPr lang="en-US" dirty="0"/>
              <a:t>ASSEMBLY FILE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9FAF28-F748-95C5-F933-079BA839CFAD}"/>
              </a:ext>
            </a:extLst>
          </p:cNvPr>
          <p:cNvSpPr/>
          <p:nvPr/>
        </p:nvSpPr>
        <p:spPr>
          <a:xfrm>
            <a:off x="4444786" y="5337985"/>
            <a:ext cx="2290750" cy="96836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C100-501 </a:t>
            </a:r>
          </a:p>
          <a:p>
            <a:pPr algn="ctr"/>
            <a:r>
              <a:rPr lang="en-US" dirty="0"/>
              <a:t>TOP LEVEL ASSEMBLY FILE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6C313FE1-3EB9-5563-19FA-00B036B8035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3967739" y="-212623"/>
            <a:ext cx="424388" cy="28204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3FCBAC7-C67F-E157-19E2-FCE07297409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16200000" flipH="1">
            <a:off x="3827060" y="3574884"/>
            <a:ext cx="705742" cy="28204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34952384-ADCD-18F1-A48C-52C5FA22E70F}"/>
              </a:ext>
            </a:extLst>
          </p:cNvPr>
          <p:cNvSpPr/>
          <p:nvPr/>
        </p:nvSpPr>
        <p:spPr>
          <a:xfrm>
            <a:off x="8386415" y="1409798"/>
            <a:ext cx="2260599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C10X-000 </a:t>
            </a:r>
          </a:p>
          <a:p>
            <a:pPr algn="ctr"/>
            <a:r>
              <a:rPr lang="en-US" dirty="0"/>
              <a:t>SUB ASSY X LAYOUT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BFF0225-3F24-24EF-02D4-7CEC16ED78AC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6200000" flipH="1">
            <a:off x="7341245" y="-765672"/>
            <a:ext cx="424386" cy="392655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05BF4DB-F011-29C7-9107-C07C2C769EBE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5590162" y="985412"/>
            <a:ext cx="0" cy="434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D1420E77-2073-87A2-1214-D61BA38AC696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1886241" y="1653375"/>
            <a:ext cx="492039" cy="127488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5389DF8-1B5D-4FE6-9850-86AAF56FB845}"/>
              </a:ext>
            </a:extLst>
          </p:cNvPr>
          <p:cNvSpPr/>
          <p:nvPr/>
        </p:nvSpPr>
        <p:spPr>
          <a:xfrm>
            <a:off x="2451875" y="2532830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C101-00Y </a:t>
            </a:r>
          </a:p>
          <a:p>
            <a:pPr algn="ctr"/>
            <a:r>
              <a:rPr lang="en-US" dirty="0"/>
              <a:t>SUB 1 PART Y</a:t>
            </a:r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6DCA2357-9193-2109-AF94-6F33F88C24B6}"/>
              </a:ext>
            </a:extLst>
          </p:cNvPr>
          <p:cNvCxnSpPr>
            <a:cxnSpLocks/>
            <a:stCxn id="5" idx="2"/>
            <a:endCxn id="58" idx="0"/>
          </p:cNvCxnSpPr>
          <p:nvPr/>
        </p:nvCxnSpPr>
        <p:spPr>
          <a:xfrm rot="16200000" flipH="1">
            <a:off x="2767882" y="2046619"/>
            <a:ext cx="488031" cy="4843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58FD5299-7B42-DEB2-0557-EF1A576EC5AE}"/>
              </a:ext>
            </a:extLst>
          </p:cNvPr>
          <p:cNvSpPr/>
          <p:nvPr/>
        </p:nvSpPr>
        <p:spPr>
          <a:xfrm>
            <a:off x="8714497" y="2425222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C10X-00Y </a:t>
            </a:r>
          </a:p>
          <a:p>
            <a:pPr algn="ctr"/>
            <a:r>
              <a:rPr lang="en-US" dirty="0"/>
              <a:t>PART 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FB85C3-E8D8-196E-EF1C-E57250CB1F3C}"/>
              </a:ext>
            </a:extLst>
          </p:cNvPr>
          <p:cNvSpPr/>
          <p:nvPr/>
        </p:nvSpPr>
        <p:spPr>
          <a:xfrm>
            <a:off x="4264799" y="2531078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C102-001 </a:t>
            </a:r>
          </a:p>
          <a:p>
            <a:pPr algn="ctr"/>
            <a:r>
              <a:rPr lang="en-US" dirty="0"/>
              <a:t>SUB 2 PART 1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A0E693BC-7C16-0DB6-A8A3-497BED29632C}"/>
              </a:ext>
            </a:extLst>
          </p:cNvPr>
          <p:cNvCxnSpPr>
            <a:cxnSpLocks/>
            <a:stCxn id="6" idx="2"/>
            <a:endCxn id="70" idx="0"/>
          </p:cNvCxnSpPr>
          <p:nvPr/>
        </p:nvCxnSpPr>
        <p:spPr>
          <a:xfrm rot="5400000">
            <a:off x="5090528" y="2031444"/>
            <a:ext cx="476122" cy="523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76089B5-FA8C-FB98-64AD-166511A628E9}"/>
              </a:ext>
            </a:extLst>
          </p:cNvPr>
          <p:cNvSpPr/>
          <p:nvPr/>
        </p:nvSpPr>
        <p:spPr>
          <a:xfrm>
            <a:off x="6024074" y="2527070"/>
            <a:ext cx="1604434" cy="6349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C102-00Y </a:t>
            </a:r>
          </a:p>
          <a:p>
            <a:pPr algn="ctr"/>
            <a:r>
              <a:rPr lang="en-US" dirty="0"/>
              <a:t>SUB 2 PART Y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C5CB4AA-A4A8-3F5C-24E5-BE9AE7B2A260}"/>
              </a:ext>
            </a:extLst>
          </p:cNvPr>
          <p:cNvCxnSpPr>
            <a:cxnSpLocks/>
            <a:stCxn id="6" idx="2"/>
            <a:endCxn id="72" idx="0"/>
          </p:cNvCxnSpPr>
          <p:nvPr/>
        </p:nvCxnSpPr>
        <p:spPr>
          <a:xfrm rot="16200000" flipH="1">
            <a:off x="5972169" y="1672948"/>
            <a:ext cx="472114" cy="12361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C5C65ED-AC6C-0BEC-2541-4F4B9A85FF46}"/>
              </a:ext>
            </a:extLst>
          </p:cNvPr>
          <p:cNvCxnSpPr>
            <a:cxnSpLocks/>
            <a:stCxn id="41" idx="2"/>
            <a:endCxn id="67" idx="0"/>
          </p:cNvCxnSpPr>
          <p:nvPr/>
        </p:nvCxnSpPr>
        <p:spPr>
          <a:xfrm flipH="1">
            <a:off x="9516714" y="2044797"/>
            <a:ext cx="1" cy="380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CD51862-7109-37AA-041F-22ECCEC8037C}"/>
              </a:ext>
            </a:extLst>
          </p:cNvPr>
          <p:cNvSpPr/>
          <p:nvPr/>
        </p:nvSpPr>
        <p:spPr>
          <a:xfrm>
            <a:off x="8558923" y="3360794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C10X-501 </a:t>
            </a:r>
          </a:p>
          <a:p>
            <a:pPr algn="ctr"/>
            <a:r>
              <a:rPr lang="en-US" dirty="0"/>
              <a:t>SUB ASSY X </a:t>
            </a:r>
          </a:p>
          <a:p>
            <a:pPr algn="ctr"/>
            <a:r>
              <a:rPr lang="en-US" dirty="0"/>
              <a:t>ASSEMBLY FILE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58348B-95D3-6DB5-D416-A1C4CD5E3BC3}"/>
              </a:ext>
            </a:extLst>
          </p:cNvPr>
          <p:cNvCxnSpPr>
            <a:cxnSpLocks/>
            <a:stCxn id="67" idx="2"/>
            <a:endCxn id="13" idx="0"/>
          </p:cNvCxnSpPr>
          <p:nvPr/>
        </p:nvCxnSpPr>
        <p:spPr>
          <a:xfrm>
            <a:off x="9516714" y="3060221"/>
            <a:ext cx="0" cy="300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3F7F7C1-791D-A3D3-4EB5-3D4B7313C2F3}"/>
              </a:ext>
            </a:extLst>
          </p:cNvPr>
          <p:cNvCxnSpPr>
            <a:cxnSpLocks/>
            <a:stCxn id="58" idx="2"/>
            <a:endCxn id="9" idx="0"/>
          </p:cNvCxnSpPr>
          <p:nvPr/>
        </p:nvCxnSpPr>
        <p:spPr>
          <a:xfrm rot="5400000">
            <a:off x="2763874" y="3173657"/>
            <a:ext cx="496047" cy="4843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73CA269-2497-1146-D1A3-2B0DC1E914C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rot="16200000" flipH="1">
            <a:off x="1886240" y="2780413"/>
            <a:ext cx="492039" cy="12748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18DD5-055B-2333-2495-83E6C689B5AA}"/>
              </a:ext>
            </a:extLst>
          </p:cNvPr>
          <p:cNvSpPr/>
          <p:nvPr/>
        </p:nvSpPr>
        <p:spPr>
          <a:xfrm>
            <a:off x="4632370" y="3663875"/>
            <a:ext cx="1915582" cy="96836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C102-501 </a:t>
            </a:r>
          </a:p>
          <a:p>
            <a:pPr algn="ctr"/>
            <a:r>
              <a:rPr lang="en-US" dirty="0"/>
              <a:t>SUB ASSY 2 </a:t>
            </a:r>
          </a:p>
          <a:p>
            <a:pPr algn="ctr"/>
            <a:r>
              <a:rPr lang="en-US" dirty="0"/>
              <a:t>ASSEMBLY FILE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FE3D9EA5-0A44-ED39-6E7F-50E0A3BA5D5B}"/>
              </a:ext>
            </a:extLst>
          </p:cNvPr>
          <p:cNvCxnSpPr>
            <a:cxnSpLocks/>
            <a:stCxn id="70" idx="2"/>
            <a:endCxn id="33" idx="0"/>
          </p:cNvCxnSpPr>
          <p:nvPr/>
        </p:nvCxnSpPr>
        <p:spPr>
          <a:xfrm rot="16200000" flipH="1">
            <a:off x="5079689" y="3153403"/>
            <a:ext cx="497798" cy="5231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055246A2-57AF-5929-36A3-9E31B8ECACF2}"/>
              </a:ext>
            </a:extLst>
          </p:cNvPr>
          <p:cNvCxnSpPr>
            <a:cxnSpLocks/>
            <a:stCxn id="72" idx="2"/>
            <a:endCxn id="33" idx="0"/>
          </p:cNvCxnSpPr>
          <p:nvPr/>
        </p:nvCxnSpPr>
        <p:spPr>
          <a:xfrm rot="5400000">
            <a:off x="5957323" y="2794907"/>
            <a:ext cx="501806" cy="12361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4E29571-3D90-F88E-9986-E93D7C005443}"/>
              </a:ext>
            </a:extLst>
          </p:cNvPr>
          <p:cNvCxnSpPr>
            <a:cxnSpLocks/>
            <a:stCxn id="33" idx="2"/>
            <a:endCxn id="11" idx="0"/>
          </p:cNvCxnSpPr>
          <p:nvPr/>
        </p:nvCxnSpPr>
        <p:spPr>
          <a:xfrm>
            <a:off x="5590161" y="4632242"/>
            <a:ext cx="0" cy="705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7860A970-37FC-6AAC-1E97-A33D69036C93}"/>
              </a:ext>
            </a:extLst>
          </p:cNvPr>
          <p:cNvCxnSpPr>
            <a:cxnSpLocks/>
            <a:stCxn id="13" idx="2"/>
            <a:endCxn id="11" idx="0"/>
          </p:cNvCxnSpPr>
          <p:nvPr/>
        </p:nvCxnSpPr>
        <p:spPr>
          <a:xfrm rot="5400000">
            <a:off x="7049026" y="2870297"/>
            <a:ext cx="1008824" cy="3926553"/>
          </a:xfrm>
          <a:prstGeom prst="bentConnector3">
            <a:avLst>
              <a:gd name="adj1" fmla="val 6413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C60CADA-AC9E-7F73-4B6A-2DEB8D0A4982}"/>
              </a:ext>
            </a:extLst>
          </p:cNvPr>
          <p:cNvCxnSpPr>
            <a:cxnSpLocks/>
          </p:cNvCxnSpPr>
          <p:nvPr/>
        </p:nvCxnSpPr>
        <p:spPr>
          <a:xfrm>
            <a:off x="7919981" y="550309"/>
            <a:ext cx="36609" cy="5019824"/>
          </a:xfrm>
          <a:prstGeom prst="line">
            <a:avLst/>
          </a:prstGeom>
          <a:ln>
            <a:prstDash val="lg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752A758-3B14-E675-FA9A-6DF5B9A7C535}"/>
              </a:ext>
            </a:extLst>
          </p:cNvPr>
          <p:cNvSpPr txBox="1"/>
          <p:nvPr/>
        </p:nvSpPr>
        <p:spPr>
          <a:xfrm>
            <a:off x="8170813" y="630740"/>
            <a:ext cx="2315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General Numbering</a:t>
            </a:r>
          </a:p>
        </p:txBody>
      </p:sp>
    </p:spTree>
    <p:extLst>
      <p:ext uri="{BB962C8B-B14F-4D97-AF65-F5344CB8AC3E}">
        <p14:creationId xmlns:p14="http://schemas.microsoft.com/office/powerpoint/2010/main" val="3917659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DF4D6-9F68-000C-DDD2-4AF083AA26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 you want to use the drawing template?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4B1D9-FF93-8EF6-7E07-49721082C7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Good thing it’s </a:t>
            </a:r>
            <a:r>
              <a:rPr lang="en-US" dirty="0" err="1"/>
              <a:t>ezpz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3261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775</Words>
  <Application>Microsoft Office PowerPoint</Application>
  <PresentationFormat>Widescreen</PresentationFormat>
  <Paragraphs>124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So you want to Cad a part?</vt:lpstr>
      <vt:lpstr>Bringing geometry into your layout</vt:lpstr>
      <vt:lpstr>PowerPoint Presentation</vt:lpstr>
      <vt:lpstr>Assemblies (-50X)</vt:lpstr>
      <vt:lpstr>Nx can't find the part I want to load</vt:lpstr>
      <vt:lpstr>Saving and Pushing to github</vt:lpstr>
      <vt:lpstr>PN TREE / FLOW</vt:lpstr>
      <vt:lpstr>PowerPoint Presentation</vt:lpstr>
      <vt:lpstr>So you want to use the drawing template?</vt:lpstr>
      <vt:lpstr>Load TEMPLATE</vt:lpstr>
      <vt:lpstr>Make New Drawing</vt:lpstr>
      <vt:lpstr>Set Up Drawing</vt:lpstr>
      <vt:lpstr>Fill out title block</vt:lpstr>
      <vt:lpstr>Hide border around views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Val Lewton</dc:creator>
  <cp:lastModifiedBy>Trevor Ashton Koessler</cp:lastModifiedBy>
  <cp:revision>7</cp:revision>
  <dcterms:created xsi:type="dcterms:W3CDTF">2025-09-13T17:37:44Z</dcterms:created>
  <dcterms:modified xsi:type="dcterms:W3CDTF">2025-10-27T13:49:11Z</dcterms:modified>
</cp:coreProperties>
</file>