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5F669-DF4A-4D27-BA36-31C6B8D9D426}" type="datetimeFigureOut">
              <a:rPr lang="es-UY" smtClean="0"/>
              <a:t>5/3/2017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7D6EA-7A00-47EC-9878-64F8F008559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38291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7C6B9F-970E-40A6-98BB-E2DBBA3A2D56}" type="slidenum">
              <a:rPr lang="es-UY" smtClean="0"/>
              <a:pPr eaLnBrk="1" hangingPunct="1"/>
              <a:t>1</a:t>
            </a:fld>
            <a:endParaRPr lang="es-UY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3E7C95-3C7B-417D-B7A7-9EC698834B1B}" type="slidenum">
              <a:rPr lang="es-UY" smtClean="0"/>
              <a:pPr eaLnBrk="1" hangingPunct="1"/>
              <a:t>2</a:t>
            </a:fld>
            <a:endParaRPr lang="es-UY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704928-CAAF-4114-AC5D-606801A4FEE3}" type="slidenum">
              <a:rPr lang="es-UY" smtClean="0"/>
              <a:pPr eaLnBrk="1" hangingPunct="1"/>
              <a:t>13</a:t>
            </a:fld>
            <a:endParaRPr lang="es-UY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CADDDE-4EC8-4D4A-A6FB-29387E1676D3}" type="slidenum">
              <a:rPr lang="es-UY" smtClean="0"/>
              <a:pPr eaLnBrk="1" hangingPunct="1"/>
              <a:t>18</a:t>
            </a:fld>
            <a:endParaRPr lang="es-UY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74348D89-BCF7-496E-90F1-2F07D855C403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74348D89-BCF7-496E-90F1-2F07D855C403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74348D89-BCF7-496E-90F1-2F07D855C403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74348D89-BCF7-496E-90F1-2F07D855C403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74348D89-BCF7-496E-90F1-2F07D855C403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74348D89-BCF7-496E-90F1-2F07D855C403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74348D89-BCF7-496E-90F1-2F07D855C403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74348D89-BCF7-496E-90F1-2F07D855C403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UY"/>
              <a:t>Programación Avanzada - Curso 2017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UY"/>
              <a:t>Desarrollo Orientado a Objetos basado en UML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348D89-BCF7-496E-90F1-2F07D855C403}" type="slidenum">
              <a:rPr lang="es-UY" smtClean="0"/>
              <a:t>‹Nº›</a:t>
            </a:fld>
            <a:endParaRPr lang="es-UY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eshark.com/" TargetMode="External"/><Relationship Id="rId2" Type="http://schemas.openxmlformats.org/officeDocument/2006/relationships/hyperlink" Target="http://www.winamp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_tradnl" sz="4500" dirty="0">
                <a:solidFill>
                  <a:schemeClr val="tx1"/>
                </a:solidFill>
              </a:rPr>
              <a:t>Programación Avanzada</a:t>
            </a:r>
            <a:endParaRPr lang="es-UY" sz="4500" dirty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63700" y="3581400"/>
            <a:ext cx="6451600" cy="1905000"/>
          </a:xfrm>
        </p:spPr>
        <p:txBody>
          <a:bodyPr/>
          <a:lstStyle/>
          <a:p>
            <a:pPr eaLnBrk="1" hangingPunct="1"/>
            <a:r>
              <a:rPr lang="es-ES_tradnl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Orientado a Objetos basado en UML</a:t>
            </a:r>
          </a:p>
        </p:txBody>
      </p:sp>
    </p:spTree>
    <p:extLst>
      <p:ext uri="{BB962C8B-B14F-4D97-AF65-F5344CB8AC3E}">
        <p14:creationId xmlns:p14="http://schemas.microsoft.com/office/powerpoint/2010/main" val="350111692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Nuestro Proceso (2)</a:t>
            </a:r>
            <a:endParaRPr lang="es-UY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Los requerimientos vendrán dados por Casos de Uso y descripciones generales del sistema</a:t>
            </a:r>
          </a:p>
          <a:p>
            <a:r>
              <a:rPr lang="es-ES_tradnl"/>
              <a:t>Un Caso de Uso narra la historia completa (junto a todas sus variantes) de un conjunto de actores mientras usan el sistema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10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3932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Caso de Estudio</a:t>
            </a:r>
            <a:endParaRPr lang="es-UY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/>
            <a:r>
              <a:rPr lang="es-UY" dirty="0"/>
              <a:t>Biblioteca de música</a:t>
            </a:r>
          </a:p>
          <a:p>
            <a:pPr marL="1162050" lvl="1" indent="-449263" eaLnBrk="1" hangingPunct="1"/>
            <a:r>
              <a:rPr lang="es-UY" dirty="0"/>
              <a:t>El usuario necesita organizar las canciones en su reproductor de música (artista, canción, género)</a:t>
            </a:r>
          </a:p>
          <a:p>
            <a:pPr marL="1162050" lvl="1" indent="-449263" eaLnBrk="1" hangingPunct="1"/>
            <a:r>
              <a:rPr lang="es-UY" dirty="0"/>
              <a:t>Similar al modelo que se puede encontrar en cualquier reproductor de música online u offline (</a:t>
            </a:r>
            <a:r>
              <a:rPr lang="es-UY" dirty="0" err="1">
                <a:hlinkClick r:id="rId2"/>
              </a:rPr>
              <a:t>Winamp</a:t>
            </a:r>
            <a:r>
              <a:rPr lang="es-UY" dirty="0"/>
              <a:t>, </a:t>
            </a:r>
            <a:r>
              <a:rPr lang="es-UY" dirty="0" err="1">
                <a:hlinkClick r:id="rId3"/>
              </a:rPr>
              <a:t>Grooveshark</a:t>
            </a:r>
            <a:r>
              <a:rPr lang="es-UY" dirty="0"/>
              <a:t>, etc.)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11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99566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endParaRPr lang="es-UY" dirty="0"/>
          </a:p>
        </p:txBody>
      </p:sp>
      <p:graphicFrame>
        <p:nvGraphicFramePr>
          <p:cNvPr id="4" name="Group 3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684292"/>
              </p:ext>
            </p:extLst>
          </p:nvPr>
        </p:nvGraphicFramePr>
        <p:xfrm>
          <a:off x="323528" y="2636912"/>
          <a:ext cx="8496944" cy="2647898"/>
        </p:xfrm>
        <a:graphic>
          <a:graphicData uri="http://schemas.openxmlformats.org/drawingml/2006/table">
            <a:tbl>
              <a:tblPr/>
              <a:tblGrid>
                <a:gridCol w="1446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5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6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Nombre</a:t>
                      </a:r>
                      <a:endParaRPr kumimoji="0" lang="es-E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Agregar Canción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Actor</a:t>
                      </a:r>
                      <a:endParaRPr kumimoji="0" lang="es-E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Usuario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Sinopsis</a:t>
                      </a:r>
                      <a:endParaRPr kumimoji="0" lang="es-E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6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UY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caso</a:t>
                      </a:r>
                      <a:r>
                        <a:rPr kumimoji="0" lang="es-UY" sz="20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uso comienza cuando el usuario necesita agregar una nueva canción al sistema. Para ello especifica su título y el año en que se compuso. Luego El sistema muestra una lista con los Géneros y otra con los Artistas y el usuario selecciona cuáles agrega a la canción. Finalmente si la información es correcta, se da de alta la canción en el sistema</a:t>
                      </a:r>
                      <a:endParaRPr kumimoji="0" lang="es-MX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12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19080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Orientación a Objetos</a:t>
            </a:r>
            <a:endParaRPr lang="es-UY"/>
          </a:p>
        </p:txBody>
      </p:sp>
      <p:sp>
        <p:nvSpPr>
          <p:cNvPr id="15363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7632700" cy="4114800"/>
          </a:xfrm>
        </p:spPr>
        <p:txBody>
          <a:bodyPr/>
          <a:lstStyle/>
          <a:p>
            <a:pPr eaLnBrk="1" hangingPunct="1"/>
            <a:r>
              <a:rPr lang="es-ES_tradnl"/>
              <a:t>Enfoque diferente al tradicional</a:t>
            </a:r>
          </a:p>
          <a:p>
            <a:pPr eaLnBrk="1" hangingPunct="1"/>
            <a:r>
              <a:rPr lang="es-ES_tradnl"/>
              <a:t>Puede ser entendida como:</a:t>
            </a:r>
          </a:p>
          <a:p>
            <a:pPr lvl="1" eaLnBrk="1" hangingPunct="1"/>
            <a:r>
              <a:rPr lang="es-ES_tradnl"/>
              <a:t>Una forma de pensar basada en abstracciones de conceptos existentes en el mundo real</a:t>
            </a:r>
          </a:p>
          <a:p>
            <a:pPr lvl="1" eaLnBrk="1" hangingPunct="1"/>
            <a:r>
              <a:rPr lang="es-ES_tradnl"/>
              <a:t>Organizar el software como una </a:t>
            </a:r>
            <a:r>
              <a:rPr lang="es-ES_tradnl" u="sng"/>
              <a:t>colaboración</a:t>
            </a:r>
            <a:r>
              <a:rPr lang="es-ES_tradnl"/>
              <a:t> de objetos que </a:t>
            </a:r>
            <a:r>
              <a:rPr lang="es-ES_tradnl" u="sng"/>
              <a:t>interactúan</a:t>
            </a:r>
            <a:r>
              <a:rPr lang="es-ES_tradnl"/>
              <a:t> entre sí por medio de mensajes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13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7388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Enfoque Tradicional</a:t>
            </a:r>
            <a:endParaRPr lang="es-UY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7572375" cy="1493837"/>
          </a:xfrm>
        </p:spPr>
        <p:txBody>
          <a:bodyPr/>
          <a:lstStyle/>
          <a:p>
            <a:pPr eaLnBrk="1" hangingPunct="1"/>
            <a:r>
              <a:rPr lang="es-ES_tradnl"/>
              <a:t>Una aplicación implementada con un enfoque tradicional presenta la siguiente estructura general:</a:t>
            </a:r>
            <a:endParaRPr lang="es-UY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643063" y="2780928"/>
            <a:ext cx="520382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2" eaLnBrk="1" hangingPunct="1"/>
            <a:r>
              <a:rPr lang="es-ES_tradnl" sz="2200">
                <a:latin typeface="Lucida Console" pitchFamily="49" charset="0"/>
              </a:rPr>
              <a:t>type T = …</a:t>
            </a:r>
          </a:p>
          <a:p>
            <a:pPr lvl="2" eaLnBrk="1" hangingPunct="1"/>
            <a:endParaRPr lang="es-ES_tradnl" sz="2200">
              <a:latin typeface="Lucida Console" pitchFamily="49" charset="0"/>
            </a:endParaRPr>
          </a:p>
          <a:p>
            <a:pPr lvl="2" eaLnBrk="1" hangingPunct="1"/>
            <a:r>
              <a:rPr lang="es-ES_tradnl" sz="2200">
                <a:latin typeface="Lucida Console" pitchFamily="49" charset="0"/>
              </a:rPr>
              <a:t>f</a:t>
            </a:r>
            <a:r>
              <a:rPr lang="es-ES_tradnl" sz="2200" baseline="-25000">
                <a:latin typeface="Lucida Console" pitchFamily="49" charset="0"/>
              </a:rPr>
              <a:t>1</a:t>
            </a:r>
            <a:r>
              <a:rPr lang="es-ES_tradnl" sz="2200">
                <a:latin typeface="Lucida Console" pitchFamily="49" charset="0"/>
              </a:rPr>
              <a:t>(T t) {…}</a:t>
            </a:r>
          </a:p>
          <a:p>
            <a:pPr lvl="2" eaLnBrk="1" hangingPunct="1"/>
            <a:r>
              <a:rPr lang="es-ES_tradnl" sz="2200">
                <a:latin typeface="Lucida Console" pitchFamily="49" charset="0"/>
              </a:rPr>
              <a:t>…</a:t>
            </a:r>
          </a:p>
          <a:p>
            <a:pPr lvl="2" eaLnBrk="1" hangingPunct="1"/>
            <a:r>
              <a:rPr lang="es-ES_tradnl" sz="2200">
                <a:latin typeface="Lucida Console" pitchFamily="49" charset="0"/>
              </a:rPr>
              <a:t>f</a:t>
            </a:r>
            <a:r>
              <a:rPr lang="es-ES_tradnl" sz="2200" baseline="-25000">
                <a:latin typeface="Lucida Console" pitchFamily="49" charset="0"/>
              </a:rPr>
              <a:t>n</a:t>
            </a:r>
            <a:r>
              <a:rPr lang="es-ES_tradnl" sz="2200">
                <a:latin typeface="Lucida Console" pitchFamily="49" charset="0"/>
              </a:rPr>
              <a:t>() {…}</a:t>
            </a:r>
          </a:p>
          <a:p>
            <a:pPr lvl="2" eaLnBrk="1" hangingPunct="1"/>
            <a:endParaRPr lang="es-ES_tradnl" sz="2200">
              <a:latin typeface="Lucida Console" pitchFamily="49" charset="0"/>
            </a:endParaRPr>
          </a:p>
          <a:p>
            <a:pPr lvl="2" eaLnBrk="1" hangingPunct="1"/>
            <a:r>
              <a:rPr lang="es-ES_tradnl" sz="2200">
                <a:latin typeface="Lucida Console" pitchFamily="49" charset="0"/>
              </a:rPr>
              <a:t>main() {</a:t>
            </a:r>
          </a:p>
          <a:p>
            <a:pPr lvl="2" eaLnBrk="1" hangingPunct="1"/>
            <a:r>
              <a:rPr lang="es-ES_tradnl" sz="2200">
                <a:latin typeface="Lucida Console" pitchFamily="49" charset="0"/>
              </a:rPr>
              <a:t>	//invocaciones a f</a:t>
            </a:r>
            <a:r>
              <a:rPr lang="es-ES_tradnl" sz="2200" baseline="-25000">
                <a:latin typeface="Lucida Console" pitchFamily="49" charset="0"/>
              </a:rPr>
              <a:t>i</a:t>
            </a:r>
          </a:p>
          <a:p>
            <a:pPr lvl="2" eaLnBrk="1" hangingPunct="1"/>
            <a:r>
              <a:rPr lang="es-ES_tradnl" sz="2200">
                <a:latin typeface="Lucida Console" pitchFamily="49" charset="0"/>
              </a:rPr>
              <a:t>}</a:t>
            </a:r>
            <a:endParaRPr lang="es-UY" sz="2200">
              <a:latin typeface="Lucida Console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14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53655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620713"/>
            <a:ext cx="7620000" cy="809625"/>
          </a:xfrm>
        </p:spPr>
        <p:txBody>
          <a:bodyPr/>
          <a:lstStyle/>
          <a:p>
            <a:pPr eaLnBrk="1" hangingPunct="1"/>
            <a:r>
              <a:rPr lang="es-ES_tradnl"/>
              <a:t>Enfoque Orientado a Objetos</a:t>
            </a:r>
            <a:endParaRPr lang="es-UY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7661275" cy="4114800"/>
          </a:xfrm>
        </p:spPr>
        <p:txBody>
          <a:bodyPr/>
          <a:lstStyle/>
          <a:p>
            <a:pPr eaLnBrk="1" hangingPunct="1"/>
            <a:r>
              <a:rPr lang="es-ES_tradnl"/>
              <a:t>Una aplicación orientada a objetos es el resultado de la codificación en un lenguaje de programación orientado a objetos del siguiente esquema:</a:t>
            </a:r>
            <a:endParaRPr lang="es-UY"/>
          </a:p>
        </p:txBody>
      </p:sp>
      <p:sp>
        <p:nvSpPr>
          <p:cNvPr id="136207" name="Oval 15"/>
          <p:cNvSpPr>
            <a:spLocks noChangeArrowheads="1"/>
          </p:cNvSpPr>
          <p:nvPr/>
        </p:nvSpPr>
        <p:spPr bwMode="auto">
          <a:xfrm>
            <a:off x="2987675" y="3572892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41176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UY"/>
              <a:t>o</a:t>
            </a:r>
            <a:r>
              <a:rPr lang="es-UY" baseline="-25000"/>
              <a:t>1</a:t>
            </a:r>
          </a:p>
        </p:txBody>
      </p:sp>
      <p:sp>
        <p:nvSpPr>
          <p:cNvPr id="136208" name="Oval 16"/>
          <p:cNvSpPr>
            <a:spLocks noChangeArrowheads="1"/>
          </p:cNvSpPr>
          <p:nvPr/>
        </p:nvSpPr>
        <p:spPr bwMode="auto">
          <a:xfrm>
            <a:off x="4859338" y="3788792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41176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UY"/>
              <a:t>o</a:t>
            </a:r>
            <a:r>
              <a:rPr lang="es-UY" baseline="-25000"/>
              <a:t>2</a:t>
            </a:r>
          </a:p>
        </p:txBody>
      </p:sp>
      <p:cxnSp>
        <p:nvCxnSpPr>
          <p:cNvPr id="17414" name="AutoShape 17"/>
          <p:cNvCxnSpPr>
            <a:cxnSpLocks noChangeShapeType="1"/>
            <a:stCxn id="136207" idx="6"/>
            <a:endCxn id="136208" idx="2"/>
          </p:cNvCxnSpPr>
          <p:nvPr/>
        </p:nvCxnSpPr>
        <p:spPr bwMode="auto">
          <a:xfrm>
            <a:off x="3492500" y="3825304"/>
            <a:ext cx="1366838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210" name="Oval 18"/>
          <p:cNvSpPr>
            <a:spLocks noChangeArrowheads="1"/>
          </p:cNvSpPr>
          <p:nvPr/>
        </p:nvSpPr>
        <p:spPr bwMode="auto">
          <a:xfrm>
            <a:off x="3922713" y="4653979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41176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UY"/>
              <a:t>o</a:t>
            </a:r>
            <a:r>
              <a:rPr lang="es-UY" baseline="-25000"/>
              <a:t>4</a:t>
            </a:r>
          </a:p>
        </p:txBody>
      </p:sp>
      <p:cxnSp>
        <p:nvCxnSpPr>
          <p:cNvPr id="17416" name="AutoShape 19"/>
          <p:cNvCxnSpPr>
            <a:cxnSpLocks noChangeShapeType="1"/>
            <a:stCxn id="136207" idx="5"/>
            <a:endCxn id="136210" idx="1"/>
          </p:cNvCxnSpPr>
          <p:nvPr/>
        </p:nvCxnSpPr>
        <p:spPr bwMode="auto">
          <a:xfrm rot="16200000" flipH="1">
            <a:off x="3344863" y="4076129"/>
            <a:ext cx="725488" cy="579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212" name="Oval 20"/>
          <p:cNvSpPr>
            <a:spLocks noChangeArrowheads="1"/>
          </p:cNvSpPr>
          <p:nvPr/>
        </p:nvSpPr>
        <p:spPr bwMode="auto">
          <a:xfrm>
            <a:off x="6083300" y="4941317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41176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UY"/>
              <a:t>o</a:t>
            </a:r>
            <a:r>
              <a:rPr lang="es-UY" baseline="-25000"/>
              <a:t>5</a:t>
            </a:r>
          </a:p>
        </p:txBody>
      </p:sp>
      <p:cxnSp>
        <p:nvCxnSpPr>
          <p:cNvPr id="17418" name="AutoShape 21"/>
          <p:cNvCxnSpPr>
            <a:cxnSpLocks noChangeShapeType="1"/>
            <a:stCxn id="136208" idx="5"/>
            <a:endCxn id="136212" idx="1"/>
          </p:cNvCxnSpPr>
          <p:nvPr/>
        </p:nvCxnSpPr>
        <p:spPr bwMode="auto">
          <a:xfrm>
            <a:off x="5289550" y="4219004"/>
            <a:ext cx="868363" cy="796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214" name="Oval 22"/>
          <p:cNvSpPr>
            <a:spLocks noChangeArrowheads="1"/>
          </p:cNvSpPr>
          <p:nvPr/>
        </p:nvSpPr>
        <p:spPr bwMode="auto">
          <a:xfrm>
            <a:off x="6443663" y="3717354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41176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UY"/>
              <a:t>o</a:t>
            </a:r>
            <a:r>
              <a:rPr lang="es-UY" baseline="-25000"/>
              <a:t>3</a:t>
            </a:r>
          </a:p>
        </p:txBody>
      </p:sp>
      <p:cxnSp>
        <p:nvCxnSpPr>
          <p:cNvPr id="17420" name="AutoShape 23"/>
          <p:cNvCxnSpPr>
            <a:cxnSpLocks noChangeShapeType="1"/>
            <a:stCxn id="136208" idx="6"/>
            <a:endCxn id="136214" idx="2"/>
          </p:cNvCxnSpPr>
          <p:nvPr/>
        </p:nvCxnSpPr>
        <p:spPr bwMode="auto">
          <a:xfrm flipV="1">
            <a:off x="5364163" y="3969767"/>
            <a:ext cx="1079500" cy="71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1" name="Line 24"/>
          <p:cNvSpPr>
            <a:spLocks noChangeShapeType="1"/>
          </p:cNvSpPr>
          <p:nvPr/>
        </p:nvSpPr>
        <p:spPr bwMode="auto">
          <a:xfrm>
            <a:off x="3398838" y="4263454"/>
            <a:ext cx="282575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7422" name="Line 25"/>
          <p:cNvSpPr>
            <a:spLocks noChangeShapeType="1"/>
          </p:cNvSpPr>
          <p:nvPr/>
        </p:nvSpPr>
        <p:spPr bwMode="auto">
          <a:xfrm>
            <a:off x="3937000" y="3712592"/>
            <a:ext cx="511175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7423" name="Line 26"/>
          <p:cNvSpPr>
            <a:spLocks noChangeShapeType="1"/>
          </p:cNvSpPr>
          <p:nvPr/>
        </p:nvSpPr>
        <p:spPr bwMode="auto">
          <a:xfrm>
            <a:off x="5414963" y="4560317"/>
            <a:ext cx="33655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7424" name="Line 27"/>
          <p:cNvSpPr>
            <a:spLocks noChangeShapeType="1"/>
          </p:cNvSpPr>
          <p:nvPr/>
        </p:nvSpPr>
        <p:spPr bwMode="auto">
          <a:xfrm flipV="1">
            <a:off x="5684838" y="3820542"/>
            <a:ext cx="496887" cy="2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7425" name="Text Box 28"/>
          <p:cNvSpPr txBox="1">
            <a:spLocks noChangeArrowheads="1"/>
          </p:cNvSpPr>
          <p:nvPr/>
        </p:nvSpPr>
        <p:spPr bwMode="auto">
          <a:xfrm>
            <a:off x="3994150" y="3356992"/>
            <a:ext cx="461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/>
              <a:t>m</a:t>
            </a:r>
            <a:r>
              <a:rPr lang="es-ES_tradnl" baseline="-25000"/>
              <a:t>1</a:t>
            </a:r>
            <a:endParaRPr lang="es-UY" baseline="-25000"/>
          </a:p>
        </p:txBody>
      </p:sp>
      <p:sp>
        <p:nvSpPr>
          <p:cNvPr id="17426" name="Text Box 29"/>
          <p:cNvSpPr txBox="1">
            <a:spLocks noChangeArrowheads="1"/>
          </p:cNvSpPr>
          <p:nvPr/>
        </p:nvSpPr>
        <p:spPr bwMode="auto">
          <a:xfrm>
            <a:off x="3059113" y="4436492"/>
            <a:ext cx="461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/>
              <a:t>m</a:t>
            </a:r>
            <a:r>
              <a:rPr lang="es-ES_tradnl" baseline="-25000"/>
              <a:t>2</a:t>
            </a:r>
            <a:endParaRPr lang="es-UY" baseline="-25000"/>
          </a:p>
        </p:txBody>
      </p:sp>
      <p:sp>
        <p:nvSpPr>
          <p:cNvPr id="17427" name="Text Box 30"/>
          <p:cNvSpPr txBox="1">
            <a:spLocks noChangeArrowheads="1"/>
          </p:cNvSpPr>
          <p:nvPr/>
        </p:nvSpPr>
        <p:spPr bwMode="auto">
          <a:xfrm>
            <a:off x="5651500" y="3428429"/>
            <a:ext cx="461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/>
              <a:t>m</a:t>
            </a:r>
            <a:r>
              <a:rPr lang="es-ES_tradnl" baseline="-25000"/>
              <a:t>3</a:t>
            </a:r>
            <a:endParaRPr lang="es-UY" baseline="-25000"/>
          </a:p>
        </p:txBody>
      </p:sp>
      <p:sp>
        <p:nvSpPr>
          <p:cNvPr id="17428" name="Text Box 31"/>
          <p:cNvSpPr txBox="1">
            <a:spLocks noChangeArrowheads="1"/>
          </p:cNvSpPr>
          <p:nvPr/>
        </p:nvSpPr>
        <p:spPr bwMode="auto">
          <a:xfrm>
            <a:off x="5075238" y="4717479"/>
            <a:ext cx="461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/>
              <a:t>m</a:t>
            </a:r>
            <a:r>
              <a:rPr lang="es-ES_tradnl" baseline="-25000"/>
              <a:t>4</a:t>
            </a:r>
            <a:endParaRPr lang="es-UY" baseline="-25000"/>
          </a:p>
        </p:txBody>
      </p:sp>
      <p:sp>
        <p:nvSpPr>
          <p:cNvPr id="17429" name="Line 34"/>
          <p:cNvSpPr>
            <a:spLocks noChangeShapeType="1"/>
          </p:cNvSpPr>
          <p:nvPr/>
        </p:nvSpPr>
        <p:spPr bwMode="auto">
          <a:xfrm>
            <a:off x="1116013" y="3574479"/>
            <a:ext cx="57626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7430" name="Line 35"/>
          <p:cNvSpPr>
            <a:spLocks noChangeShapeType="1"/>
          </p:cNvSpPr>
          <p:nvPr/>
        </p:nvSpPr>
        <p:spPr bwMode="auto">
          <a:xfrm>
            <a:off x="2411413" y="3790379"/>
            <a:ext cx="50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7431" name="Text Box 36"/>
          <p:cNvSpPr txBox="1">
            <a:spLocks noChangeArrowheads="1"/>
          </p:cNvSpPr>
          <p:nvPr/>
        </p:nvSpPr>
        <p:spPr bwMode="auto">
          <a:xfrm>
            <a:off x="2468563" y="3423667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/>
              <a:t>m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15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76716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76250"/>
            <a:ext cx="7620000" cy="952500"/>
          </a:xfrm>
        </p:spPr>
        <p:txBody>
          <a:bodyPr/>
          <a:lstStyle/>
          <a:p>
            <a:pPr eaLnBrk="1" hangingPunct="1"/>
            <a:r>
              <a:rPr lang="es-ES_tradnl"/>
              <a:t>Desarrollo OO</a:t>
            </a:r>
            <a:endParaRPr lang="es-UY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76413"/>
            <a:ext cx="8535293" cy="4514850"/>
          </a:xfrm>
        </p:spPr>
        <p:txBody>
          <a:bodyPr/>
          <a:lstStyle/>
          <a:p>
            <a:pPr eaLnBrk="1" hangingPunct="1"/>
            <a:r>
              <a:rPr lang="es-ES_tradnl"/>
              <a:t>Los pasos generales de desarrollo se mantienen en el enfoque orientado a objetos</a:t>
            </a:r>
          </a:p>
          <a:p>
            <a:pPr eaLnBrk="1" hangingPunct="1"/>
            <a:r>
              <a:rPr lang="es-ES_tradnl"/>
              <a:t>Pero las actividades que constituyen algunos de ellos son particulares: </a:t>
            </a:r>
          </a:p>
          <a:p>
            <a:pPr lvl="1" eaLnBrk="1" hangingPunct="1"/>
            <a:r>
              <a:rPr lang="es-ES_tradnl"/>
              <a:t>Análisis </a:t>
            </a:r>
            <a:r>
              <a:rPr lang="es-ES_tradnl">
                <a:sym typeface="Wingdings" pitchFamily="2" charset="2"/>
              </a:rPr>
              <a:t> Análisis Orientado a Objetos</a:t>
            </a:r>
          </a:p>
          <a:p>
            <a:pPr lvl="1" eaLnBrk="1" hangingPunct="1"/>
            <a:r>
              <a:rPr lang="es-ES_tradnl"/>
              <a:t>Diseño </a:t>
            </a:r>
            <a:r>
              <a:rPr lang="es-ES_tradnl">
                <a:sym typeface="Wingdings" pitchFamily="2" charset="2"/>
              </a:rPr>
              <a:t> Diseño Orientado a Objetos</a:t>
            </a:r>
            <a:endParaRPr lang="es-ES_tradnl"/>
          </a:p>
          <a:p>
            <a:pPr lvl="1" eaLnBrk="1" hangingPunct="1"/>
            <a:r>
              <a:rPr lang="es-ES_tradnl"/>
              <a:t>Implementación </a:t>
            </a:r>
            <a:r>
              <a:rPr lang="es-ES_tradnl">
                <a:sym typeface="Wingdings" pitchFamily="2" charset="2"/>
              </a:rPr>
              <a:t> Implemenentación Orientada a Objetos</a:t>
            </a:r>
            <a:endParaRPr lang="es-UY">
              <a:sym typeface="Wingdings" pitchFamily="2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16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9671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Desarrollo OO (2)</a:t>
            </a:r>
            <a:endParaRPr lang="es-UY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564904"/>
            <a:ext cx="7632700" cy="2357438"/>
          </a:xfrm>
        </p:spPr>
        <p:txBody>
          <a:bodyPr/>
          <a:lstStyle/>
          <a:p>
            <a:pPr eaLnBrk="1" hangingPunct="1"/>
            <a:r>
              <a:rPr lang="es-ES_tradnl"/>
              <a:t>Ciertas actividades son demasiado complejas para realizarlas </a:t>
            </a:r>
            <a:r>
              <a:rPr lang="es-ES_tradnl" u="sng"/>
              <a:t>mentalmente</a:t>
            </a:r>
            <a:r>
              <a:rPr lang="es-ES_tradnl"/>
              <a:t> en el desarrollo de una aplicación</a:t>
            </a:r>
            <a:r>
              <a:rPr lang="en-US"/>
              <a:t> de mediano porte en adelante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17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16191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Desarrollo OO (3)</a:t>
            </a:r>
            <a:endParaRPr lang="es-UY"/>
          </a:p>
        </p:txBody>
      </p:sp>
      <p:sp>
        <p:nvSpPr>
          <p:cNvPr id="20483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76612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/>
              <a:t>Es necesaria una herramienta (conceptual) que permita a la vez: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Servir de ayuda para el desarrollo de la tarea (uno mismo)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Visualizar lo hecho hasta el momento (uno mismo)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Comunicar el avance obtenido (el cliente y el equipo de desarrollo)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Documentar el desarrollo de la aplicación (el equipo de desarrollo)</a:t>
            </a:r>
            <a:r>
              <a:rPr lang="es-UY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18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85855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4450"/>
            <a:ext cx="7335837" cy="1412875"/>
          </a:xfrm>
        </p:spPr>
        <p:txBody>
          <a:bodyPr/>
          <a:lstStyle/>
          <a:p>
            <a:pPr eaLnBrk="1" hangingPunct="1"/>
            <a:r>
              <a:rPr lang="es-ES_tradnl"/>
              <a:t>Desarrollo OO (4)</a:t>
            </a:r>
            <a:endParaRPr lang="es-UY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92288"/>
            <a:ext cx="7661275" cy="4114800"/>
          </a:xfrm>
        </p:spPr>
        <p:txBody>
          <a:bodyPr/>
          <a:lstStyle/>
          <a:p>
            <a:pPr eaLnBrk="1" hangingPunct="1"/>
            <a:r>
              <a:rPr lang="es-ES_tradnl"/>
              <a:t>UML es el estándar para modelado de software</a:t>
            </a:r>
          </a:p>
          <a:p>
            <a:pPr eaLnBrk="1" hangingPunct="1"/>
            <a:r>
              <a:rPr lang="es-ES_tradnl"/>
              <a:t>Es un </a:t>
            </a:r>
            <a:r>
              <a:rPr lang="es-ES_tradnl" u="sng"/>
              <a:t>lenguaje</a:t>
            </a:r>
            <a:r>
              <a:rPr lang="es-ES_tradnl"/>
              <a:t> que puede ser aplicado cualquiera sea el método particular de desarrollar software orientado a objetos</a:t>
            </a:r>
            <a:r>
              <a:rPr lang="es-UY"/>
              <a:t> </a:t>
            </a:r>
          </a:p>
          <a:p>
            <a:pPr eaLnBrk="1" hangingPunct="1"/>
            <a:r>
              <a:rPr lang="en-US"/>
              <a:t>Utilizaremos algunos de sus diagramas para asistir nuestro desarrollo</a:t>
            </a:r>
            <a:endParaRPr lang="es-UY"/>
          </a:p>
        </p:txBody>
      </p:sp>
      <p:sp>
        <p:nvSpPr>
          <p:cNvPr id="21508" name="Line 34"/>
          <p:cNvSpPr>
            <a:spLocks noChangeShapeType="1"/>
          </p:cNvSpPr>
          <p:nvPr/>
        </p:nvSpPr>
        <p:spPr bwMode="auto">
          <a:xfrm>
            <a:off x="1116013" y="4365625"/>
            <a:ext cx="57626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19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1987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Proceso de Desarrollo</a:t>
            </a:r>
            <a:endParaRPr lang="es-UY"/>
          </a:p>
        </p:txBody>
      </p:sp>
      <p:sp>
        <p:nvSpPr>
          <p:cNvPr id="4099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798513" y="1981200"/>
            <a:ext cx="7661275" cy="4114800"/>
          </a:xfrm>
        </p:spPr>
        <p:txBody>
          <a:bodyPr/>
          <a:lstStyle/>
          <a:p>
            <a:pPr eaLnBrk="1" hangingPunct="1"/>
            <a:r>
              <a:rPr lang="es-ES_tradnl"/>
              <a:t>¿Qué es?</a:t>
            </a:r>
          </a:p>
          <a:p>
            <a:pPr lvl="1" eaLnBrk="1" hangingPunct="1"/>
            <a:r>
              <a:rPr lang="es-UY"/>
              <a:t>Un proceso de desarrollo de software describe un enfoque para construir, instalar y mantener sistemas de software</a:t>
            </a:r>
          </a:p>
          <a:p>
            <a:pPr eaLnBrk="1" hangingPunct="1"/>
            <a:r>
              <a:rPr lang="es-ES_tradnl"/>
              <a:t>¿Por qué necesitamos uno?</a:t>
            </a:r>
          </a:p>
          <a:p>
            <a:pPr lvl="1" eaLnBrk="1" hangingPunct="1"/>
            <a:r>
              <a:rPr lang="es-ES_tradnl"/>
              <a:t>Es necesario conocer de antemano qué actividades debemos realizar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69832592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4450"/>
            <a:ext cx="7424737" cy="1412875"/>
          </a:xfrm>
        </p:spPr>
        <p:txBody>
          <a:bodyPr/>
          <a:lstStyle/>
          <a:p>
            <a:pPr eaLnBrk="1" hangingPunct="1"/>
            <a:r>
              <a:rPr lang="es-ES_tradnl"/>
              <a:t>Análisis Orientado a Objetos</a:t>
            </a:r>
            <a:endParaRPr lang="es-UY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7661275" cy="4114800"/>
          </a:xfrm>
        </p:spPr>
        <p:txBody>
          <a:bodyPr/>
          <a:lstStyle/>
          <a:p>
            <a:pPr eaLnBrk="1" hangingPunct="1"/>
            <a:r>
              <a:rPr lang="es-ES_tradnl"/>
              <a:t>Considerar el dominio de la aplicación y su solución lógica en términos de conceptos (cosas, entidades)</a:t>
            </a:r>
          </a:p>
          <a:p>
            <a:pPr eaLnBrk="1" hangingPunct="1"/>
            <a:r>
              <a:rPr lang="es-ES_tradnl"/>
              <a:t>Concepto clave: </a:t>
            </a:r>
            <a:r>
              <a:rPr lang="es-ES_tradnl" i="1"/>
              <a:t>abstracción</a:t>
            </a:r>
            <a:endParaRPr lang="es-ES_tradnl"/>
          </a:p>
          <a:p>
            <a:pPr eaLnBrk="1" hangingPunct="1"/>
            <a:r>
              <a:rPr lang="es-ES_tradnl"/>
              <a:t>Objetivo: encontrar y describir los conceptos en el dominio de la aplicación:</a:t>
            </a:r>
          </a:p>
          <a:p>
            <a:pPr lvl="1" eaLnBrk="1" hangingPunct="1"/>
            <a:r>
              <a:rPr lang="es-ES_tradnl"/>
              <a:t>Esto permite comprender mejor la realidad y el problema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20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38348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4450"/>
            <a:ext cx="7497762" cy="14128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/>
              <a:t>Análisis Orientado a Objetos (2)</a:t>
            </a:r>
            <a:endParaRPr lang="es-UY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7661275" cy="4114800"/>
          </a:xfrm>
        </p:spPr>
        <p:txBody>
          <a:bodyPr/>
          <a:lstStyle/>
          <a:p>
            <a:pPr eaLnBrk="1" hangingPunct="1"/>
            <a:r>
              <a:rPr lang="es-ES_tradnl"/>
              <a:t>Estos conceptos pueden entenderse como una primera </a:t>
            </a:r>
            <a:r>
              <a:rPr lang="es-ES_tradnl" u="sng"/>
              <a:t>aproximación</a:t>
            </a:r>
            <a:r>
              <a:rPr lang="es-ES_tradnl"/>
              <a:t> a la solución al problema</a:t>
            </a:r>
          </a:p>
          <a:p>
            <a:pPr eaLnBrk="1" hangingPunct="1"/>
            <a:r>
              <a:rPr lang="es-ES_tradnl"/>
              <a:t>En un sistema de software orientado a objetos (bien modelado) existe un </a:t>
            </a:r>
            <a:r>
              <a:rPr lang="es-ES_tradnl" i="1"/>
              <a:t>isomorfismo</a:t>
            </a:r>
            <a:r>
              <a:rPr lang="es-ES_tradnl"/>
              <a:t> entre estos conceptos y los elementos que participan en el problema en la vida real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21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43357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37"/>
          <p:cNvSpPr>
            <a:spLocks noChangeArrowheads="1"/>
          </p:cNvSpPr>
          <p:nvPr/>
        </p:nvSpPr>
        <p:spPr bwMode="auto">
          <a:xfrm>
            <a:off x="1692275" y="3473450"/>
            <a:ext cx="7272338" cy="1058863"/>
          </a:xfrm>
          <a:prstGeom prst="parallelogram">
            <a:avLst>
              <a:gd name="adj" fmla="val 163562"/>
            </a:avLst>
          </a:prstGeom>
          <a:solidFill>
            <a:schemeClr val="accent2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4450"/>
            <a:ext cx="7497762" cy="14128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/>
              <a:t>Análisis Orientado a Objetos (3)</a:t>
            </a:r>
            <a:endParaRPr lang="es-UY"/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2390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4584" name="Oval 11"/>
          <p:cNvSpPr>
            <a:spLocks noChangeArrowheads="1"/>
          </p:cNvSpPr>
          <p:nvPr/>
        </p:nvSpPr>
        <p:spPr bwMode="auto">
          <a:xfrm>
            <a:off x="4938713" y="5846763"/>
            <a:ext cx="419100" cy="4191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4585" name="Line 18"/>
          <p:cNvSpPr>
            <a:spLocks noChangeShapeType="1"/>
          </p:cNvSpPr>
          <p:nvPr/>
        </p:nvSpPr>
        <p:spPr bwMode="auto">
          <a:xfrm>
            <a:off x="5148263" y="3186113"/>
            <a:ext cx="0" cy="1046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UY"/>
          </a:p>
        </p:txBody>
      </p:sp>
      <p:sp>
        <p:nvSpPr>
          <p:cNvPr id="24586" name="Line 20"/>
          <p:cNvSpPr>
            <a:spLocks noChangeShapeType="1"/>
          </p:cNvSpPr>
          <p:nvPr/>
        </p:nvSpPr>
        <p:spPr bwMode="auto">
          <a:xfrm>
            <a:off x="5145088" y="4530725"/>
            <a:ext cx="4762" cy="1311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UY"/>
          </a:p>
        </p:txBody>
      </p:sp>
      <p:sp>
        <p:nvSpPr>
          <p:cNvPr id="24587" name="Line 22"/>
          <p:cNvSpPr>
            <a:spLocks noChangeShapeType="1"/>
          </p:cNvSpPr>
          <p:nvPr/>
        </p:nvSpPr>
        <p:spPr bwMode="auto">
          <a:xfrm>
            <a:off x="6659563" y="2330450"/>
            <a:ext cx="3175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UY"/>
          </a:p>
        </p:txBody>
      </p:sp>
      <p:sp>
        <p:nvSpPr>
          <p:cNvPr id="24588" name="Line 24"/>
          <p:cNvSpPr>
            <a:spLocks noChangeShapeType="1"/>
          </p:cNvSpPr>
          <p:nvPr/>
        </p:nvSpPr>
        <p:spPr bwMode="auto">
          <a:xfrm>
            <a:off x="6661150" y="4535488"/>
            <a:ext cx="0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UY"/>
          </a:p>
        </p:txBody>
      </p:sp>
      <p:sp>
        <p:nvSpPr>
          <p:cNvPr id="24589" name="Line 25"/>
          <p:cNvSpPr>
            <a:spLocks noChangeShapeType="1"/>
          </p:cNvSpPr>
          <p:nvPr/>
        </p:nvSpPr>
        <p:spPr bwMode="auto">
          <a:xfrm flipV="1">
            <a:off x="5334000" y="5300663"/>
            <a:ext cx="1130300" cy="661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UY"/>
          </a:p>
        </p:txBody>
      </p:sp>
      <p:sp>
        <p:nvSpPr>
          <p:cNvPr id="24590" name="Line 26"/>
          <p:cNvSpPr>
            <a:spLocks noChangeShapeType="1"/>
          </p:cNvSpPr>
          <p:nvPr/>
        </p:nvSpPr>
        <p:spPr bwMode="auto">
          <a:xfrm flipH="1" flipV="1">
            <a:off x="3768725" y="5648325"/>
            <a:ext cx="1177925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UY"/>
          </a:p>
        </p:txBody>
      </p:sp>
      <p:sp>
        <p:nvSpPr>
          <p:cNvPr id="24591" name="Text Box 27"/>
          <p:cNvSpPr txBox="1">
            <a:spLocks noChangeArrowheads="1"/>
          </p:cNvSpPr>
          <p:nvPr/>
        </p:nvSpPr>
        <p:spPr bwMode="auto">
          <a:xfrm>
            <a:off x="533400" y="5381625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_tradnl" sz="2000" b="1"/>
              <a:t>Modelo</a:t>
            </a:r>
            <a:endParaRPr lang="es-ES_tradnl" sz="2400"/>
          </a:p>
        </p:txBody>
      </p:sp>
      <p:sp>
        <p:nvSpPr>
          <p:cNvPr id="24592" name="Text Box 28"/>
          <p:cNvSpPr txBox="1">
            <a:spLocks noChangeArrowheads="1"/>
          </p:cNvSpPr>
          <p:nvPr/>
        </p:nvSpPr>
        <p:spPr bwMode="auto">
          <a:xfrm>
            <a:off x="449263" y="2105025"/>
            <a:ext cx="1243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_tradnl" sz="2000" b="1"/>
              <a:t>Realidad</a:t>
            </a:r>
            <a:endParaRPr lang="es-ES_tradnl" sz="2400"/>
          </a:p>
        </p:txBody>
      </p:sp>
      <p:sp>
        <p:nvSpPr>
          <p:cNvPr id="24593" name="Text Box 29"/>
          <p:cNvSpPr txBox="1">
            <a:spLocks noChangeArrowheads="1"/>
          </p:cNvSpPr>
          <p:nvPr/>
        </p:nvSpPr>
        <p:spPr bwMode="auto">
          <a:xfrm>
            <a:off x="2051720" y="2547938"/>
            <a:ext cx="12891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_tradnl" sz="1600"/>
              <a:t>Rivera 9332</a:t>
            </a:r>
          </a:p>
        </p:txBody>
      </p:sp>
      <p:sp>
        <p:nvSpPr>
          <p:cNvPr id="24594" name="Text Box 30"/>
          <p:cNvSpPr txBox="1">
            <a:spLocks noChangeArrowheads="1"/>
          </p:cNvSpPr>
          <p:nvPr/>
        </p:nvSpPr>
        <p:spPr bwMode="auto">
          <a:xfrm>
            <a:off x="3252788" y="5916613"/>
            <a:ext cx="598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_tradnl" sz="1400"/>
              <a:t>Casa</a:t>
            </a:r>
            <a:endParaRPr lang="es-ES_tradnl" sz="1600"/>
          </a:p>
        </p:txBody>
      </p:sp>
      <p:sp>
        <p:nvSpPr>
          <p:cNvPr id="24595" name="Text Box 31"/>
          <p:cNvSpPr txBox="1">
            <a:spLocks noChangeArrowheads="1"/>
          </p:cNvSpPr>
          <p:nvPr/>
        </p:nvSpPr>
        <p:spPr bwMode="auto">
          <a:xfrm>
            <a:off x="5368672" y="2708275"/>
            <a:ext cx="11734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_tradnl" sz="1400"/>
              <a:t>John Walker</a:t>
            </a:r>
          </a:p>
        </p:txBody>
      </p:sp>
      <p:sp>
        <p:nvSpPr>
          <p:cNvPr id="24596" name="Text Box 32"/>
          <p:cNvSpPr txBox="1">
            <a:spLocks noChangeArrowheads="1"/>
          </p:cNvSpPr>
          <p:nvPr/>
        </p:nvSpPr>
        <p:spPr bwMode="auto">
          <a:xfrm>
            <a:off x="4859338" y="6281738"/>
            <a:ext cx="8515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_tradnl" sz="1400"/>
              <a:t>Persona</a:t>
            </a:r>
          </a:p>
        </p:txBody>
      </p:sp>
      <p:sp>
        <p:nvSpPr>
          <p:cNvPr id="24597" name="Text Box 33"/>
          <p:cNvSpPr txBox="1">
            <a:spLocks noChangeArrowheads="1"/>
          </p:cNvSpPr>
          <p:nvPr/>
        </p:nvSpPr>
        <p:spPr bwMode="auto">
          <a:xfrm>
            <a:off x="6372225" y="5483225"/>
            <a:ext cx="549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_tradnl" sz="1400"/>
              <a:t>Auto</a:t>
            </a:r>
          </a:p>
        </p:txBody>
      </p:sp>
      <p:sp>
        <p:nvSpPr>
          <p:cNvPr id="24598" name="Text Box 34"/>
          <p:cNvSpPr txBox="1">
            <a:spLocks noChangeArrowheads="1"/>
          </p:cNvSpPr>
          <p:nvPr/>
        </p:nvSpPr>
        <p:spPr bwMode="auto">
          <a:xfrm>
            <a:off x="6934200" y="2232025"/>
            <a:ext cx="11768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_tradnl" sz="1400"/>
              <a:t>Dodge Viper</a:t>
            </a:r>
          </a:p>
        </p:txBody>
      </p:sp>
      <p:sp>
        <p:nvSpPr>
          <p:cNvPr id="24599" name="Text Box 35"/>
          <p:cNvSpPr txBox="1">
            <a:spLocks noChangeArrowheads="1"/>
          </p:cNvSpPr>
          <p:nvPr/>
        </p:nvSpPr>
        <p:spPr bwMode="auto">
          <a:xfrm rot="1023994">
            <a:off x="4059238" y="5572125"/>
            <a:ext cx="746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_tradnl" sz="1400"/>
              <a:t>vive en</a:t>
            </a:r>
          </a:p>
        </p:txBody>
      </p:sp>
      <p:sp>
        <p:nvSpPr>
          <p:cNvPr id="24600" name="Text Box 36"/>
          <p:cNvSpPr txBox="1">
            <a:spLocks noChangeArrowheads="1"/>
          </p:cNvSpPr>
          <p:nvPr/>
        </p:nvSpPr>
        <p:spPr bwMode="auto">
          <a:xfrm rot="-1785493">
            <a:off x="5400675" y="5376863"/>
            <a:ext cx="854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_tradnl" sz="1400"/>
              <a:t>conduce</a:t>
            </a:r>
          </a:p>
        </p:txBody>
      </p:sp>
      <p:sp>
        <p:nvSpPr>
          <p:cNvPr id="24601" name="Line 14"/>
          <p:cNvSpPr>
            <a:spLocks noChangeShapeType="1"/>
          </p:cNvSpPr>
          <p:nvPr/>
        </p:nvSpPr>
        <p:spPr bwMode="auto">
          <a:xfrm>
            <a:off x="3573793" y="2708275"/>
            <a:ext cx="0" cy="111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UY"/>
          </a:p>
        </p:txBody>
      </p:sp>
      <p:sp>
        <p:nvSpPr>
          <p:cNvPr id="24602" name="Line 16"/>
          <p:cNvSpPr>
            <a:spLocks noChangeShapeType="1"/>
          </p:cNvSpPr>
          <p:nvPr/>
        </p:nvSpPr>
        <p:spPr bwMode="auto">
          <a:xfrm flipH="1">
            <a:off x="3560763" y="4530725"/>
            <a:ext cx="1587" cy="847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UY"/>
          </a:p>
        </p:txBody>
      </p:sp>
      <p:sp>
        <p:nvSpPr>
          <p:cNvPr id="24603" name="Oval 39"/>
          <p:cNvSpPr>
            <a:spLocks noChangeArrowheads="1"/>
          </p:cNvSpPr>
          <p:nvPr/>
        </p:nvSpPr>
        <p:spPr bwMode="auto">
          <a:xfrm>
            <a:off x="3348038" y="5375275"/>
            <a:ext cx="419100" cy="4191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4604" name="Oval 40"/>
          <p:cNvSpPr>
            <a:spLocks noChangeArrowheads="1"/>
          </p:cNvSpPr>
          <p:nvPr/>
        </p:nvSpPr>
        <p:spPr bwMode="auto">
          <a:xfrm>
            <a:off x="6451600" y="4995863"/>
            <a:ext cx="419100" cy="4191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22</a:t>
            </a:fld>
            <a:endParaRPr lang="es-UY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712" y="1357312"/>
            <a:ext cx="1462060" cy="103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948" y="1483917"/>
            <a:ext cx="960180" cy="117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470" y="1874043"/>
            <a:ext cx="581422" cy="1162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225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4450"/>
            <a:ext cx="7475537" cy="1412875"/>
          </a:xfrm>
        </p:spPr>
        <p:txBody>
          <a:bodyPr/>
          <a:lstStyle/>
          <a:p>
            <a:pPr eaLnBrk="1" hangingPunct="1"/>
            <a:r>
              <a:rPr lang="es-ES_tradnl"/>
              <a:t>Análisis OO :: Actividades</a:t>
            </a:r>
            <a:endParaRPr lang="es-UY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63725"/>
            <a:ext cx="8064500" cy="45894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dirty="0"/>
              <a:t>Modelado de Dominio 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/>
              <a:t>Modelar el dominio para comprender mejor el contexto del problema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/>
              <a:t>Herramienta: Diagrama de Clases</a:t>
            </a:r>
          </a:p>
          <a:p>
            <a:pPr eaLnBrk="1" hangingPunct="1">
              <a:lnSpc>
                <a:spcPct val="90000"/>
              </a:lnSpc>
            </a:pPr>
            <a:r>
              <a:rPr lang="es-ES_tradnl" dirty="0"/>
              <a:t>Especificación del Comportamiento 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/>
              <a:t>Contar con una descripción más precisa de qué es lo que se espera del sistema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/>
              <a:t>Herramientas: Diagramas de Secuencia del Sistema y Contratos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23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71643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Análisis OO :: Dominio</a:t>
            </a:r>
            <a:endParaRPr lang="es-UY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/>
              <a:t>Un Modelo de Dominio contiene los conceptos y sus relaciones que sean </a:t>
            </a:r>
            <a:r>
              <a:rPr lang="es-ES_tradnl" u="sng"/>
              <a:t>significativos</a:t>
            </a:r>
            <a:r>
              <a:rPr lang="es-ES_tradnl"/>
              <a:t> en el dominio del problema</a:t>
            </a:r>
          </a:p>
          <a:p>
            <a:r>
              <a:rPr lang="es-ES_tradnl"/>
              <a:t>La información es provista principalmente por los Casos de Uso</a:t>
            </a:r>
          </a:p>
          <a:p>
            <a:r>
              <a:rPr lang="es-ES_tradnl"/>
              <a:t>Se incluyen además las restricciones a las cuales está sujeto el dominio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24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200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61009"/>
            <a:ext cx="883920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05292" y="548680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/>
              <a:t>Modelo de Dominio</a:t>
            </a:r>
            <a:endParaRPr lang="es-UY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25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04405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4450"/>
            <a:ext cx="7462837" cy="14128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dirty="0"/>
              <a:t>Análisis OO :: Comportamiento</a:t>
            </a:r>
            <a:endParaRPr lang="es-UY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05000"/>
            <a:ext cx="7994650" cy="4114800"/>
          </a:xfrm>
        </p:spPr>
        <p:txBody>
          <a:bodyPr/>
          <a:lstStyle/>
          <a:p>
            <a:pPr eaLnBrk="1" hangingPunct="1"/>
            <a:r>
              <a:rPr lang="es-ES_tradnl"/>
              <a:t>Los Diagramas de Secuencia del Sistema ilustran la forma en que los actores realizan “invocaciones” sobre el sistema</a:t>
            </a:r>
          </a:p>
          <a:p>
            <a:pPr eaLnBrk="1" hangingPunct="1"/>
            <a:r>
              <a:rPr lang="es-ES_tradnl"/>
              <a:t>Los diferentes escenarios de uso son los definidos en los Casos de Uso</a:t>
            </a:r>
          </a:p>
          <a:p>
            <a:pPr eaLnBrk="1" hangingPunct="1"/>
            <a:r>
              <a:rPr lang="es-ES_tradnl"/>
              <a:t>El efecto de cada mensaje es especificado en forma precisa por medio de un Contrato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26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59109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691" b="9691"/>
          <a:stretch/>
        </p:blipFill>
        <p:spPr bwMode="auto">
          <a:xfrm>
            <a:off x="1835696" y="282475"/>
            <a:ext cx="5991225" cy="631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8229600" cy="924712"/>
          </a:xfrm>
        </p:spPr>
        <p:txBody>
          <a:bodyPr>
            <a:normAutofit/>
          </a:bodyPr>
          <a:lstStyle/>
          <a:p>
            <a:r>
              <a:rPr lang="es-ES_tradnl" dirty="0"/>
              <a:t>Diagrama de secuencia (DSS)</a:t>
            </a:r>
            <a:endParaRPr lang="es-UY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27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50910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sz="3000">
                <a:solidFill>
                  <a:schemeClr val="tx1"/>
                </a:solidFill>
              </a:rPr>
              <a:t>Caso de Estudio</a:t>
            </a:r>
            <a:br>
              <a:rPr lang="es-UY">
                <a:solidFill>
                  <a:schemeClr val="tx1"/>
                </a:solidFill>
              </a:rPr>
            </a:br>
            <a:r>
              <a:rPr lang="es-UY">
                <a:solidFill>
                  <a:schemeClr val="tx1"/>
                </a:solidFill>
              </a:rPr>
              <a:t>Contrato</a:t>
            </a:r>
            <a:endParaRPr lang="es-UY"/>
          </a:p>
        </p:txBody>
      </p:sp>
      <p:graphicFrame>
        <p:nvGraphicFramePr>
          <p:cNvPr id="48" name="Group 3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416645"/>
              </p:ext>
            </p:extLst>
          </p:nvPr>
        </p:nvGraphicFramePr>
        <p:xfrm>
          <a:off x="169863" y="2016125"/>
          <a:ext cx="8821737" cy="3368675"/>
        </p:xfrm>
        <a:graphic>
          <a:graphicData uri="http://schemas.openxmlformats.org/drawingml/2006/table">
            <a:tbl>
              <a:tblPr/>
              <a:tblGrid>
                <a:gridCol w="1570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Operación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6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s-UY" sz="2000" b="1" dirty="0" err="1">
                          <a:latin typeface="Courier New" pitchFamily="49" charset="0"/>
                        </a:rPr>
                        <a:t>ingresarCancion</a:t>
                      </a:r>
                      <a:r>
                        <a:rPr lang="es-UY" sz="2000" b="1" dirty="0">
                          <a:latin typeface="Courier New" pitchFamily="49" charset="0"/>
                        </a:rPr>
                        <a:t>(</a:t>
                      </a:r>
                      <a:r>
                        <a:rPr lang="es-UY" sz="2000" b="1" dirty="0" err="1">
                          <a:latin typeface="Courier New" pitchFamily="49" charset="0"/>
                        </a:rPr>
                        <a:t>titulo:string</a:t>
                      </a:r>
                      <a:r>
                        <a:rPr lang="es-UY" sz="2000" b="1" dirty="0">
                          <a:latin typeface="Courier New" pitchFamily="49" charset="0"/>
                        </a:rPr>
                        <a:t>,</a:t>
                      </a:r>
                      <a:r>
                        <a:rPr lang="es-UY" sz="2000" b="1" baseline="0" dirty="0">
                          <a:latin typeface="Courier New" pitchFamily="49" charset="0"/>
                        </a:rPr>
                        <a:t> año: </a:t>
                      </a:r>
                      <a:r>
                        <a:rPr lang="es-UY" sz="2000" b="1" baseline="0" dirty="0" err="1">
                          <a:latin typeface="Courier New" pitchFamily="49" charset="0"/>
                        </a:rPr>
                        <a:t>int</a:t>
                      </a:r>
                      <a:r>
                        <a:rPr lang="es-UY" sz="2000" b="1" baseline="0" dirty="0">
                          <a:latin typeface="Courier New" pitchFamily="49" charset="0"/>
                        </a:rPr>
                        <a:t>)</a:t>
                      </a:r>
                      <a:endParaRPr kumimoji="0" lang="es-MX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Descripción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6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s-UY" sz="2000" dirty="0"/>
                        <a:t>Comienza</a:t>
                      </a:r>
                      <a:r>
                        <a:rPr lang="es-UY" sz="2000" baseline="0" dirty="0"/>
                        <a:t> el ingreso de una nueva canción al sistema especificando la información básica</a:t>
                      </a:r>
                      <a:endParaRPr lang="es-UY" sz="2000" dirty="0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Pre-condiciones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6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000" dirty="0"/>
                        <a:t>1. </a:t>
                      </a:r>
                      <a:r>
                        <a:rPr lang="es-UY" sz="2000" dirty="0"/>
                        <a:t>No existe una canción</a:t>
                      </a:r>
                      <a:r>
                        <a:rPr lang="es-UY" sz="2000" baseline="0" dirty="0"/>
                        <a:t> de nombre igual a </a:t>
                      </a:r>
                      <a:r>
                        <a:rPr lang="es-UY" sz="2000" b="1" baseline="0" dirty="0"/>
                        <a:t>titulo</a:t>
                      </a:r>
                      <a:endParaRPr lang="es-UY" sz="2000" b="1" dirty="0">
                        <a:latin typeface="Courier New" pitchFamily="49" charset="0"/>
                      </a:endParaRPr>
                    </a:p>
                    <a:p>
                      <a:pPr marL="0" marR="0" lvl="0" indent="6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000" dirty="0"/>
                        <a:t>2. </a:t>
                      </a:r>
                      <a:r>
                        <a:rPr lang="es-UY" sz="2000" dirty="0"/>
                        <a:t>El</a:t>
                      </a:r>
                      <a:r>
                        <a:rPr lang="es-UY" sz="2000" baseline="0" dirty="0"/>
                        <a:t> parámetro </a:t>
                      </a:r>
                      <a:r>
                        <a:rPr lang="es-UY" sz="2000" b="1" baseline="0" dirty="0"/>
                        <a:t>año </a:t>
                      </a:r>
                      <a:r>
                        <a:rPr lang="es-UY" sz="2000" b="0" baseline="0" dirty="0"/>
                        <a:t>no es mayor al año actual</a:t>
                      </a:r>
                      <a:endParaRPr lang="es-U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Post- condiciones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6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000" dirty="0"/>
                        <a:t>El </a:t>
                      </a:r>
                      <a:r>
                        <a:rPr lang="en-US" sz="2000" dirty="0" err="1"/>
                        <a:t>sistema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recuerda</a:t>
                      </a:r>
                      <a:r>
                        <a:rPr lang="en-US" sz="2000" baseline="0" dirty="0"/>
                        <a:t> el </a:t>
                      </a:r>
                      <a:r>
                        <a:rPr lang="en-US" sz="2000" baseline="0" dirty="0" err="1"/>
                        <a:t>titulo</a:t>
                      </a:r>
                      <a:r>
                        <a:rPr lang="en-US" sz="2000" baseline="0" dirty="0"/>
                        <a:t> y el </a:t>
                      </a:r>
                      <a:r>
                        <a:rPr lang="en-US" sz="2000" baseline="0" dirty="0" err="1"/>
                        <a:t>año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especificados</a:t>
                      </a:r>
                      <a:r>
                        <a:rPr lang="en-US" sz="2000" baseline="0" dirty="0"/>
                        <a:t>, </a:t>
                      </a:r>
                      <a:r>
                        <a:rPr lang="en-US" sz="2000" baseline="0" dirty="0" err="1"/>
                        <a:t>para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usarse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posteriormente</a:t>
                      </a:r>
                      <a:r>
                        <a:rPr lang="en-US" sz="2000" baseline="0" dirty="0"/>
                        <a:t>.</a:t>
                      </a:r>
                      <a:endParaRPr lang="es-UY" sz="2000" dirty="0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28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05211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Diseño Orientado a Objetos</a:t>
            </a:r>
            <a:endParaRPr lang="es-UY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690688"/>
            <a:ext cx="7777163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s-ES_tradnl" sz="2800"/>
              <a:t>Objetivo: definir objetos lógicos (de software) y la forma de comunicación entre ellos para una posterior programación</a:t>
            </a:r>
          </a:p>
          <a:p>
            <a:pPr eaLnBrk="1" hangingPunct="1"/>
            <a:r>
              <a:rPr lang="es-ES_tradnl" sz="2800"/>
              <a:t>En base a los “conceptos candidatos” encontrados durante el análisis y por medio de ciertos principios y técnicas, se debe decidir:</a:t>
            </a:r>
          </a:p>
          <a:p>
            <a:pPr lvl="1" eaLnBrk="1" hangingPunct="1"/>
            <a:r>
              <a:rPr lang="es-ES_tradnl" sz="2400"/>
              <a:t>Cuáles de éstos serán los objetos que participarán en la solución</a:t>
            </a:r>
          </a:p>
          <a:p>
            <a:pPr lvl="1" eaLnBrk="1" hangingPunct="1"/>
            <a:r>
              <a:rPr lang="es-ES_tradnl" sz="2400"/>
              <a:t>Cómo se comunican entre ellos para obtener el resultado deseado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29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5833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Algunas Actividades</a:t>
            </a:r>
            <a:endParaRPr lang="es-UY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790700"/>
            <a:ext cx="8229600" cy="4662488"/>
          </a:xfrm>
        </p:spPr>
        <p:txBody>
          <a:bodyPr/>
          <a:lstStyle/>
          <a:p>
            <a:pPr marL="495300" indent="-4953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UY" sz="2800"/>
              <a:t>Entrar en contexto con la realidad del problema</a:t>
            </a:r>
          </a:p>
          <a:p>
            <a:pPr marL="495300" indent="-4953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UY" sz="2800"/>
              <a:t>Obtener una descripción de lo que se espera del producto</a:t>
            </a:r>
          </a:p>
          <a:p>
            <a:pPr marL="495300" indent="-4953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UY" sz="2800"/>
              <a:t>Comprender qué se debe hacer</a:t>
            </a:r>
          </a:p>
          <a:p>
            <a:pPr marL="495300" indent="-4953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UY" sz="2800"/>
              <a:t>Determinar cómo se debe hacer</a:t>
            </a:r>
          </a:p>
          <a:p>
            <a:pPr marL="495300" indent="-4953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UY" sz="2800"/>
              <a:t>Hacerlo</a:t>
            </a:r>
          </a:p>
          <a:p>
            <a:pPr marL="495300" indent="-4953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UY" sz="2800"/>
              <a:t>Probar que esté bien hecho</a:t>
            </a:r>
          </a:p>
          <a:p>
            <a:pPr marL="495300" indent="-4953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UY" sz="2800"/>
              <a:t>Entregar el producto</a:t>
            </a:r>
          </a:p>
          <a:p>
            <a:pPr marL="495300" indent="-4953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UY" sz="2800"/>
              <a:t>Hacerle retoques varios</a:t>
            </a:r>
          </a:p>
          <a:p>
            <a:pPr marL="495300" indent="-4953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ES_tradnl" sz="2800"/>
              <a:t>Mantenerlo</a:t>
            </a:r>
            <a:endParaRPr lang="es-UY" sz="2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4269581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4450"/>
            <a:ext cx="7354887" cy="14128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/>
              <a:t>Diseño Orientado a Objetos (2)</a:t>
            </a:r>
            <a:endParaRPr lang="es-UY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33563"/>
            <a:ext cx="7704138" cy="4403725"/>
          </a:xfrm>
        </p:spPr>
        <p:txBody>
          <a:bodyPr/>
          <a:lstStyle/>
          <a:p>
            <a:pPr eaLnBrk="1" hangingPunct="1"/>
            <a:r>
              <a:rPr lang="es-ES_tradnl"/>
              <a:t>Concepto clave: </a:t>
            </a:r>
            <a:r>
              <a:rPr lang="es-ES_tradnl" i="1"/>
              <a:t>responsabilidades</a:t>
            </a:r>
            <a:endParaRPr lang="es-ES_tradnl"/>
          </a:p>
          <a:p>
            <a:pPr eaLnBrk="1" hangingPunct="1"/>
            <a:r>
              <a:rPr lang="es-ES_tradnl"/>
              <a:t>En esta transición:</a:t>
            </a:r>
          </a:p>
          <a:p>
            <a:pPr lvl="1" eaLnBrk="1" hangingPunct="1"/>
            <a:r>
              <a:rPr lang="es-ES_tradnl"/>
              <a:t>No todos los conceptos necesariamente participarán de la solución</a:t>
            </a:r>
          </a:p>
          <a:p>
            <a:pPr lvl="1" eaLnBrk="1" hangingPunct="1"/>
            <a:r>
              <a:rPr lang="es-ES_tradnl"/>
              <a:t>Puede ser necesario “reflotar” conceptos inicialmente dejados de lado</a:t>
            </a:r>
          </a:p>
          <a:p>
            <a:pPr lvl="1" eaLnBrk="1" hangingPunct="1"/>
            <a:r>
              <a:rPr lang="es-ES_tradnl"/>
              <a:t>Será necesario fabricar “ayudantes” (también objetos) para que los objetos puedan llevar a cabo su tarea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30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92420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4450"/>
            <a:ext cx="7488237" cy="1412875"/>
          </a:xfrm>
        </p:spPr>
        <p:txBody>
          <a:bodyPr/>
          <a:lstStyle/>
          <a:p>
            <a:pPr eaLnBrk="1" hangingPunct="1"/>
            <a:r>
              <a:rPr lang="es-ES_tradnl"/>
              <a:t>Diseño OO :: Actividades</a:t>
            </a:r>
            <a:endParaRPr lang="es-UY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3063"/>
            <a:ext cx="8075613" cy="4733925"/>
          </a:xfrm>
        </p:spPr>
        <p:txBody>
          <a:bodyPr/>
          <a:lstStyle/>
          <a:p>
            <a:pPr eaLnBrk="1" hangingPunct="1"/>
            <a:r>
              <a:rPr lang="es-ES_tradnl"/>
              <a:t>Diseño de Interacciones </a:t>
            </a:r>
          </a:p>
          <a:p>
            <a:pPr lvl="1" eaLnBrk="1" hangingPunct="1"/>
            <a:r>
              <a:rPr lang="es-ES_tradnl"/>
              <a:t>definir cómo se comunican los objetos para resolver las operaciones del sistema</a:t>
            </a:r>
          </a:p>
          <a:p>
            <a:pPr lvl="1" eaLnBrk="1" hangingPunct="1"/>
            <a:r>
              <a:rPr lang="es-ES_tradnl"/>
              <a:t>Herramienta: Diagrama de Comunicación</a:t>
            </a:r>
          </a:p>
          <a:p>
            <a:pPr eaLnBrk="1" hangingPunct="1">
              <a:lnSpc>
                <a:spcPct val="90000"/>
              </a:lnSpc>
            </a:pPr>
            <a:r>
              <a:rPr lang="es-ES_tradnl"/>
              <a:t>Diseño de Estructura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especificar la estructura necesaria para que todas las interacciones puedan ocurrir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Herramienta: Diagrama de Clases de Diseño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31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03734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Diseño OO :: Interacciones</a:t>
            </a:r>
            <a:endParaRPr lang="es-UY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784225" y="1981200"/>
            <a:ext cx="7661275" cy="4114800"/>
          </a:xfrm>
        </p:spPr>
        <p:txBody>
          <a:bodyPr/>
          <a:lstStyle/>
          <a:p>
            <a:pPr eaLnBrk="1" hangingPunct="1"/>
            <a:r>
              <a:rPr lang="es-ES_tradnl"/>
              <a:t>Se realiza un Diagrama de Comunicación por operación del sistema</a:t>
            </a:r>
          </a:p>
          <a:p>
            <a:pPr eaLnBrk="1" hangingPunct="1"/>
            <a:r>
              <a:rPr lang="es-ES_tradnl"/>
              <a:t>Los objetos protagonistas aparecen “sugeridos” en el Modelo de Dominio</a:t>
            </a:r>
          </a:p>
          <a:p>
            <a:pPr eaLnBrk="1" hangingPunct="1"/>
            <a:r>
              <a:rPr lang="es-ES_tradnl"/>
              <a:t>El resultado esperado es el especificado en el contrato de la operación a diseñar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32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07256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Diagramas de Comunicación</a:t>
            </a:r>
            <a:endParaRPr lang="es-UY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33</a:t>
            </a:fld>
            <a:endParaRPr lang="es-UY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7704856" cy="4377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0939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Diseño OO :: Estructura</a:t>
            </a:r>
            <a:endParaRPr lang="es-UY"/>
          </a:p>
        </p:txBody>
      </p:sp>
      <p:sp>
        <p:nvSpPr>
          <p:cNvPr id="36867" name="Content Placeholder 3"/>
          <p:cNvSpPr>
            <a:spLocks noGrp="1"/>
          </p:cNvSpPr>
          <p:nvPr>
            <p:ph idx="1"/>
          </p:nvPr>
        </p:nvSpPr>
        <p:spPr>
          <a:xfrm>
            <a:off x="784225" y="1981200"/>
            <a:ext cx="7661275" cy="4114800"/>
          </a:xfrm>
        </p:spPr>
        <p:txBody>
          <a:bodyPr/>
          <a:lstStyle/>
          <a:p>
            <a:r>
              <a:rPr lang="en-US"/>
              <a:t>Se resume la información provista por los Diagramas de Comunicación</a:t>
            </a:r>
          </a:p>
          <a:p>
            <a:r>
              <a:rPr lang="en-US"/>
              <a:t>La estructura está guiada por el Modelo de Dominio</a:t>
            </a:r>
          </a:p>
          <a:p>
            <a:r>
              <a:rPr lang="en-US"/>
              <a:t>Generalmente se realiza un único Diagrama de Clases que resume </a:t>
            </a:r>
            <a:r>
              <a:rPr lang="en-US" u="sng"/>
              <a:t>toda</a:t>
            </a:r>
            <a:r>
              <a:rPr lang="en-US"/>
              <a:t> la información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34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41293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931863" y="44450"/>
            <a:ext cx="7399337" cy="1412875"/>
          </a:xfrm>
        </p:spPr>
        <p:txBody>
          <a:bodyPr>
            <a:normAutofit fontScale="90000"/>
          </a:bodyPr>
          <a:lstStyle/>
          <a:p>
            <a:r>
              <a:rPr lang="es-ES_tradnl" dirty="0"/>
              <a:t>Diagrama de Clases de Diseño</a:t>
            </a:r>
            <a:endParaRPr lang="es-UY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35</a:t>
            </a:fld>
            <a:endParaRPr lang="es-UY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4" y="1556792"/>
            <a:ext cx="8990261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9040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Implementación OO</a:t>
            </a:r>
            <a:endParaRPr lang="es-UY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995488"/>
            <a:ext cx="7661275" cy="4114800"/>
          </a:xfrm>
        </p:spPr>
        <p:txBody>
          <a:bodyPr/>
          <a:lstStyle/>
          <a:p>
            <a:pPr eaLnBrk="1" hangingPunct="1"/>
            <a:r>
              <a:rPr lang="es-ES_tradnl"/>
              <a:t>Su objetivo es codificar en un lenguaje de programación orientado a objetos las construcciones definidas en el diseño</a:t>
            </a:r>
          </a:p>
          <a:p>
            <a:pPr eaLnBrk="1" hangingPunct="1"/>
            <a:r>
              <a:rPr lang="es-ES_tradnl"/>
              <a:t>La definición de los objetos y el intercambio de mensajes requieren construcciones particulares en el lenguaje a utilizar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36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4321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Resumen</a:t>
            </a:r>
            <a:endParaRPr lang="es-UY"/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1835150" y="2060575"/>
            <a:ext cx="1189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1600"/>
              <a:t>Esc. Típico</a:t>
            </a:r>
            <a:endParaRPr lang="es-UY" sz="1600"/>
          </a:p>
        </p:txBody>
      </p:sp>
      <p:sp>
        <p:nvSpPr>
          <p:cNvPr id="39940" name="Oval 5"/>
          <p:cNvSpPr>
            <a:spLocks noChangeArrowheads="1"/>
          </p:cNvSpPr>
          <p:nvPr/>
        </p:nvSpPr>
        <p:spPr bwMode="auto">
          <a:xfrm>
            <a:off x="90488" y="2420938"/>
            <a:ext cx="1511300" cy="720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600"/>
              <a:t>Casos de Uso</a:t>
            </a:r>
            <a:endParaRPr lang="es-UY" sz="1600"/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1835150" y="2420938"/>
            <a:ext cx="1563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1600"/>
              <a:t>Esc. Alternat. 1</a:t>
            </a:r>
            <a:endParaRPr lang="es-UY" sz="1600"/>
          </a:p>
        </p:txBody>
      </p:sp>
      <p:sp>
        <p:nvSpPr>
          <p:cNvPr id="39942" name="Text Box 7"/>
          <p:cNvSpPr txBox="1">
            <a:spLocks noChangeArrowheads="1"/>
          </p:cNvSpPr>
          <p:nvPr/>
        </p:nvSpPr>
        <p:spPr bwMode="auto">
          <a:xfrm>
            <a:off x="1835150" y="3141663"/>
            <a:ext cx="2592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1600"/>
              <a:t>Esc. Alternat. </a:t>
            </a:r>
            <a:r>
              <a:rPr lang="es-ES_tradnl" sz="1600" i="1"/>
              <a:t>n</a:t>
            </a:r>
            <a:endParaRPr lang="es-UY" sz="1600"/>
          </a:p>
        </p:txBody>
      </p:sp>
      <p:sp>
        <p:nvSpPr>
          <p:cNvPr id="39943" name="AutoShape 8"/>
          <p:cNvSpPr>
            <a:spLocks/>
          </p:cNvSpPr>
          <p:nvPr/>
        </p:nvSpPr>
        <p:spPr bwMode="auto">
          <a:xfrm>
            <a:off x="1693863" y="2205038"/>
            <a:ext cx="146050" cy="1149350"/>
          </a:xfrm>
          <a:prstGeom prst="leftBrace">
            <a:avLst>
              <a:gd name="adj1" fmla="val 655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9944" name="Text Box 9"/>
          <p:cNvSpPr txBox="1">
            <a:spLocks noChangeArrowheads="1"/>
          </p:cNvSpPr>
          <p:nvPr/>
        </p:nvSpPr>
        <p:spPr bwMode="auto">
          <a:xfrm>
            <a:off x="1979613" y="2708275"/>
            <a:ext cx="2413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lang="es-ES_tradnl" sz="1600" b="1"/>
              <a:t>.</a:t>
            </a:r>
          </a:p>
          <a:p>
            <a:pPr eaLnBrk="1" hangingPunct="1">
              <a:lnSpc>
                <a:spcPct val="60000"/>
              </a:lnSpc>
            </a:pPr>
            <a:r>
              <a:rPr lang="es-ES_tradnl" sz="1600" b="1"/>
              <a:t>.</a:t>
            </a:r>
          </a:p>
          <a:p>
            <a:pPr eaLnBrk="1" hangingPunct="1">
              <a:lnSpc>
                <a:spcPct val="60000"/>
              </a:lnSpc>
            </a:pPr>
            <a:r>
              <a:rPr lang="es-ES_tradnl" sz="1600" b="1"/>
              <a:t>.</a:t>
            </a:r>
            <a:endParaRPr lang="es-UY" sz="1600" b="1"/>
          </a:p>
        </p:txBody>
      </p:sp>
      <p:pic>
        <p:nvPicPr>
          <p:cNvPr id="39945" name="Picture 10" descr="comportamiento del sistema - d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1196975"/>
            <a:ext cx="849313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6" name="Line 11"/>
          <p:cNvSpPr>
            <a:spLocks noChangeShapeType="1"/>
          </p:cNvSpPr>
          <p:nvPr/>
        </p:nvSpPr>
        <p:spPr bwMode="auto">
          <a:xfrm flipV="1">
            <a:off x="3060700" y="2060575"/>
            <a:ext cx="503238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39947" name="Line 12"/>
          <p:cNvSpPr>
            <a:spLocks noChangeShapeType="1"/>
          </p:cNvSpPr>
          <p:nvPr/>
        </p:nvSpPr>
        <p:spPr bwMode="auto">
          <a:xfrm>
            <a:off x="3348038" y="26368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39948" name="Line 13"/>
          <p:cNvSpPr>
            <a:spLocks noChangeShapeType="1"/>
          </p:cNvSpPr>
          <p:nvPr/>
        </p:nvSpPr>
        <p:spPr bwMode="auto">
          <a:xfrm>
            <a:off x="3419475" y="3357563"/>
            <a:ext cx="14446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pic>
        <p:nvPicPr>
          <p:cNvPr id="39949" name="Picture 14" descr="comportamiento del sistema - d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38" y="2276475"/>
            <a:ext cx="849312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0" name="Picture 15" descr="comportamiento del sistema - d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3284538"/>
            <a:ext cx="849313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1" name="Picture 16" descr="diseño - mod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3644900"/>
            <a:ext cx="1871663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2" name="AutoShape 17"/>
          <p:cNvSpPr>
            <a:spLocks/>
          </p:cNvSpPr>
          <p:nvPr/>
        </p:nvSpPr>
        <p:spPr bwMode="auto">
          <a:xfrm rot="-5400000">
            <a:off x="809626" y="2781300"/>
            <a:ext cx="144462" cy="1296987"/>
          </a:xfrm>
          <a:prstGeom prst="rightBrace">
            <a:avLst>
              <a:gd name="adj1" fmla="val 748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9953" name="AutoShape 18"/>
          <p:cNvSpPr>
            <a:spLocks noChangeArrowheads="1"/>
          </p:cNvSpPr>
          <p:nvPr/>
        </p:nvSpPr>
        <p:spPr bwMode="auto">
          <a:xfrm>
            <a:off x="4914900" y="1268413"/>
            <a:ext cx="792163" cy="4318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600"/>
              <a:t>Cont. 1</a:t>
            </a:r>
            <a:endParaRPr lang="es-UY" sz="1600"/>
          </a:p>
        </p:txBody>
      </p:sp>
      <p:sp>
        <p:nvSpPr>
          <p:cNvPr id="39954" name="AutoShape 19"/>
          <p:cNvSpPr>
            <a:spLocks noChangeArrowheads="1"/>
          </p:cNvSpPr>
          <p:nvPr/>
        </p:nvSpPr>
        <p:spPr bwMode="auto">
          <a:xfrm>
            <a:off x="4914900" y="1773238"/>
            <a:ext cx="792163" cy="4318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600"/>
              <a:t>Cont. 2</a:t>
            </a:r>
            <a:endParaRPr lang="es-UY" sz="1600"/>
          </a:p>
        </p:txBody>
      </p:sp>
      <p:sp>
        <p:nvSpPr>
          <p:cNvPr id="39955" name="Line 20"/>
          <p:cNvSpPr>
            <a:spLocks noChangeShapeType="1"/>
          </p:cNvSpPr>
          <p:nvPr/>
        </p:nvSpPr>
        <p:spPr bwMode="auto">
          <a:xfrm flipV="1">
            <a:off x="4483100" y="1484313"/>
            <a:ext cx="36036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39956" name="Line 21"/>
          <p:cNvSpPr>
            <a:spLocks noChangeShapeType="1"/>
          </p:cNvSpPr>
          <p:nvPr/>
        </p:nvSpPr>
        <p:spPr bwMode="auto">
          <a:xfrm>
            <a:off x="4483100" y="1916113"/>
            <a:ext cx="36036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39957" name="AutoShape 22"/>
          <p:cNvSpPr>
            <a:spLocks noChangeArrowheads="1"/>
          </p:cNvSpPr>
          <p:nvPr/>
        </p:nvSpPr>
        <p:spPr bwMode="auto">
          <a:xfrm>
            <a:off x="4987925" y="2492375"/>
            <a:ext cx="792163" cy="4318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600"/>
              <a:t>Cont. 1</a:t>
            </a:r>
            <a:endParaRPr lang="es-UY" sz="1600"/>
          </a:p>
        </p:txBody>
      </p:sp>
      <p:sp>
        <p:nvSpPr>
          <p:cNvPr id="39958" name="AutoShape 23"/>
          <p:cNvSpPr>
            <a:spLocks noChangeArrowheads="1"/>
          </p:cNvSpPr>
          <p:nvPr/>
        </p:nvSpPr>
        <p:spPr bwMode="auto">
          <a:xfrm>
            <a:off x="4987925" y="2997200"/>
            <a:ext cx="792163" cy="4318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600"/>
              <a:t>Cont. 3</a:t>
            </a:r>
            <a:endParaRPr lang="es-UY" sz="1600"/>
          </a:p>
        </p:txBody>
      </p:sp>
      <p:sp>
        <p:nvSpPr>
          <p:cNvPr id="39959" name="Line 24"/>
          <p:cNvSpPr>
            <a:spLocks noChangeShapeType="1"/>
          </p:cNvSpPr>
          <p:nvPr/>
        </p:nvSpPr>
        <p:spPr bwMode="auto">
          <a:xfrm flipV="1">
            <a:off x="4556125" y="2708275"/>
            <a:ext cx="36036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39960" name="Line 25"/>
          <p:cNvSpPr>
            <a:spLocks noChangeShapeType="1"/>
          </p:cNvSpPr>
          <p:nvPr/>
        </p:nvSpPr>
        <p:spPr bwMode="auto">
          <a:xfrm>
            <a:off x="4556125" y="3140075"/>
            <a:ext cx="36036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39961" name="AutoShape 26"/>
          <p:cNvSpPr>
            <a:spLocks noChangeArrowheads="1"/>
          </p:cNvSpPr>
          <p:nvPr/>
        </p:nvSpPr>
        <p:spPr bwMode="auto">
          <a:xfrm>
            <a:off x="4987925" y="3571875"/>
            <a:ext cx="792163" cy="4318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600"/>
              <a:t>Cont. 1</a:t>
            </a:r>
            <a:endParaRPr lang="es-UY" sz="1600"/>
          </a:p>
        </p:txBody>
      </p:sp>
      <p:sp>
        <p:nvSpPr>
          <p:cNvPr id="39962" name="AutoShape 27"/>
          <p:cNvSpPr>
            <a:spLocks noChangeArrowheads="1"/>
          </p:cNvSpPr>
          <p:nvPr/>
        </p:nvSpPr>
        <p:spPr bwMode="auto">
          <a:xfrm>
            <a:off x="4987925" y="4076700"/>
            <a:ext cx="792163" cy="4318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600"/>
              <a:t>Cont. 4</a:t>
            </a:r>
            <a:endParaRPr lang="es-UY" sz="1600"/>
          </a:p>
        </p:txBody>
      </p:sp>
      <p:sp>
        <p:nvSpPr>
          <p:cNvPr id="39963" name="Line 28"/>
          <p:cNvSpPr>
            <a:spLocks noChangeShapeType="1"/>
          </p:cNvSpPr>
          <p:nvPr/>
        </p:nvSpPr>
        <p:spPr bwMode="auto">
          <a:xfrm flipV="1">
            <a:off x="4556125" y="3787775"/>
            <a:ext cx="36036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39964" name="Line 29"/>
          <p:cNvSpPr>
            <a:spLocks noChangeShapeType="1"/>
          </p:cNvSpPr>
          <p:nvPr/>
        </p:nvSpPr>
        <p:spPr bwMode="auto">
          <a:xfrm>
            <a:off x="4556125" y="4219575"/>
            <a:ext cx="36036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pic>
        <p:nvPicPr>
          <p:cNvPr id="39965" name="Picture 30" descr="diseño - interac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8" y="1196975"/>
            <a:ext cx="1152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66" name="Line 31"/>
          <p:cNvSpPr>
            <a:spLocks noChangeShapeType="1"/>
          </p:cNvSpPr>
          <p:nvPr/>
        </p:nvSpPr>
        <p:spPr bwMode="auto">
          <a:xfrm>
            <a:off x="5922963" y="14128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pic>
        <p:nvPicPr>
          <p:cNvPr id="39967" name="Picture 32" descr="diseño - interac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8" y="1700213"/>
            <a:ext cx="11525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68" name="Line 33"/>
          <p:cNvSpPr>
            <a:spLocks noChangeShapeType="1"/>
          </p:cNvSpPr>
          <p:nvPr/>
        </p:nvSpPr>
        <p:spPr bwMode="auto">
          <a:xfrm>
            <a:off x="5922963" y="191611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pic>
        <p:nvPicPr>
          <p:cNvPr id="39969" name="Picture 34" descr="diseño - interac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8" y="2924175"/>
            <a:ext cx="1152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70" name="Line 35"/>
          <p:cNvSpPr>
            <a:spLocks noChangeShapeType="1"/>
          </p:cNvSpPr>
          <p:nvPr/>
        </p:nvSpPr>
        <p:spPr bwMode="auto">
          <a:xfrm>
            <a:off x="5922963" y="31400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pic>
        <p:nvPicPr>
          <p:cNvPr id="39971" name="Picture 36" descr="diseño - interac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8" y="4076700"/>
            <a:ext cx="1152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72" name="Line 37"/>
          <p:cNvSpPr>
            <a:spLocks noChangeShapeType="1"/>
          </p:cNvSpPr>
          <p:nvPr/>
        </p:nvSpPr>
        <p:spPr bwMode="auto">
          <a:xfrm>
            <a:off x="5922963" y="42926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39973" name="Freeform 39"/>
          <p:cNvSpPr>
            <a:spLocks/>
          </p:cNvSpPr>
          <p:nvPr/>
        </p:nvSpPr>
        <p:spPr bwMode="auto">
          <a:xfrm>
            <a:off x="1908175" y="4292600"/>
            <a:ext cx="4824413" cy="581025"/>
          </a:xfrm>
          <a:custGeom>
            <a:avLst/>
            <a:gdLst>
              <a:gd name="T0" fmla="*/ 0 w 3039"/>
              <a:gd name="T1" fmla="*/ 0 h 366"/>
              <a:gd name="T2" fmla="*/ 2147483647 w 3039"/>
              <a:gd name="T3" fmla="*/ 2147483647 h 366"/>
              <a:gd name="T4" fmla="*/ 2147483647 w 3039"/>
              <a:gd name="T5" fmla="*/ 2147483647 h 366"/>
              <a:gd name="T6" fmla="*/ 2147483647 w 3039"/>
              <a:gd name="T7" fmla="*/ 2147483647 h 366"/>
              <a:gd name="T8" fmla="*/ 0 60000 65536"/>
              <a:gd name="T9" fmla="*/ 0 60000 65536"/>
              <a:gd name="T10" fmla="*/ 0 60000 65536"/>
              <a:gd name="T11" fmla="*/ 0 60000 65536"/>
              <a:gd name="T12" fmla="*/ 0 w 3039"/>
              <a:gd name="T13" fmla="*/ 0 h 366"/>
              <a:gd name="T14" fmla="*/ 3039 w 3039"/>
              <a:gd name="T15" fmla="*/ 366 h 3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9" h="366">
                <a:moveTo>
                  <a:pt x="0" y="0"/>
                </a:moveTo>
                <a:lnTo>
                  <a:pt x="716" y="366"/>
                </a:lnTo>
                <a:lnTo>
                  <a:pt x="2767" y="363"/>
                </a:lnTo>
                <a:lnTo>
                  <a:pt x="3039" y="18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9974" name="AutoShape 40"/>
          <p:cNvSpPr>
            <a:spLocks/>
          </p:cNvSpPr>
          <p:nvPr/>
        </p:nvSpPr>
        <p:spPr bwMode="auto">
          <a:xfrm>
            <a:off x="7723188" y="1196975"/>
            <a:ext cx="215900" cy="3384550"/>
          </a:xfrm>
          <a:prstGeom prst="rightBrace">
            <a:avLst>
              <a:gd name="adj1" fmla="val 1306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39975" name="Picture 41" descr="diseño - dc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50" y="5021263"/>
            <a:ext cx="2519363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76" name="Freeform 42"/>
          <p:cNvSpPr>
            <a:spLocks/>
          </p:cNvSpPr>
          <p:nvPr/>
        </p:nvSpPr>
        <p:spPr bwMode="auto">
          <a:xfrm>
            <a:off x="8047038" y="2886075"/>
            <a:ext cx="650875" cy="2952750"/>
          </a:xfrm>
          <a:custGeom>
            <a:avLst/>
            <a:gdLst>
              <a:gd name="T0" fmla="*/ 0 w 363"/>
              <a:gd name="T1" fmla="*/ 0 h 1860"/>
              <a:gd name="T2" fmla="*/ 2147483647 w 363"/>
              <a:gd name="T3" fmla="*/ 0 h 1860"/>
              <a:gd name="T4" fmla="*/ 2147483647 w 363"/>
              <a:gd name="T5" fmla="*/ 2147483647 h 1860"/>
              <a:gd name="T6" fmla="*/ 2147483647 w 363"/>
              <a:gd name="T7" fmla="*/ 2147483647 h 1860"/>
              <a:gd name="T8" fmla="*/ 0 60000 65536"/>
              <a:gd name="T9" fmla="*/ 0 60000 65536"/>
              <a:gd name="T10" fmla="*/ 0 60000 65536"/>
              <a:gd name="T11" fmla="*/ 0 60000 65536"/>
              <a:gd name="T12" fmla="*/ 0 w 363"/>
              <a:gd name="T13" fmla="*/ 0 h 1860"/>
              <a:gd name="T14" fmla="*/ 363 w 363"/>
              <a:gd name="T15" fmla="*/ 1860 h 18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" h="1860">
                <a:moveTo>
                  <a:pt x="0" y="0"/>
                </a:moveTo>
                <a:lnTo>
                  <a:pt x="363" y="0"/>
                </a:lnTo>
                <a:lnTo>
                  <a:pt x="363" y="1860"/>
                </a:lnTo>
                <a:lnTo>
                  <a:pt x="181" y="186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9977" name="Freeform 43"/>
          <p:cNvSpPr>
            <a:spLocks/>
          </p:cNvSpPr>
          <p:nvPr/>
        </p:nvSpPr>
        <p:spPr bwMode="auto">
          <a:xfrm>
            <a:off x="1670050" y="4437063"/>
            <a:ext cx="4248150" cy="1368425"/>
          </a:xfrm>
          <a:custGeom>
            <a:avLst/>
            <a:gdLst>
              <a:gd name="T0" fmla="*/ 0 w 2676"/>
              <a:gd name="T1" fmla="*/ 0 h 998"/>
              <a:gd name="T2" fmla="*/ 2147483647 w 2676"/>
              <a:gd name="T3" fmla="*/ 2147483647 h 998"/>
              <a:gd name="T4" fmla="*/ 2147483647 w 2676"/>
              <a:gd name="T5" fmla="*/ 2147483647 h 998"/>
              <a:gd name="T6" fmla="*/ 0 60000 65536"/>
              <a:gd name="T7" fmla="*/ 0 60000 65536"/>
              <a:gd name="T8" fmla="*/ 0 60000 65536"/>
              <a:gd name="T9" fmla="*/ 0 w 2676"/>
              <a:gd name="T10" fmla="*/ 0 h 998"/>
              <a:gd name="T11" fmla="*/ 2676 w 2676"/>
              <a:gd name="T12" fmla="*/ 998 h 9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76" h="998">
                <a:moveTo>
                  <a:pt x="0" y="0"/>
                </a:moveTo>
                <a:lnTo>
                  <a:pt x="953" y="998"/>
                </a:lnTo>
                <a:lnTo>
                  <a:pt x="2676" y="99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33834" name="Picture 4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00" y="774700"/>
            <a:ext cx="1042988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ounded Rectangle 44"/>
          <p:cNvSpPr/>
          <p:nvPr/>
        </p:nvSpPr>
        <p:spPr>
          <a:xfrm>
            <a:off x="5867400" y="1066800"/>
            <a:ext cx="2997200" cy="5473700"/>
          </a:xfrm>
          <a:prstGeom prst="roundRect">
            <a:avLst/>
          </a:prstGeom>
          <a:solidFill>
            <a:srgbClr val="029ABE">
              <a:alpha val="9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37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312807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Pero Hay Más…</a:t>
            </a:r>
            <a:endParaRPr lang="es-UY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132856"/>
            <a:ext cx="7704782" cy="379854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_tradnl"/>
              <a:t>Realizar estimaciones de tiempo, de costos, de recursos</a:t>
            </a:r>
          </a:p>
          <a:p>
            <a:pPr eaLnBrk="1" hangingPunct="1">
              <a:lnSpc>
                <a:spcPct val="80000"/>
              </a:lnSpc>
            </a:pPr>
            <a:r>
              <a:rPr lang="es-ES_tradnl"/>
              <a:t>Planificar</a:t>
            </a:r>
          </a:p>
          <a:p>
            <a:pPr eaLnBrk="1" hangingPunct="1">
              <a:lnSpc>
                <a:spcPct val="80000"/>
              </a:lnSpc>
            </a:pPr>
            <a:r>
              <a:rPr lang="es-ES_tradnl"/>
              <a:t>Asegurarse que las cosas se hagan: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/>
              <a:t>En el tiempo previsto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/>
              <a:t>De la forma establecida</a:t>
            </a:r>
          </a:p>
          <a:p>
            <a:pPr eaLnBrk="1" hangingPunct="1">
              <a:lnSpc>
                <a:spcPct val="80000"/>
              </a:lnSpc>
            </a:pPr>
            <a:r>
              <a:rPr lang="es-ES_tradnl"/>
              <a:t>Administrar las diferentes versiones de lo que se va produciendo</a:t>
            </a:r>
          </a:p>
          <a:p>
            <a:pPr eaLnBrk="1" hangingPunct="1">
              <a:lnSpc>
                <a:spcPct val="80000"/>
              </a:lnSpc>
            </a:pPr>
            <a:r>
              <a:rPr lang="es-ES_tradnl"/>
              <a:t>Montar y mantener los ambientes de desarrollo y prueba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1298049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Un Modelo de Proceso</a:t>
            </a:r>
            <a:endParaRPr lang="es-UY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7661275" cy="4114800"/>
          </a:xfrm>
        </p:spPr>
        <p:txBody>
          <a:bodyPr/>
          <a:lstStyle/>
          <a:p>
            <a:pPr eaLnBrk="1" hangingPunct="1"/>
            <a:r>
              <a:rPr lang="es-ES_tradnl"/>
              <a:t>Cascada:</a:t>
            </a:r>
            <a:endParaRPr lang="es-UY">
              <a:sym typeface="Wingdings" pitchFamily="2" charset="2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93700" y="2492375"/>
            <a:ext cx="1368425" cy="504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600"/>
              <a:t>Relevamiento</a:t>
            </a:r>
            <a:endParaRPr lang="es-UY" sz="160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401763" y="3068638"/>
            <a:ext cx="1512887" cy="503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600"/>
              <a:t>Análisis</a:t>
            </a:r>
            <a:endParaRPr lang="es-UY" sz="160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555875" y="3644900"/>
            <a:ext cx="1511300" cy="5032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600"/>
              <a:t>Diseño</a:t>
            </a:r>
            <a:endParaRPr lang="es-UY" sz="160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3706813" y="4221163"/>
            <a:ext cx="1584325" cy="504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600"/>
              <a:t>Implementación</a:t>
            </a:r>
            <a:endParaRPr lang="es-UY" sz="160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4859338" y="4797425"/>
            <a:ext cx="1584325" cy="504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600"/>
              <a:t>Testeo</a:t>
            </a:r>
            <a:endParaRPr lang="es-UY" sz="1600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6083300" y="5373688"/>
            <a:ext cx="1511300" cy="503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600"/>
              <a:t>Liberación</a:t>
            </a:r>
            <a:endParaRPr lang="es-UY" sz="1600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7164388" y="5949950"/>
            <a:ext cx="1511300" cy="5032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600"/>
              <a:t>Mantenimiento</a:t>
            </a:r>
            <a:endParaRPr lang="es-UY" sz="1600"/>
          </a:p>
        </p:txBody>
      </p:sp>
      <p:cxnSp>
        <p:nvCxnSpPr>
          <p:cNvPr id="7179" name="AutoShape 11"/>
          <p:cNvCxnSpPr>
            <a:cxnSpLocks noChangeShapeType="1"/>
            <a:stCxn id="7172" idx="3"/>
            <a:endCxn id="7173" idx="0"/>
          </p:cNvCxnSpPr>
          <p:nvPr/>
        </p:nvCxnSpPr>
        <p:spPr bwMode="auto">
          <a:xfrm>
            <a:off x="1771650" y="2744788"/>
            <a:ext cx="387350" cy="31432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0" name="AutoShape 12"/>
          <p:cNvCxnSpPr>
            <a:cxnSpLocks noChangeShapeType="1"/>
            <a:stCxn id="7173" idx="3"/>
            <a:endCxn id="7174" idx="0"/>
          </p:cNvCxnSpPr>
          <p:nvPr/>
        </p:nvCxnSpPr>
        <p:spPr bwMode="auto">
          <a:xfrm>
            <a:off x="2924175" y="3321050"/>
            <a:ext cx="387350" cy="31432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1" name="AutoShape 13"/>
          <p:cNvCxnSpPr>
            <a:cxnSpLocks noChangeShapeType="1"/>
            <a:stCxn id="7174" idx="3"/>
            <a:endCxn id="7175" idx="0"/>
          </p:cNvCxnSpPr>
          <p:nvPr/>
        </p:nvCxnSpPr>
        <p:spPr bwMode="auto">
          <a:xfrm>
            <a:off x="4076700" y="3897313"/>
            <a:ext cx="422275" cy="31432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2" name="AutoShape 14"/>
          <p:cNvCxnSpPr>
            <a:cxnSpLocks noChangeShapeType="1"/>
            <a:stCxn id="7175" idx="3"/>
            <a:endCxn id="7176" idx="0"/>
          </p:cNvCxnSpPr>
          <p:nvPr/>
        </p:nvCxnSpPr>
        <p:spPr bwMode="auto">
          <a:xfrm>
            <a:off x="5300663" y="4473575"/>
            <a:ext cx="350837" cy="31432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AutoShape 15"/>
          <p:cNvCxnSpPr>
            <a:cxnSpLocks noChangeShapeType="1"/>
            <a:stCxn id="7176" idx="3"/>
            <a:endCxn id="7177" idx="0"/>
          </p:cNvCxnSpPr>
          <p:nvPr/>
        </p:nvCxnSpPr>
        <p:spPr bwMode="auto">
          <a:xfrm>
            <a:off x="6453188" y="5049838"/>
            <a:ext cx="385762" cy="31432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16"/>
          <p:cNvCxnSpPr>
            <a:cxnSpLocks noChangeShapeType="1"/>
            <a:stCxn id="7177" idx="3"/>
            <a:endCxn id="7178" idx="0"/>
          </p:cNvCxnSpPr>
          <p:nvPr/>
        </p:nvCxnSpPr>
        <p:spPr bwMode="auto">
          <a:xfrm>
            <a:off x="7604125" y="5626100"/>
            <a:ext cx="315913" cy="31432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933527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Problemas…</a:t>
            </a:r>
            <a:endParaRPr lang="es-UY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2276872"/>
            <a:ext cx="7416750" cy="3383954"/>
          </a:xfrm>
        </p:spPr>
        <p:txBody>
          <a:bodyPr/>
          <a:lstStyle/>
          <a:p>
            <a:pPr eaLnBrk="1" hangingPunct="1"/>
            <a:r>
              <a:rPr lang="es-ES_tradnl"/>
              <a:t>Cada actividad se realiza en secuencia y luego de finalizar la anterior</a:t>
            </a:r>
          </a:p>
          <a:p>
            <a:pPr eaLnBrk="1" hangingPunct="1"/>
            <a:r>
              <a:rPr lang="es-ES_tradnl"/>
              <a:t>Para problemas grandes y complejos no resulta una estrategia adecuada:</a:t>
            </a:r>
          </a:p>
          <a:p>
            <a:pPr lvl="1" eaLnBrk="1" hangingPunct="1"/>
            <a:r>
              <a:rPr lang="es-ES_tradnl"/>
              <a:t>Errores en etapas tempranas se descubren tardíamente</a:t>
            </a:r>
          </a:p>
          <a:p>
            <a:pPr lvl="1" eaLnBrk="1" hangingPunct="1"/>
            <a:r>
              <a:rPr lang="es-ES_tradnl"/>
              <a:t>No hay visibilidad hasta muy avanzado el proyecto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7673230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Otro Modelo</a:t>
            </a:r>
            <a:endParaRPr lang="es-UY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7661275" cy="4114800"/>
          </a:xfrm>
        </p:spPr>
        <p:txBody>
          <a:bodyPr/>
          <a:lstStyle/>
          <a:p>
            <a:pPr eaLnBrk="1" hangingPunct="1"/>
            <a:r>
              <a:rPr lang="es-ES_tradnl"/>
              <a:t>Iterativo e Incremental (I&amp;I):</a:t>
            </a:r>
          </a:p>
          <a:p>
            <a:pPr lvl="1" eaLnBrk="1" hangingPunct="1"/>
            <a:endParaRPr lang="es-UY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835150" y="2781300"/>
            <a:ext cx="1368425" cy="504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600"/>
              <a:t>Relevamiento</a:t>
            </a:r>
            <a:endParaRPr lang="es-UY" sz="160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435600" y="4868863"/>
            <a:ext cx="1511300" cy="503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600"/>
              <a:t>Liberación</a:t>
            </a:r>
            <a:endParaRPr lang="es-UY" sz="1600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877050" y="5589588"/>
            <a:ext cx="1511300" cy="503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600"/>
              <a:t>Mantenimiento</a:t>
            </a:r>
            <a:endParaRPr lang="es-UY" sz="1600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987675" y="3573463"/>
            <a:ext cx="2378075" cy="1079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800"/>
              <a:t>Construcción</a:t>
            </a:r>
            <a:endParaRPr lang="es-UY" sz="2800"/>
          </a:p>
        </p:txBody>
      </p:sp>
      <p:cxnSp>
        <p:nvCxnSpPr>
          <p:cNvPr id="9224" name="AutoShape 8"/>
          <p:cNvCxnSpPr>
            <a:cxnSpLocks noChangeShapeType="1"/>
            <a:stCxn id="9220" idx="3"/>
            <a:endCxn id="9223" idx="0"/>
          </p:cNvCxnSpPr>
          <p:nvPr/>
        </p:nvCxnSpPr>
        <p:spPr bwMode="auto">
          <a:xfrm>
            <a:off x="3213100" y="3033713"/>
            <a:ext cx="963613" cy="53022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5" name="AutoShape 9"/>
          <p:cNvCxnSpPr>
            <a:cxnSpLocks noChangeShapeType="1"/>
            <a:stCxn id="9223" idx="3"/>
            <a:endCxn id="9221" idx="0"/>
          </p:cNvCxnSpPr>
          <p:nvPr/>
        </p:nvCxnSpPr>
        <p:spPr bwMode="auto">
          <a:xfrm>
            <a:off x="5375275" y="4113213"/>
            <a:ext cx="815975" cy="74612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6" name="AutoShape 10"/>
          <p:cNvCxnSpPr>
            <a:cxnSpLocks noChangeShapeType="1"/>
            <a:stCxn id="9221" idx="3"/>
            <a:endCxn id="9222" idx="0"/>
          </p:cNvCxnSpPr>
          <p:nvPr/>
        </p:nvCxnSpPr>
        <p:spPr bwMode="auto">
          <a:xfrm>
            <a:off x="6956425" y="5121275"/>
            <a:ext cx="676275" cy="45878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525258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Características</a:t>
            </a:r>
            <a:endParaRPr lang="es-UY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8316913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s-ES_tradnl" sz="2800"/>
              <a:t>Se divide el problema en varios subproblemas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800"/>
              <a:t>Las iteraciones se producen en “Construcción”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800"/>
              <a:t>Se itera sobre una “mini cascada” donde se resuelve cada subproblema: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b="1">
                <a:latin typeface="Lucida Console" pitchFamily="49" charset="0"/>
              </a:rPr>
              <a:t>for each</a:t>
            </a:r>
            <a:r>
              <a:rPr lang="es-ES_tradnl">
                <a:latin typeface="Lucida Console" pitchFamily="49" charset="0"/>
              </a:rPr>
              <a:t> (sp:Subproblema) {</a:t>
            </a:r>
            <a:br>
              <a:rPr lang="es-ES_tradnl">
                <a:latin typeface="Lucida Console" pitchFamily="49" charset="0"/>
              </a:rPr>
            </a:br>
            <a:r>
              <a:rPr lang="es-ES_tradnl">
                <a:latin typeface="Lucida Console" pitchFamily="49" charset="0"/>
              </a:rPr>
              <a:t>analisis(sp);</a:t>
            </a:r>
            <a:br>
              <a:rPr lang="es-ES_tradnl">
                <a:latin typeface="Lucida Console" pitchFamily="49" charset="0"/>
              </a:rPr>
            </a:br>
            <a:r>
              <a:rPr lang="es-ES_tradnl">
                <a:latin typeface="Lucida Console" pitchFamily="49" charset="0"/>
              </a:rPr>
              <a:t>diseño(sp);</a:t>
            </a:r>
            <a:br>
              <a:rPr lang="es-ES_tradnl">
                <a:latin typeface="Lucida Console" pitchFamily="49" charset="0"/>
              </a:rPr>
            </a:br>
            <a:r>
              <a:rPr lang="es-ES_tradnl">
                <a:latin typeface="Lucida Console" pitchFamily="49" charset="0"/>
              </a:rPr>
              <a:t>implementacion(sp);</a:t>
            </a:r>
            <a:br>
              <a:rPr lang="es-ES_tradnl">
                <a:latin typeface="Lucida Console" pitchFamily="49" charset="0"/>
              </a:rPr>
            </a:br>
            <a:r>
              <a:rPr lang="es-ES_tradnl">
                <a:latin typeface="Lucida Console" pitchFamily="49" charset="0"/>
              </a:rPr>
              <a:t>testeo(sp);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>
                <a:latin typeface="Lucida Console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800"/>
              <a:t>En la iteración </a:t>
            </a:r>
            <a:r>
              <a:rPr lang="es-ES_tradnl" sz="2800" i="1"/>
              <a:t>i</a:t>
            </a:r>
            <a:r>
              <a:rPr lang="es-ES_tradnl" sz="2800"/>
              <a:t> se resuelve sp</a:t>
            </a:r>
            <a:r>
              <a:rPr lang="es-ES_tradnl" sz="2800" i="1" baseline="-25000"/>
              <a:t>i</a:t>
            </a:r>
            <a:r>
              <a:rPr lang="es-ES_tradnl" sz="2800"/>
              <a:t> llevándose resueltos los subproblemas: sp</a:t>
            </a:r>
            <a:r>
              <a:rPr lang="es-ES_tradnl" sz="2800" i="1" baseline="-25000"/>
              <a:t>1</a:t>
            </a:r>
            <a:r>
              <a:rPr lang="es-ES_tradnl" sz="2800"/>
              <a:t>, sp</a:t>
            </a:r>
            <a:r>
              <a:rPr lang="es-ES_tradnl" sz="2800" i="1" baseline="-25000"/>
              <a:t>2</a:t>
            </a:r>
            <a:r>
              <a:rPr lang="es-ES_tradnl" sz="2800"/>
              <a:t>, … , sp</a:t>
            </a:r>
            <a:r>
              <a:rPr lang="es-ES_tradnl" sz="2800" i="1" baseline="-25000"/>
              <a:t>i-1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9693566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Nuestro Proceso</a:t>
            </a:r>
            <a:endParaRPr lang="es-UY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90700"/>
            <a:ext cx="8147050" cy="4662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900"/>
              <a:t>Para poder realizar un proceso I&amp;I es necesario conocer un proceso en cascada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900"/>
              <a:t>Nos concentraremos en algunas actividades dentro de la “cascada” de Construcción: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500"/>
              <a:t>Análisis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500"/>
              <a:t>Diseño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500"/>
              <a:t>Implementación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900"/>
              <a:t>Los pasos concretos a realizar en estas actividades depende del </a:t>
            </a:r>
            <a:r>
              <a:rPr lang="es-ES_tradnl" sz="2900" u="sng"/>
              <a:t>paradigma de desarrollo</a:t>
            </a:r>
            <a:r>
              <a:rPr lang="es-ES_tradnl" sz="2900"/>
              <a:t> a seguir</a:t>
            </a:r>
            <a:endParaRPr lang="es-UY" sz="29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Desarrollo Orientado a Objetos basado en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D89-BCF7-496E-90F1-2F07D855C403}" type="slidenum">
              <a:rPr lang="es-UY" smtClean="0"/>
              <a:t>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04549294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321</TotalTime>
  <Words>1878</Words>
  <Application>Microsoft Office PowerPoint</Application>
  <PresentationFormat>Presentación en pantalla (4:3)</PresentationFormat>
  <Paragraphs>322</Paragraphs>
  <Slides>37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5" baseType="lpstr">
      <vt:lpstr>Arial</vt:lpstr>
      <vt:lpstr>Calibri</vt:lpstr>
      <vt:lpstr>Courier New</vt:lpstr>
      <vt:lpstr>Lucida Console</vt:lpstr>
      <vt:lpstr>Times New Roman</vt:lpstr>
      <vt:lpstr>Wingdings</vt:lpstr>
      <vt:lpstr>Wingdings 2</vt:lpstr>
      <vt:lpstr>Theme1</vt:lpstr>
      <vt:lpstr>Programación Avanzada</vt:lpstr>
      <vt:lpstr>Proceso de Desarrollo</vt:lpstr>
      <vt:lpstr>Algunas Actividades</vt:lpstr>
      <vt:lpstr>Pero Hay Más…</vt:lpstr>
      <vt:lpstr>Un Modelo de Proceso</vt:lpstr>
      <vt:lpstr>Problemas…</vt:lpstr>
      <vt:lpstr>Otro Modelo</vt:lpstr>
      <vt:lpstr>Características</vt:lpstr>
      <vt:lpstr>Nuestro Proceso</vt:lpstr>
      <vt:lpstr>Nuestro Proceso (2)</vt:lpstr>
      <vt:lpstr>Caso de Estudio</vt:lpstr>
      <vt:lpstr>Caso de Uso</vt:lpstr>
      <vt:lpstr>Orientación a Objetos</vt:lpstr>
      <vt:lpstr>Enfoque Tradicional</vt:lpstr>
      <vt:lpstr>Enfoque Orientado a Objetos</vt:lpstr>
      <vt:lpstr>Desarrollo OO</vt:lpstr>
      <vt:lpstr>Desarrollo OO (2)</vt:lpstr>
      <vt:lpstr>Desarrollo OO (3)</vt:lpstr>
      <vt:lpstr>Desarrollo OO (4)</vt:lpstr>
      <vt:lpstr>Análisis Orientado a Objetos</vt:lpstr>
      <vt:lpstr>Análisis Orientado a Objetos (2)</vt:lpstr>
      <vt:lpstr>Análisis Orientado a Objetos (3)</vt:lpstr>
      <vt:lpstr>Análisis OO :: Actividades</vt:lpstr>
      <vt:lpstr>Análisis OO :: Dominio</vt:lpstr>
      <vt:lpstr>Modelo de Dominio</vt:lpstr>
      <vt:lpstr>Análisis OO :: Comportamiento</vt:lpstr>
      <vt:lpstr>Diagrama de secuencia (DSS)</vt:lpstr>
      <vt:lpstr>Caso de Estudio Contrato</vt:lpstr>
      <vt:lpstr>Diseño Orientado a Objetos</vt:lpstr>
      <vt:lpstr>Diseño Orientado a Objetos (2)</vt:lpstr>
      <vt:lpstr>Diseño OO :: Actividades</vt:lpstr>
      <vt:lpstr>Diseño OO :: Interacciones</vt:lpstr>
      <vt:lpstr>Diagramas de Comunicación</vt:lpstr>
      <vt:lpstr>Diseño OO :: Estructura</vt:lpstr>
      <vt:lpstr>Diagrama de Clases de Diseño</vt:lpstr>
      <vt:lpstr>Implementación OO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Avanzada</dc:title>
  <cp:lastModifiedBy>Daniel González Bernal</cp:lastModifiedBy>
  <cp:revision>16</cp:revision>
  <dcterms:created xsi:type="dcterms:W3CDTF">2013-03-04T00:38:06Z</dcterms:created>
  <dcterms:modified xsi:type="dcterms:W3CDTF">2017-03-06T00:24:36Z</dcterms:modified>
</cp:coreProperties>
</file>