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8" r:id="rId21"/>
    <p:sldId id="279" r:id="rId22"/>
    <p:sldId id="280" r:id="rId23"/>
    <p:sldId id="281" r:id="rId24"/>
  </p:sldIdLst>
  <p:sldSz cx="9144000" cy="6858000" type="screen4x3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D7A67-E4E1-41B0-9DD4-C2A687860250}" type="datetimeFigureOut">
              <a:rPr lang="es-UY" smtClean="0"/>
              <a:t>4/3/2017</a:t>
            </a:fld>
            <a:endParaRPr lang="es-U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60225-589C-4458-8163-893BE8925D0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347489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7F0D44E-7A4B-4FAE-8ECA-9D4E034B2AB0}" type="slidenum">
              <a:rPr lang="es-UY" smtClean="0"/>
              <a:pPr/>
              <a:t>1</a:t>
            </a:fld>
            <a:endParaRPr lang="es-UY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DFBE6BB-8D5B-4EA5-B277-930227FB43FF}" type="slidenum">
              <a:rPr lang="es-UY" smtClean="0"/>
              <a:pPr/>
              <a:t>3</a:t>
            </a:fld>
            <a:endParaRPr lang="es-UY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4FB1FCE-C315-4150-A6EC-5366B1637CCF}" type="slidenum">
              <a:rPr lang="es-UY" smtClean="0"/>
              <a:pPr/>
              <a:t>4</a:t>
            </a:fld>
            <a:endParaRPr lang="es-UY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E5C05AC-0DEF-4D2D-A48B-B6EA4BEC84D4}" type="slidenum">
              <a:rPr lang="es-UY" smtClean="0"/>
              <a:pPr/>
              <a:t>19</a:t>
            </a:fld>
            <a:endParaRPr lang="es-UY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Requerimientos &amp; Introducción al Análisis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EE90C10D-D250-429D-ADD8-FBA38D8583CD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Requerimientos &amp; Introducción al Análisis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EE90C10D-D250-429D-ADD8-FBA38D8583CD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Requerimientos &amp; Introducción al Análisis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C10D-D250-429D-ADD8-FBA38D8583CD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Requerimientos &amp; Introducción al Análisis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EE90C10D-D250-429D-ADD8-FBA38D8583CD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Requerimientos &amp; Introducción al Análisis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EE90C10D-D250-429D-ADD8-FBA38D8583CD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Requerimientos &amp; Introducción al Análisis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EE90C10D-D250-429D-ADD8-FBA38D8583CD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Requerimientos &amp; Introducción al Análisis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EE90C10D-D250-429D-ADD8-FBA38D8583CD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Requerimientos &amp; Introducción al Análisis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EE90C10D-D250-429D-ADD8-FBA38D8583CD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Requerimientos &amp; Introducción al Análisis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EE90C10D-D250-429D-ADD8-FBA38D8583CD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s-UY"/>
              <a:t>Programación Avanzada - Curso 2017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s-UY"/>
              <a:t>Requerimientos &amp; Introducción al Análisis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E90C10D-D250-429D-ADD8-FBA38D8583CD}" type="slidenum">
              <a:rPr lang="es-UY" smtClean="0"/>
              <a:t>‹Nº›</a:t>
            </a:fld>
            <a:endParaRPr lang="es-UY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ES_tradnl" sz="4500" dirty="0">
                <a:solidFill>
                  <a:schemeClr val="tx1"/>
                </a:solidFill>
              </a:rPr>
              <a:t>Programación Avanzada</a:t>
            </a:r>
            <a:endParaRPr lang="es-UY" sz="4500" dirty="0">
              <a:solidFill>
                <a:schemeClr val="tx1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s-ES_tradnl" sz="3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Requerimientos de Software</a:t>
            </a:r>
          </a:p>
        </p:txBody>
      </p:sp>
    </p:spTree>
    <p:extLst>
      <p:ext uri="{BB962C8B-B14F-4D97-AF65-F5344CB8AC3E}">
        <p14:creationId xmlns:p14="http://schemas.microsoft.com/office/powerpoint/2010/main" val="344755292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Casos de Uso</a:t>
            </a:r>
            <a:endParaRPr lang="es-UY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05000"/>
            <a:ext cx="7602538" cy="43815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_tradnl" sz="2800"/>
              <a:t>El enfoque de casos de uso está basado en la noción de </a:t>
            </a:r>
            <a:r>
              <a:rPr lang="es-ES_tradnl" sz="2800" b="1"/>
              <a:t>actor</a:t>
            </a:r>
          </a:p>
          <a:p>
            <a:pPr eaLnBrk="1" hangingPunct="1">
              <a:lnSpc>
                <a:spcPct val="80000"/>
              </a:lnSpc>
            </a:pPr>
            <a:r>
              <a:rPr lang="es-ES_tradnl" sz="2800"/>
              <a:t>Un actor es un agente externo (humano o no) que interactúa directamente con el sistema</a:t>
            </a:r>
          </a:p>
          <a:p>
            <a:pPr eaLnBrk="1" hangingPunct="1">
              <a:lnSpc>
                <a:spcPct val="80000"/>
              </a:lnSpc>
            </a:pPr>
            <a:r>
              <a:rPr lang="es-ES_tradnl" sz="2800"/>
              <a:t>Un caso de uso narra la historia completa (junto a todas sus variantes) de un conjunto de actores mientras usan el sistema: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sz="2400"/>
              <a:t>La historia termina cuando uno de los actores (el principal) logra su objetivo y obtiene un resultado de valor</a:t>
            </a:r>
            <a:endParaRPr lang="es-UY" sz="24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Requerimientos &amp; Introducción al Análisis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C10D-D250-429D-ADD8-FBA38D8583CD}" type="slidenum">
              <a:rPr lang="es-UY" smtClean="0"/>
              <a:t>10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959396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Casos de Uso (2)</a:t>
            </a:r>
            <a:endParaRPr lang="es-UY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863725"/>
            <a:ext cx="7931150" cy="40862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z="2800" dirty="0"/>
              <a:t>Los casos de uso (y similares) son una herramienta muy aplicada para la especificación de requerimientos funcionales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2800" dirty="0"/>
              <a:t>Por ser expresados textualmente resultan simples de comprender (hasta para personal no-técnico)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2800" dirty="0"/>
              <a:t>Por estar orientados a los objetivos de los actores (y al camino hacia su obtención):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 dirty="0"/>
              <a:t>Son intuitivos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 dirty="0"/>
              <a:t>Propician la completitud de especificación</a:t>
            </a:r>
            <a:endParaRPr lang="es-UY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Requerimientos &amp; Introducción al Análisis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C10D-D250-429D-ADD8-FBA38D8583CD}" type="slidenum">
              <a:rPr lang="es-UY" smtClean="0"/>
              <a:t>11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972933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Casos de Uso (3)</a:t>
            </a:r>
            <a:endParaRPr lang="es-UY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988840"/>
            <a:ext cx="8208963" cy="3869680"/>
          </a:xfrm>
        </p:spPr>
        <p:txBody>
          <a:bodyPr/>
          <a:lstStyle/>
          <a:p>
            <a:pPr eaLnBrk="1" hangingPunct="1"/>
            <a:r>
              <a:rPr lang="es-ES_tradnl" dirty="0"/>
              <a:t>Un caso de uso se compone de:</a:t>
            </a:r>
          </a:p>
          <a:p>
            <a:pPr lvl="1" eaLnBrk="1" hangingPunct="1"/>
            <a:r>
              <a:rPr lang="es-ES_tradnl" b="1" dirty="0"/>
              <a:t>Nombre</a:t>
            </a:r>
            <a:r>
              <a:rPr lang="es-ES_tradnl" dirty="0"/>
              <a:t> que identifica al caso de uso</a:t>
            </a:r>
          </a:p>
          <a:p>
            <a:pPr lvl="1" eaLnBrk="1" hangingPunct="1"/>
            <a:r>
              <a:rPr lang="es-ES_tradnl" b="1" dirty="0"/>
              <a:t>Actores</a:t>
            </a:r>
            <a:r>
              <a:rPr lang="es-ES_tradnl" dirty="0"/>
              <a:t> participantes en el caso de uso</a:t>
            </a:r>
          </a:p>
          <a:p>
            <a:pPr lvl="1" eaLnBrk="1" hangingPunct="1"/>
            <a:r>
              <a:rPr lang="es-ES_tradnl" b="1" dirty="0"/>
              <a:t>Sinopsis</a:t>
            </a:r>
            <a:r>
              <a:rPr lang="es-ES_tradnl" dirty="0"/>
              <a:t> que describe brevemente su objetivo</a:t>
            </a:r>
          </a:p>
          <a:p>
            <a:pPr lvl="1" eaLnBrk="1" hangingPunct="1"/>
            <a:r>
              <a:rPr lang="es-ES_tradnl" b="1" dirty="0"/>
              <a:t>Curso típico de eventos</a:t>
            </a:r>
            <a:r>
              <a:rPr lang="es-ES_tradnl" dirty="0"/>
              <a:t> que narra la “historia” </a:t>
            </a:r>
            <a:r>
              <a:rPr lang="es-ES_tradnl" u="sng" dirty="0"/>
              <a:t>más común</a:t>
            </a:r>
            <a:r>
              <a:rPr lang="es-ES_tradnl" dirty="0"/>
              <a:t> de los actores durante el uso del sistema</a:t>
            </a:r>
          </a:p>
          <a:p>
            <a:pPr lvl="1" eaLnBrk="1" hangingPunct="1"/>
            <a:r>
              <a:rPr lang="es-ES_tradnl" b="1" dirty="0"/>
              <a:t>Cursos alternativos de eventos</a:t>
            </a:r>
            <a:r>
              <a:rPr lang="es-ES_tradnl" dirty="0"/>
              <a:t> que narran las </a:t>
            </a:r>
            <a:r>
              <a:rPr lang="es-ES_tradnl" u="sng" dirty="0"/>
              <a:t>variantes</a:t>
            </a:r>
            <a:r>
              <a:rPr lang="es-ES_tradnl" dirty="0"/>
              <a:t> de uso del sistema</a:t>
            </a:r>
            <a:endParaRPr lang="es-UY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Requerimientos &amp; Introducción al Análisis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C10D-D250-429D-ADD8-FBA38D8583CD}" type="slidenum">
              <a:rPr lang="es-UY" smtClean="0"/>
              <a:t>12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324753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Casos de Uso (4)</a:t>
            </a:r>
            <a:endParaRPr lang="es-UY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19263"/>
            <a:ext cx="8208963" cy="4949825"/>
          </a:xfrm>
        </p:spPr>
        <p:txBody>
          <a:bodyPr/>
          <a:lstStyle/>
          <a:p>
            <a:pPr eaLnBrk="1" hangingPunct="1"/>
            <a:r>
              <a:rPr lang="es-ES_tradnl" sz="2500"/>
              <a:t>Los casos de uso no suelen especificarse con todo detalle de una sola vez</a:t>
            </a:r>
          </a:p>
          <a:p>
            <a:pPr eaLnBrk="1" hangingPunct="1"/>
            <a:r>
              <a:rPr lang="es-ES_tradnl" sz="2500"/>
              <a:t>Esto se realiza en forma gradual y posterior a la identificación de actores:</a:t>
            </a:r>
          </a:p>
          <a:p>
            <a:pPr lvl="1" eaLnBrk="1" hangingPunct="1"/>
            <a:r>
              <a:rPr lang="es-ES_tradnl" sz="2000"/>
              <a:t>Los actores son más fáciles de identificar y sus necesidades son las que dan lugar a los casos de uso</a:t>
            </a:r>
          </a:p>
          <a:p>
            <a:pPr eaLnBrk="1" hangingPunct="1"/>
            <a:r>
              <a:rPr lang="es-ES_tradnl" sz="2500"/>
              <a:t>Formas posibles de un caso de uso:</a:t>
            </a:r>
          </a:p>
          <a:p>
            <a:pPr lvl="1" eaLnBrk="1" hangingPunct="1"/>
            <a:r>
              <a:rPr lang="es-ES_tradnl" sz="2000"/>
              <a:t>Identificado o detectado: solo su nombre y actores participantes</a:t>
            </a:r>
          </a:p>
          <a:p>
            <a:pPr lvl="1" eaLnBrk="1" hangingPunct="1"/>
            <a:r>
              <a:rPr lang="es-ES_tradnl" sz="2000"/>
              <a:t>Especificado en alto nivel: se incorpora una sinopsis</a:t>
            </a:r>
          </a:p>
          <a:p>
            <a:pPr lvl="1" eaLnBrk="1" hangingPunct="1"/>
            <a:r>
              <a:rPr lang="es-ES_tradnl" sz="2000"/>
              <a:t>Especificado en forma expandida: se incorpora la “historia” de uso y sus variantes</a:t>
            </a:r>
            <a:endParaRPr lang="es-UY" sz="20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Requerimientos &amp; Introducción al Análisis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C10D-D250-429D-ADD8-FBA38D8583CD}" type="slidenum">
              <a:rPr lang="es-UY" smtClean="0"/>
              <a:t>13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034037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Casos de Uso (5)</a:t>
            </a:r>
            <a:endParaRPr lang="es-UY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863725"/>
            <a:ext cx="7931150" cy="4733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z="2800"/>
              <a:t>Método básico (variable según el avance):</a:t>
            </a:r>
          </a:p>
          <a:p>
            <a:pPr eaLnBrk="1" hangingPunct="1">
              <a:lnSpc>
                <a:spcPct val="90000"/>
              </a:lnSpc>
            </a:pPr>
            <a:endParaRPr lang="es-ES_tradnl" sz="2800"/>
          </a:p>
          <a:p>
            <a:pPr eaLnBrk="1" hangingPunct="1">
              <a:lnSpc>
                <a:spcPct val="90000"/>
              </a:lnSpc>
            </a:pPr>
            <a:endParaRPr lang="es-ES_tradnl" sz="2800"/>
          </a:p>
          <a:p>
            <a:pPr eaLnBrk="1" hangingPunct="1">
              <a:lnSpc>
                <a:spcPct val="90000"/>
              </a:lnSpc>
            </a:pPr>
            <a:endParaRPr lang="es-ES_tradnl" sz="2800"/>
          </a:p>
          <a:p>
            <a:pPr eaLnBrk="1" hangingPunct="1">
              <a:lnSpc>
                <a:spcPct val="90000"/>
              </a:lnSpc>
            </a:pPr>
            <a:endParaRPr lang="es-ES_tradnl" sz="2800"/>
          </a:p>
          <a:p>
            <a:pPr eaLnBrk="1" hangingPunct="1">
              <a:lnSpc>
                <a:spcPct val="90000"/>
              </a:lnSpc>
            </a:pPr>
            <a:endParaRPr lang="es-ES_tradnl" sz="2800"/>
          </a:p>
          <a:p>
            <a:pPr eaLnBrk="1" hangingPunct="1">
              <a:lnSpc>
                <a:spcPct val="90000"/>
              </a:lnSpc>
            </a:pPr>
            <a:r>
              <a:rPr lang="es-ES_tradnl" sz="2800"/>
              <a:t>A medida que se avanza en el desarrollo se detectan nuevos casos de uso y se especifican otros ya detectados</a:t>
            </a:r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1339850" y="2406650"/>
            <a:ext cx="6529388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s-ES_tradnl" sz="2200"/>
              <a:t>Detectar actores</a:t>
            </a:r>
          </a:p>
          <a:p>
            <a:pPr eaLnBrk="1" hangingPunct="1">
              <a:buFontTx/>
              <a:buAutoNum type="arabicPeriod"/>
            </a:pPr>
            <a:r>
              <a:rPr lang="es-ES_tradnl" sz="2200"/>
              <a:t>Identificar algunos casos de uso </a:t>
            </a:r>
            <a:br>
              <a:rPr lang="es-ES_tradnl" sz="2200"/>
            </a:br>
            <a:r>
              <a:rPr lang="es-ES_tradnl" sz="2200"/>
              <a:t>(detectando objetivos y necesidades de actores)</a:t>
            </a:r>
          </a:p>
          <a:p>
            <a:pPr eaLnBrk="1" hangingPunct="1">
              <a:buFontTx/>
              <a:buAutoNum type="arabicPeriod"/>
            </a:pPr>
            <a:r>
              <a:rPr lang="es-ES_tradnl" sz="2200"/>
              <a:t>Especificarlos en alto nivel</a:t>
            </a:r>
          </a:p>
          <a:p>
            <a:pPr eaLnBrk="1" hangingPunct="1">
              <a:buFontTx/>
              <a:buAutoNum type="arabicPeriod"/>
            </a:pPr>
            <a:r>
              <a:rPr lang="es-ES_tradnl" sz="2200"/>
              <a:t>Examinarlos y expandir algunos de ellos</a:t>
            </a:r>
          </a:p>
          <a:p>
            <a:pPr eaLnBrk="1" hangingPunct="1">
              <a:buFontTx/>
              <a:buAutoNum type="arabicPeriod"/>
            </a:pPr>
            <a:r>
              <a:rPr lang="es-ES_tradnl" sz="2200"/>
              <a:t>…</a:t>
            </a:r>
            <a:endParaRPr lang="es-UY" sz="22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Requerimientos &amp; Introducción al Análisis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C10D-D250-429D-ADD8-FBA38D8583CD}" type="slidenum">
              <a:rPr lang="es-UY" smtClean="0"/>
              <a:t>14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096874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Casos de Uso (6)</a:t>
            </a:r>
            <a:endParaRPr lang="es-UY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6125" y="2008188"/>
            <a:ext cx="8002588" cy="4733925"/>
          </a:xfrm>
        </p:spPr>
        <p:txBody>
          <a:bodyPr/>
          <a:lstStyle/>
          <a:p>
            <a:pPr eaLnBrk="1" hangingPunct="1"/>
            <a:r>
              <a:rPr lang="es-ES_tradnl" sz="2800"/>
              <a:t>Sobre el principio del proyecto se tiende a buscar y especificar los casos de uso más importantes</a:t>
            </a:r>
          </a:p>
          <a:p>
            <a:pPr eaLnBrk="1" hangingPunct="1"/>
            <a:r>
              <a:rPr lang="es-ES_tradnl" sz="2800"/>
              <a:t>Los casos de uso se usan además como criterio de partición del problema en un proceso iterativo e incremental:</a:t>
            </a:r>
            <a:endParaRPr lang="es-UY" sz="2800"/>
          </a:p>
          <a:p>
            <a:pPr lvl="1" eaLnBrk="1" hangingPunct="1"/>
            <a:r>
              <a:rPr lang="es-ES_tradnl" sz="2400"/>
              <a:t>En una iteración se desarrolla “uno a la vez”</a:t>
            </a:r>
          </a:p>
          <a:p>
            <a:pPr lvl="1" eaLnBrk="1" hangingPunct="1"/>
            <a:r>
              <a:rPr lang="es-ES_tradnl" sz="2400"/>
              <a:t>Los incrementos no refieren a “partes” físicas sino a conjuntos de funcionalidades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Requerimientos &amp; Introducción al Análisis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C10D-D250-429D-ADD8-FBA38D8583CD}" type="slidenum">
              <a:rPr lang="es-UY" smtClean="0"/>
              <a:t>15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834862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765175"/>
            <a:ext cx="7440612" cy="665163"/>
          </a:xfrm>
        </p:spPr>
        <p:txBody>
          <a:bodyPr/>
          <a:lstStyle/>
          <a:p>
            <a:pPr eaLnBrk="1" hangingPunct="1"/>
            <a:r>
              <a:rPr lang="es-ES_tradnl" sz="3600"/>
              <a:t>Ejemplo (Alto Nivel)</a:t>
            </a:r>
            <a:endParaRPr lang="es-UY" sz="360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8162"/>
              </p:ext>
            </p:extLst>
          </p:nvPr>
        </p:nvGraphicFramePr>
        <p:xfrm>
          <a:off x="395536" y="2276872"/>
          <a:ext cx="8280920" cy="41249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956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UY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Y" dirty="0"/>
                        <a:t>Escribir</a:t>
                      </a:r>
                      <a:r>
                        <a:rPr lang="es-UY" baseline="0" dirty="0"/>
                        <a:t> Email</a:t>
                      </a:r>
                      <a:endParaRPr lang="es-U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UY" dirty="0"/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Y" dirty="0"/>
                        <a:t>Usuario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UY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UY" dirty="0"/>
                        <a:t>El caso</a:t>
                      </a:r>
                      <a:r>
                        <a:rPr lang="es-UY" baseline="0" dirty="0"/>
                        <a:t> de uso comienza cuando el Usuario desea escribir un correo electrónico. Para ello especifica el cuerpo del correo electrónico y un asunto. Luego si lo desea el usuario puede adjuntar uno o más archivos de su disco duro en el email. Al finalizar de escribir el email el sistema especifica una lista de contactos y el usuario selecciona opcionalmente uno o más destinatarios. Para cada destinatario puede especificar que tipo de destinatario se trata (Principal, Con Copia o Con Copia oculta). Luego el usuario puede elegir más destinatarios escribiendo manualmente sus correos electrónicos y el tipo de destinatario al igual que lo hizo antes. Al finalizar el sistema envía el correo y lo copia en la carpeta ‘Enviados’. </a:t>
                      </a:r>
                      <a:endParaRPr lang="es-U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Requerimientos &amp; Introducción al Análisis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C10D-D250-429D-ADD8-FBA38D8583CD}" type="slidenum">
              <a:rPr lang="es-UY" smtClean="0"/>
              <a:t>16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873112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765175"/>
            <a:ext cx="7440612" cy="665163"/>
          </a:xfrm>
        </p:spPr>
        <p:txBody>
          <a:bodyPr/>
          <a:lstStyle/>
          <a:p>
            <a:pPr eaLnBrk="1" hangingPunct="1"/>
            <a:r>
              <a:rPr lang="es-ES_tradnl" sz="3600"/>
              <a:t>Ejemplo (Expandido)</a:t>
            </a:r>
            <a:endParaRPr lang="es-UY" sz="360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4438" y="1700213"/>
            <a:ext cx="6762750" cy="1656779"/>
          </a:xfrm>
        </p:spPr>
        <p:txBody>
          <a:bodyPr>
            <a:normAutofit lnSpcReduction="10000"/>
          </a:bodyPr>
          <a:lstStyle/>
          <a:p>
            <a:pPr marL="1160463" indent="-11604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_tradnl" sz="2200" b="1" dirty="0"/>
              <a:t>Caso de Uso: </a:t>
            </a:r>
            <a:r>
              <a:rPr lang="es-ES_tradnl" sz="2200" dirty="0"/>
              <a:t>Escribir Email</a:t>
            </a:r>
          </a:p>
          <a:p>
            <a:pPr marL="1160463" indent="-11604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_tradnl" sz="2200" b="1" dirty="0"/>
              <a:t>Actores: </a:t>
            </a:r>
            <a:r>
              <a:rPr lang="es-ES_tradnl" sz="2200" dirty="0"/>
              <a:t>Cliente</a:t>
            </a:r>
          </a:p>
          <a:p>
            <a:pPr marL="355600" indent="-355600">
              <a:lnSpc>
                <a:spcPct val="80000"/>
              </a:lnSpc>
              <a:buNone/>
              <a:defRPr/>
            </a:pPr>
            <a:r>
              <a:rPr lang="es-ES_tradnl" sz="2200" b="1" dirty="0"/>
              <a:t>Sinopsis:</a:t>
            </a:r>
            <a:r>
              <a:rPr lang="es-ES_tradnl" sz="2200" dirty="0"/>
              <a:t> </a:t>
            </a:r>
            <a:r>
              <a:rPr lang="es-UY" sz="2400" dirty="0"/>
              <a:t>El caso de uso comienza cuando el Usuario desea escribir un correo electrónico. Para ello</a:t>
            </a:r>
            <a:r>
              <a:rPr lang="es-ES_tradnl" sz="2200" dirty="0"/>
              <a:t> […]</a:t>
            </a:r>
          </a:p>
          <a:p>
            <a:pPr marL="1160463" indent="-1160463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_tradnl" sz="2200" b="1" dirty="0"/>
              <a:t>Escenario Típico:</a:t>
            </a:r>
            <a:endParaRPr lang="es-UY" sz="2200" b="1" dirty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450632" y="3212976"/>
            <a:ext cx="6545263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s-ES_tradnl" dirty="0">
                <a:latin typeface="+mn-lt"/>
              </a:rPr>
              <a:t>Usuario especifica Cuerpo del correo y el asunto</a:t>
            </a:r>
          </a:p>
          <a:p>
            <a:pPr eaLnBrk="1" hangingPunct="1">
              <a:buFontTx/>
              <a:buAutoNum type="arabicPeriod"/>
            </a:pPr>
            <a:r>
              <a:rPr lang="es-ES_tradnl" dirty="0">
                <a:latin typeface="+mn-lt"/>
              </a:rPr>
              <a:t>El Sistema muestra una lista de contactos</a:t>
            </a:r>
          </a:p>
          <a:p>
            <a:pPr eaLnBrk="1" hangingPunct="1">
              <a:buFontTx/>
              <a:buAutoNum type="arabicPeriod"/>
            </a:pPr>
            <a:r>
              <a:rPr lang="es-ES_tradnl" dirty="0">
                <a:latin typeface="+mn-lt"/>
              </a:rPr>
              <a:t>El Usuario selecciona contactos y especifica para cada uno el tipo de destinatario</a:t>
            </a:r>
          </a:p>
          <a:p>
            <a:pPr eaLnBrk="1" hangingPunct="1">
              <a:buFontTx/>
              <a:buAutoNum type="arabicPeriod"/>
            </a:pPr>
            <a:r>
              <a:rPr lang="es-ES_tradnl" dirty="0">
                <a:latin typeface="+mn-lt"/>
              </a:rPr>
              <a:t>El Usuario especifica más destinatarios escribiendo sus nombres y el tipo de destinatario</a:t>
            </a:r>
          </a:p>
          <a:p>
            <a:pPr eaLnBrk="1" hangingPunct="1">
              <a:buFontTx/>
              <a:buAutoNum type="arabicPeriod"/>
            </a:pPr>
            <a:r>
              <a:rPr lang="es-ES_tradnl" dirty="0">
                <a:latin typeface="+mn-lt"/>
              </a:rPr>
              <a:t>El Usuario hace </a:t>
            </a:r>
            <a:r>
              <a:rPr lang="es-ES_tradnl" dirty="0" err="1">
                <a:latin typeface="+mn-lt"/>
              </a:rPr>
              <a:t>click</a:t>
            </a:r>
            <a:r>
              <a:rPr lang="es-ES_tradnl" dirty="0">
                <a:latin typeface="+mn-lt"/>
              </a:rPr>
              <a:t> en un botón Enviar</a:t>
            </a:r>
          </a:p>
          <a:p>
            <a:pPr eaLnBrk="1" hangingPunct="1">
              <a:buFontTx/>
              <a:buAutoNum type="arabicPeriod"/>
            </a:pPr>
            <a:r>
              <a:rPr lang="es-ES_tradnl" dirty="0">
                <a:latin typeface="+mn-lt"/>
              </a:rPr>
              <a:t>El Sistema envía el mail</a:t>
            </a:r>
          </a:p>
          <a:p>
            <a:pPr eaLnBrk="1" hangingPunct="1">
              <a:buFontTx/>
              <a:buAutoNum type="arabicPeriod"/>
            </a:pPr>
            <a:r>
              <a:rPr lang="es-ES_tradnl" dirty="0">
                <a:latin typeface="+mn-lt"/>
              </a:rPr>
              <a:t>El Sistema copia el mail a la carpeta Enviados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Requerimientos &amp; Introducción al Análisis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C10D-D250-429D-ADD8-FBA38D8583CD}" type="slidenum">
              <a:rPr lang="es-UY" smtClean="0"/>
              <a:t>17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659067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352425"/>
            <a:ext cx="7158037" cy="1033463"/>
          </a:xfrm>
        </p:spPr>
        <p:txBody>
          <a:bodyPr/>
          <a:lstStyle/>
          <a:p>
            <a:pPr eaLnBrk="1" hangingPunct="1"/>
            <a:r>
              <a:rPr lang="es-ES_tradnl"/>
              <a:t>¿Qué sigue después?</a:t>
            </a:r>
            <a:endParaRPr lang="es-UY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1200"/>
            <a:ext cx="7854950" cy="4114800"/>
          </a:xfrm>
        </p:spPr>
        <p:txBody>
          <a:bodyPr/>
          <a:lstStyle/>
          <a:p>
            <a:pPr eaLnBrk="1" hangingPunct="1"/>
            <a:r>
              <a:rPr lang="es-ES_tradnl" sz="2800" dirty="0"/>
              <a:t>Una vez detectado y especificado el conjunto inicial de casos de uso:</a:t>
            </a:r>
            <a:br>
              <a:rPr lang="es-ES_tradnl" sz="2800" dirty="0"/>
            </a:br>
            <a:br>
              <a:rPr lang="es-ES_tradnl" sz="2800" dirty="0"/>
            </a:br>
            <a:r>
              <a:rPr lang="es-ES_tradnl" sz="2800" dirty="0"/>
              <a:t>El equipo de desarrollo está listo para analizarlos, diseñar una solución para ellos e implementarlos</a:t>
            </a:r>
          </a:p>
          <a:p>
            <a:pPr eaLnBrk="1" hangingPunct="1"/>
            <a:endParaRPr lang="es-ES_tradnl" sz="2800" dirty="0"/>
          </a:p>
          <a:p>
            <a:pPr eaLnBrk="1" hangingPunct="1"/>
            <a:r>
              <a:rPr lang="es-ES_tradnl" sz="2800" dirty="0"/>
              <a:t>Mientras tanto el equipo de analistas avanza en la detección y especificación de otros casos de uso</a:t>
            </a:r>
          </a:p>
        </p:txBody>
      </p:sp>
      <p:sp>
        <p:nvSpPr>
          <p:cNvPr id="20484" name="Rectangle 15"/>
          <p:cNvSpPr>
            <a:spLocks noChangeArrowheads="1"/>
          </p:cNvSpPr>
          <p:nvPr/>
        </p:nvSpPr>
        <p:spPr bwMode="auto">
          <a:xfrm>
            <a:off x="827584" y="3213100"/>
            <a:ext cx="7705229" cy="1511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Requerimientos &amp; Introducción al Análisis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C10D-D250-429D-ADD8-FBA38D8583CD}" type="slidenum">
              <a:rPr lang="es-UY" smtClean="0"/>
              <a:t>18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032000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ES_tradnl" sz="4500" dirty="0">
                <a:solidFill>
                  <a:schemeClr val="tx1"/>
                </a:solidFill>
              </a:rPr>
              <a:t>Análisis</a:t>
            </a:r>
            <a:endParaRPr lang="es-UY" sz="4500" dirty="0">
              <a:solidFill>
                <a:schemeClr val="tx1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78573444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Contenido</a:t>
            </a:r>
            <a:endParaRPr lang="es-UY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844675"/>
            <a:ext cx="7715250" cy="3654425"/>
          </a:xfrm>
        </p:spPr>
        <p:txBody>
          <a:bodyPr/>
          <a:lstStyle/>
          <a:p>
            <a:pPr eaLnBrk="1" hangingPunct="1"/>
            <a:r>
              <a:rPr lang="es-ES_tradnl"/>
              <a:t>Especificación de Requerimientos</a:t>
            </a:r>
          </a:p>
          <a:p>
            <a:pPr eaLnBrk="1" hangingPunct="1"/>
            <a:r>
              <a:rPr lang="es-ES_tradnl"/>
              <a:t>Tipos de Requerimientos</a:t>
            </a:r>
          </a:p>
          <a:p>
            <a:pPr eaLnBrk="1" hangingPunct="1"/>
            <a:r>
              <a:rPr lang="es-ES_tradnl"/>
              <a:t>Requerimientos Funcionales</a:t>
            </a:r>
          </a:p>
          <a:p>
            <a:pPr eaLnBrk="1" hangingPunct="1"/>
            <a:r>
              <a:rPr lang="es-ES_tradnl"/>
              <a:t>Casos de Uso</a:t>
            </a:r>
            <a:endParaRPr lang="es-UY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Requerimientos &amp; Introducción al Análisis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C10D-D250-429D-ADD8-FBA38D8583CD}" type="slidenum">
              <a:rPr lang="es-UY" smtClean="0"/>
              <a:t>2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196269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z="3800"/>
              <a:t>Objetivos</a:t>
            </a:r>
            <a:endParaRPr lang="es-UY" sz="380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863725"/>
            <a:ext cx="8064500" cy="45894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/>
              <a:t>Modelar el dominio del problema: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/>
              <a:t>Para comprender mejor el contexto del problema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/>
              <a:t>Para obtener una primera </a:t>
            </a:r>
            <a:r>
              <a:rPr lang="es-ES_tradnl" u="sng"/>
              <a:t>aproximación</a:t>
            </a:r>
            <a:r>
              <a:rPr lang="es-ES_tradnl"/>
              <a:t> a la estructura de la solución</a:t>
            </a:r>
          </a:p>
          <a:p>
            <a:pPr eaLnBrk="1" hangingPunct="1">
              <a:lnSpc>
                <a:spcPct val="90000"/>
              </a:lnSpc>
            </a:pPr>
            <a:r>
              <a:rPr lang="es-ES_tradnl"/>
              <a:t>Especificar el comportamiento del sistema: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/>
              <a:t>Para contar con una descripción más precisa de qué es lo que se espera del sistema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Requerimientos &amp; Introducción al Análisis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C10D-D250-429D-ADD8-FBA38D8583CD}" type="slidenum">
              <a:rPr lang="es-UY" smtClean="0"/>
              <a:t>20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73620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z="3800"/>
              <a:t>Actividades</a:t>
            </a:r>
            <a:endParaRPr lang="es-UY" sz="380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4538" y="1863725"/>
            <a:ext cx="7715250" cy="4302125"/>
          </a:xfrm>
        </p:spPr>
        <p:txBody>
          <a:bodyPr/>
          <a:lstStyle/>
          <a:p>
            <a:pPr eaLnBrk="1" hangingPunct="1"/>
            <a:r>
              <a:rPr lang="es-ES_tradnl"/>
              <a:t>Para lograr los objetivos planteados realizaremos las siguientes actividades:</a:t>
            </a:r>
          </a:p>
          <a:p>
            <a:pPr lvl="1" eaLnBrk="1" hangingPunct="1"/>
            <a:r>
              <a:rPr lang="es-ES_tradnl"/>
              <a:t>Modelado del Dominio</a:t>
            </a:r>
          </a:p>
          <a:p>
            <a:pPr lvl="1" eaLnBrk="1" hangingPunct="1"/>
            <a:r>
              <a:rPr lang="es-ES_tradnl"/>
              <a:t>Especificación del Comportamiento del Sistema</a:t>
            </a:r>
            <a:endParaRPr lang="es-UY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Requerimientos &amp; Introducción al Análisis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C10D-D250-429D-ADD8-FBA38D8583CD}" type="slidenum">
              <a:rPr lang="es-UY" smtClean="0"/>
              <a:t>21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014366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Modelado del Dominio</a:t>
            </a:r>
            <a:endParaRPr lang="es-UY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35163"/>
            <a:ext cx="7643813" cy="4230687"/>
          </a:xfrm>
        </p:spPr>
        <p:txBody>
          <a:bodyPr/>
          <a:lstStyle/>
          <a:p>
            <a:pPr eaLnBrk="1" hangingPunct="1"/>
            <a:r>
              <a:rPr lang="es-ES_tradnl"/>
              <a:t>Consiste en encontrar y describir los conceptos en el dominio de la aplicación</a:t>
            </a:r>
          </a:p>
          <a:p>
            <a:pPr eaLnBrk="1" hangingPunct="1"/>
            <a:r>
              <a:rPr lang="es-ES_tradnl"/>
              <a:t>Durante esta actividad se </a:t>
            </a:r>
            <a:r>
              <a:rPr lang="es-ES_tradnl" u="sng"/>
              <a:t>construye</a:t>
            </a:r>
            <a:r>
              <a:rPr lang="es-ES_tradnl"/>
              <a:t> el </a:t>
            </a:r>
            <a:br>
              <a:rPr lang="es-ES_tradnl"/>
            </a:br>
            <a:r>
              <a:rPr lang="es-ES_tradnl" b="1"/>
              <a:t>Modelo de Dominio</a:t>
            </a:r>
          </a:p>
          <a:p>
            <a:pPr eaLnBrk="1" hangingPunct="1"/>
            <a:r>
              <a:rPr lang="es-ES_tradnl"/>
              <a:t>En él se incluyen todos los elementos que se definan durante esta actividad</a:t>
            </a:r>
            <a:endParaRPr lang="es-UY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Requerimientos &amp; Introducción al Análisis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C10D-D250-429D-ADD8-FBA38D8583CD}" type="slidenum">
              <a:rPr lang="es-UY" smtClean="0"/>
              <a:t>22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464980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639763"/>
            <a:ext cx="6935788" cy="8096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/>
              <a:t>Comportamiento del Sistema</a:t>
            </a:r>
            <a:endParaRPr lang="es-UY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628775"/>
            <a:ext cx="8207375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/>
              <a:t>Consiste en: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/>
              <a:t>Entender cada caso de uso en términos de intercambios de mensajes entre los actores y el sistema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/>
              <a:t>Especificar el comportamiento de cada uno de esos mensajes (pero sin decir cómo funcionan)</a:t>
            </a:r>
          </a:p>
          <a:p>
            <a:pPr eaLnBrk="1" hangingPunct="1">
              <a:lnSpc>
                <a:spcPct val="90000"/>
              </a:lnSpc>
            </a:pPr>
            <a:r>
              <a:rPr lang="es-ES_tradnl"/>
              <a:t>Durante esta actividad se </a:t>
            </a:r>
            <a:r>
              <a:rPr lang="es-ES_tradnl" u="sng"/>
              <a:t>completa</a:t>
            </a:r>
            <a:r>
              <a:rPr lang="es-ES_tradnl"/>
              <a:t> el </a:t>
            </a:r>
            <a:r>
              <a:rPr lang="es-ES_tradnl" b="1"/>
              <a:t>Modelo de Casos de Uso</a:t>
            </a:r>
          </a:p>
          <a:p>
            <a:pPr eaLnBrk="1" hangingPunct="1">
              <a:lnSpc>
                <a:spcPct val="90000"/>
              </a:lnSpc>
            </a:pPr>
            <a:r>
              <a:rPr lang="es-ES_tradnl"/>
              <a:t>En él se incluyen todos los elementos que se definan durante esta actividad</a:t>
            </a:r>
            <a:endParaRPr lang="es-UY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Requerimientos &amp; Introducción al Análisis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C10D-D250-429D-ADD8-FBA38D8583CD}" type="slidenum">
              <a:rPr lang="es-UY" smtClean="0"/>
              <a:t>23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572929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>
          <a:xfrm>
            <a:off x="900113" y="692150"/>
            <a:ext cx="7369175" cy="736600"/>
          </a:xfrm>
        </p:spPr>
        <p:txBody>
          <a:bodyPr/>
          <a:lstStyle/>
          <a:p>
            <a:pPr eaLnBrk="1" hangingPunct="1"/>
            <a:r>
              <a:rPr lang="es-ES_tradnl" sz="3600"/>
              <a:t>Especificación de Requerimientos</a:t>
            </a:r>
            <a:endParaRPr lang="es-UY" sz="3600"/>
          </a:p>
        </p:txBody>
      </p:sp>
      <p:sp>
        <p:nvSpPr>
          <p:cNvPr id="5123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755650" y="1719263"/>
            <a:ext cx="7993063" cy="4733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UY"/>
              <a:t>La Especificación de Requerimientos es un insumo fundamental en el desarrollo de software: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/>
              <a:t>Es la principal fuente de información a partir de la cual se diseña, implementa y testea el sistema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/>
              <a:t>Es uno de los aspectos más delicados de un proyecto:</a:t>
            </a:r>
          </a:p>
          <a:p>
            <a:pPr lvl="2" eaLnBrk="1" hangingPunct="1">
              <a:lnSpc>
                <a:spcPct val="90000"/>
              </a:lnSpc>
            </a:pPr>
            <a:r>
              <a:rPr lang="es-ES_tradnl" sz="2600"/>
              <a:t>Es algo complejo de obtener</a:t>
            </a:r>
          </a:p>
          <a:p>
            <a:pPr lvl="2" eaLnBrk="1" hangingPunct="1">
              <a:lnSpc>
                <a:spcPct val="90000"/>
              </a:lnSpc>
            </a:pPr>
            <a:r>
              <a:rPr lang="es-ES_tradnl" sz="2600"/>
              <a:t>De su correctitud depende el éxito del proyecto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Requerimientos &amp; Introducción al Análisis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C10D-D250-429D-ADD8-FBA38D8583CD}" type="slidenum">
              <a:rPr lang="es-UY" smtClean="0"/>
              <a:t>3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993792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692150"/>
            <a:ext cx="7920037" cy="736600"/>
          </a:xfrm>
        </p:spPr>
        <p:txBody>
          <a:bodyPr/>
          <a:lstStyle/>
          <a:p>
            <a:pPr eaLnBrk="1" hangingPunct="1"/>
            <a:r>
              <a:rPr lang="es-ES_tradnl" sz="3600"/>
              <a:t>Especificación de Req. (2)</a:t>
            </a:r>
            <a:endParaRPr lang="es-UY" sz="360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151063"/>
            <a:ext cx="8137525" cy="4157662"/>
          </a:xfrm>
        </p:spPr>
        <p:txBody>
          <a:bodyPr/>
          <a:lstStyle/>
          <a:p>
            <a:pPr marL="342900" indent="-342900" eaLnBrk="1" hangingPunct="1"/>
            <a:r>
              <a:rPr lang="es-ES_tradnl"/>
              <a:t>Representa un “contrato” con el usuario</a:t>
            </a:r>
            <a:endParaRPr lang="es-UY"/>
          </a:p>
          <a:p>
            <a:pPr marL="342900" indent="-342900" eaLnBrk="1" hangingPunct="1"/>
            <a:r>
              <a:rPr lang="es-ES_tradnl"/>
              <a:t>No se genera por completo al inicio del proyecto, sino incrementalmente</a:t>
            </a:r>
            <a:endParaRPr lang="es-UY"/>
          </a:p>
          <a:p>
            <a:pPr marL="342900" indent="-342900" eaLnBrk="1" hangingPunct="1"/>
            <a:r>
              <a:rPr lang="es-ES_tradnl"/>
              <a:t>Suele presentarse como la agregación de diferentes artefactos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Requerimientos &amp; Introducción al Análisis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C10D-D250-429D-ADD8-FBA38D8583CD}" type="slidenum">
              <a:rPr lang="es-UY" smtClean="0"/>
              <a:t>4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224622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Tipos de Requerimientos</a:t>
            </a:r>
            <a:endParaRPr lang="es-UY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19263"/>
            <a:ext cx="7931150" cy="4662487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sz="2800" dirty="0"/>
              <a:t>Un requerimiento es una condición o capacidad que un sistema debe cumplir</a:t>
            </a:r>
          </a:p>
          <a:p>
            <a:r>
              <a:rPr lang="es-ES_tradnl" sz="2800" dirty="0"/>
              <a:t>Requerimiento </a:t>
            </a:r>
            <a:r>
              <a:rPr lang="es-ES_tradnl" sz="2800" b="1" dirty="0"/>
              <a:t>Funcional</a:t>
            </a:r>
            <a:r>
              <a:rPr lang="es-ES_tradnl" sz="2800" dirty="0"/>
              <a:t>:</a:t>
            </a:r>
          </a:p>
          <a:p>
            <a:pPr lvl="1"/>
            <a:r>
              <a:rPr lang="es-ES_tradnl" dirty="0"/>
              <a:t>Expresa una acción que debe ser capaz de realizar el sistema</a:t>
            </a:r>
          </a:p>
          <a:p>
            <a:pPr lvl="1"/>
            <a:r>
              <a:rPr lang="es-ES_tradnl" dirty="0"/>
              <a:t>Especifica comportamiento de entrada/salida</a:t>
            </a:r>
            <a:endParaRPr lang="es-ES_tradnl" sz="2800" dirty="0"/>
          </a:p>
          <a:p>
            <a:pPr eaLnBrk="1" hangingPunct="1"/>
            <a:r>
              <a:rPr lang="es-ES_tradnl" sz="2800" dirty="0"/>
              <a:t>Requerimiento </a:t>
            </a:r>
            <a:r>
              <a:rPr lang="es-ES_tradnl" sz="2800" b="1" dirty="0"/>
              <a:t>No Funcional</a:t>
            </a:r>
            <a:r>
              <a:rPr lang="es-ES_tradnl" sz="2800" dirty="0"/>
              <a:t>:</a:t>
            </a:r>
          </a:p>
          <a:p>
            <a:pPr lvl="1" eaLnBrk="1" hangingPunct="1"/>
            <a:r>
              <a:rPr lang="es-ES_tradnl" sz="2400" dirty="0"/>
              <a:t>Expresa una propiedad o cualidad que el sistema debe presentar</a:t>
            </a:r>
          </a:p>
          <a:p>
            <a:pPr lvl="1" eaLnBrk="1" hangingPunct="1"/>
            <a:r>
              <a:rPr lang="es-ES_tradnl" sz="2400" dirty="0"/>
              <a:t>También restricciones físicas sobre los funcionales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Requerimientos &amp; Introducción al Análisis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C10D-D250-429D-ADD8-FBA38D8583CD}" type="slidenum">
              <a:rPr lang="es-UY" smtClean="0"/>
              <a:t>5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82726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692150"/>
            <a:ext cx="7440612" cy="736600"/>
          </a:xfrm>
        </p:spPr>
        <p:txBody>
          <a:bodyPr/>
          <a:lstStyle/>
          <a:p>
            <a:pPr eaLnBrk="1" hangingPunct="1"/>
            <a:r>
              <a:rPr lang="es-ES_tradnl" sz="3800"/>
              <a:t>Requerimientos No Funcionales</a:t>
            </a:r>
            <a:endParaRPr lang="es-UY" sz="380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825625"/>
            <a:ext cx="8064500" cy="44116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UY" sz="2800"/>
              <a:t>Los requerimientos no funcionales suelen referir a:</a:t>
            </a:r>
          </a:p>
          <a:p>
            <a:pPr lvl="1" eaLnBrk="1" hangingPunct="1">
              <a:lnSpc>
                <a:spcPct val="120000"/>
              </a:lnSpc>
            </a:pPr>
            <a:r>
              <a:rPr lang="es-ES_tradnl" sz="2400" b="1"/>
              <a:t>Usabilidad:</a:t>
            </a:r>
            <a:r>
              <a:rPr lang="es-ES_tradnl" sz="2400"/>
              <a:t> factores humanos, ayuda, documentación</a:t>
            </a:r>
          </a:p>
          <a:p>
            <a:pPr lvl="1" eaLnBrk="1" hangingPunct="1">
              <a:lnSpc>
                <a:spcPct val="120000"/>
              </a:lnSpc>
            </a:pPr>
            <a:r>
              <a:rPr lang="es-ES_tradnl" sz="2400" b="1"/>
              <a:t>Confiabilidad:</a:t>
            </a:r>
            <a:r>
              <a:rPr lang="es-ES_tradnl" sz="2400"/>
              <a:t> frecuencia de fallas, tiempo de recuperación</a:t>
            </a:r>
          </a:p>
          <a:p>
            <a:pPr lvl="1" eaLnBrk="1" hangingPunct="1">
              <a:lnSpc>
                <a:spcPct val="120000"/>
              </a:lnSpc>
            </a:pPr>
            <a:r>
              <a:rPr lang="es-ES_tradnl" sz="2400" b="1"/>
              <a:t>Performance:</a:t>
            </a:r>
            <a:r>
              <a:rPr lang="es-ES_tradnl" sz="2400"/>
              <a:t> tiempo de respuesta, tasa de procesamiento, precisión, capacidad de carga</a:t>
            </a:r>
          </a:p>
          <a:p>
            <a:pPr lvl="1" eaLnBrk="1" hangingPunct="1">
              <a:lnSpc>
                <a:spcPct val="120000"/>
              </a:lnSpc>
            </a:pPr>
            <a:r>
              <a:rPr lang="es-ES_tradnl" sz="2400" b="1"/>
              <a:t>Soportabilidad:</a:t>
            </a:r>
            <a:r>
              <a:rPr lang="es-ES_tradnl" sz="2400"/>
              <a:t> adaptabilidad, mantenibilidad, configurabilidad, internacionalización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Requerimientos &amp; Introducción al Análisis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C10D-D250-429D-ADD8-FBA38D8583CD}" type="slidenum">
              <a:rPr lang="es-UY" smtClean="0"/>
              <a:t>6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943689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692150"/>
            <a:ext cx="7620000" cy="736600"/>
          </a:xfrm>
        </p:spPr>
        <p:txBody>
          <a:bodyPr/>
          <a:lstStyle/>
          <a:p>
            <a:pPr eaLnBrk="1" hangingPunct="1"/>
            <a:r>
              <a:rPr lang="es-ES_tradnl" sz="3800"/>
              <a:t>Requerimientos No Funcionales</a:t>
            </a:r>
            <a:endParaRPr lang="es-UY" sz="380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05000"/>
            <a:ext cx="8064500" cy="4114800"/>
          </a:xfrm>
        </p:spPr>
        <p:txBody>
          <a:bodyPr/>
          <a:lstStyle/>
          <a:p>
            <a:pPr eaLnBrk="1" hangingPunct="1"/>
            <a:r>
              <a:rPr lang="es-ES_tradnl" sz="2800"/>
              <a:t>y más:</a:t>
            </a:r>
          </a:p>
          <a:p>
            <a:pPr lvl="1" eaLnBrk="1" hangingPunct="1"/>
            <a:r>
              <a:rPr lang="es-ES_tradnl" sz="2400" b="1"/>
              <a:t>Interfaces:</a:t>
            </a:r>
            <a:r>
              <a:rPr lang="es-ES_tradnl" sz="2400"/>
              <a:t> restricciones en la comunicación con sistemas externos</a:t>
            </a:r>
          </a:p>
          <a:p>
            <a:pPr lvl="1" eaLnBrk="1" hangingPunct="1"/>
            <a:r>
              <a:rPr lang="es-ES_tradnl" sz="2400" b="1"/>
              <a:t>Restricciones:</a:t>
            </a:r>
            <a:r>
              <a:rPr lang="es-ES_tradnl" sz="2400"/>
              <a:t> en el uso de</a:t>
            </a:r>
          </a:p>
          <a:p>
            <a:pPr lvl="2" eaLnBrk="1" hangingPunct="1"/>
            <a:r>
              <a:rPr lang="es-ES_tradnl" sz="2000"/>
              <a:t>Sistemas o paquetes existentes</a:t>
            </a:r>
          </a:p>
          <a:p>
            <a:pPr lvl="2" eaLnBrk="1" hangingPunct="1"/>
            <a:r>
              <a:rPr lang="es-ES_tradnl" sz="2000"/>
              <a:t>Plataformas</a:t>
            </a:r>
          </a:p>
          <a:p>
            <a:pPr lvl="2" eaLnBrk="1" hangingPunct="1"/>
            <a:r>
              <a:rPr lang="es-ES_tradnl" sz="2000"/>
              <a:t>Lenguajes de programación</a:t>
            </a:r>
          </a:p>
          <a:p>
            <a:pPr lvl="2" eaLnBrk="1" hangingPunct="1"/>
            <a:r>
              <a:rPr lang="es-ES_tradnl" sz="2000"/>
              <a:t>Ambientes de desarrollo</a:t>
            </a:r>
          </a:p>
          <a:p>
            <a:pPr lvl="2" eaLnBrk="1" hangingPunct="1"/>
            <a:r>
              <a:rPr lang="es-ES_tradnl" sz="2000"/>
              <a:t>Herramientas (sistemas de bases de datos, middleware, etc.)</a:t>
            </a:r>
            <a:endParaRPr lang="es-UY" sz="20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Requerimientos &amp; Introducción al Análisis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C10D-D250-429D-ADD8-FBA38D8583CD}" type="slidenum">
              <a:rPr lang="es-UY" smtClean="0"/>
              <a:t>7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911303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z="3800"/>
              <a:t>Requerimientos Funcionales</a:t>
            </a:r>
            <a:endParaRPr lang="es-UY" sz="380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844675"/>
            <a:ext cx="7416800" cy="4114800"/>
          </a:xfrm>
        </p:spPr>
        <p:txBody>
          <a:bodyPr/>
          <a:lstStyle/>
          <a:p>
            <a:pPr eaLnBrk="1" hangingPunct="1"/>
            <a:r>
              <a:rPr lang="es-UY"/>
              <a:t>Los requerimientos funcionales se </a:t>
            </a:r>
            <a:r>
              <a:rPr lang="es-UY" u="sng"/>
              <a:t>expresaban</a:t>
            </a:r>
            <a:r>
              <a:rPr lang="es-UY"/>
              <a:t> en términos de “funciones del sistema”</a:t>
            </a:r>
          </a:p>
          <a:p>
            <a:pPr eaLnBrk="1" hangingPunct="1"/>
            <a:r>
              <a:rPr lang="es-ES_tradnl"/>
              <a:t>Una función del sistema es algo puntual que el sistema debe hacer</a:t>
            </a:r>
          </a:p>
          <a:p>
            <a:pPr eaLnBrk="1" hangingPunct="1"/>
            <a:r>
              <a:rPr lang="es-ES_tradnl"/>
              <a:t>Técnica básica: Si X es una función del sistema, entonces la frase </a:t>
            </a:r>
            <a:r>
              <a:rPr lang="es-ES_tradnl" i="1"/>
              <a:t>“El sistema debe hacer X”</a:t>
            </a:r>
            <a:r>
              <a:rPr lang="es-ES_tradnl"/>
              <a:t> tiene que tener sentido</a:t>
            </a:r>
            <a:endParaRPr lang="es-UY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Requerimientos &amp; Introducción al Análisis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C10D-D250-429D-ADD8-FBA38D8583CD}" type="slidenum">
              <a:rPr lang="es-UY" smtClean="0"/>
              <a:t>8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99431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692150"/>
            <a:ext cx="7740650" cy="736600"/>
          </a:xfrm>
        </p:spPr>
        <p:txBody>
          <a:bodyPr/>
          <a:lstStyle/>
          <a:p>
            <a:pPr eaLnBrk="1" hangingPunct="1"/>
            <a:r>
              <a:rPr lang="es-ES_tradnl" sz="3800"/>
              <a:t>Requerimientos Funcionales (2)</a:t>
            </a:r>
            <a:endParaRPr lang="es-UY" sz="380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05000"/>
            <a:ext cx="777875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z="2800"/>
              <a:t>Esta herramienta funcionó bien mientras: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/>
              <a:t>Las funcionalidades de los sistemas eran sencillas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/>
              <a:t>El modelo de uso de los usuarios se limitaba a una interacción simple y puntual con el sistema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2800"/>
              <a:t>Perdió su efectividad cuando las interacciones a soportar se volvieron más complejas tomando períodos de tiempo más prolongados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2800"/>
              <a:t>Nuevo enfoque: </a:t>
            </a:r>
            <a:r>
              <a:rPr lang="es-ES_tradnl" sz="2800" b="1"/>
              <a:t>Casos de Uso</a:t>
            </a:r>
            <a:endParaRPr lang="es-UY" sz="2800" b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Requerimientos &amp; Introducción al Análisis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C10D-D250-429D-ADD8-FBA38D8583CD}" type="slidenum">
              <a:rPr lang="es-UY" smtClean="0"/>
              <a:t>9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039837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104</TotalTime>
  <Words>1431</Words>
  <Application>Microsoft Office PowerPoint</Application>
  <PresentationFormat>Presentación en pantalla (4:3)</PresentationFormat>
  <Paragraphs>205</Paragraphs>
  <Slides>23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Calibri</vt:lpstr>
      <vt:lpstr>Wingdings</vt:lpstr>
      <vt:lpstr>Wingdings 2</vt:lpstr>
      <vt:lpstr>Theme1</vt:lpstr>
      <vt:lpstr>Programación Avanzada</vt:lpstr>
      <vt:lpstr>Contenido</vt:lpstr>
      <vt:lpstr>Especificación de Requerimientos</vt:lpstr>
      <vt:lpstr>Especificación de Req. (2)</vt:lpstr>
      <vt:lpstr>Tipos de Requerimientos</vt:lpstr>
      <vt:lpstr>Requerimientos No Funcionales</vt:lpstr>
      <vt:lpstr>Requerimientos No Funcionales</vt:lpstr>
      <vt:lpstr>Requerimientos Funcionales</vt:lpstr>
      <vt:lpstr>Requerimientos Funcionales (2)</vt:lpstr>
      <vt:lpstr>Casos de Uso</vt:lpstr>
      <vt:lpstr>Casos de Uso (2)</vt:lpstr>
      <vt:lpstr>Casos de Uso (3)</vt:lpstr>
      <vt:lpstr>Casos de Uso (4)</vt:lpstr>
      <vt:lpstr>Casos de Uso (5)</vt:lpstr>
      <vt:lpstr>Casos de Uso (6)</vt:lpstr>
      <vt:lpstr>Ejemplo (Alto Nivel)</vt:lpstr>
      <vt:lpstr>Ejemplo (Expandido)</vt:lpstr>
      <vt:lpstr>¿Qué sigue después?</vt:lpstr>
      <vt:lpstr>Análisis</vt:lpstr>
      <vt:lpstr>Objetivos</vt:lpstr>
      <vt:lpstr>Actividades</vt:lpstr>
      <vt:lpstr>Modelado del Dominio</vt:lpstr>
      <vt:lpstr>Comportamiento del Sistema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10</cp:revision>
  <dcterms:created xsi:type="dcterms:W3CDTF">2013-03-17T03:23:58Z</dcterms:created>
  <dcterms:modified xsi:type="dcterms:W3CDTF">2017-03-04T14:29:29Z</dcterms:modified>
</cp:coreProperties>
</file>