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2" r:id="rId64"/>
    <p:sldId id="323" r:id="rId65"/>
    <p:sldId id="324" r:id="rId66"/>
    <p:sldId id="325" r:id="rId67"/>
    <p:sldId id="326" r:id="rId68"/>
    <p:sldId id="327" r:id="rId69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396E5-4EBD-4A0C-97DA-E3713D6CDCC1}" type="datetimeFigureOut">
              <a:rPr lang="es-UY" smtClean="0"/>
              <a:t>5/3/2017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C09C2-B5A4-499F-9BF5-6FA3F4346B8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429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8D3741-2182-4C40-AC3A-5480084F21AD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3A5C0C-3CA6-48C5-8FCF-0D9253BF98C9}" type="slidenum">
              <a:rPr lang="es-UY" smtClean="0"/>
              <a:pPr eaLnBrk="1" hangingPunct="1"/>
              <a:t>53</a:t>
            </a:fld>
            <a:endParaRPr lang="es-UY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/>
              <a:t>NUEVA DIAPOSITIVA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F67FCD-4373-4BF9-A946-C634F0B0028D}" type="slidenum">
              <a:rPr lang="es-UY" smtClean="0"/>
              <a:pPr eaLnBrk="1" hangingPunct="1"/>
              <a:t>54</a:t>
            </a:fld>
            <a:endParaRPr lang="es-UY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/>
              <a:t>NUEVA DIAPOSITIVA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F5EEE-07B7-4813-A98D-68D6CFB7D96A}" type="slidenum">
              <a:rPr lang="es-UY" smtClean="0"/>
              <a:pPr eaLnBrk="1" hangingPunct="1"/>
              <a:t>63</a:t>
            </a:fld>
            <a:endParaRPr lang="es-UY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UY" sz="2600"/>
              <a:t>NUEVA DIAPOSITIVA</a:t>
            </a:r>
            <a:endParaRPr lang="en-US" sz="2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1863" y="158750"/>
            <a:ext cx="7158037" cy="11969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49325" y="1700213"/>
            <a:ext cx="3754438" cy="43957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6163" y="1700213"/>
            <a:ext cx="3754437" cy="43957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UY"/>
              <a:t>Programación Avanzada - Curso 2017</a:t>
            </a: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Análisis - Modelado del Dominio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AA1BC-1E26-4359-B228-40C56C133E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0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Análisis - Modelado del Dominio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8F34FC-4337-45CB-B0E9-97606FC32F3E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</a:t>
            </a:r>
          </a:p>
          <a:p>
            <a:pPr eaLnBrk="1" hangingPunct="1"/>
            <a:r>
              <a:rPr lang="es-ES_tradnl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Modelado del Dominio</a:t>
            </a:r>
          </a:p>
        </p:txBody>
      </p:sp>
    </p:spTree>
    <p:extLst>
      <p:ext uri="{BB962C8B-B14F-4D97-AF65-F5344CB8AC3E}">
        <p14:creationId xmlns:p14="http://schemas.microsoft.com/office/powerpoint/2010/main" val="37112072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Atributos</a:t>
            </a:r>
            <a:br>
              <a:rPr lang="es-ES_tradnl"/>
            </a:br>
            <a:r>
              <a:rPr lang="es-ES_tradnl"/>
              <a:t>Notación (2)</a:t>
            </a:r>
            <a:endParaRPr lang="es-UY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7010400" cy="4114800"/>
          </a:xfrm>
        </p:spPr>
        <p:txBody>
          <a:bodyPr/>
          <a:lstStyle/>
          <a:p>
            <a:pPr eaLnBrk="1" hangingPunct="1"/>
            <a:r>
              <a:rPr lang="es-ES_tradnl"/>
              <a:t>Alcance de atributos</a:t>
            </a:r>
            <a:endParaRPr lang="es-UY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1763713" y="4652963"/>
            <a:ext cx="167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De instancia</a:t>
            </a:r>
            <a:endParaRPr lang="es-UY" sz="2000" b="1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651500" y="4652963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De clase</a:t>
            </a:r>
            <a:endParaRPr lang="es-UY" sz="2000" b="1"/>
          </a:p>
        </p:txBody>
      </p:sp>
      <p:pic>
        <p:nvPicPr>
          <p:cNvPr id="1031" name="Picture 8" descr="modelado de dominio - atribs alc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84538"/>
            <a:ext cx="2162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modelado de dominio - atribs alc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84538"/>
            <a:ext cx="2162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5262563" y="4252913"/>
            <a:ext cx="865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026" name="AutoShape 9"/>
          <p:cNvSpPr>
            <a:spLocks noChangeAspect="1" noChangeArrowheads="1"/>
          </p:cNvSpPr>
          <p:nvPr/>
        </p:nvSpPr>
        <p:spPr bwMode="auto">
          <a:xfrm>
            <a:off x="1547813" y="3284538"/>
            <a:ext cx="21621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89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Atributos</a:t>
            </a:r>
            <a:br>
              <a:rPr lang="es-ES_tradnl"/>
            </a:br>
            <a:r>
              <a:rPr lang="es-ES_tradnl"/>
              <a:t>Notación (3)</a:t>
            </a:r>
            <a:endParaRPr lang="es-UY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/>
              <a:t>Un atributo (o cualquier elemento) que sea derivable se marca con un ‘/’</a:t>
            </a:r>
          </a:p>
          <a:p>
            <a:pPr eaLnBrk="1" hangingPunct="1"/>
            <a:r>
              <a:rPr lang="es-ES_tradnl"/>
              <a:t>Lo usual es adjuntarle una nota especificando la forma en que se calcula</a:t>
            </a:r>
            <a:endParaRPr lang="es-UY"/>
          </a:p>
        </p:txBody>
      </p:sp>
      <p:pic>
        <p:nvPicPr>
          <p:cNvPr id="13316" name="Picture 9" descr="modelado de dominio - atrib deri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365625"/>
            <a:ext cx="619283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487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Atributos</a:t>
            </a:r>
            <a:br>
              <a:rPr lang="es-ES_tradnl"/>
            </a:br>
            <a:r>
              <a:rPr lang="es-ES_tradnl"/>
              <a:t>Sugerencias</a:t>
            </a:r>
            <a:endParaRPr 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eaLnBrk="1" hangingPunct="1"/>
            <a:r>
              <a:rPr lang="es-ES_tradnl"/>
              <a:t>No utilizar atributos como clave foránea</a:t>
            </a:r>
          </a:p>
          <a:p>
            <a:pPr lvl="1" eaLnBrk="1" hangingPunct="1"/>
            <a:r>
              <a:rPr lang="es-ES_tradnl"/>
              <a:t>Los atributos no deben ser utilizados para relacionar elementos del modelo</a:t>
            </a:r>
            <a:endParaRPr lang="es-UY"/>
          </a:p>
        </p:txBody>
      </p:sp>
      <p:pic>
        <p:nvPicPr>
          <p:cNvPr id="14340" name="Picture 5" descr="modelado de dominio - atrinbs F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500438"/>
            <a:ext cx="4897437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 descr="modelado de dominio - atrinbs F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516563"/>
            <a:ext cx="48974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4572000" y="4508500"/>
            <a:ext cx="747713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3200" b="1"/>
              <a:t>vs.</a:t>
            </a:r>
            <a:endParaRPr lang="es-UY" sz="32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683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Atributos</a:t>
            </a:r>
            <a:br>
              <a:rPr lang="es-ES_tradnl"/>
            </a:br>
            <a:r>
              <a:rPr lang="es-ES_tradnl"/>
              <a:t>Sugerencias (2)</a:t>
            </a:r>
            <a:endParaRPr 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 eaLnBrk="1" hangingPunct="1"/>
            <a:r>
              <a:rPr lang="es-ES_tradnl"/>
              <a:t>Tipos primitivos y no-primitivos</a:t>
            </a:r>
          </a:p>
          <a:p>
            <a:pPr lvl="1" eaLnBrk="1" hangingPunct="1"/>
            <a:r>
              <a:rPr lang="es-ES_tradnl"/>
              <a:t>Los tipos de los atributos son en general tipos primitivos (Integer, String, Real, etc.)</a:t>
            </a:r>
          </a:p>
          <a:p>
            <a:pPr lvl="1" eaLnBrk="1" hangingPunct="1"/>
            <a:r>
              <a:rPr lang="es-ES_tradnl"/>
              <a:t>De ser necesario es posible definir tipos no-primitivos para un problema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539750" y="5300663"/>
            <a:ext cx="842486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grpSp>
        <p:nvGrpSpPr>
          <p:cNvPr id="15365" name="Group 9"/>
          <p:cNvGrpSpPr>
            <a:grpSpLocks noChangeAspect="1"/>
          </p:cNvGrpSpPr>
          <p:nvPr/>
        </p:nvGrpSpPr>
        <p:grpSpPr bwMode="auto">
          <a:xfrm>
            <a:off x="2484438" y="4149725"/>
            <a:ext cx="4740275" cy="931863"/>
            <a:chOff x="1565" y="2614"/>
            <a:chExt cx="2986" cy="587"/>
          </a:xfrm>
        </p:grpSpPr>
        <p:sp>
          <p:nvSpPr>
            <p:cNvPr id="1538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565" y="2614"/>
              <a:ext cx="2986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5383" name="Rectangle 10"/>
            <p:cNvSpPr>
              <a:spLocks noChangeArrowheads="1"/>
            </p:cNvSpPr>
            <p:nvPr/>
          </p:nvSpPr>
          <p:spPr bwMode="auto">
            <a:xfrm>
              <a:off x="1589" y="2917"/>
              <a:ext cx="1038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4" name="Rectangle 11"/>
            <p:cNvSpPr>
              <a:spLocks noChangeArrowheads="1"/>
            </p:cNvSpPr>
            <p:nvPr/>
          </p:nvSpPr>
          <p:spPr bwMode="auto">
            <a:xfrm>
              <a:off x="1589" y="2917"/>
              <a:ext cx="1038" cy="200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5" name="Rectangle 12"/>
            <p:cNvSpPr>
              <a:spLocks noChangeArrowheads="1"/>
            </p:cNvSpPr>
            <p:nvPr/>
          </p:nvSpPr>
          <p:spPr bwMode="auto">
            <a:xfrm>
              <a:off x="1605" y="2932"/>
              <a:ext cx="6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fecha : Date</a:t>
              </a:r>
              <a:endParaRPr lang="es-ES"/>
            </a:p>
          </p:txBody>
        </p:sp>
        <p:sp>
          <p:nvSpPr>
            <p:cNvPr id="15386" name="Rectangle 13"/>
            <p:cNvSpPr>
              <a:spLocks noChangeArrowheads="1"/>
            </p:cNvSpPr>
            <p:nvPr/>
          </p:nvSpPr>
          <p:spPr bwMode="auto">
            <a:xfrm>
              <a:off x="1589" y="2687"/>
              <a:ext cx="1038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7" name="Rectangle 14"/>
            <p:cNvSpPr>
              <a:spLocks noChangeArrowheads="1"/>
            </p:cNvSpPr>
            <p:nvPr/>
          </p:nvSpPr>
          <p:spPr bwMode="auto">
            <a:xfrm>
              <a:off x="1589" y="2687"/>
              <a:ext cx="1038" cy="230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8" name="Rectangle 15"/>
            <p:cNvSpPr>
              <a:spLocks noChangeArrowheads="1"/>
            </p:cNvSpPr>
            <p:nvPr/>
          </p:nvSpPr>
          <p:spPr bwMode="auto">
            <a:xfrm>
              <a:off x="1914" y="2721"/>
              <a:ext cx="3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 b="1">
                  <a:solidFill>
                    <a:srgbClr val="000000"/>
                  </a:solidFill>
                </a:rPr>
                <a:t>Venta</a:t>
              </a:r>
              <a:endParaRPr lang="es-ES"/>
            </a:p>
          </p:txBody>
        </p:sp>
        <p:sp>
          <p:nvSpPr>
            <p:cNvPr id="15389" name="Rectangle 16"/>
            <p:cNvSpPr>
              <a:spLocks noChangeArrowheads="1"/>
            </p:cNvSpPr>
            <p:nvPr/>
          </p:nvSpPr>
          <p:spPr bwMode="auto">
            <a:xfrm>
              <a:off x="3668" y="2975"/>
              <a:ext cx="858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0" name="Rectangle 17"/>
            <p:cNvSpPr>
              <a:spLocks noChangeArrowheads="1"/>
            </p:cNvSpPr>
            <p:nvPr/>
          </p:nvSpPr>
          <p:spPr bwMode="auto">
            <a:xfrm>
              <a:off x="3668" y="2975"/>
              <a:ext cx="858" cy="201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1" name="Rectangle 18"/>
            <p:cNvSpPr>
              <a:spLocks noChangeArrowheads="1"/>
            </p:cNvSpPr>
            <p:nvPr/>
          </p:nvSpPr>
          <p:spPr bwMode="auto">
            <a:xfrm>
              <a:off x="3668" y="2638"/>
              <a:ext cx="858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2" name="Rectangle 19"/>
            <p:cNvSpPr>
              <a:spLocks noChangeArrowheads="1"/>
            </p:cNvSpPr>
            <p:nvPr/>
          </p:nvSpPr>
          <p:spPr bwMode="auto">
            <a:xfrm>
              <a:off x="3668" y="2638"/>
              <a:ext cx="858" cy="337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93" name="Rectangle 20"/>
            <p:cNvSpPr>
              <a:spLocks noChangeArrowheads="1"/>
            </p:cNvSpPr>
            <p:nvPr/>
          </p:nvSpPr>
          <p:spPr bwMode="auto">
            <a:xfrm>
              <a:off x="3781" y="2653"/>
              <a:ext cx="68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«datatype»</a:t>
              </a:r>
              <a:endParaRPr lang="es-ES"/>
            </a:p>
          </p:txBody>
        </p:sp>
        <p:sp>
          <p:nvSpPr>
            <p:cNvPr id="15394" name="Rectangle 21"/>
            <p:cNvSpPr>
              <a:spLocks noChangeArrowheads="1"/>
            </p:cNvSpPr>
            <p:nvPr/>
          </p:nvSpPr>
          <p:spPr bwMode="auto">
            <a:xfrm>
              <a:off x="3943" y="2802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 b="1">
                  <a:solidFill>
                    <a:srgbClr val="000000"/>
                  </a:solidFill>
                </a:rPr>
                <a:t>Date</a:t>
              </a:r>
              <a:endParaRPr lang="es-ES"/>
            </a:p>
          </p:txBody>
        </p:sp>
      </p:grpSp>
      <p:grpSp>
        <p:nvGrpSpPr>
          <p:cNvPr id="15366" name="Group 24"/>
          <p:cNvGrpSpPr>
            <a:grpSpLocks noChangeAspect="1"/>
          </p:cNvGrpSpPr>
          <p:nvPr/>
        </p:nvGrpSpPr>
        <p:grpSpPr bwMode="auto">
          <a:xfrm>
            <a:off x="2555875" y="5445125"/>
            <a:ext cx="4581525" cy="1039813"/>
            <a:chOff x="1610" y="3430"/>
            <a:chExt cx="2886" cy="655"/>
          </a:xfrm>
        </p:grpSpPr>
        <p:sp>
          <p:nvSpPr>
            <p:cNvPr id="1536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610" y="3430"/>
              <a:ext cx="2886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5368" name="Rectangle 25"/>
            <p:cNvSpPr>
              <a:spLocks noChangeArrowheads="1"/>
            </p:cNvSpPr>
            <p:nvPr/>
          </p:nvSpPr>
          <p:spPr bwMode="auto">
            <a:xfrm>
              <a:off x="1634" y="3781"/>
              <a:ext cx="862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Rectangle 26"/>
            <p:cNvSpPr>
              <a:spLocks noChangeArrowheads="1"/>
            </p:cNvSpPr>
            <p:nvPr/>
          </p:nvSpPr>
          <p:spPr bwMode="auto">
            <a:xfrm>
              <a:off x="1634" y="3781"/>
              <a:ext cx="862" cy="202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Rectangle 27"/>
            <p:cNvSpPr>
              <a:spLocks noChangeArrowheads="1"/>
            </p:cNvSpPr>
            <p:nvPr/>
          </p:nvSpPr>
          <p:spPr bwMode="auto">
            <a:xfrm>
              <a:off x="1634" y="3550"/>
              <a:ext cx="862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Rectangle 28"/>
            <p:cNvSpPr>
              <a:spLocks noChangeArrowheads="1"/>
            </p:cNvSpPr>
            <p:nvPr/>
          </p:nvSpPr>
          <p:spPr bwMode="auto">
            <a:xfrm>
              <a:off x="1634" y="3550"/>
              <a:ext cx="862" cy="231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2" name="Rectangle 29"/>
            <p:cNvSpPr>
              <a:spLocks noChangeArrowheads="1"/>
            </p:cNvSpPr>
            <p:nvPr/>
          </p:nvSpPr>
          <p:spPr bwMode="auto">
            <a:xfrm>
              <a:off x="1914" y="3584"/>
              <a:ext cx="3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 b="1">
                  <a:solidFill>
                    <a:srgbClr val="000000"/>
                  </a:solidFill>
                </a:rPr>
                <a:t>Venta</a:t>
              </a:r>
              <a:endParaRPr lang="es-ES"/>
            </a:p>
          </p:txBody>
        </p:sp>
        <p:sp>
          <p:nvSpPr>
            <p:cNvPr id="15373" name="Rectangle 30"/>
            <p:cNvSpPr>
              <a:spLocks noChangeArrowheads="1"/>
            </p:cNvSpPr>
            <p:nvPr/>
          </p:nvSpPr>
          <p:spPr bwMode="auto">
            <a:xfrm>
              <a:off x="3609" y="3836"/>
              <a:ext cx="86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4" name="Rectangle 31"/>
            <p:cNvSpPr>
              <a:spLocks noChangeArrowheads="1"/>
            </p:cNvSpPr>
            <p:nvPr/>
          </p:nvSpPr>
          <p:spPr bwMode="auto">
            <a:xfrm>
              <a:off x="3609" y="3836"/>
              <a:ext cx="863" cy="201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5" name="Rectangle 32"/>
            <p:cNvSpPr>
              <a:spLocks noChangeArrowheads="1"/>
            </p:cNvSpPr>
            <p:nvPr/>
          </p:nvSpPr>
          <p:spPr bwMode="auto">
            <a:xfrm>
              <a:off x="3609" y="3495"/>
              <a:ext cx="863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6" name="Rectangle 33"/>
            <p:cNvSpPr>
              <a:spLocks noChangeArrowheads="1"/>
            </p:cNvSpPr>
            <p:nvPr/>
          </p:nvSpPr>
          <p:spPr bwMode="auto">
            <a:xfrm>
              <a:off x="3609" y="3495"/>
              <a:ext cx="863" cy="341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7" name="Rectangle 34"/>
            <p:cNvSpPr>
              <a:spLocks noChangeArrowheads="1"/>
            </p:cNvSpPr>
            <p:nvPr/>
          </p:nvSpPr>
          <p:spPr bwMode="auto">
            <a:xfrm>
              <a:off x="3722" y="3512"/>
              <a:ext cx="7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«datatype»</a:t>
              </a:r>
              <a:endParaRPr lang="es-ES"/>
            </a:p>
          </p:txBody>
        </p:sp>
        <p:sp>
          <p:nvSpPr>
            <p:cNvPr id="15378" name="Rectangle 35"/>
            <p:cNvSpPr>
              <a:spLocks noChangeArrowheads="1"/>
            </p:cNvSpPr>
            <p:nvPr/>
          </p:nvSpPr>
          <p:spPr bwMode="auto">
            <a:xfrm>
              <a:off x="3860" y="3661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 b="1">
                  <a:solidFill>
                    <a:srgbClr val="000000"/>
                  </a:solidFill>
                </a:rPr>
                <a:t>Date</a:t>
              </a:r>
              <a:endParaRPr lang="es-ES"/>
            </a:p>
          </p:txBody>
        </p:sp>
        <p:sp>
          <p:nvSpPr>
            <p:cNvPr id="15379" name="Rectangle 36"/>
            <p:cNvSpPr>
              <a:spLocks noChangeArrowheads="1"/>
            </p:cNvSpPr>
            <p:nvPr/>
          </p:nvSpPr>
          <p:spPr bwMode="auto">
            <a:xfrm>
              <a:off x="3180" y="3912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fecha</a:t>
              </a:r>
              <a:endParaRPr lang="es-ES"/>
            </a:p>
          </p:txBody>
        </p:sp>
        <p:sp>
          <p:nvSpPr>
            <p:cNvPr id="15380" name="Rectangle 37"/>
            <p:cNvSpPr>
              <a:spLocks noChangeArrowheads="1"/>
            </p:cNvSpPr>
            <p:nvPr/>
          </p:nvSpPr>
          <p:spPr bwMode="auto">
            <a:xfrm>
              <a:off x="3358" y="3468"/>
              <a:ext cx="1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600">
                  <a:solidFill>
                    <a:srgbClr val="000000"/>
                  </a:solidFill>
                </a:rPr>
                <a:t>1</a:t>
              </a:r>
              <a:endParaRPr lang="es-ES"/>
            </a:p>
          </p:txBody>
        </p:sp>
        <p:sp>
          <p:nvSpPr>
            <p:cNvPr id="15381" name="Line 38"/>
            <p:cNvSpPr>
              <a:spLocks noChangeShapeType="1"/>
            </p:cNvSpPr>
            <p:nvPr/>
          </p:nvSpPr>
          <p:spPr bwMode="auto">
            <a:xfrm flipH="1">
              <a:off x="2496" y="3767"/>
              <a:ext cx="1113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45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Identificación de Conceptos</a:t>
            </a:r>
            <a:endParaRPr lang="es-UY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Es muy común omitir conceptos en esta fase (identificación) que pueden ser descubiertos en una fase o etapa posterior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Al descubrirlos se los agrega al Modelo de Dominio</a:t>
            </a:r>
            <a:endParaRPr lang="es-UY"/>
          </a:p>
          <a:p>
            <a:pPr eaLnBrk="1" hangingPunct="1">
              <a:lnSpc>
                <a:spcPct val="90000"/>
              </a:lnSpc>
            </a:pPr>
            <a:r>
              <a:rPr lang="es-ES_tradnl"/>
              <a:t>Es posible encontrar conceptos interesantes que no tengan atributos (que tengan un rol de comportamiento más que de información)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338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73739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Identificación de Conceptos (2)</a:t>
            </a:r>
            <a:endParaRPr lang="es-UY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859713" cy="444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Comenzar la construcción de un Modelo de Dominio haciendo una lista de conceptos candidatos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Existen dos técnicas para ello: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Lista de categorías de conceptos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Identificación de sustantivos</a:t>
            </a:r>
            <a:r>
              <a:rPr lang="es-UY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1567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620000" cy="1527175"/>
          </a:xfrm>
        </p:spPr>
        <p:txBody>
          <a:bodyPr/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sz="3800" dirty="0"/>
              <a:t>Identificación de Conceptos (3)</a:t>
            </a:r>
            <a:endParaRPr lang="es-UY" sz="3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b="1"/>
              <a:t>Lista de categorías de conceptos</a:t>
            </a:r>
            <a:r>
              <a:rPr lang="es-ES_tradnl" sz="2800"/>
              <a:t>:</a:t>
            </a:r>
          </a:p>
          <a:p>
            <a:pPr lvl="1" eaLnBrk="1" hangingPunct="1"/>
            <a:r>
              <a:rPr lang="es-ES_tradnl" sz="2400"/>
              <a:t>Consiste en repasar la lista de categorías de conceptos buscando los conceptos del dominio del problema que apliquen a cada categoría</a:t>
            </a:r>
            <a:r>
              <a:rPr lang="es-UY" sz="2400"/>
              <a:t> </a:t>
            </a:r>
          </a:p>
        </p:txBody>
      </p:sp>
      <p:graphicFrame>
        <p:nvGraphicFramePr>
          <p:cNvPr id="176164" name="Group 36"/>
          <p:cNvGraphicFramePr>
            <a:graphicFrameLocks noGrp="1"/>
          </p:cNvGraphicFramePr>
          <p:nvPr/>
        </p:nvGraphicFramePr>
        <p:xfrm>
          <a:off x="395288" y="3644900"/>
          <a:ext cx="8496300" cy="2754313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  <a:endParaRPr kumimoji="0" lang="es-UY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UY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Objetos físicos o tangibles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Avión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Descripciones de cosas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DescripcionVuelo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Lugares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Aeropuerto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Transacciones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Reserva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Roles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Piloto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749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620000" cy="1527175"/>
          </a:xfrm>
        </p:spPr>
        <p:txBody>
          <a:bodyPr/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sz="3800" dirty="0"/>
              <a:t>Identificación de Conceptos (4)</a:t>
            </a:r>
            <a:endParaRPr lang="es-UY" sz="3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733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800" b="1"/>
              <a:t>Lista de categorías de conceptos</a:t>
            </a:r>
            <a:r>
              <a:rPr lang="es-ES_tradnl" sz="2800"/>
              <a:t> (cont.)</a:t>
            </a:r>
          </a:p>
          <a:p>
            <a:pPr lvl="1" eaLnBrk="1" hangingPunct="1"/>
            <a:r>
              <a:rPr lang="es-ES_tradnl" sz="2400"/>
              <a:t>La lista se puede continuar con:</a:t>
            </a:r>
          </a:p>
          <a:p>
            <a:pPr lvl="2" eaLnBrk="1" hangingPunct="1"/>
            <a:r>
              <a:rPr lang="es-ES" sz="2200"/>
              <a:t>contenedores de cosas</a:t>
            </a:r>
          </a:p>
          <a:p>
            <a:pPr lvl="2" eaLnBrk="1" hangingPunct="1"/>
            <a:r>
              <a:rPr lang="es-ES" sz="2200"/>
              <a:t>cosas contenidas en contenedores</a:t>
            </a:r>
          </a:p>
          <a:p>
            <a:pPr lvl="2" eaLnBrk="1" hangingPunct="1"/>
            <a:r>
              <a:rPr lang="es-ES" sz="2200"/>
              <a:t>sistemas externos</a:t>
            </a:r>
          </a:p>
          <a:p>
            <a:pPr lvl="2" eaLnBrk="1" hangingPunct="1"/>
            <a:r>
              <a:rPr lang="es-ES" sz="2200"/>
              <a:t>sustantivos abstractos</a:t>
            </a:r>
          </a:p>
          <a:p>
            <a:pPr lvl="2" eaLnBrk="1" hangingPunct="1"/>
            <a:r>
              <a:rPr lang="es-ES" sz="2200"/>
              <a:t>organizaciones</a:t>
            </a:r>
          </a:p>
          <a:p>
            <a:pPr lvl="2" eaLnBrk="1" hangingPunct="1"/>
            <a:r>
              <a:rPr lang="es-ES" sz="2200"/>
              <a:t>eventos</a:t>
            </a:r>
          </a:p>
          <a:p>
            <a:pPr lvl="2" eaLnBrk="1" hangingPunct="1"/>
            <a:r>
              <a:rPr lang="es-ES" sz="2200"/>
              <a:t>reglas y políticas</a:t>
            </a:r>
          </a:p>
          <a:p>
            <a:pPr lvl="2" eaLnBrk="1" hangingPunct="1"/>
            <a:r>
              <a:rPr lang="es-ES" sz="2200"/>
              <a:t>catálogos</a:t>
            </a:r>
          </a:p>
          <a:p>
            <a:pPr lvl="2" eaLnBrk="1" hangingPunct="1"/>
            <a:r>
              <a:rPr lang="es-ES" sz="2200"/>
              <a:t>registro de asuntos financieros o legales</a:t>
            </a:r>
          </a:p>
          <a:p>
            <a:pPr lvl="2" eaLnBrk="1" hangingPunct="1"/>
            <a:r>
              <a:rPr lang="es-ES" sz="2200"/>
              <a:t>servicios e instrumentos financieros</a:t>
            </a:r>
            <a:endParaRPr lang="es-UY" sz="22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2468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620000" cy="1527175"/>
          </a:xfrm>
        </p:spPr>
        <p:txBody>
          <a:bodyPr/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sz="3800" dirty="0"/>
              <a:t>Identificación de Conceptos (5)</a:t>
            </a:r>
            <a:endParaRPr lang="es-UY" sz="3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b="1"/>
              <a:t>Identificación de sustantivos</a:t>
            </a:r>
          </a:p>
          <a:p>
            <a:pPr lvl="1" eaLnBrk="1" hangingPunct="1"/>
            <a:r>
              <a:rPr lang="es-ES_tradnl" sz="2400"/>
              <a:t>Se identifican los sustantivos de una descripción textual del problema (visión del problema y/o casos de uso) y se los considera como conceptos o atributos candidatos</a:t>
            </a:r>
          </a:p>
          <a:p>
            <a:pPr lvl="1" eaLnBrk="1" hangingPunct="1"/>
            <a:r>
              <a:rPr lang="es-ES_tradnl" sz="2400"/>
              <a:t>No es posible realizar esta actividad en forma totalmente automática</a:t>
            </a:r>
          </a:p>
          <a:p>
            <a:pPr lvl="2" eaLnBrk="1" hangingPunct="1"/>
            <a:r>
              <a:rPr lang="es-ES_tradnl" sz="2000"/>
              <a:t>El lenguaje natural es ambiguo</a:t>
            </a:r>
          </a:p>
          <a:p>
            <a:pPr lvl="2" eaLnBrk="1" hangingPunct="1"/>
            <a:r>
              <a:rPr lang="es-ES_tradnl" sz="2000"/>
              <a:t>No todo sustantivo refiere a un concepto significativo</a:t>
            </a:r>
            <a:endParaRPr lang="es-UY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7069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620000" cy="1527175"/>
          </a:xfrm>
        </p:spPr>
        <p:txBody>
          <a:bodyPr/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sz="3800" dirty="0"/>
              <a:t>Identificación de Conceptos (6)</a:t>
            </a:r>
            <a:endParaRPr lang="es-UY" sz="3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_tradnl"/>
              <a:t>Identificación de sustantivos (cont.)</a:t>
            </a:r>
          </a:p>
          <a:p>
            <a:pPr lvl="1" eaLnBrk="1" hangingPunct="1"/>
            <a:r>
              <a:rPr lang="es-ES_tradnl"/>
              <a:t>Ejemplo:</a:t>
            </a:r>
          </a:p>
          <a:p>
            <a:pPr lvl="1" eaLnBrk="1" hangingPunct="1"/>
            <a:endParaRPr lang="es-ES_tradnl"/>
          </a:p>
          <a:p>
            <a:pPr lvl="1" eaLnBrk="1" hangingPunct="1"/>
            <a:endParaRPr lang="es-ES_tradnl"/>
          </a:p>
          <a:p>
            <a:pPr lvl="1" eaLnBrk="1" hangingPunct="1"/>
            <a:endParaRPr lang="es-ES_tradnl"/>
          </a:p>
          <a:p>
            <a:pPr lvl="1" eaLnBrk="1" hangingPunct="1">
              <a:buFont typeface="Wingdings" pitchFamily="2" charset="2"/>
              <a:buNone/>
            </a:pPr>
            <a:br>
              <a:rPr lang="es-ES_tradnl"/>
            </a:br>
            <a:r>
              <a:rPr lang="es-ES_tradnl"/>
              <a:t>Consideramos estos sustantivos como los primeros candidatos para ser conceptos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187450" y="2997200"/>
            <a:ext cx="7775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i="1"/>
              <a:t>… Un </a:t>
            </a:r>
            <a:r>
              <a:rPr lang="es-ES_tradnl" sz="2400" b="1" i="1"/>
              <a:t>cliente</a:t>
            </a:r>
            <a:r>
              <a:rPr lang="es-ES_tradnl" sz="2400" i="1"/>
              <a:t> llega a un </a:t>
            </a:r>
            <a:r>
              <a:rPr lang="es-ES_tradnl" sz="2400" b="1" i="1"/>
              <a:t>puesto de venta</a:t>
            </a:r>
            <a:r>
              <a:rPr lang="es-ES_tradnl" sz="2400" i="1"/>
              <a:t> para reservar</a:t>
            </a:r>
          </a:p>
          <a:p>
            <a:pPr eaLnBrk="1" hangingPunct="1"/>
            <a:r>
              <a:rPr lang="es-ES_tradnl" sz="2400" i="1"/>
              <a:t>un </a:t>
            </a:r>
            <a:r>
              <a:rPr lang="es-ES_tradnl" sz="2400" b="1" i="1"/>
              <a:t>pasaje</a:t>
            </a:r>
            <a:r>
              <a:rPr lang="es-ES_tradnl" sz="2400" i="1"/>
              <a:t> de </a:t>
            </a:r>
            <a:r>
              <a:rPr lang="es-ES_tradnl" sz="2400" b="1" i="1"/>
              <a:t>avión</a:t>
            </a:r>
            <a:r>
              <a:rPr lang="es-ES_tradnl" sz="2400" i="1"/>
              <a:t>… El </a:t>
            </a:r>
            <a:r>
              <a:rPr lang="es-ES_tradnl" sz="2400" b="1" i="1"/>
              <a:t>empleado</a:t>
            </a:r>
            <a:r>
              <a:rPr lang="es-ES_tradnl" sz="2400" i="1"/>
              <a:t> hace la </a:t>
            </a:r>
            <a:r>
              <a:rPr lang="es-ES_tradnl" sz="2400" b="1" i="1"/>
              <a:t>reserva</a:t>
            </a:r>
            <a:r>
              <a:rPr lang="es-ES_tradnl" sz="2400" i="1"/>
              <a:t> en </a:t>
            </a:r>
          </a:p>
          <a:p>
            <a:pPr eaLnBrk="1" hangingPunct="1"/>
            <a:r>
              <a:rPr lang="es-ES_tradnl" sz="2400" i="1"/>
              <a:t>el sistema de </a:t>
            </a:r>
            <a:r>
              <a:rPr lang="es-ES_tradnl" sz="2400" b="1" i="1"/>
              <a:t>aerolínea</a:t>
            </a:r>
            <a:r>
              <a:rPr lang="es-ES_tradnl" sz="2400" i="1"/>
              <a:t>.</a:t>
            </a:r>
            <a:r>
              <a:rPr lang="es-UY" sz="240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228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/>
            <a:r>
              <a:rPr lang="es-ES_tradnl"/>
              <a:t>Introducción</a:t>
            </a:r>
          </a:p>
          <a:p>
            <a:pPr eaLnBrk="1" hangingPunct="1"/>
            <a:r>
              <a:rPr lang="es-ES_tradnl"/>
              <a:t>Modelo de Dominio</a:t>
            </a:r>
          </a:p>
          <a:p>
            <a:pPr lvl="1" eaLnBrk="1" hangingPunct="1"/>
            <a:r>
              <a:rPr lang="es-ES_tradnl"/>
              <a:t>Conceptos</a:t>
            </a:r>
          </a:p>
          <a:p>
            <a:pPr lvl="1" eaLnBrk="1" hangingPunct="1"/>
            <a:r>
              <a:rPr lang="es-ES_tradnl"/>
              <a:t>Asociaciones</a:t>
            </a:r>
          </a:p>
          <a:p>
            <a:pPr lvl="1" eaLnBrk="1" hangingPunct="1"/>
            <a:r>
              <a:rPr lang="es-ES_tradnl"/>
              <a:t>Atributos</a:t>
            </a:r>
          </a:p>
          <a:p>
            <a:pPr lvl="1" eaLnBrk="1" hangingPunct="1"/>
            <a:r>
              <a:rPr lang="es-ES_tradnl"/>
              <a:t>Generalizaciones</a:t>
            </a:r>
          </a:p>
          <a:p>
            <a:pPr lvl="1" eaLnBrk="1" hangingPunct="1"/>
            <a:r>
              <a:rPr lang="es-ES_tradnl"/>
              <a:t>Otros elementos</a:t>
            </a:r>
          </a:p>
          <a:p>
            <a:pPr eaLnBrk="1" hangingPunct="1"/>
            <a:r>
              <a:rPr lang="es-ES_tradnl"/>
              <a:t>Restricciones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44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</a:t>
            </a:r>
            <a:endParaRPr lang="es-UY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496300" cy="40132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s-ES_tradnl" sz="2800" b="1"/>
              <a:t>Cómo crear un Modelo de Dominio:</a:t>
            </a:r>
          </a:p>
          <a:p>
            <a:pPr marL="763588" lvl="1" indent="-3143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400"/>
              <a:t>Listar los conceptos candidatos usando cualquiera de las dos técnicas presentadas (o una combinación de ambas)</a:t>
            </a:r>
          </a:p>
          <a:p>
            <a:pPr marL="763588" lvl="1" indent="-3143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400"/>
              <a:t>Incluirlos en el Modelo de Dominio</a:t>
            </a:r>
          </a:p>
          <a:p>
            <a:pPr marL="763588" lvl="1" indent="-3143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400"/>
              <a:t>Agregar las asociaciones necesarias para registrar relaciones que necesiten ser preservadas</a:t>
            </a:r>
          </a:p>
          <a:p>
            <a:pPr marL="763588" lvl="1" indent="-314325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UY" sz="2400"/>
              <a:t>Agregar los atributos necesarios para satisfacer los requerimientos de información</a:t>
            </a:r>
            <a:endParaRPr lang="es-ES_tradnl" sz="240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84213" y="5734050"/>
            <a:ext cx="802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/>
              <a:t>Sugerencia: </a:t>
            </a:r>
            <a:r>
              <a:rPr lang="es-ES_tradnl" sz="2400"/>
              <a:t>Generar y mantener el diagrama en paralelo</a:t>
            </a:r>
            <a:endParaRPr lang="es-UY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027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15875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Conceptos</a:t>
            </a:r>
            <a:br>
              <a:rPr lang="es-ES_tradnl"/>
            </a:br>
            <a:r>
              <a:rPr lang="es-ES_tradnl"/>
              <a:t>Sugerencias (2)</a:t>
            </a:r>
            <a:endParaRPr lang="es-UY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marL="495300" indent="-495300" eaLnBrk="1" hangingPunct="1"/>
            <a:r>
              <a:rPr lang="es-ES_tradnl"/>
              <a:t>Nombres y modelado</a:t>
            </a:r>
          </a:p>
          <a:p>
            <a:pPr marL="763588" lvl="1" indent="-314325" eaLnBrk="1" hangingPunct="1"/>
            <a:r>
              <a:rPr lang="es-ES_tradnl"/>
              <a:t>La estrategia del cartógrafo se aplica tanto a la construcción de mapas y a la de Modelos de Dominio:</a:t>
            </a:r>
          </a:p>
          <a:p>
            <a:pPr marL="1093788" lvl="2" indent="-203200" eaLnBrk="1" hangingPunct="1"/>
            <a:r>
              <a:rPr lang="es-ES_tradnl"/>
              <a:t>Usar nombres que existan en el territorio</a:t>
            </a:r>
            <a:endParaRPr lang="es-UY"/>
          </a:p>
          <a:p>
            <a:pPr marL="1093788" lvl="2" indent="-203200" eaLnBrk="1" hangingPunct="1"/>
            <a:r>
              <a:rPr lang="es-ES_tradnl"/>
              <a:t>Excluir características irrelevantes</a:t>
            </a:r>
          </a:p>
          <a:p>
            <a:pPr marL="1093788" lvl="2" indent="-203200" eaLnBrk="1" hangingPunct="1"/>
            <a:r>
              <a:rPr lang="es-ES_tradnl"/>
              <a:t>No incluir cosas inexistentes</a:t>
            </a:r>
            <a:r>
              <a:rPr lang="es-UY"/>
              <a:t> </a:t>
            </a:r>
            <a:endParaRPr lang="es-ES_trad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0657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4868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(3)</a:t>
            </a:r>
            <a:endParaRPr lang="es-UY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marL="495300" indent="-495300" eaLnBrk="1" hangingPunct="1"/>
            <a:r>
              <a:rPr lang="es-ES_tradnl"/>
              <a:t>Granularidad de la especificación</a:t>
            </a:r>
          </a:p>
          <a:p>
            <a:pPr marL="763588" lvl="1" indent="-314325" eaLnBrk="1" hangingPunct="1"/>
            <a:r>
              <a:rPr lang="es-ES_tradnl"/>
              <a:t>Durante el proceso de modelado, es mejor sobre-especificar con muchos conceptos de granularidad fina, que sub-especificar</a:t>
            </a:r>
          </a:p>
          <a:p>
            <a:pPr marL="763588" lvl="1" indent="-314325" eaLnBrk="1" hangingPunct="1"/>
            <a:r>
              <a:rPr lang="es-ES_tradnl"/>
              <a:t>El costo de eliminar un concepto que resultó innecesario es menor que el de agregar uno que fue omitido </a:t>
            </a:r>
          </a:p>
          <a:p>
            <a:pPr marL="763588" lvl="1" indent="-314325" eaLnBrk="1" hangingPunct="1"/>
            <a:r>
              <a:rPr lang="es-ES_tradnl"/>
              <a:t>Siempre es posible agregar o eliminar conceptos durante el proceso de modelado</a:t>
            </a:r>
          </a:p>
          <a:p>
            <a:pPr marL="763588" lvl="1" indent="-314325" eaLnBrk="1" hangingPunct="1"/>
            <a:endParaRPr lang="es-ES_trad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1641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(4)</a:t>
            </a:r>
            <a:endParaRPr lang="es-UY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marL="495300" indent="-495300" eaLnBrk="1" hangingPunct="1"/>
            <a:r>
              <a:rPr lang="es-ES_tradnl" dirty="0"/>
              <a:t>Error común al identificar conceptos</a:t>
            </a:r>
          </a:p>
          <a:p>
            <a:pPr marL="763588" lvl="1" indent="-314325" eaLnBrk="1" hangingPunct="1"/>
            <a:r>
              <a:rPr lang="es-ES_tradnl" dirty="0"/>
              <a:t>El error más común al crear un Modelo de Dominio es representar algo como un atributo cuando debió ser un concepto</a:t>
            </a:r>
          </a:p>
          <a:p>
            <a:pPr marL="763588" lvl="1" indent="-314325" eaLnBrk="1" hangingPunct="1"/>
            <a:r>
              <a:rPr lang="es-ES_tradnl" dirty="0"/>
              <a:t>Si no se piensa en un concepto X básicamente como un número, un texto o un booleano (o data </a:t>
            </a:r>
            <a:r>
              <a:rPr lang="es-ES_tradnl" dirty="0" err="1"/>
              <a:t>types</a:t>
            </a:r>
            <a:r>
              <a:rPr lang="es-ES_tradnl" dirty="0"/>
              <a:t> en general) entonces X probablemente sea un concepto</a:t>
            </a:r>
          </a:p>
          <a:p>
            <a:pPr marL="763588" lvl="1" indent="-314325" eaLnBrk="1" hangingPunct="1"/>
            <a:r>
              <a:rPr lang="es-ES_tradnl" dirty="0"/>
              <a:t>En caso de duda, representarlo como un concepto</a:t>
            </a:r>
            <a:r>
              <a:rPr lang="es-UY" dirty="0"/>
              <a:t> </a:t>
            </a:r>
            <a:endParaRPr lang="es-ES_trad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83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(5)</a:t>
            </a:r>
            <a:endParaRPr lang="es-UY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/>
          <a:lstStyle/>
          <a:p>
            <a:pPr marL="495300" indent="-495300" eaLnBrk="1" hangingPunct="1"/>
            <a:r>
              <a:rPr lang="es-ES_tradnl"/>
              <a:t>Error común al identificar conceptos (cont.)</a:t>
            </a:r>
          </a:p>
        </p:txBody>
      </p:sp>
      <p:pic>
        <p:nvPicPr>
          <p:cNvPr id="26628" name="Picture 4" descr="modelado de dominio - erro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960688"/>
            <a:ext cx="14398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6" name="Picture 6" descr="modelado de dominio - erro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5229225"/>
            <a:ext cx="512762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4184650" y="4073525"/>
            <a:ext cx="747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3200" b="1"/>
              <a:t>vs.</a:t>
            </a:r>
            <a:endParaRPr lang="es-UY" sz="32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008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(6)</a:t>
            </a:r>
            <a:endParaRPr lang="es-UY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 sz="2800"/>
              <a:t>Supóngase la siguiente situación:</a:t>
            </a:r>
          </a:p>
          <a:p>
            <a:pPr lvl="1" eaLnBrk="1" hangingPunct="1"/>
            <a:r>
              <a:rPr lang="es-ES_tradnl" sz="2400"/>
              <a:t>Una instancia de “Producto” representa a un producto físico en una tienda</a:t>
            </a:r>
          </a:p>
          <a:p>
            <a:pPr lvl="1" eaLnBrk="1" hangingPunct="1"/>
            <a:r>
              <a:rPr lang="es-ES_tradnl" sz="2400"/>
              <a:t>Un producto tiene un número de serie, una descripción, un precio y un código, que no aparecen en ninguna otra parte</a:t>
            </a:r>
          </a:p>
          <a:p>
            <a:pPr lvl="1" eaLnBrk="1" hangingPunct="1"/>
            <a:r>
              <a:rPr lang="es-ES_tradnl" sz="2400"/>
              <a:t>Los que trabajan en la tienda “no tienen memoria”</a:t>
            </a:r>
          </a:p>
          <a:p>
            <a:pPr lvl="1" eaLnBrk="1" hangingPunct="1"/>
            <a:r>
              <a:rPr lang="es-ES_tradnl" sz="2400"/>
              <a:t>Cada vez que un producto físico es vendido, la correspondiente instancia de “Producto” es </a:t>
            </a:r>
            <a:br>
              <a:rPr lang="es-ES_tradnl" sz="2400"/>
            </a:br>
            <a:r>
              <a:rPr lang="es-ES_tradnl" sz="2400"/>
              <a:t>eliminada del sistema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7042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(7)</a:t>
            </a:r>
            <a:endParaRPr lang="es-UY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 sz="2800"/>
              <a:t>En el caso de que un producto se agote nadie podrá saber cuál era el precio de ese producto</a:t>
            </a:r>
          </a:p>
          <a:p>
            <a:pPr eaLnBrk="1" hangingPunct="1"/>
            <a:r>
              <a:rPr lang="es-ES_tradnl" sz="2800"/>
              <a:t>Ese dato estaba incluido en solamente en las instancias que conformaban el inventario</a:t>
            </a:r>
          </a:p>
          <a:p>
            <a:pPr eaLnBrk="1" hangingPunct="1"/>
            <a:r>
              <a:rPr lang="es-ES_tradnl" sz="2800"/>
              <a:t>Notar también</a:t>
            </a:r>
            <a:r>
              <a:rPr lang="es-UY" sz="2800"/>
              <a:t> que existe información repetida</a:t>
            </a:r>
            <a:endParaRPr lang="es-ES_tradnl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727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(8)</a:t>
            </a:r>
            <a:endParaRPr lang="es-UY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Especificaciones y descripciones: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Se necesitan conceptos que sean descripciones de otros conceptos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En el caso del producto necesitamos una “DescripcionProducto” que registre la información de los productos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Estos conceptos no representan los productos, sino información acerca de ellos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Si todas las instancias de “Producto” son eliminadas, la “EspecificacionProducto” permanece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1723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468313" y="4581525"/>
            <a:ext cx="8424862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81857" y="54868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Conceptos</a:t>
            </a:r>
            <a:br>
              <a:rPr lang="es-ES_tradnl" dirty="0"/>
            </a:br>
            <a:r>
              <a:rPr lang="es-ES_tradnl" dirty="0"/>
              <a:t>Sugerencias (9)</a:t>
            </a:r>
            <a:endParaRPr lang="es-UY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 eaLnBrk="1" hangingPunct="1"/>
            <a:r>
              <a:rPr lang="es-ES_tradnl" sz="2800"/>
              <a:t>Especificaciones y descripciones (cont.)</a:t>
            </a:r>
          </a:p>
          <a:p>
            <a:pPr lvl="1" eaLnBrk="1" hangingPunct="1"/>
            <a:r>
              <a:rPr lang="es-ES_tradnl" sz="2400"/>
              <a:t>Ejemplo: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3852863" y="4252913"/>
            <a:ext cx="747712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3200" b="1"/>
              <a:t>vs.</a:t>
            </a:r>
            <a:endParaRPr lang="es-UY" sz="3200" b="1"/>
          </a:p>
        </p:txBody>
      </p:sp>
      <p:pic>
        <p:nvPicPr>
          <p:cNvPr id="30726" name="Picture 7" descr="modelado de dominio - es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852738"/>
            <a:ext cx="73882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0"/>
          <p:cNvGrpSpPr>
            <a:grpSpLocks noChangeAspect="1"/>
          </p:cNvGrpSpPr>
          <p:nvPr/>
        </p:nvGrpSpPr>
        <p:grpSpPr bwMode="auto">
          <a:xfrm>
            <a:off x="323850" y="4922838"/>
            <a:ext cx="8601075" cy="1417637"/>
            <a:chOff x="204" y="3101"/>
            <a:chExt cx="5418" cy="893"/>
          </a:xfrm>
        </p:grpSpPr>
        <p:sp>
          <p:nvSpPr>
            <p:cNvPr id="30730" name="AutoShape 9"/>
            <p:cNvSpPr>
              <a:spLocks noChangeAspect="1" noChangeArrowheads="1" noTextEdit="1"/>
            </p:cNvSpPr>
            <p:nvPr/>
          </p:nvSpPr>
          <p:spPr bwMode="auto">
            <a:xfrm>
              <a:off x="204" y="3101"/>
              <a:ext cx="5418" cy="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225" y="3522"/>
              <a:ext cx="73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225" y="3522"/>
              <a:ext cx="732" cy="170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38" y="3535"/>
              <a:ext cx="53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numSerie</a:t>
              </a:r>
              <a:endParaRPr lang="es-UY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25" y="3328"/>
              <a:ext cx="732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225" y="3328"/>
              <a:ext cx="732" cy="194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51" y="3356"/>
              <a:ext cx="5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Producto</a:t>
              </a:r>
              <a:endParaRPr lang="es-UY"/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631" y="3399"/>
              <a:ext cx="733" cy="4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631" y="3399"/>
              <a:ext cx="733" cy="41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1644" y="3413"/>
              <a:ext cx="62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descripcion</a:t>
              </a:r>
              <a:endParaRPr lang="es-UY"/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1644" y="3542"/>
              <a:ext cx="38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codigo</a:t>
              </a:r>
              <a:endParaRPr lang="es-UY"/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1644" y="3671"/>
              <a:ext cx="35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precio</a:t>
              </a:r>
              <a:endParaRPr lang="es-UY"/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1631" y="3204"/>
              <a:ext cx="733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631" y="3204"/>
              <a:ext cx="733" cy="19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658" y="3233"/>
              <a:ext cx="7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EspProducto</a:t>
              </a:r>
              <a:endParaRPr lang="es-UY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957" y="3509"/>
              <a:ext cx="674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829" y="3315"/>
              <a:ext cx="1068" cy="1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2829" y="3315"/>
              <a:ext cx="1068" cy="171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2842" y="3329"/>
              <a:ext cx="113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numSerie = "40-51-2"</a:t>
              </a:r>
              <a:endParaRPr lang="es-UY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2829" y="3122"/>
              <a:ext cx="106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2829" y="3122"/>
              <a:ext cx="1068" cy="193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3039" y="3261"/>
              <a:ext cx="648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3039" y="3154"/>
              <a:ext cx="72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p1 : Producto</a:t>
              </a:r>
              <a:endParaRPr lang="es-UY"/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2826" y="3804"/>
              <a:ext cx="1069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2826" y="3804"/>
              <a:ext cx="1069" cy="169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2839" y="3817"/>
              <a:ext cx="113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numSerie = "40-51-4"</a:t>
              </a:r>
              <a:endParaRPr lang="es-UY"/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2826" y="3609"/>
              <a:ext cx="1069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2826" y="3609"/>
              <a:ext cx="1069" cy="19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037" y="3749"/>
              <a:ext cx="647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3037" y="3642"/>
              <a:ext cx="72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p2 : Producto</a:t>
              </a:r>
              <a:endParaRPr lang="es-UY"/>
            </a:p>
          </p:txBody>
        </p:sp>
        <p:sp>
          <p:nvSpPr>
            <p:cNvPr id="30760" name="Rectangle 40"/>
            <p:cNvSpPr>
              <a:spLocks noChangeArrowheads="1"/>
            </p:cNvSpPr>
            <p:nvPr/>
          </p:nvSpPr>
          <p:spPr bwMode="auto">
            <a:xfrm>
              <a:off x="4453" y="3438"/>
              <a:ext cx="1148" cy="4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61" name="Rectangle 41"/>
            <p:cNvSpPr>
              <a:spLocks noChangeArrowheads="1"/>
            </p:cNvSpPr>
            <p:nvPr/>
          </p:nvSpPr>
          <p:spPr bwMode="auto">
            <a:xfrm>
              <a:off x="4453" y="3438"/>
              <a:ext cx="1148" cy="414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62" name="Rectangle 42"/>
            <p:cNvSpPr>
              <a:spLocks noChangeArrowheads="1"/>
            </p:cNvSpPr>
            <p:nvPr/>
          </p:nvSpPr>
          <p:spPr bwMode="auto">
            <a:xfrm>
              <a:off x="4467" y="3451"/>
              <a:ext cx="121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descripcion = "Video..."</a:t>
              </a:r>
              <a:endParaRPr lang="es-UY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4467" y="3580"/>
              <a:ext cx="103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codigo = "VCR99A"</a:t>
              </a:r>
              <a:endParaRPr lang="es-UY"/>
            </a:p>
          </p:txBody>
        </p:sp>
        <p:sp>
          <p:nvSpPr>
            <p:cNvPr id="30764" name="Rectangle 44"/>
            <p:cNvSpPr>
              <a:spLocks noChangeArrowheads="1"/>
            </p:cNvSpPr>
            <p:nvPr/>
          </p:nvSpPr>
          <p:spPr bwMode="auto">
            <a:xfrm>
              <a:off x="4467" y="3709"/>
              <a:ext cx="67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precio = 270</a:t>
              </a:r>
              <a:endParaRPr lang="es-UY"/>
            </a:p>
          </p:txBody>
        </p:sp>
        <p:sp>
          <p:nvSpPr>
            <p:cNvPr id="30765" name="Rectangle 45"/>
            <p:cNvSpPr>
              <a:spLocks noChangeArrowheads="1"/>
            </p:cNvSpPr>
            <p:nvPr/>
          </p:nvSpPr>
          <p:spPr bwMode="auto">
            <a:xfrm>
              <a:off x="4453" y="3243"/>
              <a:ext cx="1148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66" name="Rectangle 46"/>
            <p:cNvSpPr>
              <a:spLocks noChangeArrowheads="1"/>
            </p:cNvSpPr>
            <p:nvPr/>
          </p:nvSpPr>
          <p:spPr bwMode="auto">
            <a:xfrm>
              <a:off x="4453" y="3243"/>
              <a:ext cx="1148" cy="195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4670" y="3383"/>
              <a:ext cx="714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30768" name="Rectangle 48"/>
            <p:cNvSpPr>
              <a:spLocks noChangeArrowheads="1"/>
            </p:cNvSpPr>
            <p:nvPr/>
          </p:nvSpPr>
          <p:spPr bwMode="auto">
            <a:xfrm>
              <a:off x="4670" y="3275"/>
              <a:ext cx="78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 : EspProducto</a:t>
              </a:r>
              <a:endParaRPr lang="es-UY"/>
            </a:p>
          </p:txBody>
        </p:sp>
        <p:sp>
          <p:nvSpPr>
            <p:cNvPr id="30769" name="Freeform 49"/>
            <p:cNvSpPr>
              <a:spLocks/>
            </p:cNvSpPr>
            <p:nvPr/>
          </p:nvSpPr>
          <p:spPr bwMode="auto">
            <a:xfrm>
              <a:off x="3897" y="3395"/>
              <a:ext cx="556" cy="1"/>
            </a:xfrm>
            <a:custGeom>
              <a:avLst/>
              <a:gdLst>
                <a:gd name="T0" fmla="*/ 0 w 1113"/>
                <a:gd name="T1" fmla="*/ 0 h 1"/>
                <a:gd name="T2" fmla="*/ 1 w 1113"/>
                <a:gd name="T3" fmla="*/ 0 h 1"/>
                <a:gd name="T4" fmla="*/ 1 w 1113"/>
                <a:gd name="T5" fmla="*/ 0 h 1"/>
                <a:gd name="T6" fmla="*/ 4 w 111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3"/>
                <a:gd name="T13" fmla="*/ 0 h 1"/>
                <a:gd name="T14" fmla="*/ 1113 w 1113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3" h="1">
                  <a:moveTo>
                    <a:pt x="0" y="0"/>
                  </a:moveTo>
                  <a:lnTo>
                    <a:pt x="290" y="0"/>
                  </a:lnTo>
                  <a:lnTo>
                    <a:pt x="1113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770" name="Freeform 50"/>
            <p:cNvSpPr>
              <a:spLocks/>
            </p:cNvSpPr>
            <p:nvPr/>
          </p:nvSpPr>
          <p:spPr bwMode="auto">
            <a:xfrm>
              <a:off x="3895" y="3699"/>
              <a:ext cx="558" cy="1"/>
            </a:xfrm>
            <a:custGeom>
              <a:avLst/>
              <a:gdLst>
                <a:gd name="T0" fmla="*/ 0 w 1117"/>
                <a:gd name="T1" fmla="*/ 1 h 2"/>
                <a:gd name="T2" fmla="*/ 1 w 1117"/>
                <a:gd name="T3" fmla="*/ 1 h 2"/>
                <a:gd name="T4" fmla="*/ 1 w 1117"/>
                <a:gd name="T5" fmla="*/ 0 h 2"/>
                <a:gd name="T6" fmla="*/ 4 w 111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7"/>
                <a:gd name="T13" fmla="*/ 0 h 2"/>
                <a:gd name="T14" fmla="*/ 1117 w 111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7" h="2">
                  <a:moveTo>
                    <a:pt x="0" y="2"/>
                  </a:moveTo>
                  <a:lnTo>
                    <a:pt x="290" y="2"/>
                  </a:lnTo>
                  <a:lnTo>
                    <a:pt x="290" y="0"/>
                  </a:lnTo>
                  <a:lnTo>
                    <a:pt x="1117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728" name="49 CuadroTexto"/>
          <p:cNvSpPr txBox="1">
            <a:spLocks noChangeArrowheads="1"/>
          </p:cNvSpPr>
          <p:nvPr/>
        </p:nvSpPr>
        <p:spPr bwMode="auto">
          <a:xfrm>
            <a:off x="1571625" y="5202238"/>
            <a:ext cx="214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UY"/>
              <a:t>*</a:t>
            </a:r>
          </a:p>
        </p:txBody>
      </p:sp>
      <p:sp>
        <p:nvSpPr>
          <p:cNvPr id="30729" name="50 CuadroTexto"/>
          <p:cNvSpPr txBox="1">
            <a:spLocks noChangeArrowheads="1"/>
          </p:cNvSpPr>
          <p:nvPr/>
        </p:nvSpPr>
        <p:spPr bwMode="auto">
          <a:xfrm>
            <a:off x="2214563" y="5143500"/>
            <a:ext cx="214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UY"/>
              <a:t>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13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 animBg="1"/>
      <p:bldP spid="1884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Asociaciones</a:t>
            </a:r>
            <a:endParaRPr lang="es-UY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Es necesario identificar aquellas asociaciones entre conceptos que: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Sean necesarias para satisfacer los requerimientos </a:t>
            </a:r>
            <a:br>
              <a:rPr lang="es-ES_tradnl" sz="2400"/>
            </a:br>
            <a:r>
              <a:rPr lang="es-ES_tradnl" sz="2400"/>
              <a:t>de información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Ayuden a la comprensión del Modelo de Dominio</a:t>
            </a:r>
            <a:endParaRPr lang="es-UY" sz="2400"/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Una asociación es una relación entre conceptos que indica alguna conexión interesante o significativa entre ellos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En general surgen del conocimiento de una relación que debe ser preservada por una cierto tiempo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29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55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800"/>
              <a:t>Introducción</a:t>
            </a:r>
            <a:endParaRPr lang="es-UY" sz="3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686800" cy="4733925"/>
          </a:xfrm>
        </p:spPr>
        <p:txBody>
          <a:bodyPr/>
          <a:lstStyle/>
          <a:p>
            <a:pPr eaLnBrk="1" hangingPunct="1"/>
            <a:r>
              <a:rPr lang="es-ES_tradnl" dirty="0"/>
              <a:t>La esencia del análisis orientado a objetos es la descomposición del problema en conceptos individuales</a:t>
            </a:r>
          </a:p>
          <a:p>
            <a:pPr eaLnBrk="1" hangingPunct="1"/>
            <a:r>
              <a:rPr lang="es-ES_tradnl" dirty="0"/>
              <a:t>Un Modelo de Dominio contiene principalmente los conceptos y sus relaciones que sean </a:t>
            </a:r>
            <a:r>
              <a:rPr lang="es-ES_tradnl" u="sng" dirty="0"/>
              <a:t>significativos</a:t>
            </a:r>
            <a:r>
              <a:rPr lang="es-ES_tradnl" dirty="0"/>
              <a:t> en el dominio del problema:</a:t>
            </a:r>
          </a:p>
          <a:p>
            <a:pPr lvl="1" eaLnBrk="1" hangingPunct="1"/>
            <a:r>
              <a:rPr lang="es-ES_tradnl" dirty="0"/>
              <a:t>Significativos para el modelador</a:t>
            </a:r>
          </a:p>
          <a:p>
            <a:pPr lvl="1" eaLnBrk="1" hangingPunct="1"/>
            <a:r>
              <a:rPr lang="es-ES_tradnl" dirty="0"/>
              <a:t>El problema y los requerimientos determinan qué es significativo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3728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Asociaciones (2)</a:t>
            </a:r>
            <a:endParaRPr lang="es-UY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es-ES"/>
              <a:t>Se distinguen dos categorías de asociaciones:</a:t>
            </a:r>
            <a:endParaRPr lang="es-UY"/>
          </a:p>
          <a:p>
            <a:pPr lvl="1" eaLnBrk="1" hangingPunct="1"/>
            <a:r>
              <a:rPr lang="es-ES" b="1"/>
              <a:t>De comprensión:</a:t>
            </a:r>
            <a:r>
              <a:rPr lang="es-ES"/>
              <a:t> Permiten comprender mejor el problema</a:t>
            </a:r>
            <a:endParaRPr lang="es-UY"/>
          </a:p>
          <a:p>
            <a:pPr lvl="1" eaLnBrk="1" hangingPunct="1"/>
            <a:r>
              <a:rPr lang="es-ES" b="1"/>
              <a:t>Need-to-know:</a:t>
            </a:r>
            <a:r>
              <a:rPr lang="es-ES"/>
              <a:t> Permiten satisfacer las requerimientos de información</a:t>
            </a:r>
            <a:r>
              <a:rPr lang="es-UY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6746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Detección de Asociaciones</a:t>
            </a:r>
            <a:endParaRPr lang="es-UY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435975" cy="4733925"/>
          </a:xfrm>
        </p:spPr>
        <p:txBody>
          <a:bodyPr/>
          <a:lstStyle/>
          <a:p>
            <a:pPr eaLnBrk="1" hangingPunct="1"/>
            <a:r>
              <a:rPr lang="es-ES" sz="2800"/>
              <a:t>Lista de categorías de asociaciones comunes que pueden resultar de utilidad al momento de realizar un Modelo de Dominio</a:t>
            </a:r>
            <a:r>
              <a:rPr lang="es-UY"/>
              <a:t> </a:t>
            </a:r>
          </a:p>
        </p:txBody>
      </p:sp>
      <p:graphicFrame>
        <p:nvGraphicFramePr>
          <p:cNvPr id="166947" name="Group 35"/>
          <p:cNvGraphicFramePr>
            <a:graphicFrameLocks noGrp="1"/>
          </p:cNvGraphicFramePr>
          <p:nvPr/>
        </p:nvGraphicFramePr>
        <p:xfrm>
          <a:off x="395288" y="3175000"/>
          <a:ext cx="8496300" cy="2754313"/>
        </p:xfrm>
        <a:graphic>
          <a:graphicData uri="http://schemas.openxmlformats.org/drawingml/2006/table">
            <a:tbl>
              <a:tblPr/>
              <a:tblGrid>
                <a:gridCol w="517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Categoría</a:t>
                      </a:r>
                      <a:endParaRPr kumimoji="0" lang="es-UY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UY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UY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es una parte física de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Ala - Avión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UY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es una parte lógica de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Tramo - Ruta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está contenido físicamente en B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Pasajero - Avion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está contenido lógicamente en B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Vuelo - PlanVuelo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UY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es un miembro de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Piloto - Aerolinea</a:t>
                      </a:r>
                      <a:endParaRPr kumimoji="0" lang="es-UY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6897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620000" cy="1527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/>
              <a:t>Detección de Asociaciones (2)</a:t>
            </a:r>
            <a:endParaRPr lang="es-UY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43018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sz="2800" dirty="0"/>
              <a:t>Lista de categorías de asociaciones (cont.)</a:t>
            </a:r>
          </a:p>
          <a:p>
            <a:pPr lvl="1" eaLnBrk="1" hangingPunct="1"/>
            <a:r>
              <a:rPr lang="es-ES_tradnl" sz="2400" dirty="0"/>
              <a:t>La lista se puede continuar con</a:t>
            </a:r>
          </a:p>
          <a:p>
            <a:pPr lvl="2" eaLnBrk="1" hangingPunct="1"/>
            <a:r>
              <a:rPr lang="es-ES" sz="2200" dirty="0"/>
              <a:t>A es una descripción de B</a:t>
            </a:r>
          </a:p>
          <a:p>
            <a:pPr lvl="2" eaLnBrk="1" hangingPunct="1"/>
            <a:r>
              <a:rPr lang="es-ES" sz="2200" dirty="0"/>
              <a:t>A es un ítem de una transacción B</a:t>
            </a:r>
          </a:p>
          <a:p>
            <a:pPr lvl="2" eaLnBrk="1" hangingPunct="1"/>
            <a:r>
              <a:rPr lang="es-ES" sz="2200" dirty="0"/>
              <a:t>A es conocido/registrado/capturado en B</a:t>
            </a:r>
          </a:p>
          <a:p>
            <a:pPr lvl="2" eaLnBrk="1" hangingPunct="1"/>
            <a:r>
              <a:rPr lang="es-ES" sz="2200" dirty="0"/>
              <a:t>A es una subunidad organizacional de B</a:t>
            </a:r>
          </a:p>
          <a:p>
            <a:pPr lvl="2" eaLnBrk="1" hangingPunct="1"/>
            <a:r>
              <a:rPr lang="es-ES" sz="2200" dirty="0"/>
              <a:t>A usa o maneja B</a:t>
            </a:r>
          </a:p>
          <a:p>
            <a:pPr lvl="2" eaLnBrk="1" hangingPunct="1"/>
            <a:r>
              <a:rPr lang="es-ES" sz="2200" dirty="0"/>
              <a:t>A se comunica con B</a:t>
            </a:r>
          </a:p>
          <a:p>
            <a:pPr lvl="2" eaLnBrk="1" hangingPunct="1"/>
            <a:r>
              <a:rPr lang="es-ES" sz="2200" dirty="0"/>
              <a:t>A esta relacionado con la transacción B</a:t>
            </a:r>
          </a:p>
          <a:p>
            <a:pPr lvl="2" eaLnBrk="1" hangingPunct="1"/>
            <a:r>
              <a:rPr lang="es-ES" sz="2200" dirty="0"/>
              <a:t>A es una transacción relacionada con la transacción B</a:t>
            </a:r>
          </a:p>
          <a:p>
            <a:pPr lvl="2" eaLnBrk="1" hangingPunct="1"/>
            <a:r>
              <a:rPr lang="es-ES" sz="2200" dirty="0"/>
              <a:t>A está cerca de B</a:t>
            </a:r>
          </a:p>
          <a:p>
            <a:pPr lvl="2" eaLnBrk="1" hangingPunct="1"/>
            <a:r>
              <a:rPr lang="es-ES" sz="2200" dirty="0"/>
              <a:t>A es propiedad de B</a:t>
            </a:r>
            <a:endParaRPr lang="es-UY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888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717" y="644351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 err="1"/>
              <a:t>Asociaciones</a:t>
            </a:r>
            <a:r>
              <a:rPr lang="es-ES_tradnl" dirty="0"/>
              <a:t> a Considerar</a:t>
            </a:r>
            <a:endParaRPr lang="es-UY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29203"/>
            <a:ext cx="8229600" cy="3748069"/>
          </a:xfrm>
        </p:spPr>
        <p:txBody>
          <a:bodyPr/>
          <a:lstStyle/>
          <a:p>
            <a:pPr eaLnBrk="1" hangingPunct="1"/>
            <a:r>
              <a:rPr lang="es-ES_tradnl" dirty="0"/>
              <a:t>Considerar la inclusión de las siguientes asociaciones:</a:t>
            </a:r>
          </a:p>
          <a:p>
            <a:pPr lvl="1" eaLnBrk="1" hangingPunct="1"/>
            <a:r>
              <a:rPr lang="es-ES_tradnl" dirty="0"/>
              <a:t>Asociaciones para las que el conocimiento de la relación debe ser preservado por una cierta duración (</a:t>
            </a:r>
            <a:r>
              <a:rPr lang="es-ES_tradnl" dirty="0" err="1"/>
              <a:t>need-to-know</a:t>
            </a:r>
            <a:r>
              <a:rPr lang="es-ES_tradnl" dirty="0"/>
              <a:t>)</a:t>
            </a:r>
          </a:p>
          <a:p>
            <a:pPr lvl="1" eaLnBrk="1" hangingPunct="1"/>
            <a:r>
              <a:rPr lang="es-ES_tradnl" dirty="0"/>
              <a:t>Asociaciones derivadas de la “Lista de Asociaciones”</a:t>
            </a:r>
          </a:p>
          <a:p>
            <a:pPr lvl="1" eaLnBrk="1" hangingPunct="1"/>
            <a:r>
              <a:rPr lang="es-ES_tradnl" dirty="0"/>
              <a:t>De ser necesario incluir asociaciones de comprensión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894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620000" cy="1527175"/>
          </a:xfrm>
        </p:spPr>
        <p:txBody>
          <a:bodyPr/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 err="1"/>
              <a:t>Asociaciones</a:t>
            </a:r>
            <a:r>
              <a:rPr lang="es-ES_tradnl" dirty="0"/>
              <a:t> a Considerar (2)</a:t>
            </a:r>
            <a:endParaRPr lang="es-UY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4248324"/>
          </a:xfrm>
        </p:spPr>
        <p:txBody>
          <a:bodyPr/>
          <a:lstStyle/>
          <a:p>
            <a:pPr eaLnBrk="1" hangingPunct="1"/>
            <a:r>
              <a:rPr lang="es-ES_tradnl" dirty="0"/>
              <a:t>Sugerencias</a:t>
            </a:r>
          </a:p>
          <a:p>
            <a:pPr lvl="1" eaLnBrk="1" hangingPunct="1"/>
            <a:r>
              <a:rPr lang="es-ES_tradnl" dirty="0"/>
              <a:t>Concentrarse en identificar conceptos más que asociaciones</a:t>
            </a:r>
          </a:p>
          <a:p>
            <a:pPr lvl="1" eaLnBrk="1" hangingPunct="1"/>
            <a:r>
              <a:rPr lang="es-ES_tradnl" dirty="0"/>
              <a:t>Evitar mostrar asociaciones derivables o redundantes</a:t>
            </a:r>
            <a:endParaRPr lang="es-UY" dirty="0"/>
          </a:p>
          <a:p>
            <a:pPr lvl="1" eaLnBrk="1" hangingPunct="1"/>
            <a:r>
              <a:rPr lang="es-ES_tradnl" dirty="0"/>
              <a:t>Demasiadas asociaciones tienden a confundir más que a ilustrar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951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620000" cy="1527176"/>
          </a:xfrm>
        </p:spPr>
        <p:txBody>
          <a:bodyPr/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 err="1"/>
              <a:t>Asociaciones</a:t>
            </a:r>
            <a:r>
              <a:rPr lang="es-ES_tradnl" dirty="0"/>
              <a:t> a Considerar (3)</a:t>
            </a:r>
            <a:endParaRPr lang="es-UY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93712" y="1844824"/>
            <a:ext cx="8229600" cy="4733925"/>
          </a:xfrm>
        </p:spPr>
        <p:txBody>
          <a:bodyPr/>
          <a:lstStyle/>
          <a:p>
            <a:pPr eaLnBrk="1" hangingPunct="1"/>
            <a:r>
              <a:rPr lang="es-ES_tradnl" sz="2800" b="1" dirty="0"/>
              <a:t>Ideal:</a:t>
            </a:r>
            <a:r>
              <a:rPr lang="es-ES_tradnl" sz="2800" dirty="0"/>
              <a:t> punto intermedio entre un modelo </a:t>
            </a:r>
            <a:r>
              <a:rPr lang="es-ES_tradnl" sz="2800" dirty="0" err="1"/>
              <a:t>minimal</a:t>
            </a:r>
            <a:r>
              <a:rPr lang="es-ES_tradnl" sz="2800" dirty="0"/>
              <a:t> sólo con asociaciones </a:t>
            </a:r>
            <a:r>
              <a:rPr lang="es-ES_tradnl" sz="2800" dirty="0" err="1"/>
              <a:t>need-to-know</a:t>
            </a:r>
            <a:r>
              <a:rPr lang="es-ES_tradnl" sz="2800" dirty="0"/>
              <a:t> y otro con todas las asociaciones concebibles</a:t>
            </a:r>
            <a:r>
              <a:rPr lang="es-UY" sz="2800" dirty="0"/>
              <a:t> </a:t>
            </a:r>
            <a:endParaRPr lang="es-ES_tradnl" sz="2800" dirty="0"/>
          </a:p>
          <a:p>
            <a:pPr eaLnBrk="1" hangingPunct="1"/>
            <a:r>
              <a:rPr lang="es-ES_tradnl" sz="2800" b="1" dirty="0"/>
              <a:t>Criterio:</a:t>
            </a:r>
            <a:r>
              <a:rPr lang="es-ES_tradnl" sz="2800" dirty="0"/>
              <a:t> que satisfaga todos los requerimientos de información y además permita una comprensión de los conceptos en el problema</a:t>
            </a:r>
            <a:r>
              <a:rPr lang="es-UY" sz="2800" dirty="0"/>
              <a:t> </a:t>
            </a:r>
            <a:endParaRPr lang="es-ES_tradnl" sz="2800" dirty="0"/>
          </a:p>
          <a:p>
            <a:pPr lvl="1" eaLnBrk="1" hangingPunct="1"/>
            <a:endParaRPr lang="es-ES_tradnl" dirty="0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908175" y="5702300"/>
            <a:ext cx="5400675" cy="576263"/>
          </a:xfrm>
          <a:prstGeom prst="leftRightArrow">
            <a:avLst>
              <a:gd name="adj1" fmla="val 30880"/>
              <a:gd name="adj2" fmla="val 57316"/>
            </a:avLst>
          </a:prstGeom>
          <a:solidFill>
            <a:schemeClr val="hlink"/>
          </a:soli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73050" y="5667375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sólo</a:t>
            </a:r>
          </a:p>
          <a:p>
            <a:pPr algn="ctr" eaLnBrk="1" hangingPunct="1"/>
            <a:r>
              <a:rPr lang="es-ES_tradnl" b="1"/>
              <a:t>need-to-know</a:t>
            </a:r>
            <a:endParaRPr lang="es-UY" b="1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323138" y="5665788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todas las</a:t>
            </a:r>
          </a:p>
          <a:p>
            <a:pPr algn="ctr" eaLnBrk="1" hangingPunct="1"/>
            <a:r>
              <a:rPr lang="es-ES_tradnl" b="1"/>
              <a:t>concebibles</a:t>
            </a:r>
            <a:endParaRPr lang="es-UY" b="1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3492500" y="4941888"/>
            <a:ext cx="1223963" cy="12239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53" y="10422"/>
                </a:moveTo>
                <a:cubicBezTo>
                  <a:pt x="18720" y="7603"/>
                  <a:pt x="17124" y="5058"/>
                  <a:pt x="14643" y="3713"/>
                </a:cubicBezTo>
                <a:lnTo>
                  <a:pt x="15949" y="1306"/>
                </a:lnTo>
                <a:cubicBezTo>
                  <a:pt x="19272" y="3108"/>
                  <a:pt x="21410" y="6517"/>
                  <a:pt x="21588" y="10293"/>
                </a:cubicBezTo>
                <a:lnTo>
                  <a:pt x="24285" y="10167"/>
                </a:lnTo>
                <a:lnTo>
                  <a:pt x="20411" y="14421"/>
                </a:lnTo>
                <a:lnTo>
                  <a:pt x="16156" y="10548"/>
                </a:lnTo>
                <a:lnTo>
                  <a:pt x="18853" y="10422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916238" y="4581525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el equilibrio</a:t>
            </a:r>
          </a:p>
          <a:p>
            <a:pPr algn="ctr" eaLnBrk="1" hangingPunct="1"/>
            <a:r>
              <a:rPr lang="es-ES_tradnl" b="1"/>
              <a:t>buscado</a:t>
            </a:r>
            <a:endParaRPr lang="es-UY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872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158750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</a:t>
            </a:r>
            <a:endParaRPr lang="es-UY"/>
          </a:p>
        </p:txBody>
      </p:sp>
      <p:sp>
        <p:nvSpPr>
          <p:cNvPr id="38919" name="Rectangle 1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010400" cy="4114800"/>
          </a:xfrm>
        </p:spPr>
        <p:txBody>
          <a:bodyPr/>
          <a:lstStyle/>
          <a:p>
            <a:pPr eaLnBrk="1" hangingPunct="1"/>
            <a:r>
              <a:rPr lang="es-ES_tradnl" sz="2800"/>
              <a:t>La asociación se lee: “A asociada a B”</a:t>
            </a:r>
            <a:endParaRPr lang="es-UY" sz="2800"/>
          </a:p>
        </p:txBody>
      </p:sp>
      <p:pic>
        <p:nvPicPr>
          <p:cNvPr id="38915" name="Picture 9" descr="modelado de negocio - notac as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644900"/>
            <a:ext cx="83534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6" name="Oval 10" descr="Light upward diagonal"/>
          <p:cNvSpPr>
            <a:spLocks noChangeArrowheads="1"/>
          </p:cNvSpPr>
          <p:nvPr/>
        </p:nvSpPr>
        <p:spPr bwMode="auto">
          <a:xfrm>
            <a:off x="2268538" y="3573463"/>
            <a:ext cx="1150937" cy="16557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47" name="Oval 11" descr="Light upward diagonal"/>
          <p:cNvSpPr>
            <a:spLocks noChangeArrowheads="1"/>
          </p:cNvSpPr>
          <p:nvPr/>
        </p:nvSpPr>
        <p:spPr bwMode="auto">
          <a:xfrm>
            <a:off x="5651500" y="3573463"/>
            <a:ext cx="1150938" cy="16557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3663950" y="5751513"/>
            <a:ext cx="167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extremos de</a:t>
            </a:r>
          </a:p>
          <a:p>
            <a:pPr algn="ctr" eaLnBrk="1" hangingPunct="1"/>
            <a:r>
              <a:rPr lang="es-ES_tradnl" sz="2000" b="1"/>
              <a:t>asociación</a:t>
            </a:r>
            <a:endParaRPr lang="es-UY" sz="2000" b="1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3001963" y="2708275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nombre</a:t>
            </a:r>
            <a:endParaRPr lang="es-UY" sz="2000" b="1"/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5076825" y="2420938"/>
            <a:ext cx="1382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dirección </a:t>
            </a:r>
          </a:p>
          <a:p>
            <a:pPr algn="ctr" eaLnBrk="1" hangingPunct="1"/>
            <a:r>
              <a:rPr lang="es-ES_tradnl" sz="2000" b="1"/>
              <a:t>de lectura</a:t>
            </a:r>
            <a:endParaRPr lang="es-UY" sz="2000" b="1"/>
          </a:p>
        </p:txBody>
      </p:sp>
      <p:sp>
        <p:nvSpPr>
          <p:cNvPr id="193553" name="Oval 17" descr="Light upward diagonal"/>
          <p:cNvSpPr>
            <a:spLocks noChangeArrowheads="1"/>
          </p:cNvSpPr>
          <p:nvPr/>
        </p:nvSpPr>
        <p:spPr bwMode="auto">
          <a:xfrm>
            <a:off x="3635375" y="3789363"/>
            <a:ext cx="1512888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54" name="Oval 18" descr="Light upward diagonal"/>
          <p:cNvSpPr>
            <a:spLocks noChangeArrowheads="1"/>
          </p:cNvSpPr>
          <p:nvPr/>
        </p:nvSpPr>
        <p:spPr bwMode="auto">
          <a:xfrm>
            <a:off x="5076825" y="3789363"/>
            <a:ext cx="287338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>
            <a:off x="3708400" y="3068638"/>
            <a:ext cx="358775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 flipH="1">
            <a:off x="5292725" y="3141663"/>
            <a:ext cx="358775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>
            <a:off x="3132138" y="5157788"/>
            <a:ext cx="647700" cy="647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 flipH="1">
            <a:off x="5148263" y="5084763"/>
            <a:ext cx="719137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6877050" y="2924175"/>
            <a:ext cx="174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multiplicidad</a:t>
            </a:r>
            <a:endParaRPr lang="es-UY" sz="2000" b="1"/>
          </a:p>
        </p:txBody>
      </p:sp>
      <p:sp>
        <p:nvSpPr>
          <p:cNvPr id="193560" name="Line 24"/>
          <p:cNvSpPr>
            <a:spLocks noChangeShapeType="1"/>
          </p:cNvSpPr>
          <p:nvPr/>
        </p:nvSpPr>
        <p:spPr bwMode="auto">
          <a:xfrm flipH="1">
            <a:off x="6372225" y="3255963"/>
            <a:ext cx="854075" cy="604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508750" y="5235575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agregación</a:t>
            </a:r>
            <a:endParaRPr lang="es-UY" sz="2000" b="1"/>
          </a:p>
        </p:txBody>
      </p:sp>
      <p:sp>
        <p:nvSpPr>
          <p:cNvPr id="193562" name="Line 26"/>
          <p:cNvSpPr>
            <a:spLocks noChangeShapeType="1"/>
          </p:cNvSpPr>
          <p:nvPr/>
        </p:nvSpPr>
        <p:spPr bwMode="auto">
          <a:xfrm>
            <a:off x="6662738" y="4581525"/>
            <a:ext cx="207962" cy="720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6234113" y="58054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rol</a:t>
            </a:r>
            <a:endParaRPr lang="es-UY" sz="2000" b="1"/>
          </a:p>
        </p:txBody>
      </p:sp>
      <p:sp>
        <p:nvSpPr>
          <p:cNvPr id="193564" name="Line 28"/>
          <p:cNvSpPr>
            <a:spLocks noChangeShapeType="1"/>
          </p:cNvSpPr>
          <p:nvPr/>
        </p:nvSpPr>
        <p:spPr bwMode="auto">
          <a:xfrm>
            <a:off x="6156325" y="5013325"/>
            <a:ext cx="271463" cy="860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17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 animBg="1"/>
      <p:bldP spid="193547" grpId="0" animBg="1"/>
      <p:bldP spid="193548" grpId="0"/>
      <p:bldP spid="193551" grpId="0"/>
      <p:bldP spid="193552" grpId="0"/>
      <p:bldP spid="193553" grpId="0" animBg="1"/>
      <p:bldP spid="193554" grpId="0" animBg="1"/>
      <p:bldP spid="193555" grpId="0" animBg="1"/>
      <p:bldP spid="193556" grpId="0" animBg="1"/>
      <p:bldP spid="193557" grpId="0" animBg="1"/>
      <p:bldP spid="193558" grpId="0" animBg="1"/>
      <p:bldP spid="193559" grpId="0"/>
      <p:bldP spid="193559" grpId="1"/>
      <p:bldP spid="193560" grpId="0" animBg="1"/>
      <p:bldP spid="193560" grpId="1" animBg="1"/>
      <p:bldP spid="193561" grpId="0"/>
      <p:bldP spid="193561" grpId="1"/>
      <p:bldP spid="193562" grpId="0" animBg="1"/>
      <p:bldP spid="193562" grpId="1" animBg="1"/>
      <p:bldP spid="193563" grpId="0"/>
      <p:bldP spid="193563" grpId="1"/>
      <p:bldP spid="193564" grpId="0" animBg="1"/>
      <p:bldP spid="19356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688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/>
              <a:t>Notación - Multiplicidades</a:t>
            </a:r>
            <a:endParaRPr lang="es-UY" dirty="0"/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7632700" cy="4114800"/>
          </a:xfrm>
        </p:spPr>
        <p:txBody>
          <a:bodyPr/>
          <a:lstStyle/>
          <a:p>
            <a:pPr eaLnBrk="1" hangingPunct="1"/>
            <a:r>
              <a:rPr lang="es-ES_tradnl" sz="2800" dirty="0"/>
              <a:t>La multiplicidad limita la cantidad de veces que una instancia determinada está conectada a otras a través de una asociación</a:t>
            </a:r>
          </a:p>
          <a:p>
            <a:pPr eaLnBrk="1" hangingPunct="1"/>
            <a:r>
              <a:rPr lang="es-ES_tradnl" sz="2800" dirty="0"/>
              <a:t>Eso se indica en el extremo de </a:t>
            </a:r>
            <a:r>
              <a:rPr lang="es-ES_tradnl" sz="2800" dirty="0" err="1"/>
              <a:t>asoc</a:t>
            </a:r>
            <a:r>
              <a:rPr lang="es-ES_tradnl" sz="2800" dirty="0"/>
              <a:t>. opuesto</a:t>
            </a:r>
          </a:p>
          <a:p>
            <a:pPr eaLnBrk="1" hangingPunct="1"/>
            <a:r>
              <a:rPr lang="es-ES_tradnl" sz="2800" dirty="0" err="1"/>
              <a:t>asoc</a:t>
            </a:r>
            <a:r>
              <a:rPr lang="es-ES_tradnl" sz="2800" dirty="0"/>
              <a:t> </a:t>
            </a:r>
            <a:r>
              <a:rPr lang="es-ES_tradnl" sz="2800" dirty="0">
                <a:sym typeface="Symbol" pitchFamily="18" charset="2"/>
              </a:rPr>
              <a:t> AB</a:t>
            </a:r>
          </a:p>
          <a:p>
            <a:pPr eaLnBrk="1" hangingPunct="1"/>
            <a:endParaRPr lang="es-UY" sz="2800" dirty="0"/>
          </a:p>
        </p:txBody>
      </p:sp>
      <p:pic>
        <p:nvPicPr>
          <p:cNvPr id="39940" name="Picture 16" descr="modelado de dominio - m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373688"/>
            <a:ext cx="5976937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17"/>
          <p:cNvSpPr txBox="1">
            <a:spLocks noChangeArrowheads="1"/>
          </p:cNvSpPr>
          <p:nvPr/>
        </p:nvSpPr>
        <p:spPr bwMode="auto">
          <a:xfrm>
            <a:off x="7577138" y="328453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asoc</a:t>
            </a:r>
            <a:endParaRPr lang="es-UY"/>
          </a:p>
        </p:txBody>
      </p:sp>
      <p:sp>
        <p:nvSpPr>
          <p:cNvPr id="39942" name="Line 18"/>
          <p:cNvSpPr>
            <a:spLocks noChangeShapeType="1"/>
          </p:cNvSpPr>
          <p:nvPr/>
        </p:nvSpPr>
        <p:spPr bwMode="auto">
          <a:xfrm>
            <a:off x="7524750" y="3695700"/>
            <a:ext cx="792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3" name="Text Box 19"/>
          <p:cNvSpPr txBox="1">
            <a:spLocks noChangeArrowheads="1"/>
          </p:cNvSpPr>
          <p:nvPr/>
        </p:nvSpPr>
        <p:spPr bwMode="auto">
          <a:xfrm>
            <a:off x="7453313" y="3695700"/>
            <a:ext cx="946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a1    b1</a:t>
            </a:r>
          </a:p>
          <a:p>
            <a:pPr eaLnBrk="1" hangingPunct="1"/>
            <a:r>
              <a:rPr lang="es-ES_tradnl"/>
              <a:t>a1    b2</a:t>
            </a:r>
          </a:p>
          <a:p>
            <a:pPr eaLnBrk="1" hangingPunct="1"/>
            <a:r>
              <a:rPr lang="es-ES_tradnl"/>
              <a:t>a2    b2</a:t>
            </a:r>
          </a:p>
          <a:p>
            <a:pPr eaLnBrk="1" hangingPunct="1"/>
            <a:r>
              <a:rPr lang="es-ES_tradnl"/>
              <a:t>a3    b1</a:t>
            </a:r>
          </a:p>
          <a:p>
            <a:pPr eaLnBrk="1" hangingPunct="1"/>
            <a:r>
              <a:rPr lang="es-ES_tradnl"/>
              <a:t>a1    b3</a:t>
            </a:r>
          </a:p>
          <a:p>
            <a:pPr eaLnBrk="1" hangingPunct="1"/>
            <a:r>
              <a:rPr lang="es-ES_tradnl"/>
              <a:t>a2    b3</a:t>
            </a:r>
            <a:endParaRPr lang="es-UY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>
            <a:off x="7916863" y="369570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3635375" y="4076700"/>
            <a:ext cx="3394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Indica la cantidad de</a:t>
            </a:r>
          </a:p>
          <a:p>
            <a:pPr eaLnBrk="1" hangingPunct="1"/>
            <a:r>
              <a:rPr lang="es-ES_tradnl"/>
              <a:t>instancias de B que pueden</a:t>
            </a:r>
          </a:p>
          <a:p>
            <a:pPr eaLnBrk="1" hangingPunct="1"/>
            <a:r>
              <a:rPr lang="es-ES_tradnl"/>
              <a:t>conectarse con un A cualquiera</a:t>
            </a:r>
            <a:endParaRPr lang="es-UY"/>
          </a:p>
        </p:txBody>
      </p:sp>
      <p:sp>
        <p:nvSpPr>
          <p:cNvPr id="39946" name="Line 22"/>
          <p:cNvSpPr>
            <a:spLocks noChangeShapeType="1"/>
          </p:cNvSpPr>
          <p:nvPr/>
        </p:nvSpPr>
        <p:spPr bwMode="auto">
          <a:xfrm flipV="1">
            <a:off x="4572000" y="508476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39947" name="AutoShape 23"/>
          <p:cNvSpPr>
            <a:spLocks/>
          </p:cNvSpPr>
          <p:nvPr/>
        </p:nvSpPr>
        <p:spPr bwMode="auto">
          <a:xfrm>
            <a:off x="7164388" y="3838575"/>
            <a:ext cx="215900" cy="1512888"/>
          </a:xfrm>
          <a:prstGeom prst="leftBrace">
            <a:avLst>
              <a:gd name="adj1" fmla="val 5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91532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-171450"/>
            <a:ext cx="7620000" cy="1527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 – Multiplicidades (2)</a:t>
            </a:r>
            <a:endParaRPr lang="es-UY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351837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Se expresa como un subconjunto de los naturales (subrango o enumerado)</a:t>
            </a:r>
            <a:br>
              <a:rPr lang="es-ES_tradnl"/>
            </a:br>
            <a:r>
              <a:rPr lang="es-ES_tradnl"/>
              <a:t>m </a:t>
            </a:r>
            <a:r>
              <a:rPr lang="es-ES_tradnl">
                <a:sym typeface="Symbol" pitchFamily="18" charset="2"/>
              </a:rPr>
              <a:t> </a:t>
            </a:r>
            <a:r>
              <a:rPr lang="es-ES_tradnl" sz="3600">
                <a:latin typeface="Book Antiqua" pitchFamily="18" charset="0"/>
                <a:sym typeface="Symbol" pitchFamily="18" charset="2"/>
              </a:rPr>
              <a:t>N</a:t>
            </a:r>
            <a:r>
              <a:rPr lang="es-ES_tradnl">
                <a:sym typeface="Symbol" pitchFamily="18" charset="2"/>
              </a:rPr>
              <a:t> tal que max(m)&gt;0</a:t>
            </a:r>
          </a:p>
          <a:p>
            <a:pPr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Ejemplos: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*	Cualquier cantidad (cero o más)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1..*	Al menos uno (uno o más)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0..1	Opcionalmente uno (cero o uno)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5	Exactamente cinco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>
                <a:sym typeface="Symbol" pitchFamily="18" charset="2"/>
              </a:rPr>
              <a:t>3,5,8	Exactamente tres, cinco u ocho</a:t>
            </a:r>
          </a:p>
        </p:txBody>
      </p:sp>
      <p:sp>
        <p:nvSpPr>
          <p:cNvPr id="40964" name="Line 12"/>
          <p:cNvSpPr>
            <a:spLocks noChangeShapeType="1"/>
          </p:cNvSpPr>
          <p:nvPr/>
        </p:nvSpPr>
        <p:spPr bwMode="auto">
          <a:xfrm>
            <a:off x="1720850" y="2662238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38561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 - Roles</a:t>
            </a:r>
            <a:endParaRPr lang="es-UY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sz="2800"/>
              <a:t>Especifican el papel que juegan las clases en una asociación</a:t>
            </a:r>
          </a:p>
          <a:p>
            <a:pPr eaLnBrk="1" hangingPunct="1"/>
            <a:r>
              <a:rPr lang="es-ES_tradnl" sz="2800"/>
              <a:t>Pueden ser necesarios para eliminar ambigüedades</a:t>
            </a:r>
            <a:endParaRPr lang="es-UY" sz="2800"/>
          </a:p>
        </p:txBody>
      </p:sp>
      <p:pic>
        <p:nvPicPr>
          <p:cNvPr id="41988" name="Picture 4" descr="modelado de dominio - rol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217863"/>
            <a:ext cx="4784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9" name="Picture 5" descr="modelado de dominio - role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510088"/>
            <a:ext cx="46783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332413" y="4652963"/>
            <a:ext cx="74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dueño</a:t>
            </a:r>
            <a:endParaRPr lang="es-UY" sz="1600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259388" y="5949950"/>
            <a:ext cx="107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1600"/>
              <a:t>empleado</a:t>
            </a:r>
            <a:endParaRPr lang="es-UY" sz="1600"/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611188" y="4797425"/>
            <a:ext cx="2103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¿p1 es dueño o</a:t>
            </a:r>
          </a:p>
          <a:p>
            <a:pPr algn="ctr" eaLnBrk="1" hangingPunct="1"/>
            <a:r>
              <a:rPr lang="es-ES_tradnl" sz="2000" b="1"/>
              <a:t>empleado de e?</a:t>
            </a:r>
          </a:p>
          <a:p>
            <a:pPr algn="ctr" eaLnBrk="1" hangingPunct="1"/>
            <a:endParaRPr lang="es-ES_tradnl" sz="2000" b="1"/>
          </a:p>
          <a:p>
            <a:pPr algn="ctr" eaLnBrk="1" hangingPunct="1"/>
            <a:r>
              <a:rPr lang="es-ES_tradnl" sz="2000" b="1"/>
              <a:t>¿y p2?</a:t>
            </a:r>
            <a:endParaRPr lang="es-UY" sz="20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39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559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/>
      <p:bldP spid="1955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Modelo de Dominio</a:t>
            </a:r>
          </a:p>
        </p:txBody>
      </p:sp>
    </p:spTree>
    <p:extLst>
      <p:ext uri="{BB962C8B-B14F-4D97-AF65-F5344CB8AC3E}">
        <p14:creationId xmlns:p14="http://schemas.microsoft.com/office/powerpoint/2010/main" val="21055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 - Restricciones</a:t>
            </a:r>
            <a:endParaRPr lang="es-UY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/>
              <a:t>En ocasiones es necesario especificar que existe una restricción entre dos asociaciones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Por ejemplo, que un par de instancias solo estén conectadas mediante una asociación</a:t>
            </a:r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endParaRPr lang="es-ES_tradnl" sz="2800"/>
          </a:p>
          <a:p>
            <a:pPr eaLnBrk="1" hangingPunct="1">
              <a:lnSpc>
                <a:spcPct val="90000"/>
              </a:lnSpc>
            </a:pPr>
            <a:r>
              <a:rPr lang="es-ES_tradnl" sz="2800"/>
              <a:t>De esta forma una persona no puede ser dueño </a:t>
            </a:r>
            <a:r>
              <a:rPr lang="es-ES_tradnl" sz="2800" u="sng"/>
              <a:t>y</a:t>
            </a:r>
            <a:r>
              <a:rPr lang="es-ES_tradnl" sz="2800"/>
              <a:t> empleado de la misma empresa</a:t>
            </a:r>
            <a:endParaRPr lang="es-UY" sz="2800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1403350" y="36449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Persona</a:t>
            </a:r>
            <a:endParaRPr lang="es-UY" b="1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1403350" y="44370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6300788" y="36449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Empresa</a:t>
            </a:r>
            <a:endParaRPr lang="es-UY" b="1"/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6300788" y="44370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cxnSp>
        <p:nvCxnSpPr>
          <p:cNvPr id="43016" name="AutoShape 10"/>
          <p:cNvCxnSpPr>
            <a:cxnSpLocks noChangeShapeType="1"/>
            <a:stCxn id="43012" idx="3"/>
            <a:endCxn id="43014" idx="1"/>
          </p:cNvCxnSpPr>
          <p:nvPr/>
        </p:nvCxnSpPr>
        <p:spPr bwMode="auto">
          <a:xfrm>
            <a:off x="2924175" y="4041775"/>
            <a:ext cx="336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11"/>
          <p:cNvCxnSpPr>
            <a:cxnSpLocks noChangeShapeType="1"/>
            <a:stCxn id="43013" idx="3"/>
            <a:endCxn id="43015" idx="1"/>
          </p:cNvCxnSpPr>
          <p:nvPr/>
        </p:nvCxnSpPr>
        <p:spPr bwMode="auto">
          <a:xfrm>
            <a:off x="2924175" y="4797425"/>
            <a:ext cx="336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2987675" y="36449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dueño</a:t>
            </a:r>
            <a:endParaRPr lang="es-UY"/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2916238" y="487045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empleado</a:t>
            </a:r>
            <a:endParaRPr lang="es-UY"/>
          </a:p>
        </p:txBody>
      </p:sp>
      <p:sp>
        <p:nvSpPr>
          <p:cNvPr id="43020" name="Line 14"/>
          <p:cNvSpPr>
            <a:spLocks noChangeShapeType="1"/>
          </p:cNvSpPr>
          <p:nvPr/>
        </p:nvSpPr>
        <p:spPr bwMode="auto">
          <a:xfrm>
            <a:off x="4572000" y="4038600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4572000" y="4221163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{xor}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8056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/>
              <a:t>Notación - Restricciones (2)</a:t>
            </a:r>
            <a:endParaRPr lang="es-UY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/>
            <a:r>
              <a:rPr lang="es-ES_tradnl" sz="2800"/>
              <a:t>Otro ejemplo, si dos instancias están conectadas por una asociación, también lo deben estar por otra asociación</a:t>
            </a:r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endParaRPr lang="es-ES_tradnl" sz="2800"/>
          </a:p>
          <a:p>
            <a:pPr eaLnBrk="1" hangingPunct="1"/>
            <a:r>
              <a:rPr lang="es-ES_tradnl" sz="2800"/>
              <a:t>De esta forma una persona que sea dueña de la empresa </a:t>
            </a:r>
            <a:r>
              <a:rPr lang="es-ES_tradnl" sz="2800" u="sng"/>
              <a:t>tiene</a:t>
            </a:r>
            <a:r>
              <a:rPr lang="es-ES_tradnl" sz="2800"/>
              <a:t> que ser empleado</a:t>
            </a:r>
            <a:endParaRPr lang="es-UY" sz="280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03350" y="34290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Persona</a:t>
            </a:r>
            <a:endParaRPr lang="es-UY" b="1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403350" y="42211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300788" y="34290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Empresa</a:t>
            </a:r>
            <a:endParaRPr lang="es-UY" b="1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300788" y="42211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cxnSp>
        <p:nvCxnSpPr>
          <p:cNvPr id="44040" name="AutoShape 8"/>
          <p:cNvCxnSpPr>
            <a:cxnSpLocks noChangeShapeType="1"/>
            <a:stCxn id="44036" idx="3"/>
            <a:endCxn id="44038" idx="1"/>
          </p:cNvCxnSpPr>
          <p:nvPr/>
        </p:nvCxnSpPr>
        <p:spPr bwMode="auto">
          <a:xfrm>
            <a:off x="2924175" y="3825875"/>
            <a:ext cx="336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AutoShape 9"/>
          <p:cNvCxnSpPr>
            <a:cxnSpLocks noChangeShapeType="1"/>
            <a:stCxn id="44037" idx="3"/>
            <a:endCxn id="44039" idx="1"/>
          </p:cNvCxnSpPr>
          <p:nvPr/>
        </p:nvCxnSpPr>
        <p:spPr bwMode="auto">
          <a:xfrm>
            <a:off x="2924175" y="4581525"/>
            <a:ext cx="336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987675" y="34290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dueño</a:t>
            </a:r>
            <a:endParaRPr lang="es-UY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916238" y="465455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empleado</a:t>
            </a:r>
            <a:endParaRPr lang="es-UY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4572000" y="3822700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572000" y="40052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{subset}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851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Asociaciones</a:t>
            </a:r>
            <a:br>
              <a:rPr lang="es-ES_tradnl" dirty="0"/>
            </a:br>
            <a:r>
              <a:rPr lang="es-ES_tradnl" dirty="0"/>
              <a:t>Notación - Restricciones (3)</a:t>
            </a:r>
            <a:endParaRPr lang="es-UY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pPr eaLnBrk="1" hangingPunct="1"/>
            <a:r>
              <a:rPr lang="es-UY" sz="2800"/>
              <a:t>Es posible también indicar que existe un orden entre las instancias con las cuales </a:t>
            </a:r>
            <a:br>
              <a:rPr lang="es-UY" sz="2800"/>
            </a:br>
            <a:r>
              <a:rPr lang="es-UY" sz="2800"/>
              <a:t>otra instancia está relacionada</a:t>
            </a:r>
          </a:p>
          <a:p>
            <a:pPr eaLnBrk="1" hangingPunct="1"/>
            <a:endParaRPr lang="es-UY" sz="2800"/>
          </a:p>
          <a:p>
            <a:pPr eaLnBrk="1" hangingPunct="1"/>
            <a:endParaRPr lang="es-UY" sz="2800"/>
          </a:p>
          <a:p>
            <a:pPr eaLnBrk="1" hangingPunct="1"/>
            <a:endParaRPr lang="es-UY" sz="2800"/>
          </a:p>
          <a:p>
            <a:pPr eaLnBrk="1" hangingPunct="1"/>
            <a:endParaRPr lang="es-UY" sz="2800"/>
          </a:p>
          <a:p>
            <a:pPr eaLnBrk="1" hangingPunct="1"/>
            <a:r>
              <a:rPr lang="es-UY" sz="2800"/>
              <a:t>Aquí interesa el orden de los alumnos en cada curso (por ejemplo por cédula)</a:t>
            </a:r>
          </a:p>
        </p:txBody>
      </p:sp>
      <p:sp>
        <p:nvSpPr>
          <p:cNvPr id="45060" name="Rectangle 14"/>
          <p:cNvSpPr>
            <a:spLocks noChangeArrowheads="1"/>
          </p:cNvSpPr>
          <p:nvPr/>
        </p:nvSpPr>
        <p:spPr bwMode="auto">
          <a:xfrm>
            <a:off x="1403350" y="34925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Curso</a:t>
            </a:r>
            <a:endParaRPr lang="es-UY" b="1"/>
          </a:p>
        </p:txBody>
      </p:sp>
      <p:sp>
        <p:nvSpPr>
          <p:cNvPr id="45061" name="Rectangle 15"/>
          <p:cNvSpPr>
            <a:spLocks noChangeArrowheads="1"/>
          </p:cNvSpPr>
          <p:nvPr/>
        </p:nvSpPr>
        <p:spPr bwMode="auto">
          <a:xfrm>
            <a:off x="1403350" y="42846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45062" name="Rectangle 16"/>
          <p:cNvSpPr>
            <a:spLocks noChangeArrowheads="1"/>
          </p:cNvSpPr>
          <p:nvPr/>
        </p:nvSpPr>
        <p:spPr bwMode="auto">
          <a:xfrm>
            <a:off x="6300788" y="3492500"/>
            <a:ext cx="1511300" cy="792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/>
              <a:t>Alumno</a:t>
            </a:r>
            <a:endParaRPr lang="es-UY" b="1"/>
          </a:p>
        </p:txBody>
      </p:sp>
      <p:sp>
        <p:nvSpPr>
          <p:cNvPr id="45063" name="Rectangle 17"/>
          <p:cNvSpPr>
            <a:spLocks noChangeArrowheads="1"/>
          </p:cNvSpPr>
          <p:nvPr/>
        </p:nvSpPr>
        <p:spPr bwMode="auto">
          <a:xfrm>
            <a:off x="6300788" y="4284663"/>
            <a:ext cx="1511300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/>
          </a:p>
        </p:txBody>
      </p:sp>
      <p:cxnSp>
        <p:nvCxnSpPr>
          <p:cNvPr id="45064" name="AutoShape 18"/>
          <p:cNvCxnSpPr>
            <a:cxnSpLocks noChangeShapeType="1"/>
            <a:stCxn id="45060" idx="3"/>
            <a:endCxn id="45062" idx="1"/>
          </p:cNvCxnSpPr>
          <p:nvPr/>
        </p:nvCxnSpPr>
        <p:spPr bwMode="auto">
          <a:xfrm>
            <a:off x="2924175" y="3889375"/>
            <a:ext cx="33670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5" name="Text Box 20"/>
          <p:cNvSpPr txBox="1">
            <a:spLocks noChangeArrowheads="1"/>
          </p:cNvSpPr>
          <p:nvPr/>
        </p:nvSpPr>
        <p:spPr bwMode="auto">
          <a:xfrm>
            <a:off x="5883275" y="34925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*</a:t>
            </a:r>
            <a:endParaRPr lang="es-UY"/>
          </a:p>
        </p:txBody>
      </p:sp>
      <p:sp>
        <p:nvSpPr>
          <p:cNvPr id="45066" name="Text Box 23"/>
          <p:cNvSpPr txBox="1">
            <a:spLocks noChangeArrowheads="1"/>
          </p:cNvSpPr>
          <p:nvPr/>
        </p:nvSpPr>
        <p:spPr bwMode="auto">
          <a:xfrm>
            <a:off x="5218113" y="38608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{ordered}</a:t>
            </a:r>
            <a:endParaRPr lang="es-UY"/>
          </a:p>
        </p:txBody>
      </p:sp>
      <p:sp>
        <p:nvSpPr>
          <p:cNvPr id="45067" name="Text Box 24"/>
          <p:cNvSpPr txBox="1">
            <a:spLocks noChangeArrowheads="1"/>
          </p:cNvSpPr>
          <p:nvPr/>
        </p:nvSpPr>
        <p:spPr bwMode="auto">
          <a:xfrm>
            <a:off x="2987675" y="35004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*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7860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 - Agregación</a:t>
            </a:r>
            <a:endParaRPr lang="es-UY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496300" cy="4114800"/>
          </a:xfrm>
        </p:spPr>
        <p:txBody>
          <a:bodyPr/>
          <a:lstStyle/>
          <a:p>
            <a:pPr eaLnBrk="1" hangingPunct="1"/>
            <a:r>
              <a:rPr lang="es-ES_tradnl"/>
              <a:t>Es una forma más fuerte de asociación</a:t>
            </a:r>
          </a:p>
          <a:p>
            <a:pPr eaLnBrk="1" hangingPunct="1"/>
            <a:r>
              <a:rPr lang="es-ES_tradnl"/>
              <a:t>Significa que un elemento es parte de otro</a:t>
            </a:r>
          </a:p>
          <a:p>
            <a:pPr eaLnBrk="1" hangingPunct="1"/>
            <a:r>
              <a:rPr lang="es-ES_tradnl"/>
              <a:t>Existen dos variantes</a:t>
            </a:r>
          </a:p>
          <a:p>
            <a:pPr lvl="1" eaLnBrk="1" hangingPunct="1"/>
            <a:r>
              <a:rPr lang="es-ES_tradnl"/>
              <a:t>Agregación compartida (agregación)</a:t>
            </a:r>
          </a:p>
          <a:p>
            <a:pPr lvl="1" eaLnBrk="1" hangingPunct="1"/>
            <a:r>
              <a:rPr lang="es-ES_tradnl"/>
              <a:t>Agregación compuesta (composición)</a:t>
            </a:r>
          </a:p>
          <a:p>
            <a:pPr eaLnBrk="1" hangingPunct="1"/>
            <a:r>
              <a:rPr lang="es-ES_tradnl"/>
              <a:t>Agregación compartida</a:t>
            </a:r>
            <a:endParaRPr lang="es-UY"/>
          </a:p>
        </p:txBody>
      </p:sp>
      <p:pic>
        <p:nvPicPr>
          <p:cNvPr id="46084" name="Picture 4" descr="modelado de dominio - agr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08613"/>
            <a:ext cx="49022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5936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Asociaciones</a:t>
            </a:r>
            <a:br>
              <a:rPr lang="es-ES_tradnl"/>
            </a:br>
            <a:r>
              <a:rPr lang="es-ES_tradnl"/>
              <a:t>Notación - Agregación</a:t>
            </a:r>
            <a:endParaRPr lang="es-UY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/>
              <a:t>Agregación compuesta</a:t>
            </a:r>
          </a:p>
          <a:p>
            <a:pPr lvl="1" eaLnBrk="1" hangingPunct="1"/>
            <a:r>
              <a:rPr lang="es-ES_tradnl"/>
              <a:t>Un elemento es exclusivo del compuesto (máximo de la multiplicidad es 1)</a:t>
            </a:r>
          </a:p>
          <a:p>
            <a:pPr lvl="1" eaLnBrk="1" hangingPunct="1"/>
            <a:r>
              <a:rPr lang="es-ES_tradnl"/>
              <a:t>Generalmente una acción sobre el compuesto se propaga a las partes (típicamente en la destrucción)</a:t>
            </a:r>
            <a:endParaRPr lang="es-UY"/>
          </a:p>
        </p:txBody>
      </p:sp>
      <p:pic>
        <p:nvPicPr>
          <p:cNvPr id="47108" name="Picture 5" descr="modelado de dominio - com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79988"/>
            <a:ext cx="489743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04295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Generalizaciones</a:t>
            </a:r>
            <a:endParaRPr lang="es-UY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Es posible especificar variantes de un concepto cuando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Los subtipos potenciales representan variantes interesantes de un cierto concepto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Un subtipo es consistente con su supertipo (se aplica subsumption)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Todos los subtipos tienen atributos comunes que pueden ser factorizados en el supertipo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Todos los subtipos tienen asociaciones comunes que pueden ser factorizadas en el supertipo</a:t>
            </a:r>
          </a:p>
          <a:p>
            <a:pPr lvl="1" eaLnBrk="1" hangingPunct="1">
              <a:lnSpc>
                <a:spcPct val="90000"/>
              </a:lnSpc>
            </a:pP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23127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Generalizaciones</a:t>
            </a:r>
            <a:br>
              <a:rPr lang="es-ES_tradnl"/>
            </a:br>
            <a:r>
              <a:rPr lang="es-ES_tradnl"/>
              <a:t>Notación</a:t>
            </a:r>
            <a:endParaRPr lang="es-UY"/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2051050" y="2060575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abstracto</a:t>
            </a:r>
            <a:endParaRPr lang="es-UY" b="1"/>
          </a:p>
        </p:txBody>
      </p:sp>
      <p:sp>
        <p:nvSpPr>
          <p:cNvPr id="49156" name="Line 6"/>
          <p:cNvSpPr>
            <a:spLocks noChangeShapeType="1"/>
          </p:cNvSpPr>
          <p:nvPr/>
        </p:nvSpPr>
        <p:spPr bwMode="auto">
          <a:xfrm flipH="1">
            <a:off x="2339975" y="2420938"/>
            <a:ext cx="2159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4284663" y="206057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b="1"/>
              <a:t>concreto</a:t>
            </a:r>
            <a:endParaRPr lang="es-UY" b="1"/>
          </a:p>
        </p:txBody>
      </p:sp>
      <p:sp>
        <p:nvSpPr>
          <p:cNvPr id="49158" name="Line 8"/>
          <p:cNvSpPr>
            <a:spLocks noChangeShapeType="1"/>
          </p:cNvSpPr>
          <p:nvPr/>
        </p:nvSpPr>
        <p:spPr bwMode="auto">
          <a:xfrm>
            <a:off x="4859338" y="2420938"/>
            <a:ext cx="3603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372225" y="5949950"/>
            <a:ext cx="141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enumerado</a:t>
            </a:r>
          </a:p>
          <a:p>
            <a:pPr algn="ctr" eaLnBrk="1" hangingPunct="1"/>
            <a:r>
              <a:rPr lang="es-ES_tradnl" b="1"/>
              <a:t>(data type)</a:t>
            </a:r>
            <a:endParaRPr lang="es-UY" b="1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 flipV="1">
            <a:off x="7019925" y="5445125"/>
            <a:ext cx="3603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pic>
        <p:nvPicPr>
          <p:cNvPr id="49161" name="Picture 11" descr="modelado de dominio - general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886075"/>
            <a:ext cx="62404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32" name="Picture 12" descr="modelado de dominio - e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076700"/>
            <a:ext cx="15827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707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/>
      <p:bldP spid="2099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Generalizaciones</a:t>
            </a:r>
            <a:br>
              <a:rPr lang="es-ES_tradnl"/>
            </a:br>
            <a:r>
              <a:rPr lang="es-ES_tradnl"/>
              <a:t>Sugerencias</a:t>
            </a:r>
            <a:endParaRPr lang="es-UY"/>
          </a:p>
        </p:txBody>
      </p:sp>
      <p:sp>
        <p:nvSpPr>
          <p:cNvPr id="50179" name="Rectangle 11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135937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/>
              <a:t>Modelado de estados</a:t>
            </a:r>
          </a:p>
          <a:p>
            <a:pPr lvl="1" eaLnBrk="1" hangingPunct="1"/>
            <a:r>
              <a:rPr lang="es-ES_tradnl"/>
              <a:t>Modelar los estados de un concepto solamente cuando resulte imprescindible para comprender el problema</a:t>
            </a:r>
          </a:p>
          <a:p>
            <a:pPr lvl="1" eaLnBrk="1" hangingPunct="1"/>
            <a:r>
              <a:rPr lang="es-ES_tradnl"/>
              <a:t>No modelar los estados de un concepto X como subtipos de X</a:t>
            </a:r>
          </a:p>
          <a:p>
            <a:pPr lvl="1" eaLnBrk="1" hangingPunct="1"/>
            <a:r>
              <a:rPr lang="es-ES_tradnl"/>
              <a:t>Para esto utilizar</a:t>
            </a:r>
          </a:p>
          <a:p>
            <a:pPr lvl="2" eaLnBrk="1" hangingPunct="1"/>
            <a:r>
              <a:rPr lang="es-ES_tradnl"/>
              <a:t>Atributos</a:t>
            </a:r>
          </a:p>
          <a:p>
            <a:pPr lvl="2" eaLnBrk="1" hangingPunct="1"/>
            <a:r>
              <a:rPr lang="es-ES_tradnl"/>
              <a:t>Conceptos (“con cuidado”)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120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Generalizaciones</a:t>
            </a:r>
            <a:br>
              <a:rPr lang="es-ES_tradnl"/>
            </a:br>
            <a:r>
              <a:rPr lang="es-ES_tradnl"/>
              <a:t>Sugerencias (2)</a:t>
            </a:r>
            <a:endParaRPr lang="es-UY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05000"/>
            <a:ext cx="7010400" cy="4114800"/>
          </a:xfrm>
        </p:spPr>
        <p:txBody>
          <a:bodyPr/>
          <a:lstStyle/>
          <a:p>
            <a:pPr eaLnBrk="1" hangingPunct="1"/>
            <a:r>
              <a:rPr lang="es-ES_tradnl"/>
              <a:t>Modelado de estados (cont.)</a:t>
            </a:r>
          </a:p>
        </p:txBody>
      </p:sp>
      <p:pic>
        <p:nvPicPr>
          <p:cNvPr id="51204" name="Picture 4" descr="modelado de dominio - mod estado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20939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modelado de dominio - mod estado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781300"/>
            <a:ext cx="3965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03350" y="5708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b="1"/>
              <a:t>Correcto</a:t>
            </a:r>
            <a:endParaRPr lang="es-UY" sz="2000" b="1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227763" y="5708650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b="1"/>
              <a:t>Incorrecto</a:t>
            </a:r>
            <a:endParaRPr lang="es-UY" sz="20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9548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Tipos Asociativos</a:t>
            </a:r>
            <a:endParaRPr lang="es-UY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8053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Un tipo asociativo es un elemento que es tanto </a:t>
            </a:r>
            <a:r>
              <a:rPr lang="es-ES_tradnl" i="1"/>
              <a:t>clase</a:t>
            </a:r>
            <a:r>
              <a:rPr lang="es-ES_tradnl"/>
              <a:t> como </a:t>
            </a:r>
            <a:r>
              <a:rPr lang="es-ES_tradnl" i="1"/>
              <a:t>asociación</a:t>
            </a:r>
            <a:endParaRPr lang="es-ES_tradnl"/>
          </a:p>
          <a:p>
            <a:pPr eaLnBrk="1" hangingPunct="1">
              <a:lnSpc>
                <a:spcPct val="90000"/>
              </a:lnSpc>
            </a:pPr>
            <a:r>
              <a:rPr lang="es-ES_tradnl"/>
              <a:t>Motivación para usar tipos asociativos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Una empresa contrata a diferentes personas para trabajar y a cada una le asigna un sueldo particular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Una persona puede ser contratada por diferentes empresas y puede recibir un sueldo diferente por cada trabajo</a:t>
            </a:r>
          </a:p>
          <a:p>
            <a:pPr lvl="1" eaLnBrk="1" hangingPunct="1">
              <a:lnSpc>
                <a:spcPct val="90000"/>
              </a:lnSpc>
            </a:pPr>
            <a:r>
              <a:rPr lang="es-UY"/>
              <a:t>Interesa saber cuánto cobra una persona en cada trabajo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49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9202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Modelo de Dominio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805362"/>
          </a:xfrm>
        </p:spPr>
        <p:txBody>
          <a:bodyPr/>
          <a:lstStyle/>
          <a:p>
            <a:pPr eaLnBrk="1" hangingPunct="1"/>
            <a:r>
              <a:rPr lang="es-ES_tradnl"/>
              <a:t>Está enfocado en conceptos del dominio y no en entidades de software</a:t>
            </a:r>
          </a:p>
          <a:p>
            <a:pPr eaLnBrk="1" hangingPunct="1"/>
            <a:r>
              <a:rPr lang="es-ES_tradnl"/>
              <a:t>Contenido:</a:t>
            </a:r>
          </a:p>
          <a:p>
            <a:pPr lvl="1" eaLnBrk="1" hangingPunct="1"/>
            <a:r>
              <a:rPr lang="es-ES_tradnl" b="1"/>
              <a:t>Introducción:</a:t>
            </a:r>
            <a:r>
              <a:rPr lang="es-ES_tradnl"/>
              <a:t> Breve descripción que sirve como introducción al modelo</a:t>
            </a:r>
          </a:p>
          <a:p>
            <a:pPr lvl="1" eaLnBrk="1" hangingPunct="1"/>
            <a:r>
              <a:rPr lang="es-ES_tradnl" b="1"/>
              <a:t>Conceptos:</a:t>
            </a:r>
            <a:r>
              <a:rPr lang="es-ES_tradnl"/>
              <a:t> Clases que representan </a:t>
            </a:r>
            <a:r>
              <a:rPr lang="es-ES_tradnl" u="sng"/>
              <a:t>conceptos</a:t>
            </a:r>
            <a:r>
              <a:rPr lang="es-ES_tradnl"/>
              <a:t> significativos presentes en el dominio</a:t>
            </a:r>
          </a:p>
          <a:p>
            <a:pPr lvl="1" eaLnBrk="1" hangingPunct="1"/>
            <a:r>
              <a:rPr lang="es-ES_tradnl" b="1"/>
              <a:t>Tipos:</a:t>
            </a:r>
            <a:r>
              <a:rPr lang="es-ES_tradnl"/>
              <a:t> Data types que describen propiedades de las clases que representan conceptos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9193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Tipos Asociativos (2)</a:t>
            </a:r>
            <a:endParaRPr lang="es-UY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62950" cy="4805362"/>
          </a:xfrm>
        </p:spPr>
        <p:txBody>
          <a:bodyPr/>
          <a:lstStyle/>
          <a:p>
            <a:pPr eaLnBrk="1" hangingPunct="1"/>
            <a:r>
              <a:rPr lang="es-ES_tradnl" sz="3000"/>
              <a:t>Incluir el </a:t>
            </a:r>
            <a:r>
              <a:rPr lang="es-ES_tradnl" sz="3000" i="1"/>
              <a:t>sueldo</a:t>
            </a:r>
            <a:r>
              <a:rPr lang="es-ES_tradnl" sz="3000"/>
              <a:t> en la </a:t>
            </a:r>
            <a:r>
              <a:rPr lang="es-ES_tradnl" sz="3000" i="1"/>
              <a:t>Persona</a:t>
            </a:r>
            <a:r>
              <a:rPr lang="es-ES_tradnl" sz="3000"/>
              <a:t> no es correcto ya que una </a:t>
            </a:r>
            <a:r>
              <a:rPr lang="es-ES_tradnl" sz="3000" i="1"/>
              <a:t>Persona</a:t>
            </a:r>
            <a:r>
              <a:rPr lang="es-ES_tradnl" sz="3000"/>
              <a:t> puede tener más de un </a:t>
            </a:r>
            <a:r>
              <a:rPr lang="es-ES_tradnl" sz="3000" i="1"/>
              <a:t>sueldo</a:t>
            </a:r>
            <a:r>
              <a:rPr lang="es-ES_tradnl" sz="3000"/>
              <a:t> y éste depende del trabajo</a:t>
            </a:r>
          </a:p>
          <a:p>
            <a:pPr eaLnBrk="1" hangingPunct="1"/>
            <a:r>
              <a:rPr lang="es-ES_tradnl" sz="3000"/>
              <a:t>Incluir el </a:t>
            </a:r>
            <a:r>
              <a:rPr lang="es-ES_tradnl" sz="3000" i="1"/>
              <a:t>sueldo</a:t>
            </a:r>
            <a:r>
              <a:rPr lang="es-ES_tradnl" sz="3000"/>
              <a:t> en la </a:t>
            </a:r>
            <a:r>
              <a:rPr lang="es-ES_tradnl" sz="3000" i="1"/>
              <a:t>Empresa</a:t>
            </a:r>
            <a:r>
              <a:rPr lang="es-ES_tradnl" sz="3000"/>
              <a:t> tampoco es correcto ya que la </a:t>
            </a:r>
            <a:r>
              <a:rPr lang="es-ES_tradnl" sz="3000" i="1"/>
              <a:t>Empresa</a:t>
            </a:r>
            <a:r>
              <a:rPr lang="es-ES_tradnl" sz="3000"/>
              <a:t> paga sueldos distintos a cada empleado</a:t>
            </a:r>
          </a:p>
          <a:p>
            <a:pPr eaLnBrk="1" hangingPunct="1"/>
            <a:r>
              <a:rPr lang="es-ES_tradnl" sz="3000"/>
              <a:t>Esto conduce a la noción de tipos asociativos, los cuales permiten agregar propiedades a las asociaciones</a:t>
            </a:r>
            <a:endParaRPr lang="es-UY" sz="3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32024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470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Tipos Asociativos</a:t>
            </a:r>
            <a:br>
              <a:rPr lang="es-ES_tradnl" dirty="0"/>
            </a:br>
            <a:r>
              <a:rPr lang="es-ES_tradnl" dirty="0"/>
              <a:t>Notación</a:t>
            </a:r>
            <a:endParaRPr lang="es-UY" dirty="0"/>
          </a:p>
        </p:txBody>
      </p:sp>
      <p:pic>
        <p:nvPicPr>
          <p:cNvPr id="54275" name="Picture 4" descr="modelado de dominio - tipo asocia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634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5989638" y="4652963"/>
            <a:ext cx="25431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El tipo asociativo permite </a:t>
            </a:r>
          </a:p>
          <a:p>
            <a:pPr algn="ctr" eaLnBrk="1" hangingPunct="1"/>
            <a:r>
              <a:rPr lang="es-ES_tradnl" b="1"/>
              <a:t>representar multiplicidades </a:t>
            </a:r>
            <a:br>
              <a:rPr lang="es-ES_tradnl" b="1"/>
            </a:br>
            <a:r>
              <a:rPr lang="es-ES_tradnl" b="1"/>
              <a:t>y atributos</a:t>
            </a:r>
            <a:endParaRPr lang="es-UY" b="1"/>
          </a:p>
        </p:txBody>
      </p:sp>
      <p:sp>
        <p:nvSpPr>
          <p:cNvPr id="54277" name="Line 6"/>
          <p:cNvSpPr>
            <a:spLocks noChangeShapeType="1"/>
          </p:cNvSpPr>
          <p:nvPr/>
        </p:nvSpPr>
        <p:spPr bwMode="auto">
          <a:xfrm flipH="1" flipV="1">
            <a:off x="5292725" y="3284538"/>
            <a:ext cx="107950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 flipH="1" flipV="1">
            <a:off x="5219700" y="4581525"/>
            <a:ext cx="865188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33887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158037" cy="119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Tipos Asociativos</a:t>
            </a:r>
            <a:br>
              <a:rPr lang="es-ES_tradnl" sz="4400" dirty="0"/>
            </a:br>
            <a:r>
              <a:rPr lang="es-ES_tradnl" dirty="0"/>
              <a:t>Modelado Avanzado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73238"/>
            <a:ext cx="8351838" cy="4114800"/>
          </a:xfrm>
        </p:spPr>
        <p:txBody>
          <a:bodyPr/>
          <a:lstStyle/>
          <a:p>
            <a:pPr eaLnBrk="1" hangingPunct="1"/>
            <a:r>
              <a:rPr lang="es-UY" sz="2600"/>
              <a:t>¿Cómo se modela cuando se necesitan múltiples instancias de la misma clase de asociación para </a:t>
            </a:r>
            <a:br>
              <a:rPr lang="es-UY" sz="2600"/>
            </a:br>
            <a:r>
              <a:rPr lang="es-UY" sz="2600"/>
              <a:t>un mismo par de instancias?</a:t>
            </a:r>
          </a:p>
          <a:p>
            <a:pPr eaLnBrk="1" hangingPunct="1"/>
            <a:r>
              <a:rPr lang="es-ES_tradnl" sz="2600"/>
              <a:t>Ejemplo: registrar todos los sueldos de una persona dentro de una empresa</a:t>
            </a:r>
            <a:endParaRPr lang="es-UY" sz="2600"/>
          </a:p>
        </p:txBody>
      </p:sp>
      <p:pic>
        <p:nvPicPr>
          <p:cNvPr id="55300" name="Picture 4" descr="modelado de dominio - tipo asociativo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3800475"/>
            <a:ext cx="4535488" cy="2652713"/>
          </a:xfrm>
          <a:noFill/>
        </p:spPr>
      </p:pic>
      <p:sp>
        <p:nvSpPr>
          <p:cNvPr id="55301" name="Text Box 6"/>
          <p:cNvSpPr txBox="1">
            <a:spLocks noChangeArrowheads="1"/>
          </p:cNvSpPr>
          <p:nvPr/>
        </p:nvSpPr>
        <p:spPr bwMode="auto">
          <a:xfrm>
            <a:off x="179388" y="5334000"/>
            <a:ext cx="2232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La relación Empresa-Persona </a:t>
            </a:r>
          </a:p>
          <a:p>
            <a:pPr algn="ctr" eaLnBrk="1" hangingPunct="1"/>
            <a:r>
              <a:rPr lang="es-ES_tradnl" b="1"/>
              <a:t>acepta múltiples trabajos</a:t>
            </a:r>
            <a:endParaRPr lang="es-UY" b="1"/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 flipH="1" flipV="1">
            <a:off x="2555875" y="6021388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UY"/>
              <a:t>Programación Avanzada - Curso 2017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AA1BC-1E26-4359-B228-40C56C133EB1}" type="slidenum">
              <a:rPr lang="es-ES" smtClean="0"/>
              <a:pPr>
                <a:defRPr/>
              </a:pPr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2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Modelo de Dominio</a:t>
            </a:r>
            <a:br>
              <a:rPr lang="es-ES_tradnl" sz="4400"/>
            </a:br>
            <a:r>
              <a:rPr lang="es-ES_tradnl"/>
              <a:t>Errores Comunes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135937" cy="4114800"/>
          </a:xfrm>
        </p:spPr>
        <p:txBody>
          <a:bodyPr/>
          <a:lstStyle/>
          <a:p>
            <a:pPr eaLnBrk="1" hangingPunct="1"/>
            <a:r>
              <a:rPr lang="es-UY"/>
              <a:t>Modelar un estado mediante conceptos </a:t>
            </a:r>
            <a:br>
              <a:rPr lang="es-UY"/>
            </a:br>
            <a:r>
              <a:rPr lang="es-UY"/>
              <a:t>sin ser estrictamente necesario</a:t>
            </a:r>
          </a:p>
          <a:p>
            <a:pPr eaLnBrk="1" hangingPunct="1"/>
            <a:r>
              <a:rPr lang="es-UY"/>
              <a:t>Modelar el concepto más general del problema sin ser necesario</a:t>
            </a:r>
          </a:p>
          <a:p>
            <a:pPr eaLnBrk="1" hangingPunct="1"/>
            <a:r>
              <a:rPr lang="es-UY"/>
              <a:t>Modelar un </a:t>
            </a:r>
            <a:r>
              <a:rPr lang="es-UY" i="1"/>
              <a:t>data type</a:t>
            </a:r>
            <a:r>
              <a:rPr lang="es-UY"/>
              <a:t> como concepto </a:t>
            </a:r>
            <a:br>
              <a:rPr lang="es-UY"/>
            </a:br>
            <a:r>
              <a:rPr lang="es-UY"/>
              <a:t>y viceversa</a:t>
            </a:r>
          </a:p>
          <a:p>
            <a:pPr eaLnBrk="1" hangingPunct="1"/>
            <a:r>
              <a:rPr lang="es-UY"/>
              <a:t>Mal uso de las clases de asociación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4629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Modelo de Dominio</a:t>
            </a:r>
            <a:br>
              <a:rPr lang="es-ES_tradnl" sz="4400"/>
            </a:br>
            <a:r>
              <a:rPr lang="es-ES_tradnl"/>
              <a:t>Errores Comunes (2)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7704138" cy="4619625"/>
          </a:xfrm>
        </p:spPr>
        <p:txBody>
          <a:bodyPr>
            <a:normAutofit/>
          </a:bodyPr>
          <a:lstStyle/>
          <a:p>
            <a:pPr eaLnBrk="1" hangingPunct="1"/>
            <a:r>
              <a:rPr lang="es-UY" dirty="0"/>
              <a:t>Omisión de una </a:t>
            </a:r>
            <a:r>
              <a:rPr lang="es-UY" i="1" dirty="0"/>
              <a:t>especificación</a:t>
            </a:r>
            <a:r>
              <a:rPr lang="es-UY" dirty="0"/>
              <a:t> para las instancias</a:t>
            </a:r>
          </a:p>
          <a:p>
            <a:pPr eaLnBrk="1" hangingPunct="1"/>
            <a:r>
              <a:rPr lang="es-UY" dirty="0"/>
              <a:t>Incluir elementos del diseño (interfaces, dependencia, etc.)</a:t>
            </a:r>
          </a:p>
          <a:p>
            <a:pPr eaLnBrk="1" hangingPunct="1"/>
            <a:r>
              <a:rPr lang="es-UY" dirty="0"/>
              <a:t>Representar asociaciones como atributos (uso de claves foráneas)</a:t>
            </a:r>
          </a:p>
          <a:p>
            <a:pPr eaLnBrk="1" hangingPunct="1"/>
            <a:r>
              <a:rPr lang="es-UY" dirty="0"/>
              <a:t>Redundancia y sobre especificación</a:t>
            </a:r>
          </a:p>
          <a:p>
            <a:pPr eaLnBrk="1" hangingPunct="1"/>
            <a:r>
              <a:rPr lang="en-US" dirty="0" err="1"/>
              <a:t>Especificar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estructura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multiplicidad</a:t>
            </a:r>
            <a:r>
              <a:rPr lang="en-US" dirty="0"/>
              <a:t> de 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42572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Restricciones</a:t>
            </a:r>
          </a:p>
        </p:txBody>
      </p:sp>
    </p:spTree>
    <p:extLst>
      <p:ext uri="{BB962C8B-B14F-4D97-AF65-F5344CB8AC3E}">
        <p14:creationId xmlns:p14="http://schemas.microsoft.com/office/powerpoint/2010/main" val="2858837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Restricciones</a:t>
            </a:r>
            <a:endParaRPr lang="es-UY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8064500" cy="4114800"/>
          </a:xfrm>
        </p:spPr>
        <p:txBody>
          <a:bodyPr/>
          <a:lstStyle/>
          <a:p>
            <a:pPr eaLnBrk="1" hangingPunct="1"/>
            <a:r>
              <a:rPr lang="es-ES_tradnl"/>
              <a:t>Es muy común el hecho de que un Modelo de Dominio no alcance a representar exactamente la realidad planteada</a:t>
            </a:r>
          </a:p>
          <a:p>
            <a:pPr eaLnBrk="1" hangingPunct="1"/>
            <a:r>
              <a:rPr lang="es-ES_tradnl"/>
              <a:t>Existen casos donde un modelo representa fielmente la mayoría de los aspectos de la realidad sin embargo permite otros que no son deseables</a:t>
            </a:r>
            <a:r>
              <a:rPr lang="es-UY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35070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Motivación</a:t>
            </a:r>
            <a:endParaRPr lang="es-UY" sz="4400"/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692275" y="5445125"/>
            <a:ext cx="6110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400" b="1"/>
              <a:t>El modelo representado por este </a:t>
            </a:r>
          </a:p>
          <a:p>
            <a:pPr algn="ctr" eaLnBrk="1" hangingPunct="1"/>
            <a:r>
              <a:rPr lang="es-ES_tradnl" sz="2400" b="1"/>
              <a:t>diagrama: ¿Refleja fielmente la realidad?</a:t>
            </a:r>
            <a:endParaRPr lang="es-UY" sz="2400" b="1"/>
          </a:p>
        </p:txBody>
      </p:sp>
      <p:grpSp>
        <p:nvGrpSpPr>
          <p:cNvPr id="60420" name="Group 7"/>
          <p:cNvGrpSpPr>
            <a:grpSpLocks noChangeAspect="1"/>
          </p:cNvGrpSpPr>
          <p:nvPr/>
        </p:nvGrpSpPr>
        <p:grpSpPr bwMode="auto">
          <a:xfrm>
            <a:off x="2124075" y="2276475"/>
            <a:ext cx="5084763" cy="2657475"/>
            <a:chOff x="1338" y="1434"/>
            <a:chExt cx="3203" cy="1674"/>
          </a:xfrm>
        </p:grpSpPr>
        <p:sp>
          <p:nvSpPr>
            <p:cNvPr id="6042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338" y="1434"/>
              <a:ext cx="3203" cy="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60422" name="Rectangle 8"/>
            <p:cNvSpPr>
              <a:spLocks noChangeArrowheads="1"/>
            </p:cNvSpPr>
            <p:nvPr/>
          </p:nvSpPr>
          <p:spPr bwMode="auto">
            <a:xfrm>
              <a:off x="1362" y="1733"/>
              <a:ext cx="862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3" name="Rectangle 9"/>
            <p:cNvSpPr>
              <a:spLocks noChangeArrowheads="1"/>
            </p:cNvSpPr>
            <p:nvPr/>
          </p:nvSpPr>
          <p:spPr bwMode="auto">
            <a:xfrm>
              <a:off x="1362" y="1733"/>
              <a:ext cx="862" cy="202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4" name="Rectangle 10"/>
            <p:cNvSpPr>
              <a:spLocks noChangeArrowheads="1"/>
            </p:cNvSpPr>
            <p:nvPr/>
          </p:nvSpPr>
          <p:spPr bwMode="auto">
            <a:xfrm>
              <a:off x="1362" y="1503"/>
              <a:ext cx="862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5" name="Rectangle 11"/>
            <p:cNvSpPr>
              <a:spLocks noChangeArrowheads="1"/>
            </p:cNvSpPr>
            <p:nvPr/>
          </p:nvSpPr>
          <p:spPr bwMode="auto">
            <a:xfrm>
              <a:off x="1362" y="1503"/>
              <a:ext cx="862" cy="230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6" name="Rectangle 12"/>
            <p:cNvSpPr>
              <a:spLocks noChangeArrowheads="1"/>
            </p:cNvSpPr>
            <p:nvPr/>
          </p:nvSpPr>
          <p:spPr bwMode="auto">
            <a:xfrm>
              <a:off x="1523" y="1538"/>
              <a:ext cx="60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b="1">
                  <a:solidFill>
                    <a:srgbClr val="000000"/>
                  </a:solidFill>
                </a:rPr>
                <a:t>Empresa</a:t>
              </a:r>
              <a:endParaRPr lang="es-UY"/>
            </a:p>
          </p:txBody>
        </p:sp>
        <p:sp>
          <p:nvSpPr>
            <p:cNvPr id="60427" name="Rectangle 13"/>
            <p:cNvSpPr>
              <a:spLocks noChangeArrowheads="1"/>
            </p:cNvSpPr>
            <p:nvPr/>
          </p:nvSpPr>
          <p:spPr bwMode="auto">
            <a:xfrm>
              <a:off x="3654" y="1733"/>
              <a:ext cx="863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8" name="Rectangle 14"/>
            <p:cNvSpPr>
              <a:spLocks noChangeArrowheads="1"/>
            </p:cNvSpPr>
            <p:nvPr/>
          </p:nvSpPr>
          <p:spPr bwMode="auto">
            <a:xfrm>
              <a:off x="3654" y="1733"/>
              <a:ext cx="863" cy="202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29" name="Rectangle 15"/>
            <p:cNvSpPr>
              <a:spLocks noChangeArrowheads="1"/>
            </p:cNvSpPr>
            <p:nvPr/>
          </p:nvSpPr>
          <p:spPr bwMode="auto">
            <a:xfrm>
              <a:off x="3654" y="1504"/>
              <a:ext cx="863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0" name="Rectangle 16"/>
            <p:cNvSpPr>
              <a:spLocks noChangeArrowheads="1"/>
            </p:cNvSpPr>
            <p:nvPr/>
          </p:nvSpPr>
          <p:spPr bwMode="auto">
            <a:xfrm>
              <a:off x="3654" y="1504"/>
              <a:ext cx="863" cy="229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1" name="Rectangle 17"/>
            <p:cNvSpPr>
              <a:spLocks noChangeArrowheads="1"/>
            </p:cNvSpPr>
            <p:nvPr/>
          </p:nvSpPr>
          <p:spPr bwMode="auto">
            <a:xfrm>
              <a:off x="3790" y="1538"/>
              <a:ext cx="65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b="1">
                  <a:solidFill>
                    <a:srgbClr val="000000"/>
                  </a:solidFill>
                </a:rPr>
                <a:t>Vendedor</a:t>
              </a:r>
              <a:endParaRPr lang="es-UY"/>
            </a:p>
          </p:txBody>
        </p:sp>
        <p:sp>
          <p:nvSpPr>
            <p:cNvPr id="60432" name="Rectangle 18"/>
            <p:cNvSpPr>
              <a:spLocks noChangeArrowheads="1"/>
            </p:cNvSpPr>
            <p:nvPr/>
          </p:nvSpPr>
          <p:spPr bwMode="auto">
            <a:xfrm>
              <a:off x="2496" y="2805"/>
              <a:ext cx="86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3" name="Rectangle 19"/>
            <p:cNvSpPr>
              <a:spLocks noChangeArrowheads="1"/>
            </p:cNvSpPr>
            <p:nvPr/>
          </p:nvSpPr>
          <p:spPr bwMode="auto">
            <a:xfrm>
              <a:off x="2496" y="2805"/>
              <a:ext cx="863" cy="201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4" name="Rectangle 20"/>
            <p:cNvSpPr>
              <a:spLocks noChangeArrowheads="1"/>
            </p:cNvSpPr>
            <p:nvPr/>
          </p:nvSpPr>
          <p:spPr bwMode="auto">
            <a:xfrm>
              <a:off x="2496" y="2575"/>
              <a:ext cx="863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5" name="Rectangle 21"/>
            <p:cNvSpPr>
              <a:spLocks noChangeArrowheads="1"/>
            </p:cNvSpPr>
            <p:nvPr/>
          </p:nvSpPr>
          <p:spPr bwMode="auto">
            <a:xfrm>
              <a:off x="2496" y="2575"/>
              <a:ext cx="863" cy="230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36" name="Rectangle 22"/>
            <p:cNvSpPr>
              <a:spLocks noChangeArrowheads="1"/>
            </p:cNvSpPr>
            <p:nvPr/>
          </p:nvSpPr>
          <p:spPr bwMode="auto">
            <a:xfrm>
              <a:off x="2647" y="2609"/>
              <a:ext cx="62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b="1">
                  <a:solidFill>
                    <a:srgbClr val="000000"/>
                  </a:solidFill>
                </a:rPr>
                <a:t>Producto</a:t>
              </a:r>
              <a:endParaRPr lang="es-UY"/>
            </a:p>
          </p:txBody>
        </p:sp>
        <p:sp>
          <p:nvSpPr>
            <p:cNvPr id="60437" name="Rectangle 23"/>
            <p:cNvSpPr>
              <a:spLocks noChangeArrowheads="1"/>
            </p:cNvSpPr>
            <p:nvPr/>
          </p:nvSpPr>
          <p:spPr bwMode="auto">
            <a:xfrm>
              <a:off x="2412" y="1864"/>
              <a:ext cx="12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1</a:t>
              </a:r>
              <a:endParaRPr lang="es-UY"/>
            </a:p>
          </p:txBody>
        </p:sp>
        <p:sp>
          <p:nvSpPr>
            <p:cNvPr id="60438" name="Rectangle 24"/>
            <p:cNvSpPr>
              <a:spLocks noChangeArrowheads="1"/>
            </p:cNvSpPr>
            <p:nvPr/>
          </p:nvSpPr>
          <p:spPr bwMode="auto">
            <a:xfrm>
              <a:off x="3415" y="1864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60439" name="Line 25"/>
            <p:cNvSpPr>
              <a:spLocks noChangeShapeType="1"/>
            </p:cNvSpPr>
            <p:nvPr/>
          </p:nvSpPr>
          <p:spPr bwMode="auto">
            <a:xfrm>
              <a:off x="2224" y="1719"/>
              <a:ext cx="1430" cy="1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60440" name="Rectangle 26"/>
            <p:cNvSpPr>
              <a:spLocks noChangeArrowheads="1"/>
            </p:cNvSpPr>
            <p:nvPr/>
          </p:nvSpPr>
          <p:spPr bwMode="auto">
            <a:xfrm>
              <a:off x="2573" y="1484"/>
              <a:ext cx="25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  <a:latin typeface="Webdings" pitchFamily="18" charset="2"/>
                </a:rPr>
                <a:t>3</a:t>
              </a:r>
              <a:endParaRPr lang="es-UY"/>
            </a:p>
          </p:txBody>
        </p:sp>
        <p:sp>
          <p:nvSpPr>
            <p:cNvPr id="60441" name="Rectangle 27"/>
            <p:cNvSpPr>
              <a:spLocks noChangeArrowheads="1"/>
            </p:cNvSpPr>
            <p:nvPr/>
          </p:nvSpPr>
          <p:spPr bwMode="auto">
            <a:xfrm>
              <a:off x="2700" y="147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 </a:t>
              </a:r>
              <a:endParaRPr lang="es-UY"/>
            </a:p>
          </p:txBody>
        </p:sp>
        <p:sp>
          <p:nvSpPr>
            <p:cNvPr id="60442" name="Rectangle 28"/>
            <p:cNvSpPr>
              <a:spLocks noChangeArrowheads="1"/>
            </p:cNvSpPr>
            <p:nvPr/>
          </p:nvSpPr>
          <p:spPr bwMode="auto">
            <a:xfrm>
              <a:off x="2736" y="1472"/>
              <a:ext cx="63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trabaja en</a:t>
              </a:r>
              <a:endParaRPr lang="es-UY"/>
            </a:p>
          </p:txBody>
        </p:sp>
        <p:sp>
          <p:nvSpPr>
            <p:cNvPr id="60443" name="Rectangle 29"/>
            <p:cNvSpPr>
              <a:spLocks noChangeArrowheads="1"/>
            </p:cNvSpPr>
            <p:nvPr/>
          </p:nvSpPr>
          <p:spPr bwMode="auto">
            <a:xfrm>
              <a:off x="1615" y="2070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60444" name="Rectangle 30"/>
            <p:cNvSpPr>
              <a:spLocks noChangeArrowheads="1"/>
            </p:cNvSpPr>
            <p:nvPr/>
          </p:nvSpPr>
          <p:spPr bwMode="auto">
            <a:xfrm>
              <a:off x="2290" y="2936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60445" name="Freeform 31"/>
            <p:cNvSpPr>
              <a:spLocks/>
            </p:cNvSpPr>
            <p:nvPr/>
          </p:nvSpPr>
          <p:spPr bwMode="auto">
            <a:xfrm>
              <a:off x="1793" y="1935"/>
              <a:ext cx="703" cy="856"/>
            </a:xfrm>
            <a:custGeom>
              <a:avLst/>
              <a:gdLst>
                <a:gd name="T0" fmla="*/ 0 w 703"/>
                <a:gd name="T1" fmla="*/ 0 h 856"/>
                <a:gd name="T2" fmla="*/ 0 w 703"/>
                <a:gd name="T3" fmla="*/ 856 h 856"/>
                <a:gd name="T4" fmla="*/ 703 w 703"/>
                <a:gd name="T5" fmla="*/ 856 h 856"/>
                <a:gd name="T6" fmla="*/ 0 60000 65536"/>
                <a:gd name="T7" fmla="*/ 0 60000 65536"/>
                <a:gd name="T8" fmla="*/ 0 60000 65536"/>
                <a:gd name="T9" fmla="*/ 0 w 703"/>
                <a:gd name="T10" fmla="*/ 0 h 856"/>
                <a:gd name="T11" fmla="*/ 703 w 703"/>
                <a:gd name="T12" fmla="*/ 856 h 8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3" h="856">
                  <a:moveTo>
                    <a:pt x="0" y="0"/>
                  </a:moveTo>
                  <a:lnTo>
                    <a:pt x="0" y="856"/>
                  </a:lnTo>
                  <a:lnTo>
                    <a:pt x="703" y="856"/>
                  </a:ln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6" name="Rectangle 32"/>
            <p:cNvSpPr>
              <a:spLocks noChangeArrowheads="1"/>
            </p:cNvSpPr>
            <p:nvPr/>
          </p:nvSpPr>
          <p:spPr bwMode="auto">
            <a:xfrm>
              <a:off x="3552" y="2936"/>
              <a:ext cx="12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1</a:t>
              </a:r>
              <a:endParaRPr lang="es-UY"/>
            </a:p>
          </p:txBody>
        </p:sp>
        <p:sp>
          <p:nvSpPr>
            <p:cNvPr id="60447" name="Rectangle 33"/>
            <p:cNvSpPr>
              <a:spLocks noChangeArrowheads="1"/>
            </p:cNvSpPr>
            <p:nvPr/>
          </p:nvSpPr>
          <p:spPr bwMode="auto">
            <a:xfrm>
              <a:off x="4185" y="2070"/>
              <a:ext cx="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60448" name="Freeform 34"/>
            <p:cNvSpPr>
              <a:spLocks/>
            </p:cNvSpPr>
            <p:nvPr/>
          </p:nvSpPr>
          <p:spPr bwMode="auto">
            <a:xfrm>
              <a:off x="3359" y="1935"/>
              <a:ext cx="726" cy="856"/>
            </a:xfrm>
            <a:custGeom>
              <a:avLst/>
              <a:gdLst>
                <a:gd name="T0" fmla="*/ 0 w 726"/>
                <a:gd name="T1" fmla="*/ 856 h 856"/>
                <a:gd name="T2" fmla="*/ 726 w 726"/>
                <a:gd name="T3" fmla="*/ 856 h 856"/>
                <a:gd name="T4" fmla="*/ 726 w 726"/>
                <a:gd name="T5" fmla="*/ 0 h 856"/>
                <a:gd name="T6" fmla="*/ 0 60000 65536"/>
                <a:gd name="T7" fmla="*/ 0 60000 65536"/>
                <a:gd name="T8" fmla="*/ 0 60000 65536"/>
                <a:gd name="T9" fmla="*/ 0 w 726"/>
                <a:gd name="T10" fmla="*/ 0 h 856"/>
                <a:gd name="T11" fmla="*/ 726 w 726"/>
                <a:gd name="T12" fmla="*/ 856 h 8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856">
                  <a:moveTo>
                    <a:pt x="0" y="856"/>
                  </a:moveTo>
                  <a:lnTo>
                    <a:pt x="726" y="856"/>
                  </a:lnTo>
                  <a:lnTo>
                    <a:pt x="726" y="0"/>
                  </a:lnTo>
                </a:path>
              </a:pathLst>
            </a:cu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449" name="Rectangle 35"/>
            <p:cNvSpPr>
              <a:spLocks noChangeArrowheads="1"/>
            </p:cNvSpPr>
            <p:nvPr/>
          </p:nvSpPr>
          <p:spPr bwMode="auto">
            <a:xfrm>
              <a:off x="1358" y="2823"/>
              <a:ext cx="55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produce </a:t>
              </a:r>
              <a:endParaRPr lang="es-UY"/>
            </a:p>
          </p:txBody>
        </p:sp>
        <p:sp>
          <p:nvSpPr>
            <p:cNvPr id="60450" name="Rectangle 36"/>
            <p:cNvSpPr>
              <a:spLocks noChangeArrowheads="1"/>
            </p:cNvSpPr>
            <p:nvPr/>
          </p:nvSpPr>
          <p:spPr bwMode="auto">
            <a:xfrm>
              <a:off x="1856" y="2819"/>
              <a:ext cx="1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  <a:latin typeface="Wingdings 3" pitchFamily="18" charset="2"/>
                </a:rPr>
                <a:t>}</a:t>
              </a:r>
              <a:endParaRPr lang="es-UY"/>
            </a:p>
          </p:txBody>
        </p:sp>
        <p:sp>
          <p:nvSpPr>
            <p:cNvPr id="60451" name="Rectangle 37"/>
            <p:cNvSpPr>
              <a:spLocks noChangeArrowheads="1"/>
            </p:cNvSpPr>
            <p:nvPr/>
          </p:nvSpPr>
          <p:spPr bwMode="auto">
            <a:xfrm>
              <a:off x="3990" y="2819"/>
              <a:ext cx="1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  <a:latin typeface="Wingdings 3" pitchFamily="18" charset="2"/>
                </a:rPr>
                <a:t>|</a:t>
              </a:r>
              <a:endParaRPr lang="es-UY"/>
            </a:p>
          </p:txBody>
        </p:sp>
        <p:sp>
          <p:nvSpPr>
            <p:cNvPr id="60452" name="Rectangle 38"/>
            <p:cNvSpPr>
              <a:spLocks noChangeArrowheads="1"/>
            </p:cNvSpPr>
            <p:nvPr/>
          </p:nvSpPr>
          <p:spPr bwMode="auto">
            <a:xfrm>
              <a:off x="4059" y="2823"/>
              <a:ext cx="4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 vende</a:t>
              </a:r>
              <a:endParaRPr lang="es-UY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90504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Motivación (2)</a:t>
            </a:r>
            <a:endParaRPr lang="es-UY" sz="4400"/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075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400" b="1"/>
              <a:t>Permite o considera como válidos casos como:</a:t>
            </a:r>
          </a:p>
          <a:p>
            <a:pPr algn="ctr" eaLnBrk="1" hangingPunct="1"/>
            <a:r>
              <a:rPr lang="es-ES_tradnl" sz="2400" b="1"/>
              <a:t>“Un </a:t>
            </a:r>
            <a:r>
              <a:rPr lang="es-ES_tradnl" sz="2400" b="1" i="1"/>
              <a:t>vendedor</a:t>
            </a:r>
            <a:r>
              <a:rPr lang="es-ES_tradnl" sz="2400" b="1"/>
              <a:t> vende un </a:t>
            </a:r>
            <a:r>
              <a:rPr lang="es-ES_tradnl" sz="2400" b="1" i="1"/>
              <a:t>producto</a:t>
            </a:r>
            <a:r>
              <a:rPr lang="es-ES_tradnl" sz="2400" b="1"/>
              <a:t> producido </a:t>
            </a:r>
          </a:p>
          <a:p>
            <a:pPr algn="ctr" eaLnBrk="1" hangingPunct="1"/>
            <a:r>
              <a:rPr lang="es-ES_tradnl" sz="2400" b="1"/>
              <a:t>por una </a:t>
            </a:r>
            <a:r>
              <a:rPr lang="es-ES_tradnl" sz="2400" b="1" i="1"/>
              <a:t>empresa</a:t>
            </a:r>
            <a:r>
              <a:rPr lang="es-ES_tradnl" sz="2400" b="1"/>
              <a:t> para la cual él no trabaja”</a:t>
            </a:r>
            <a:r>
              <a:rPr lang="es-UY" sz="2400" b="1"/>
              <a:t> </a:t>
            </a:r>
          </a:p>
        </p:txBody>
      </p:sp>
      <p:pic>
        <p:nvPicPr>
          <p:cNvPr id="61444" name="Picture 5" descr="modelado de dominio - restricc eje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13100"/>
            <a:ext cx="490855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5994400" y="3619500"/>
            <a:ext cx="3041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b="1"/>
              <a:t>¡Todas las multiplicidades</a:t>
            </a:r>
          </a:p>
          <a:p>
            <a:pPr algn="ctr" eaLnBrk="1" hangingPunct="1"/>
            <a:r>
              <a:rPr lang="es-ES_tradnl" b="1"/>
              <a:t>están satisfechas!</a:t>
            </a:r>
          </a:p>
          <a:p>
            <a:pPr algn="ctr" eaLnBrk="1" hangingPunct="1"/>
            <a:r>
              <a:rPr lang="es-ES_tradnl"/>
              <a:t>(esta configuración de</a:t>
            </a:r>
          </a:p>
          <a:p>
            <a:pPr algn="ctr" eaLnBrk="1" hangingPunct="1"/>
            <a:r>
              <a:rPr lang="es-ES_tradnl"/>
              <a:t>objetos es válida respecto</a:t>
            </a:r>
          </a:p>
          <a:p>
            <a:pPr algn="ctr" eaLnBrk="1" hangingPunct="1"/>
            <a:r>
              <a:rPr lang="es-ES_tradnl"/>
              <a:t>al Modelo de Dominio)</a:t>
            </a:r>
            <a:endParaRPr lang="es-UY"/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611188" y="5734050"/>
            <a:ext cx="653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La empresa de v1 (o sea e1) debería producir el producto que </a:t>
            </a:r>
          </a:p>
          <a:p>
            <a:pPr eaLnBrk="1" hangingPunct="1"/>
            <a:r>
              <a:rPr lang="es-ES_tradnl"/>
              <a:t>él vende (o sea p1), o v1 debería trabajar en la empresa e2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18254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Motivación (3)</a:t>
            </a:r>
            <a:endParaRPr lang="es-UY" sz="44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80400" cy="4114800"/>
          </a:xfrm>
        </p:spPr>
        <p:txBody>
          <a:bodyPr/>
          <a:lstStyle/>
          <a:p>
            <a:pPr eaLnBrk="1" hangingPunct="1"/>
            <a:r>
              <a:rPr lang="es-ES_tradnl"/>
              <a:t>Es muy común enfrentarse ante este tipo de situaciones</a:t>
            </a:r>
          </a:p>
          <a:p>
            <a:pPr eaLnBrk="1" hangingPunct="1"/>
            <a:r>
              <a:rPr lang="es-ES_tradnl"/>
              <a:t>Existen dos alternativas para solucionar el problema</a:t>
            </a:r>
          </a:p>
          <a:p>
            <a:pPr lvl="1" eaLnBrk="1" hangingPunct="1"/>
            <a:r>
              <a:rPr lang="es-ES_tradnl"/>
              <a:t>Modificar el Modelo de Dominio para evitar que configuraciones no deseadas puedan ser válidas</a:t>
            </a:r>
          </a:p>
          <a:p>
            <a:pPr lvl="1" eaLnBrk="1" hangingPunct="1"/>
            <a:r>
              <a:rPr lang="es-ES_tradnl"/>
              <a:t>Adjuntar restricciones al modelo tales que invaliden aquellas configuraciones no deseadas 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59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240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Modelo de Dominio (2)</a:t>
            </a:r>
            <a:endParaRPr 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733925"/>
          </a:xfrm>
        </p:spPr>
        <p:txBody>
          <a:bodyPr/>
          <a:lstStyle/>
          <a:p>
            <a:pPr eaLnBrk="1" hangingPunct="1"/>
            <a:r>
              <a:rPr lang="es-ES_tradnl"/>
              <a:t>Contenido (cont.)</a:t>
            </a:r>
          </a:p>
          <a:p>
            <a:pPr lvl="1" eaLnBrk="1" hangingPunct="1"/>
            <a:r>
              <a:rPr lang="es-ES_tradnl" b="1"/>
              <a:t>Relaciones:</a:t>
            </a:r>
            <a:r>
              <a:rPr lang="es-ES_tradnl"/>
              <a:t> Relaciones de </a:t>
            </a:r>
            <a:r>
              <a:rPr lang="es-ES_tradnl" u="sng"/>
              <a:t>asociación</a:t>
            </a:r>
            <a:r>
              <a:rPr lang="es-ES_tradnl"/>
              <a:t> o </a:t>
            </a:r>
            <a:r>
              <a:rPr lang="es-ES_tradnl" u="sng"/>
              <a:t>generalización</a:t>
            </a:r>
            <a:r>
              <a:rPr lang="es-ES_tradnl"/>
              <a:t> entre las clases que representan conceptos </a:t>
            </a:r>
            <a:endParaRPr lang="es-UY"/>
          </a:p>
          <a:p>
            <a:pPr lvl="1" eaLnBrk="1" hangingPunct="1"/>
            <a:r>
              <a:rPr lang="es-ES_tradnl" b="1"/>
              <a:t>Restricciones:</a:t>
            </a:r>
            <a:r>
              <a:rPr lang="es-ES_tradnl"/>
              <a:t> Expresiones que restringen </a:t>
            </a:r>
            <a:br>
              <a:rPr lang="es-ES_tradnl"/>
            </a:br>
            <a:r>
              <a:rPr lang="es-ES_tradnl"/>
              <a:t>las posibles instancias de los conceptos del modelo</a:t>
            </a:r>
          </a:p>
          <a:p>
            <a:pPr lvl="1" eaLnBrk="1" hangingPunct="1"/>
            <a:r>
              <a:rPr lang="es-ES_tradnl" b="1"/>
              <a:t>Diagramas:</a:t>
            </a:r>
            <a:r>
              <a:rPr lang="es-ES_tradnl"/>
              <a:t> Representaciones (usualmente uno solo) de conceptos, tipos y relaciones presentes en el modelo</a:t>
            </a:r>
          </a:p>
          <a:p>
            <a:pPr lvl="1" eaLnBrk="1" hangingPunct="1"/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71251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Modificar del Modelo</a:t>
            </a:r>
            <a:endParaRPr lang="es-UY" sz="44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80400" cy="4114800"/>
          </a:xfrm>
        </p:spPr>
        <p:txBody>
          <a:bodyPr/>
          <a:lstStyle/>
          <a:p>
            <a:pPr eaLnBrk="1" hangingPunct="1"/>
            <a:r>
              <a:rPr lang="es-ES_tradnl"/>
              <a:t>En muchos casos es posible eliminar situaciones como la descrita mediante una modificación al modelo</a:t>
            </a:r>
          </a:p>
          <a:p>
            <a:pPr eaLnBrk="1" hangingPunct="1"/>
            <a:r>
              <a:rPr lang="es-ES_tradnl"/>
              <a:t>Es común que esta modificación no sea menor por lo que es posible que</a:t>
            </a:r>
            <a:endParaRPr lang="es-UY"/>
          </a:p>
          <a:p>
            <a:pPr lvl="1" eaLnBrk="1" hangingPunct="1"/>
            <a:r>
              <a:rPr lang="es-UY"/>
              <a:t>Insuma demasiado tiempo</a:t>
            </a:r>
          </a:p>
          <a:p>
            <a:pPr lvl="1" eaLnBrk="1" hangingPunct="1"/>
            <a:r>
              <a:rPr lang="es-UY"/>
              <a:t>La versión modificada sea muy complicada</a:t>
            </a:r>
          </a:p>
          <a:p>
            <a:pPr lvl="1" eaLnBrk="1" hangingPunct="1"/>
            <a:r>
              <a:rPr lang="es-UY"/>
              <a:t>La versión modificada restrinja los casos no deseados pero introduzca otros nuevos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1352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Adjuntar Restricciones</a:t>
            </a:r>
            <a:endParaRPr lang="es-UY" sz="4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733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z="2800"/>
              <a:t>Otra alternativa al problema es la imposición de restricciones (en particular invariantes)</a:t>
            </a:r>
          </a:p>
          <a:p>
            <a:pPr eaLnBrk="1" hangingPunct="1"/>
            <a:r>
              <a:rPr lang="es-ES_tradnl" sz="2800"/>
              <a:t>Un invariante es un predicado que expresa una condición sobre los elementos del Modelo de Dominio y que siempre debe ser verdadero</a:t>
            </a:r>
          </a:p>
          <a:p>
            <a:pPr lvl="1" eaLnBrk="1" hangingPunct="1"/>
            <a:r>
              <a:rPr lang="es-ES_tradnl" sz="2400"/>
              <a:t>Cuando es evaluado contra una cierta configuración de objetos dando un resultado de </a:t>
            </a:r>
            <a:r>
              <a:rPr lang="es-ES_tradnl" sz="2400" i="1"/>
              <a:t>falso</a:t>
            </a:r>
            <a:r>
              <a:rPr lang="es-ES_tradnl" sz="2400"/>
              <a:t> significa que la configuración de objetos no es válida</a:t>
            </a:r>
          </a:p>
          <a:p>
            <a:pPr eaLnBrk="1" hangingPunct="1"/>
            <a:r>
              <a:rPr lang="es-ES_tradnl" sz="2800"/>
              <a:t>UML no especifica el modo en que un invariante deba ser expresado</a:t>
            </a:r>
          </a:p>
          <a:p>
            <a:pPr lvl="1" eaLnBrk="1" hangingPunct="1"/>
            <a:r>
              <a:rPr lang="es-ES_tradnl" sz="2400"/>
              <a:t>Puede utilizarse notación informal o formal</a:t>
            </a:r>
            <a:r>
              <a:rPr lang="es-UY" sz="240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720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 dirty="0"/>
              <a:t>Restricciones</a:t>
            </a:r>
            <a:br>
              <a:rPr lang="es-ES_tradnl" sz="4400" dirty="0"/>
            </a:br>
            <a:r>
              <a:rPr lang="es-ES_tradnl" sz="4400" dirty="0"/>
              <a:t>Invariantes</a:t>
            </a:r>
            <a:endParaRPr lang="es-UY" sz="44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064500" cy="4114800"/>
          </a:xfrm>
        </p:spPr>
        <p:txBody>
          <a:bodyPr/>
          <a:lstStyle/>
          <a:p>
            <a:pPr eaLnBrk="1" hangingPunct="1"/>
            <a:r>
              <a:rPr lang="es-ES_tradnl" dirty="0"/>
              <a:t>Los invariantes pueden ser expresados informalmente en lenguaje natural</a:t>
            </a:r>
          </a:p>
          <a:p>
            <a:pPr eaLnBrk="1" hangingPunct="1"/>
            <a:r>
              <a:rPr lang="es-ES_tradnl" dirty="0"/>
              <a:t>Un ejemplo de esto puede ser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55649" y="3284984"/>
            <a:ext cx="80295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 b="1" dirty="0"/>
              <a:t>Invariante:</a:t>
            </a:r>
          </a:p>
          <a:p>
            <a:pPr eaLnBrk="1" hangingPunct="1"/>
            <a:endParaRPr lang="es-ES_tradnl" sz="2400" b="1" dirty="0"/>
          </a:p>
          <a:p>
            <a:pPr eaLnBrk="1" hangingPunct="1"/>
            <a:r>
              <a:rPr lang="es-ES_tradnl" sz="2400" b="1" dirty="0"/>
              <a:t>      “Todo </a:t>
            </a:r>
            <a:r>
              <a:rPr lang="es-ES_tradnl" sz="2400" b="1" i="1" dirty="0"/>
              <a:t>vendedor</a:t>
            </a:r>
            <a:r>
              <a:rPr lang="es-ES_tradnl" sz="2400" b="1" dirty="0"/>
              <a:t> debe vender un </a:t>
            </a:r>
            <a:r>
              <a:rPr lang="es-ES_tradnl" sz="2400" b="1" i="1" dirty="0"/>
              <a:t>producto</a:t>
            </a:r>
            <a:r>
              <a:rPr lang="es-ES_tradnl" sz="2400" b="1" dirty="0"/>
              <a:t> que</a:t>
            </a:r>
          </a:p>
          <a:p>
            <a:pPr eaLnBrk="1" hangingPunct="1"/>
            <a:r>
              <a:rPr lang="es-ES_tradnl" sz="2400" b="1" dirty="0"/>
              <a:t>      sea producido por la </a:t>
            </a:r>
            <a:r>
              <a:rPr lang="es-ES_tradnl" sz="2400" b="1" i="1" dirty="0"/>
              <a:t>empresa</a:t>
            </a:r>
            <a:r>
              <a:rPr lang="es-ES_tradnl" sz="2400" b="1" dirty="0"/>
              <a:t> para la cual trabaja”</a:t>
            </a:r>
          </a:p>
          <a:p>
            <a:pPr eaLnBrk="1" hangingPunct="1"/>
            <a:endParaRPr lang="es-UY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07697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4400"/>
              <a:t>Restricciones Habituales</a:t>
            </a:r>
            <a:endParaRPr lang="en-US" sz="4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93115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UY" sz="2600"/>
              <a:t>Unicidad de Atributos (Identificación de Instancias)</a:t>
            </a:r>
          </a:p>
          <a:p>
            <a:pPr lvl="1" eaLnBrk="1" hangingPunct="1">
              <a:lnSpc>
                <a:spcPct val="80000"/>
              </a:lnSpc>
            </a:pPr>
            <a:r>
              <a:rPr lang="es-UY" sz="2200"/>
              <a:t>Un atributo tiene un valor único dentro del universo de instancias de un mismo tipo (una instancia es identificada por ese valor)</a:t>
            </a:r>
          </a:p>
          <a:p>
            <a:pPr eaLnBrk="1" hangingPunct="1">
              <a:lnSpc>
                <a:spcPct val="80000"/>
              </a:lnSpc>
            </a:pPr>
            <a:r>
              <a:rPr lang="es-UY" sz="2600"/>
              <a:t>Dominio de Atributos</a:t>
            </a:r>
          </a:p>
          <a:p>
            <a:pPr lvl="1" eaLnBrk="1" hangingPunct="1">
              <a:lnSpc>
                <a:spcPct val="80000"/>
              </a:lnSpc>
            </a:pPr>
            <a:r>
              <a:rPr lang="es-UY" sz="2200"/>
              <a:t>El valor de un atributo pertenece a cierto dominio</a:t>
            </a:r>
          </a:p>
          <a:p>
            <a:pPr eaLnBrk="1" hangingPunct="1">
              <a:lnSpc>
                <a:spcPct val="80000"/>
              </a:lnSpc>
            </a:pPr>
            <a:r>
              <a:rPr lang="es-UY" sz="2600"/>
              <a:t>Integridad Circular</a:t>
            </a:r>
          </a:p>
          <a:p>
            <a:pPr lvl="1" eaLnBrk="1" hangingPunct="1">
              <a:lnSpc>
                <a:spcPct val="80000"/>
              </a:lnSpc>
            </a:pPr>
            <a:r>
              <a:rPr lang="es-UY" sz="2200"/>
              <a:t>No puede existir circularidad en la navegación</a:t>
            </a:r>
          </a:p>
          <a:p>
            <a:pPr eaLnBrk="1" hangingPunct="1">
              <a:lnSpc>
                <a:spcPct val="80000"/>
              </a:lnSpc>
            </a:pPr>
            <a:r>
              <a:rPr lang="es-UY" sz="2600"/>
              <a:t>Atributos Calculados</a:t>
            </a:r>
          </a:p>
          <a:p>
            <a:pPr lvl="1" eaLnBrk="1" hangingPunct="1">
              <a:lnSpc>
                <a:spcPct val="80000"/>
              </a:lnSpc>
            </a:pPr>
            <a:r>
              <a:rPr lang="es-UY" sz="2200"/>
              <a:t>El valor de un atributo es calculado a partir de la información contenida en el dominio</a:t>
            </a:r>
          </a:p>
          <a:p>
            <a:pPr eaLnBrk="1" hangingPunct="1">
              <a:lnSpc>
                <a:spcPct val="80000"/>
              </a:lnSpc>
            </a:pPr>
            <a:r>
              <a:rPr lang="es-UY" sz="2600"/>
              <a:t>Reglas de Negocio</a:t>
            </a:r>
          </a:p>
          <a:p>
            <a:pPr lvl="1" eaLnBrk="1" hangingPunct="1">
              <a:lnSpc>
                <a:spcPct val="80000"/>
              </a:lnSpc>
            </a:pPr>
            <a:r>
              <a:rPr lang="es-UY" sz="2200"/>
              <a:t>Invariante que restringe el dominio del problema</a:t>
            </a:r>
            <a:endParaRPr lang="en-US" sz="22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08347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Ejemplos</a:t>
            </a:r>
            <a:endParaRPr lang="es-UY" sz="4400"/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5184775" y="2360613"/>
            <a:ext cx="39592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Unicidad de Atributos</a:t>
            </a:r>
          </a:p>
          <a:p>
            <a:pPr eaLnBrk="1" hangingPunct="1"/>
            <a:r>
              <a:rPr lang="es-ES" sz="2400" b="1"/>
              <a:t>(Invariante)</a:t>
            </a:r>
          </a:p>
          <a:p>
            <a:pPr eaLnBrk="1" hangingPunct="1"/>
            <a:endParaRPr lang="es-ES" sz="2400"/>
          </a:p>
          <a:p>
            <a:pPr eaLnBrk="1" hangingPunct="1"/>
            <a:r>
              <a:rPr lang="es-ES" sz="2400"/>
              <a:t>“No hay dos productos con el mismo código (el código identifica al producto)”</a:t>
            </a:r>
          </a:p>
        </p:txBody>
      </p:sp>
      <p:sp>
        <p:nvSpPr>
          <p:cNvPr id="70660" name="Rectangle 7"/>
          <p:cNvSpPr>
            <a:spLocks noChangeArrowheads="1"/>
          </p:cNvSpPr>
          <p:nvPr/>
        </p:nvSpPr>
        <p:spPr bwMode="auto">
          <a:xfrm>
            <a:off x="250825" y="2632075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/cantEmp</a:t>
            </a:r>
          </a:p>
        </p:txBody>
      </p:sp>
      <p:grpSp>
        <p:nvGrpSpPr>
          <p:cNvPr id="70661" name="Group 10"/>
          <p:cNvGrpSpPr>
            <a:grpSpLocks noChangeAspect="1"/>
          </p:cNvGrpSpPr>
          <p:nvPr/>
        </p:nvGrpSpPr>
        <p:grpSpPr bwMode="auto">
          <a:xfrm>
            <a:off x="250825" y="2216150"/>
            <a:ext cx="4578350" cy="2400300"/>
            <a:chOff x="158" y="1207"/>
            <a:chExt cx="2884" cy="1512"/>
          </a:xfrm>
        </p:grpSpPr>
        <p:sp>
          <p:nvSpPr>
            <p:cNvPr id="70662" name="AutoShape 9"/>
            <p:cNvSpPr>
              <a:spLocks noChangeAspect="1" noChangeArrowheads="1" noTextEdit="1"/>
            </p:cNvSpPr>
            <p:nvPr/>
          </p:nvSpPr>
          <p:spPr bwMode="auto">
            <a:xfrm>
              <a:off x="158" y="1207"/>
              <a:ext cx="2884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0663" name="Rectangle 11"/>
            <p:cNvSpPr>
              <a:spLocks noChangeArrowheads="1"/>
            </p:cNvSpPr>
            <p:nvPr/>
          </p:nvSpPr>
          <p:spPr bwMode="auto">
            <a:xfrm>
              <a:off x="180" y="1476"/>
              <a:ext cx="776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4" name="Rectangle 12"/>
            <p:cNvSpPr>
              <a:spLocks noChangeArrowheads="1"/>
            </p:cNvSpPr>
            <p:nvPr/>
          </p:nvSpPr>
          <p:spPr bwMode="auto">
            <a:xfrm>
              <a:off x="180" y="1476"/>
              <a:ext cx="776" cy="182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5" name="Rectangle 13"/>
            <p:cNvSpPr>
              <a:spLocks noChangeArrowheads="1"/>
            </p:cNvSpPr>
            <p:nvPr/>
          </p:nvSpPr>
          <p:spPr bwMode="auto">
            <a:xfrm>
              <a:off x="180" y="1269"/>
              <a:ext cx="776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6" name="Rectangle 14"/>
            <p:cNvSpPr>
              <a:spLocks noChangeArrowheads="1"/>
            </p:cNvSpPr>
            <p:nvPr/>
          </p:nvSpPr>
          <p:spPr bwMode="auto">
            <a:xfrm>
              <a:off x="180" y="1269"/>
              <a:ext cx="776" cy="207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7" name="Rectangle 15"/>
            <p:cNvSpPr>
              <a:spLocks noChangeArrowheads="1"/>
            </p:cNvSpPr>
            <p:nvPr/>
          </p:nvSpPr>
          <p:spPr bwMode="auto">
            <a:xfrm>
              <a:off x="324" y="1301"/>
              <a:ext cx="5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Empresa</a:t>
              </a:r>
              <a:endParaRPr lang="es-UY"/>
            </a:p>
          </p:txBody>
        </p:sp>
        <p:sp>
          <p:nvSpPr>
            <p:cNvPr id="70668" name="Rectangle 16"/>
            <p:cNvSpPr>
              <a:spLocks noChangeArrowheads="1"/>
            </p:cNvSpPr>
            <p:nvPr/>
          </p:nvSpPr>
          <p:spPr bwMode="auto">
            <a:xfrm>
              <a:off x="2243" y="1476"/>
              <a:ext cx="777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69" name="Rectangle 17"/>
            <p:cNvSpPr>
              <a:spLocks noChangeArrowheads="1"/>
            </p:cNvSpPr>
            <p:nvPr/>
          </p:nvSpPr>
          <p:spPr bwMode="auto">
            <a:xfrm>
              <a:off x="2243" y="1476"/>
              <a:ext cx="777" cy="182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0" name="Rectangle 18"/>
            <p:cNvSpPr>
              <a:spLocks noChangeArrowheads="1"/>
            </p:cNvSpPr>
            <p:nvPr/>
          </p:nvSpPr>
          <p:spPr bwMode="auto">
            <a:xfrm>
              <a:off x="2258" y="1491"/>
              <a:ext cx="3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edad</a:t>
              </a:r>
              <a:endParaRPr lang="es-UY"/>
            </a:p>
          </p:txBody>
        </p:sp>
        <p:sp>
          <p:nvSpPr>
            <p:cNvPr id="70671" name="Rectangle 19"/>
            <p:cNvSpPr>
              <a:spLocks noChangeArrowheads="1"/>
            </p:cNvSpPr>
            <p:nvPr/>
          </p:nvSpPr>
          <p:spPr bwMode="auto">
            <a:xfrm>
              <a:off x="2243" y="1270"/>
              <a:ext cx="7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2" name="Rectangle 20"/>
            <p:cNvSpPr>
              <a:spLocks noChangeArrowheads="1"/>
            </p:cNvSpPr>
            <p:nvPr/>
          </p:nvSpPr>
          <p:spPr bwMode="auto">
            <a:xfrm>
              <a:off x="2243" y="1270"/>
              <a:ext cx="777" cy="206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3" name="Rectangle 21"/>
            <p:cNvSpPr>
              <a:spLocks noChangeArrowheads="1"/>
            </p:cNvSpPr>
            <p:nvPr/>
          </p:nvSpPr>
          <p:spPr bwMode="auto">
            <a:xfrm>
              <a:off x="2366" y="1301"/>
              <a:ext cx="6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Vendedor</a:t>
              </a:r>
              <a:endParaRPr lang="es-UY"/>
            </a:p>
          </p:txBody>
        </p:sp>
        <p:sp>
          <p:nvSpPr>
            <p:cNvPr id="70674" name="Rectangle 22"/>
            <p:cNvSpPr>
              <a:spLocks noChangeArrowheads="1"/>
            </p:cNvSpPr>
            <p:nvPr/>
          </p:nvSpPr>
          <p:spPr bwMode="auto">
            <a:xfrm>
              <a:off x="1201" y="2442"/>
              <a:ext cx="777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5" name="Rectangle 23"/>
            <p:cNvSpPr>
              <a:spLocks noChangeArrowheads="1"/>
            </p:cNvSpPr>
            <p:nvPr/>
          </p:nvSpPr>
          <p:spPr bwMode="auto">
            <a:xfrm>
              <a:off x="1201" y="2442"/>
              <a:ext cx="777" cy="180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6" name="Rectangle 24"/>
            <p:cNvSpPr>
              <a:spLocks noChangeArrowheads="1"/>
            </p:cNvSpPr>
            <p:nvPr/>
          </p:nvSpPr>
          <p:spPr bwMode="auto">
            <a:xfrm>
              <a:off x="1216" y="2456"/>
              <a:ext cx="40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codigo</a:t>
              </a:r>
              <a:endParaRPr lang="es-UY"/>
            </a:p>
          </p:txBody>
        </p:sp>
        <p:sp>
          <p:nvSpPr>
            <p:cNvPr id="70677" name="Rectangle 25"/>
            <p:cNvSpPr>
              <a:spLocks noChangeArrowheads="1"/>
            </p:cNvSpPr>
            <p:nvPr/>
          </p:nvSpPr>
          <p:spPr bwMode="auto">
            <a:xfrm>
              <a:off x="1201" y="2234"/>
              <a:ext cx="777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8" name="Rectangle 26"/>
            <p:cNvSpPr>
              <a:spLocks noChangeArrowheads="1"/>
            </p:cNvSpPr>
            <p:nvPr/>
          </p:nvSpPr>
          <p:spPr bwMode="auto">
            <a:xfrm>
              <a:off x="1201" y="2234"/>
              <a:ext cx="777" cy="208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79" name="Rectangle 27"/>
            <p:cNvSpPr>
              <a:spLocks noChangeArrowheads="1"/>
            </p:cNvSpPr>
            <p:nvPr/>
          </p:nvSpPr>
          <p:spPr bwMode="auto">
            <a:xfrm>
              <a:off x="1337" y="2265"/>
              <a:ext cx="5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Producto</a:t>
              </a:r>
              <a:endParaRPr lang="es-UY"/>
            </a:p>
          </p:txBody>
        </p:sp>
        <p:sp>
          <p:nvSpPr>
            <p:cNvPr id="70680" name="Rectangle 28"/>
            <p:cNvSpPr>
              <a:spLocks noChangeArrowheads="1"/>
            </p:cNvSpPr>
            <p:nvPr/>
          </p:nvSpPr>
          <p:spPr bwMode="auto">
            <a:xfrm>
              <a:off x="1125" y="1593"/>
              <a:ext cx="1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1</a:t>
              </a:r>
              <a:endParaRPr lang="es-UY"/>
            </a:p>
          </p:txBody>
        </p:sp>
        <p:sp>
          <p:nvSpPr>
            <p:cNvPr id="70681" name="Rectangle 29"/>
            <p:cNvSpPr>
              <a:spLocks noChangeArrowheads="1"/>
            </p:cNvSpPr>
            <p:nvPr/>
          </p:nvSpPr>
          <p:spPr bwMode="auto">
            <a:xfrm>
              <a:off x="2071" y="1593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70682" name="Line 30"/>
            <p:cNvSpPr>
              <a:spLocks noChangeShapeType="1"/>
            </p:cNvSpPr>
            <p:nvPr/>
          </p:nvSpPr>
          <p:spPr bwMode="auto">
            <a:xfrm>
              <a:off x="956" y="1464"/>
              <a:ext cx="1287" cy="1"/>
            </a:xfrm>
            <a:prstGeom prst="line">
              <a:avLst/>
            </a:pr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0683" name="Rectangle 31"/>
            <p:cNvSpPr>
              <a:spLocks noChangeArrowheads="1"/>
            </p:cNvSpPr>
            <p:nvPr/>
          </p:nvSpPr>
          <p:spPr bwMode="auto">
            <a:xfrm>
              <a:off x="1270" y="1252"/>
              <a:ext cx="2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  <a:latin typeface="Webdings" pitchFamily="18" charset="2"/>
                </a:rPr>
                <a:t>3</a:t>
              </a:r>
              <a:endParaRPr lang="es-UY"/>
            </a:p>
          </p:txBody>
        </p:sp>
        <p:sp>
          <p:nvSpPr>
            <p:cNvPr id="70684" name="Rectangle 32"/>
            <p:cNvSpPr>
              <a:spLocks noChangeArrowheads="1"/>
            </p:cNvSpPr>
            <p:nvPr/>
          </p:nvSpPr>
          <p:spPr bwMode="auto">
            <a:xfrm>
              <a:off x="1384" y="1241"/>
              <a:ext cx="8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 </a:t>
              </a:r>
              <a:endParaRPr lang="es-UY"/>
            </a:p>
          </p:txBody>
        </p:sp>
        <p:sp>
          <p:nvSpPr>
            <p:cNvPr id="70685" name="Rectangle 33"/>
            <p:cNvSpPr>
              <a:spLocks noChangeArrowheads="1"/>
            </p:cNvSpPr>
            <p:nvPr/>
          </p:nvSpPr>
          <p:spPr bwMode="auto">
            <a:xfrm>
              <a:off x="1417" y="1241"/>
              <a:ext cx="5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trabaja en</a:t>
              </a:r>
              <a:endParaRPr lang="es-UY"/>
            </a:p>
          </p:txBody>
        </p:sp>
        <p:sp>
          <p:nvSpPr>
            <p:cNvPr id="70686" name="Rectangle 34"/>
            <p:cNvSpPr>
              <a:spLocks noChangeArrowheads="1"/>
            </p:cNvSpPr>
            <p:nvPr/>
          </p:nvSpPr>
          <p:spPr bwMode="auto">
            <a:xfrm>
              <a:off x="406" y="1800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70687" name="Rectangle 35"/>
            <p:cNvSpPr>
              <a:spLocks noChangeArrowheads="1"/>
            </p:cNvSpPr>
            <p:nvPr/>
          </p:nvSpPr>
          <p:spPr bwMode="auto">
            <a:xfrm>
              <a:off x="991" y="2558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70688" name="Freeform 36"/>
            <p:cNvSpPr>
              <a:spLocks/>
            </p:cNvSpPr>
            <p:nvPr/>
          </p:nvSpPr>
          <p:spPr bwMode="auto">
            <a:xfrm>
              <a:off x="567" y="1658"/>
              <a:ext cx="634" cy="771"/>
            </a:xfrm>
            <a:custGeom>
              <a:avLst/>
              <a:gdLst>
                <a:gd name="T0" fmla="*/ 0 w 1267"/>
                <a:gd name="T1" fmla="*/ 0 h 1541"/>
                <a:gd name="T2" fmla="*/ 0 w 1267"/>
                <a:gd name="T3" fmla="*/ 7 h 1541"/>
                <a:gd name="T4" fmla="*/ 5 w 1267"/>
                <a:gd name="T5" fmla="*/ 7 h 1541"/>
                <a:gd name="T6" fmla="*/ 0 60000 65536"/>
                <a:gd name="T7" fmla="*/ 0 60000 65536"/>
                <a:gd name="T8" fmla="*/ 0 60000 65536"/>
                <a:gd name="T9" fmla="*/ 0 w 1267"/>
                <a:gd name="T10" fmla="*/ 0 h 1541"/>
                <a:gd name="T11" fmla="*/ 1267 w 1267"/>
                <a:gd name="T12" fmla="*/ 1541 h 1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7" h="1541">
                  <a:moveTo>
                    <a:pt x="0" y="0"/>
                  </a:moveTo>
                  <a:lnTo>
                    <a:pt x="0" y="1541"/>
                  </a:lnTo>
                  <a:lnTo>
                    <a:pt x="1267" y="1541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89" name="Rectangle 37"/>
            <p:cNvSpPr>
              <a:spLocks noChangeArrowheads="1"/>
            </p:cNvSpPr>
            <p:nvPr/>
          </p:nvSpPr>
          <p:spPr bwMode="auto">
            <a:xfrm>
              <a:off x="2151" y="2558"/>
              <a:ext cx="1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1</a:t>
              </a:r>
              <a:endParaRPr lang="es-UY"/>
            </a:p>
          </p:txBody>
        </p:sp>
        <p:sp>
          <p:nvSpPr>
            <p:cNvPr id="70690" name="Rectangle 38"/>
            <p:cNvSpPr>
              <a:spLocks noChangeArrowheads="1"/>
            </p:cNvSpPr>
            <p:nvPr/>
          </p:nvSpPr>
          <p:spPr bwMode="auto">
            <a:xfrm>
              <a:off x="2763" y="1800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*</a:t>
              </a:r>
              <a:endParaRPr lang="es-UY"/>
            </a:p>
          </p:txBody>
        </p:sp>
        <p:sp>
          <p:nvSpPr>
            <p:cNvPr id="70691" name="Freeform 39"/>
            <p:cNvSpPr>
              <a:spLocks/>
            </p:cNvSpPr>
            <p:nvPr/>
          </p:nvSpPr>
          <p:spPr bwMode="auto">
            <a:xfrm>
              <a:off x="1978" y="1658"/>
              <a:ext cx="654" cy="771"/>
            </a:xfrm>
            <a:custGeom>
              <a:avLst/>
              <a:gdLst>
                <a:gd name="T0" fmla="*/ 0 w 1307"/>
                <a:gd name="T1" fmla="*/ 7 h 1541"/>
                <a:gd name="T2" fmla="*/ 6 w 1307"/>
                <a:gd name="T3" fmla="*/ 7 h 1541"/>
                <a:gd name="T4" fmla="*/ 6 w 1307"/>
                <a:gd name="T5" fmla="*/ 0 h 1541"/>
                <a:gd name="T6" fmla="*/ 0 60000 65536"/>
                <a:gd name="T7" fmla="*/ 0 60000 65536"/>
                <a:gd name="T8" fmla="*/ 0 60000 65536"/>
                <a:gd name="T9" fmla="*/ 0 w 1307"/>
                <a:gd name="T10" fmla="*/ 0 h 1541"/>
                <a:gd name="T11" fmla="*/ 1307 w 1307"/>
                <a:gd name="T12" fmla="*/ 1541 h 1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7" h="1541">
                  <a:moveTo>
                    <a:pt x="0" y="1541"/>
                  </a:moveTo>
                  <a:lnTo>
                    <a:pt x="1307" y="1541"/>
                  </a:lnTo>
                  <a:lnTo>
                    <a:pt x="1307" y="0"/>
                  </a:lnTo>
                </a:path>
              </a:pathLst>
            </a:custGeom>
            <a:noFill/>
            <a:ln w="7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692" name="Rectangle 40"/>
            <p:cNvSpPr>
              <a:spLocks noChangeArrowheads="1"/>
            </p:cNvSpPr>
            <p:nvPr/>
          </p:nvSpPr>
          <p:spPr bwMode="auto">
            <a:xfrm>
              <a:off x="176" y="2457"/>
              <a:ext cx="5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produce </a:t>
              </a:r>
              <a:endParaRPr lang="es-UY"/>
            </a:p>
          </p:txBody>
        </p:sp>
        <p:sp>
          <p:nvSpPr>
            <p:cNvPr id="70693" name="Rectangle 41"/>
            <p:cNvSpPr>
              <a:spLocks noChangeArrowheads="1"/>
            </p:cNvSpPr>
            <p:nvPr/>
          </p:nvSpPr>
          <p:spPr bwMode="auto">
            <a:xfrm>
              <a:off x="624" y="2454"/>
              <a:ext cx="1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  <a:latin typeface="Wingdings 3" pitchFamily="18" charset="2"/>
                </a:rPr>
                <a:t>}</a:t>
              </a:r>
              <a:endParaRPr lang="es-UY"/>
            </a:p>
          </p:txBody>
        </p:sp>
        <p:sp>
          <p:nvSpPr>
            <p:cNvPr id="70694" name="Rectangle 42"/>
            <p:cNvSpPr>
              <a:spLocks noChangeArrowheads="1"/>
            </p:cNvSpPr>
            <p:nvPr/>
          </p:nvSpPr>
          <p:spPr bwMode="auto">
            <a:xfrm>
              <a:off x="2546" y="2454"/>
              <a:ext cx="1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  <a:latin typeface="Wingdings 3" pitchFamily="18" charset="2"/>
                </a:rPr>
                <a:t>|</a:t>
              </a:r>
              <a:endParaRPr lang="es-UY"/>
            </a:p>
          </p:txBody>
        </p:sp>
        <p:sp>
          <p:nvSpPr>
            <p:cNvPr id="70695" name="Rectangle 43"/>
            <p:cNvSpPr>
              <a:spLocks noChangeArrowheads="1"/>
            </p:cNvSpPr>
            <p:nvPr/>
          </p:nvSpPr>
          <p:spPr bwMode="auto">
            <a:xfrm>
              <a:off x="2608" y="2457"/>
              <a:ext cx="41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>
                  <a:solidFill>
                    <a:srgbClr val="000000"/>
                  </a:solidFill>
                </a:rPr>
                <a:t> vende</a:t>
              </a:r>
              <a:endParaRPr lang="es-UY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23883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Ejemplos (2)</a:t>
            </a:r>
            <a:endParaRPr lang="es-UY" sz="4400"/>
          </a:p>
        </p:txBody>
      </p:sp>
      <p:pic>
        <p:nvPicPr>
          <p:cNvPr id="71683" name="Picture 3" descr="modelado de dominio - restricc coleccO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16150"/>
            <a:ext cx="45783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184775" y="2360613"/>
            <a:ext cx="39592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Dominio de Atributos</a:t>
            </a:r>
          </a:p>
          <a:p>
            <a:pPr eaLnBrk="1" hangingPunct="1"/>
            <a:r>
              <a:rPr lang="es-ES" sz="2400" b="1"/>
              <a:t>(Invariante)</a:t>
            </a:r>
          </a:p>
          <a:p>
            <a:pPr eaLnBrk="1" hangingPunct="1"/>
            <a:endParaRPr lang="es-ES" sz="2400" b="1"/>
          </a:p>
          <a:p>
            <a:pPr eaLnBrk="1" hangingPunct="1"/>
            <a:r>
              <a:rPr lang="es-ES" sz="2400"/>
              <a:t>“En la empresa no puede </a:t>
            </a:r>
          </a:p>
          <a:p>
            <a:pPr eaLnBrk="1" hangingPunct="1"/>
            <a:r>
              <a:rPr lang="es-ES" sz="2400"/>
              <a:t>haber vendedores mayores </a:t>
            </a:r>
          </a:p>
          <a:p>
            <a:pPr eaLnBrk="1" hangingPunct="1"/>
            <a:r>
              <a:rPr lang="es-ES" sz="2400"/>
              <a:t>de 65 años de edad”</a:t>
            </a: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250825" y="2632075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/cantEmp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91441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Ejemplos (3)</a:t>
            </a:r>
            <a:endParaRPr lang="es-UY" sz="4400"/>
          </a:p>
        </p:txBody>
      </p:sp>
      <p:pic>
        <p:nvPicPr>
          <p:cNvPr id="72707" name="Picture 3" descr="modelado de dominio - restricc coleccO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57438"/>
            <a:ext cx="45783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84775" y="2430463"/>
            <a:ext cx="3959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Integridad Circular</a:t>
            </a:r>
          </a:p>
          <a:p>
            <a:pPr eaLnBrk="1" hangingPunct="1"/>
            <a:r>
              <a:rPr lang="es-ES" sz="2400" b="1"/>
              <a:t>(Invariante)</a:t>
            </a:r>
          </a:p>
          <a:p>
            <a:pPr eaLnBrk="1" hangingPunct="1"/>
            <a:endParaRPr lang="es-ES" sz="2400" b="1"/>
          </a:p>
          <a:p>
            <a:pPr eaLnBrk="1" hangingPunct="1"/>
            <a:r>
              <a:rPr lang="es-ES" sz="2400"/>
              <a:t>“Un vendedor no puede vender productos de una empresa en la que no trabaja”</a:t>
            </a: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250825" y="2773363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/cantEmp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023744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Ejemplos (4)</a:t>
            </a:r>
            <a:endParaRPr lang="es-UY" sz="440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184775" y="2432050"/>
            <a:ext cx="39592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Atributos Calculados</a:t>
            </a:r>
          </a:p>
          <a:p>
            <a:pPr eaLnBrk="1" hangingPunct="1"/>
            <a:r>
              <a:rPr lang="es-ES" sz="2400" b="1"/>
              <a:t>(Invariante)</a:t>
            </a:r>
          </a:p>
          <a:p>
            <a:pPr eaLnBrk="1" hangingPunct="1"/>
            <a:endParaRPr lang="es-ES" sz="2400" b="1"/>
          </a:p>
          <a:p>
            <a:pPr eaLnBrk="1" hangingPunct="1"/>
            <a:r>
              <a:rPr lang="es-ES" sz="2400"/>
              <a:t>“El atributo cantEmp es la cantidad de empleados de la empresa”</a:t>
            </a:r>
          </a:p>
        </p:txBody>
      </p:sp>
      <p:grpSp>
        <p:nvGrpSpPr>
          <p:cNvPr id="73732" name="Group 5"/>
          <p:cNvGrpSpPr>
            <a:grpSpLocks noChangeAspect="1"/>
          </p:cNvGrpSpPr>
          <p:nvPr/>
        </p:nvGrpSpPr>
        <p:grpSpPr bwMode="auto">
          <a:xfrm>
            <a:off x="250825" y="2287588"/>
            <a:ext cx="4578350" cy="2390775"/>
            <a:chOff x="158" y="1207"/>
            <a:chExt cx="2884" cy="1506"/>
          </a:xfrm>
        </p:grpSpPr>
        <p:sp>
          <p:nvSpPr>
            <p:cNvPr id="73734" name="AutoShape 6"/>
            <p:cNvSpPr>
              <a:spLocks noChangeAspect="1" noChangeArrowheads="1" noTextEdit="1"/>
            </p:cNvSpPr>
            <p:nvPr/>
          </p:nvSpPr>
          <p:spPr bwMode="auto">
            <a:xfrm>
              <a:off x="158" y="1207"/>
              <a:ext cx="2884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180" y="1476"/>
              <a:ext cx="776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80" y="1476"/>
              <a:ext cx="776" cy="1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180" y="1269"/>
              <a:ext cx="776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180" y="1269"/>
              <a:ext cx="776" cy="207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324" y="1301"/>
              <a:ext cx="5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Empresa</a:t>
              </a:r>
              <a:endParaRPr lang="en-US"/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2243" y="1476"/>
              <a:ext cx="777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2243" y="1476"/>
              <a:ext cx="777" cy="1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2258" y="1491"/>
              <a:ext cx="3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edad</a:t>
              </a:r>
              <a:endParaRPr lang="en-US"/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2243" y="1270"/>
              <a:ext cx="777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2243" y="1270"/>
              <a:ext cx="777" cy="20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2366" y="1301"/>
              <a:ext cx="6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Vendedor</a:t>
              </a:r>
              <a:endParaRPr lang="en-US"/>
            </a:p>
          </p:txBody>
        </p:sp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1201" y="2442"/>
              <a:ext cx="777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1201" y="2442"/>
              <a:ext cx="777" cy="1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1216" y="2456"/>
              <a:ext cx="40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codigo</a:t>
              </a:r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201" y="2234"/>
              <a:ext cx="777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50" name="Rectangle 22"/>
            <p:cNvSpPr>
              <a:spLocks noChangeArrowheads="1"/>
            </p:cNvSpPr>
            <p:nvPr/>
          </p:nvSpPr>
          <p:spPr bwMode="auto">
            <a:xfrm>
              <a:off x="1201" y="2234"/>
              <a:ext cx="777" cy="20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1337" y="2265"/>
              <a:ext cx="5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</a:rPr>
                <a:t>Producto</a:t>
              </a:r>
              <a:endParaRPr lang="en-US"/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1125" y="1593"/>
              <a:ext cx="1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1900" y="1593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1..*</a:t>
              </a:r>
              <a:endParaRPr lang="en-US"/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956" y="1464"/>
              <a:ext cx="12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1270" y="1252"/>
              <a:ext cx="2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Webdings" pitchFamily="18" charset="2"/>
                </a:rPr>
                <a:t>3</a:t>
              </a:r>
              <a:endParaRPr lang="en-US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1384" y="1241"/>
              <a:ext cx="8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1417" y="1241"/>
              <a:ext cx="58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trabaja en</a:t>
              </a:r>
              <a:endParaRPr lang="en-US"/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264" y="1829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1..*</a:t>
              </a:r>
              <a:endParaRPr lang="en-US"/>
            </a:p>
          </p:txBody>
        </p:sp>
        <p:sp>
          <p:nvSpPr>
            <p:cNvPr id="73759" name="Rectangle 31"/>
            <p:cNvSpPr>
              <a:spLocks noChangeArrowheads="1"/>
            </p:cNvSpPr>
            <p:nvPr/>
          </p:nvSpPr>
          <p:spPr bwMode="auto">
            <a:xfrm>
              <a:off x="854" y="2558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1..*</a:t>
              </a:r>
              <a:endParaRPr lang="en-US"/>
            </a:p>
          </p:txBody>
        </p:sp>
        <p:sp>
          <p:nvSpPr>
            <p:cNvPr id="73760" name="Freeform 32"/>
            <p:cNvSpPr>
              <a:spLocks/>
            </p:cNvSpPr>
            <p:nvPr/>
          </p:nvSpPr>
          <p:spPr bwMode="auto">
            <a:xfrm>
              <a:off x="567" y="1658"/>
              <a:ext cx="634" cy="771"/>
            </a:xfrm>
            <a:custGeom>
              <a:avLst/>
              <a:gdLst>
                <a:gd name="T0" fmla="*/ 0 w 1267"/>
                <a:gd name="T1" fmla="*/ 0 h 1541"/>
                <a:gd name="T2" fmla="*/ 0 w 1267"/>
                <a:gd name="T3" fmla="*/ 2 h 1541"/>
                <a:gd name="T4" fmla="*/ 2 w 1267"/>
                <a:gd name="T5" fmla="*/ 2 h 1541"/>
                <a:gd name="T6" fmla="*/ 0 60000 65536"/>
                <a:gd name="T7" fmla="*/ 0 60000 65536"/>
                <a:gd name="T8" fmla="*/ 0 60000 65536"/>
                <a:gd name="T9" fmla="*/ 0 w 1267"/>
                <a:gd name="T10" fmla="*/ 0 h 1541"/>
                <a:gd name="T11" fmla="*/ 1267 w 1267"/>
                <a:gd name="T12" fmla="*/ 1541 h 1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7" h="1541">
                  <a:moveTo>
                    <a:pt x="0" y="0"/>
                  </a:moveTo>
                  <a:lnTo>
                    <a:pt x="0" y="1541"/>
                  </a:lnTo>
                  <a:lnTo>
                    <a:pt x="1267" y="154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61" name="Rectangle 33"/>
            <p:cNvSpPr>
              <a:spLocks noChangeArrowheads="1"/>
            </p:cNvSpPr>
            <p:nvPr/>
          </p:nvSpPr>
          <p:spPr bwMode="auto">
            <a:xfrm>
              <a:off x="2151" y="2558"/>
              <a:ext cx="12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2763" y="1830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1..*</a:t>
              </a:r>
              <a:endParaRPr lang="en-US"/>
            </a:p>
          </p:txBody>
        </p:sp>
        <p:sp>
          <p:nvSpPr>
            <p:cNvPr id="73763" name="Freeform 35"/>
            <p:cNvSpPr>
              <a:spLocks/>
            </p:cNvSpPr>
            <p:nvPr/>
          </p:nvSpPr>
          <p:spPr bwMode="auto">
            <a:xfrm>
              <a:off x="1978" y="1658"/>
              <a:ext cx="654" cy="771"/>
            </a:xfrm>
            <a:custGeom>
              <a:avLst/>
              <a:gdLst>
                <a:gd name="T0" fmla="*/ 0 w 1307"/>
                <a:gd name="T1" fmla="*/ 2 h 1541"/>
                <a:gd name="T2" fmla="*/ 2 w 1307"/>
                <a:gd name="T3" fmla="*/ 2 h 1541"/>
                <a:gd name="T4" fmla="*/ 2 w 1307"/>
                <a:gd name="T5" fmla="*/ 0 h 1541"/>
                <a:gd name="T6" fmla="*/ 0 60000 65536"/>
                <a:gd name="T7" fmla="*/ 0 60000 65536"/>
                <a:gd name="T8" fmla="*/ 0 60000 65536"/>
                <a:gd name="T9" fmla="*/ 0 w 1307"/>
                <a:gd name="T10" fmla="*/ 0 h 1541"/>
                <a:gd name="T11" fmla="*/ 1307 w 1307"/>
                <a:gd name="T12" fmla="*/ 1541 h 15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7" h="1541">
                  <a:moveTo>
                    <a:pt x="0" y="1541"/>
                  </a:moveTo>
                  <a:lnTo>
                    <a:pt x="1307" y="1541"/>
                  </a:lnTo>
                  <a:lnTo>
                    <a:pt x="130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764" name="Rectangle 36"/>
            <p:cNvSpPr>
              <a:spLocks noChangeArrowheads="1"/>
            </p:cNvSpPr>
            <p:nvPr/>
          </p:nvSpPr>
          <p:spPr bwMode="auto">
            <a:xfrm>
              <a:off x="176" y="2457"/>
              <a:ext cx="52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produce </a:t>
              </a:r>
              <a:endParaRPr lang="en-US"/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624" y="2454"/>
              <a:ext cx="1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Wingdings 3" pitchFamily="18" charset="2"/>
                </a:rPr>
                <a:t>}</a:t>
              </a:r>
              <a:endParaRPr lang="en-US"/>
            </a:p>
          </p:txBody>
        </p:sp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2546" y="2454"/>
              <a:ext cx="157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Wingdings 3" pitchFamily="18" charset="2"/>
                </a:rPr>
                <a:t>|</a:t>
              </a:r>
              <a:endParaRPr lang="en-US"/>
            </a:p>
          </p:txBody>
        </p:sp>
        <p:sp>
          <p:nvSpPr>
            <p:cNvPr id="73767" name="Rectangle 39"/>
            <p:cNvSpPr>
              <a:spLocks noChangeArrowheads="1"/>
            </p:cNvSpPr>
            <p:nvPr/>
          </p:nvSpPr>
          <p:spPr bwMode="auto">
            <a:xfrm>
              <a:off x="2608" y="2457"/>
              <a:ext cx="41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vende</a:t>
              </a:r>
              <a:endParaRPr lang="en-US"/>
            </a:p>
          </p:txBody>
        </p:sp>
      </p:grpSp>
      <p:sp>
        <p:nvSpPr>
          <p:cNvPr id="73733" name="Rectangle 40"/>
          <p:cNvSpPr>
            <a:spLocks noChangeArrowheads="1"/>
          </p:cNvSpPr>
          <p:nvPr/>
        </p:nvSpPr>
        <p:spPr bwMode="auto">
          <a:xfrm>
            <a:off x="250825" y="2714625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/cantEmp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150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300"/>
              <a:t>Restricciones</a:t>
            </a:r>
            <a:br>
              <a:rPr lang="es-ES_tradnl" sz="4400"/>
            </a:br>
            <a:r>
              <a:rPr lang="es-ES_tradnl" sz="4400"/>
              <a:t>Ejemplos (5)</a:t>
            </a:r>
            <a:endParaRPr lang="es-UY" sz="4400"/>
          </a:p>
        </p:txBody>
      </p:sp>
      <p:pic>
        <p:nvPicPr>
          <p:cNvPr id="74755" name="Picture 3" descr="modelado de dominio - restricc coleccO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87588"/>
            <a:ext cx="45783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184775" y="2432050"/>
            <a:ext cx="39592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2400" b="1"/>
              <a:t>Reglas de Negocio</a:t>
            </a:r>
          </a:p>
          <a:p>
            <a:pPr eaLnBrk="1" hangingPunct="1"/>
            <a:r>
              <a:rPr lang="es-ES" sz="2400" b="1"/>
              <a:t>(Invariante)</a:t>
            </a:r>
          </a:p>
          <a:p>
            <a:pPr eaLnBrk="1" hangingPunct="1"/>
            <a:endParaRPr lang="es-ES" sz="2400" b="1"/>
          </a:p>
          <a:p>
            <a:pPr eaLnBrk="1" hangingPunct="1"/>
            <a:r>
              <a:rPr lang="es-ES" sz="2400"/>
              <a:t>“Ningún vendedor menor de 30 años puede vender el producto de código X”</a:t>
            </a:r>
            <a:r>
              <a:rPr lang="es-UY" sz="2400"/>
              <a:t> </a:t>
            </a:r>
            <a:endParaRPr lang="es-ES" sz="2400"/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250825" y="2695575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/cantEmp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68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599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Conceptos</a:t>
            </a:r>
            <a:endParaRPr 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7704137" cy="2227263"/>
          </a:xfrm>
        </p:spPr>
        <p:txBody>
          <a:bodyPr/>
          <a:lstStyle/>
          <a:p>
            <a:pPr eaLnBrk="1" hangingPunct="1"/>
            <a:r>
              <a:rPr lang="es-ES_tradnl"/>
              <a:t>Un concepto es una idea, cosa o elemento de la realidad o problema que se está modelando. </a:t>
            </a:r>
          </a:p>
          <a:p>
            <a:pPr eaLnBrk="1" hangingPunct="1"/>
            <a:r>
              <a:rPr lang="es-ES_tradnl"/>
              <a:t>Ejemplo:</a:t>
            </a:r>
            <a:endParaRPr lang="es-UY" b="1"/>
          </a:p>
        </p:txBody>
      </p:sp>
      <p:grpSp>
        <p:nvGrpSpPr>
          <p:cNvPr id="10244" name="Group 12"/>
          <p:cNvGrpSpPr>
            <a:grpSpLocks noChangeAspect="1"/>
          </p:cNvGrpSpPr>
          <p:nvPr/>
        </p:nvGrpSpPr>
        <p:grpSpPr bwMode="auto">
          <a:xfrm>
            <a:off x="1914525" y="4364038"/>
            <a:ext cx="1800225" cy="1636712"/>
            <a:chOff x="158" y="1855"/>
            <a:chExt cx="1134" cy="1031"/>
          </a:xfrm>
        </p:grpSpPr>
        <p:sp>
          <p:nvSpPr>
            <p:cNvPr id="1024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58" y="1855"/>
              <a:ext cx="1134" cy="1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sp>
          <p:nvSpPr>
            <p:cNvPr id="10247" name="Rectangle 13"/>
            <p:cNvSpPr>
              <a:spLocks noChangeArrowheads="1"/>
            </p:cNvSpPr>
            <p:nvPr/>
          </p:nvSpPr>
          <p:spPr bwMode="auto">
            <a:xfrm>
              <a:off x="186" y="2280"/>
              <a:ext cx="1078" cy="5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8" name="Rectangle 14"/>
            <p:cNvSpPr>
              <a:spLocks noChangeArrowheads="1"/>
            </p:cNvSpPr>
            <p:nvPr/>
          </p:nvSpPr>
          <p:spPr bwMode="auto">
            <a:xfrm>
              <a:off x="186" y="2280"/>
              <a:ext cx="1078" cy="577"/>
            </a:xfrm>
            <a:prstGeom prst="rect">
              <a:avLst/>
            </a:prstGeom>
            <a:noFill/>
            <a:ln w="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49" name="Rectangle 15"/>
            <p:cNvSpPr>
              <a:spLocks noChangeArrowheads="1"/>
            </p:cNvSpPr>
            <p:nvPr/>
          </p:nvSpPr>
          <p:spPr bwMode="auto">
            <a:xfrm>
              <a:off x="205" y="2298"/>
              <a:ext cx="43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900">
                  <a:solidFill>
                    <a:srgbClr val="000000"/>
                  </a:solidFill>
                </a:rPr>
                <a:t>fecha</a:t>
              </a:r>
              <a:endParaRPr lang="es-UY"/>
            </a:p>
          </p:txBody>
        </p:sp>
        <p:sp>
          <p:nvSpPr>
            <p:cNvPr id="10250" name="Rectangle 16"/>
            <p:cNvSpPr>
              <a:spLocks noChangeArrowheads="1"/>
            </p:cNvSpPr>
            <p:nvPr/>
          </p:nvSpPr>
          <p:spPr bwMode="auto">
            <a:xfrm>
              <a:off x="205" y="2479"/>
              <a:ext cx="3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900">
                  <a:solidFill>
                    <a:srgbClr val="000000"/>
                  </a:solidFill>
                </a:rPr>
                <a:t>hora</a:t>
              </a:r>
              <a:endParaRPr lang="es-UY"/>
            </a:p>
          </p:txBody>
        </p:sp>
        <p:sp>
          <p:nvSpPr>
            <p:cNvPr id="10251" name="Rectangle 17"/>
            <p:cNvSpPr>
              <a:spLocks noChangeArrowheads="1"/>
            </p:cNvSpPr>
            <p:nvPr/>
          </p:nvSpPr>
          <p:spPr bwMode="auto">
            <a:xfrm>
              <a:off x="205" y="2659"/>
              <a:ext cx="5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900">
                  <a:solidFill>
                    <a:srgbClr val="000000"/>
                  </a:solidFill>
                </a:rPr>
                <a:t>importe</a:t>
              </a:r>
              <a:endParaRPr lang="es-UY"/>
            </a:p>
          </p:txBody>
        </p:sp>
        <p:sp>
          <p:nvSpPr>
            <p:cNvPr id="10252" name="Rectangle 18"/>
            <p:cNvSpPr>
              <a:spLocks noChangeArrowheads="1"/>
            </p:cNvSpPr>
            <p:nvPr/>
          </p:nvSpPr>
          <p:spPr bwMode="auto">
            <a:xfrm>
              <a:off x="186" y="1884"/>
              <a:ext cx="1078" cy="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186" y="1884"/>
              <a:ext cx="1078" cy="396"/>
            </a:xfrm>
            <a:prstGeom prst="rect">
              <a:avLst/>
            </a:prstGeom>
            <a:noFill/>
            <a:ln w="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4" name="Rectangle 21"/>
            <p:cNvSpPr>
              <a:spLocks noChangeArrowheads="1"/>
            </p:cNvSpPr>
            <p:nvPr/>
          </p:nvSpPr>
          <p:spPr bwMode="auto">
            <a:xfrm>
              <a:off x="521" y="1998"/>
              <a:ext cx="48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900" b="1">
                  <a:solidFill>
                    <a:srgbClr val="000000"/>
                  </a:solidFill>
                </a:rPr>
                <a:t>Venta</a:t>
              </a:r>
              <a:endParaRPr lang="es-UY"/>
            </a:p>
          </p:txBody>
        </p:sp>
      </p:grpSp>
      <p:pic>
        <p:nvPicPr>
          <p:cNvPr id="10245" name="Picture 8" descr="modelado de dominio - ext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95813"/>
            <a:ext cx="21796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1221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Atributos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05000"/>
            <a:ext cx="7010400" cy="4114800"/>
          </a:xfrm>
        </p:spPr>
        <p:txBody>
          <a:bodyPr/>
          <a:lstStyle/>
          <a:p>
            <a:pPr eaLnBrk="1" hangingPunct="1"/>
            <a:r>
              <a:rPr lang="es-ES_tradnl"/>
              <a:t>Es necesario identificar aquellos atributos que permitan satisfacer los requerimientos de información</a:t>
            </a:r>
          </a:p>
          <a:p>
            <a:pPr eaLnBrk="1" hangingPunct="1"/>
            <a:r>
              <a:rPr lang="es-ES_tradnl"/>
              <a:t>Un atributo se entiende como un </a:t>
            </a:r>
            <a:r>
              <a:rPr lang="es-ES_tradnl" i="1"/>
              <a:t>data value</a:t>
            </a:r>
            <a:r>
              <a:rPr lang="es-ES_tradnl"/>
              <a:t> de un objeto</a:t>
            </a:r>
          </a:p>
          <a:p>
            <a:pPr eaLnBrk="1" hangingPunct="1"/>
            <a:r>
              <a:rPr lang="es-ES_tradnl"/>
              <a:t>El tipo de un atributo es un </a:t>
            </a:r>
            <a:r>
              <a:rPr lang="es-ES_tradnl" i="1"/>
              <a:t>data type</a:t>
            </a:r>
            <a:endParaRPr lang="es-UY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3758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Atributos</a:t>
            </a:r>
            <a:br>
              <a:rPr lang="es-ES_tradnl"/>
            </a:br>
            <a:r>
              <a:rPr lang="es-ES_tradnl"/>
              <a:t>Notación</a:t>
            </a:r>
            <a:endParaRPr lang="es-UY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05000"/>
            <a:ext cx="8280400" cy="4114800"/>
          </a:xfrm>
        </p:spPr>
        <p:txBody>
          <a:bodyPr/>
          <a:lstStyle/>
          <a:p>
            <a:pPr eaLnBrk="1" hangingPunct="1"/>
            <a:r>
              <a:rPr lang="es-ES_tradnl"/>
              <a:t>Al mostrar un atributo es necesario especificar al menos su nombre</a:t>
            </a:r>
          </a:p>
          <a:p>
            <a:pPr eaLnBrk="1" hangingPunct="1"/>
            <a:r>
              <a:rPr lang="es-ES_tradnl"/>
              <a:t>Propiedades opcionales</a:t>
            </a:r>
          </a:p>
          <a:p>
            <a:pPr lvl="1" eaLnBrk="1" hangingPunct="1"/>
            <a:r>
              <a:rPr lang="es-ES_tradnl"/>
              <a:t>Tipo, multiplicidad, valor inicial, visibilidad, etc.</a:t>
            </a:r>
            <a:endParaRPr lang="es-UY"/>
          </a:p>
        </p:txBody>
      </p:sp>
      <p:pic>
        <p:nvPicPr>
          <p:cNvPr id="12292" name="Picture 4" descr="modelado de dominio - atribs 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4292600"/>
            <a:ext cx="16573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modelado de dominio - atribs 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292600"/>
            <a:ext cx="23288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314575" y="5805488"/>
            <a:ext cx="2090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Representación</a:t>
            </a:r>
          </a:p>
          <a:p>
            <a:pPr algn="ctr" eaLnBrk="1" hangingPunct="1"/>
            <a:r>
              <a:rPr lang="es-ES_tradnl" sz="2000" b="1"/>
              <a:t>mínima</a:t>
            </a:r>
            <a:endParaRPr lang="es-UY" sz="2000" b="1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915025" y="5805488"/>
            <a:ext cx="2090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000" b="1"/>
              <a:t>Representación</a:t>
            </a:r>
          </a:p>
          <a:p>
            <a:pPr algn="ctr" eaLnBrk="1" hangingPunct="1"/>
            <a:r>
              <a:rPr lang="es-ES_tradnl" sz="2000" b="1"/>
              <a:t>completa</a:t>
            </a:r>
            <a:endParaRPr lang="es-UY" sz="20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Análisis - Modelado del Dominio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34FC-4337-45CB-B0E9-97606FC32F3E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74322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3326</Words>
  <Application>Microsoft Office PowerPoint</Application>
  <PresentationFormat>Presentación en pantalla (4:3)</PresentationFormat>
  <Paragraphs>722</Paragraphs>
  <Slides>68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7" baseType="lpstr">
      <vt:lpstr>Arial</vt:lpstr>
      <vt:lpstr>Book Antiqua</vt:lpstr>
      <vt:lpstr>Calibri</vt:lpstr>
      <vt:lpstr>Symbol</vt:lpstr>
      <vt:lpstr>Webdings</vt:lpstr>
      <vt:lpstr>Wingdings</vt:lpstr>
      <vt:lpstr>Wingdings 2</vt:lpstr>
      <vt:lpstr>Wingdings 3</vt:lpstr>
      <vt:lpstr>Theme1</vt:lpstr>
      <vt:lpstr>Programación Avanzada</vt:lpstr>
      <vt:lpstr>Contenido</vt:lpstr>
      <vt:lpstr>Introducción</vt:lpstr>
      <vt:lpstr>Modelo de Dominio</vt:lpstr>
      <vt:lpstr>Modelo de Dominio</vt:lpstr>
      <vt:lpstr>Modelo de Dominio (2)</vt:lpstr>
      <vt:lpstr>Conceptos</vt:lpstr>
      <vt:lpstr>Atributos</vt:lpstr>
      <vt:lpstr>Atributos Notación</vt:lpstr>
      <vt:lpstr>Atributos Notación (2)</vt:lpstr>
      <vt:lpstr>Atributos Notación (3)</vt:lpstr>
      <vt:lpstr>Atributos Sugerencias</vt:lpstr>
      <vt:lpstr>Atributos Sugerencias (2)</vt:lpstr>
      <vt:lpstr>Conceptos Identificación de Conceptos</vt:lpstr>
      <vt:lpstr>Conceptos Identificación de Conceptos (2)</vt:lpstr>
      <vt:lpstr>Conceptos Identificación de Conceptos (3)</vt:lpstr>
      <vt:lpstr>Conceptos Identificación de Conceptos (4)</vt:lpstr>
      <vt:lpstr>Conceptos Identificación de Conceptos (5)</vt:lpstr>
      <vt:lpstr>Conceptos Identificación de Conceptos (6)</vt:lpstr>
      <vt:lpstr>Conceptos Sugerencias</vt:lpstr>
      <vt:lpstr>Conceptos Sugerencias (2)</vt:lpstr>
      <vt:lpstr>Conceptos Sugerencias (3)</vt:lpstr>
      <vt:lpstr>Conceptos Sugerencias (4)</vt:lpstr>
      <vt:lpstr>Conceptos Sugerencias (5)</vt:lpstr>
      <vt:lpstr>Conceptos Sugerencias (6)</vt:lpstr>
      <vt:lpstr>Conceptos Sugerencias (7)</vt:lpstr>
      <vt:lpstr>Conceptos Sugerencias (8)</vt:lpstr>
      <vt:lpstr>Conceptos Sugerencias (9)</vt:lpstr>
      <vt:lpstr>Asociaciones</vt:lpstr>
      <vt:lpstr>Asociaciones (2)</vt:lpstr>
      <vt:lpstr>Asociaciones Detección de Asociaciones</vt:lpstr>
      <vt:lpstr>Asociaciones Detección de Asociaciones (2)</vt:lpstr>
      <vt:lpstr>Asociaciones Asociaciones a Considerar</vt:lpstr>
      <vt:lpstr>Asociaciones Asociaciones a Considerar (2)</vt:lpstr>
      <vt:lpstr>Asociaciones Asociaciones a Considerar (3)</vt:lpstr>
      <vt:lpstr>Asociaciones Notación</vt:lpstr>
      <vt:lpstr>Asociaciones Notación - Multiplicidades</vt:lpstr>
      <vt:lpstr>Asociaciones Notación – Multiplicidades (2)</vt:lpstr>
      <vt:lpstr>Asociaciones Notación - Roles</vt:lpstr>
      <vt:lpstr>Asociaciones Notación - Restricciones</vt:lpstr>
      <vt:lpstr>Asociaciones Notación - Restricciones (2)</vt:lpstr>
      <vt:lpstr>Asociaciones Notación - Restricciones (3)</vt:lpstr>
      <vt:lpstr>Asociaciones Notación - Agregación</vt:lpstr>
      <vt:lpstr>Asociaciones Notación - Agregación</vt:lpstr>
      <vt:lpstr>Generalizaciones</vt:lpstr>
      <vt:lpstr>Generalizaciones Notación</vt:lpstr>
      <vt:lpstr>Generalizaciones Sugerencias</vt:lpstr>
      <vt:lpstr>Generalizaciones Sugerencias (2)</vt:lpstr>
      <vt:lpstr>Tipos Asociativos</vt:lpstr>
      <vt:lpstr>Tipos Asociativos (2)</vt:lpstr>
      <vt:lpstr>Tipos Asociativos Notación</vt:lpstr>
      <vt:lpstr>Tipos Asociativos Modelado Avanzado</vt:lpstr>
      <vt:lpstr>Modelo de Dominio Errores Comunes</vt:lpstr>
      <vt:lpstr>Modelo de Dominio Errores Comunes (2)</vt:lpstr>
      <vt:lpstr>Restricciones</vt:lpstr>
      <vt:lpstr>Restricciones</vt:lpstr>
      <vt:lpstr>Restricciones Motivación</vt:lpstr>
      <vt:lpstr>Restricciones Motivación (2)</vt:lpstr>
      <vt:lpstr>Restricciones Motivación (3)</vt:lpstr>
      <vt:lpstr>Restricciones Modificar del Modelo</vt:lpstr>
      <vt:lpstr>Restricciones Adjuntar Restricciones</vt:lpstr>
      <vt:lpstr>Restricciones Invariantes</vt:lpstr>
      <vt:lpstr>Restricciones Habituales</vt:lpstr>
      <vt:lpstr>Restricciones Ejemplos</vt:lpstr>
      <vt:lpstr>Restricciones Ejemplos (2)</vt:lpstr>
      <vt:lpstr>Restricciones Ejemplos (3)</vt:lpstr>
      <vt:lpstr>Restricciones Ejemplos (4)</vt:lpstr>
      <vt:lpstr>Restricciones Ejemplos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cp:lastModifiedBy>Daniel González Bernal</cp:lastModifiedBy>
  <cp:revision>2</cp:revision>
  <dcterms:created xsi:type="dcterms:W3CDTF">2013-03-17T04:58:03Z</dcterms:created>
  <dcterms:modified xsi:type="dcterms:W3CDTF">2017-03-06T00:31:44Z</dcterms:modified>
</cp:coreProperties>
</file>