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20" r:id="rId60"/>
    <p:sldId id="321" r:id="rId61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0F6C-9501-4321-B49C-C7A08A6826D7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BC8D-9722-4E0D-ACE4-DC1AD13C9A9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0396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610A59-C3A1-4050-AAE5-FF1AABEA6A7E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D43107-80A3-4F70-AB7B-D0DA8D7EE103}" type="slidenum">
              <a:rPr lang="es-UY" smtClean="0"/>
              <a:pPr eaLnBrk="1" hangingPunct="1"/>
              <a:t>26</a:t>
            </a:fld>
            <a:endParaRPr lang="es-UY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/>
              <a:t>DEBE MODIFICARSE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Análisis: Comportamiento del Sistema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053E8C-CD4D-4C83-886E-9B28263D8A7A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957888" cy="1905000"/>
          </a:xfrm>
        </p:spPr>
        <p:txBody>
          <a:bodyPr/>
          <a:lstStyle/>
          <a:p>
            <a:pPr eaLnBrk="1" hangingPunct="1"/>
            <a:r>
              <a:rPr lang="es-ES_tradnl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</a:p>
          <a:p>
            <a:pPr eaLnBrk="1" hangingPunct="1"/>
            <a:r>
              <a:rPr lang="es-ES_tradnl" sz="3500" dirty="0"/>
              <a:t>Especificación del Comportamiento del Sistema</a:t>
            </a:r>
          </a:p>
        </p:txBody>
      </p:sp>
    </p:spTree>
    <p:extLst>
      <p:ext uri="{BB962C8B-B14F-4D97-AF65-F5344CB8AC3E}">
        <p14:creationId xmlns:p14="http://schemas.microsoft.com/office/powerpoint/2010/main" val="24063329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La Clase Sistema (2)</a:t>
            </a:r>
            <a:endParaRPr lang="es-UY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218488" cy="4464348"/>
          </a:xfrm>
        </p:spPr>
        <p:txBody>
          <a:bodyPr/>
          <a:lstStyle/>
          <a:p>
            <a:pPr eaLnBrk="1" hangingPunct="1"/>
            <a:r>
              <a:rPr lang="es-ES_tradnl" dirty="0"/>
              <a:t>Existe una </a:t>
            </a:r>
            <a:r>
              <a:rPr lang="es-ES_tradnl" b="1" dirty="0"/>
              <a:t>única instancia</a:t>
            </a:r>
            <a:r>
              <a:rPr lang="es-ES_tradnl" dirty="0"/>
              <a:t> de esta clase la cual representa al “sistema entero”</a:t>
            </a:r>
            <a:endParaRPr lang="es-UY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195513" y="3932238"/>
            <a:ext cx="1584325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Sistema</a:t>
            </a:r>
            <a:endParaRPr lang="es-UY" b="1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195513" y="4364038"/>
            <a:ext cx="1584325" cy="2174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195513" y="4581525"/>
            <a:ext cx="1584325" cy="2159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932363" y="4076700"/>
            <a:ext cx="17272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/>
              <a:t> :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La Clase Sistema (3)</a:t>
            </a:r>
            <a:endParaRPr 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248324"/>
          </a:xfrm>
        </p:spPr>
        <p:txBody>
          <a:bodyPr/>
          <a:lstStyle/>
          <a:p>
            <a:pPr eaLnBrk="1" hangingPunct="1"/>
            <a:r>
              <a:rPr lang="es-ES_tradnl" dirty="0"/>
              <a:t>Las </a:t>
            </a:r>
            <a:r>
              <a:rPr lang="es-ES_tradnl" b="1" dirty="0"/>
              <a:t>operaciones</a:t>
            </a:r>
            <a:r>
              <a:rPr lang="es-ES_tradnl" dirty="0"/>
              <a:t> de esta clase permiten que el sistema reciba mensajes de los actores:</a:t>
            </a:r>
          </a:p>
          <a:p>
            <a:pPr lvl="1" eaLnBrk="1" hangingPunct="1"/>
            <a:r>
              <a:rPr lang="es-ES_tradnl" dirty="0"/>
              <a:t>Se identifican al definir los protocolos que representan los escenarios de los diferentes casos de uso</a:t>
            </a:r>
          </a:p>
          <a:p>
            <a:pPr lvl="1" eaLnBrk="1" hangingPunct="1"/>
            <a:r>
              <a:rPr lang="es-ES_tradnl" dirty="0"/>
              <a:t>Durante el análisis no se busca diseñarlas</a:t>
            </a:r>
          </a:p>
          <a:p>
            <a:pPr lvl="1" eaLnBrk="1" hangingPunct="1"/>
            <a:r>
              <a:rPr lang="es-ES_tradnl" dirty="0"/>
              <a:t>Su semántica es definida en términos del </a:t>
            </a:r>
            <a:r>
              <a:rPr lang="es-ES_tradnl" u="sng" dirty="0"/>
              <a:t>efecto</a:t>
            </a:r>
            <a:r>
              <a:rPr lang="es-ES_tradnl" dirty="0"/>
              <a:t> que deben tener sobre el estado del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622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La Clase Sistema (4)</a:t>
            </a:r>
            <a:endParaRPr 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Un actor puede enviar mensajes al sistema “invocando” sus operaciones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00113" y="3716338"/>
            <a:ext cx="1800225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Sistema</a:t>
            </a:r>
            <a:endParaRPr lang="es-UY" b="1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0113" y="4148138"/>
            <a:ext cx="1800225" cy="1444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00113" y="4292600"/>
            <a:ext cx="1800225" cy="10795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 sz="1600"/>
              <a:t>iniciarVenta()</a:t>
            </a:r>
          </a:p>
          <a:p>
            <a:r>
              <a:rPr lang="es-ES_tradnl" sz="1600"/>
              <a:t>agregarProducto()</a:t>
            </a:r>
          </a:p>
          <a:p>
            <a:r>
              <a:rPr lang="es-ES_tradnl" sz="1600"/>
              <a:t>terminarVenta()</a:t>
            </a:r>
          </a:p>
          <a:p>
            <a:r>
              <a:rPr lang="es-ES_tradnl" sz="1600"/>
              <a:t>realizarPago()</a:t>
            </a:r>
            <a:endParaRPr lang="es-UY" sz="160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804025" y="4797425"/>
            <a:ext cx="17272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u="sng"/>
              <a:t> : Sistema</a:t>
            </a:r>
            <a:endParaRPr lang="es-UY" u="sng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507038" y="4221163"/>
            <a:ext cx="1223962" cy="504825"/>
          </a:xfrm>
          <a:prstGeom prst="lightningBolt">
            <a:avLst/>
          </a:prstGeom>
          <a:solidFill>
            <a:schemeClr val="accent1">
              <a:alpha val="27058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859338" y="3500438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075238" y="393223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643438" y="4292600"/>
            <a:ext cx="4318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075238" y="4292600"/>
            <a:ext cx="4318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859338" y="4076700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299200" y="407828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iniciarVenta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0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La Clase Sistema (5)</a:t>
            </a:r>
            <a:endParaRPr 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3000" dirty="0"/>
              <a:t>En esta actividad el </a:t>
            </a:r>
            <a:r>
              <a:rPr lang="es-ES_tradnl" sz="3000" b="1" dirty="0"/>
              <a:t>estado</a:t>
            </a:r>
            <a:r>
              <a:rPr lang="es-ES_tradnl" sz="3000" dirty="0"/>
              <a:t> del sistema se asume como una configuración de objetos válida respecto al Modelo de Dominio</a:t>
            </a:r>
            <a:endParaRPr lang="es-UY" sz="30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15564" y="3573463"/>
            <a:ext cx="4392613" cy="2808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400" u="sng"/>
              <a:t> : Sistema</a:t>
            </a:r>
          </a:p>
          <a:p>
            <a:pPr algn="ctr"/>
            <a:endParaRPr lang="es-ES_tradnl" sz="2400" u="sng"/>
          </a:p>
          <a:p>
            <a:pPr algn="ctr"/>
            <a:endParaRPr lang="es-ES_tradnl" u="sng"/>
          </a:p>
          <a:p>
            <a:pPr algn="ctr"/>
            <a:endParaRPr lang="es-ES_tradnl" u="sng"/>
          </a:p>
          <a:p>
            <a:pPr algn="ctr"/>
            <a:endParaRPr lang="es-ES_tradnl" u="sng"/>
          </a:p>
          <a:p>
            <a:pPr algn="ctr"/>
            <a:endParaRPr lang="es-ES_tradnl" u="sng"/>
          </a:p>
          <a:p>
            <a:pPr algn="ctr"/>
            <a:endParaRPr lang="es-ES_tradnl" u="sng"/>
          </a:p>
          <a:p>
            <a:pPr algn="ctr"/>
            <a:endParaRPr lang="es-ES_tradnl" u="sng"/>
          </a:p>
          <a:p>
            <a:pPr algn="ctr"/>
            <a:endParaRPr lang="es-UY" u="sng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339975" y="4149725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27313" y="4508500"/>
            <a:ext cx="9366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c1 : Canción</a:t>
            </a:r>
            <a:endParaRPr lang="es-UY" sz="1400" u="sng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64163" y="4581525"/>
            <a:ext cx="9366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g1 :Género</a:t>
            </a:r>
            <a:endParaRPr lang="es-UY" sz="1400" u="sng" dirty="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95738" y="4437063"/>
            <a:ext cx="9366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a1 :Artista</a:t>
            </a:r>
            <a:endParaRPr lang="es-UY" sz="1400" u="sng" dirty="0"/>
          </a:p>
        </p:txBody>
      </p:sp>
      <p:cxnSp>
        <p:nvCxnSpPr>
          <p:cNvPr id="15369" name="AutoShape 9"/>
          <p:cNvCxnSpPr>
            <a:cxnSpLocks noChangeShapeType="1"/>
            <a:stCxn id="15366" idx="3"/>
            <a:endCxn id="15368" idx="1"/>
          </p:cNvCxnSpPr>
          <p:nvPr/>
        </p:nvCxnSpPr>
        <p:spPr bwMode="auto">
          <a:xfrm flipV="1">
            <a:off x="3563938" y="4618038"/>
            <a:ext cx="431800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10"/>
          <p:cNvCxnSpPr>
            <a:cxnSpLocks noChangeShapeType="1"/>
            <a:stCxn id="15368" idx="3"/>
            <a:endCxn id="15367" idx="1"/>
          </p:cNvCxnSpPr>
          <p:nvPr/>
        </p:nvCxnSpPr>
        <p:spPr bwMode="auto">
          <a:xfrm>
            <a:off x="4932363" y="4618038"/>
            <a:ext cx="43180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995738" y="5373688"/>
            <a:ext cx="9366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a2 :Artista</a:t>
            </a:r>
            <a:endParaRPr lang="es-UY" sz="1400" u="sng" dirty="0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627313" y="5229225"/>
            <a:ext cx="9366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c2 :Canción</a:t>
            </a:r>
            <a:endParaRPr lang="es-UY" sz="1400" u="sng" dirty="0"/>
          </a:p>
        </p:txBody>
      </p:sp>
      <p:cxnSp>
        <p:nvCxnSpPr>
          <p:cNvPr id="15373" name="AutoShape 13"/>
          <p:cNvCxnSpPr>
            <a:cxnSpLocks noChangeShapeType="1"/>
            <a:stCxn id="15372" idx="3"/>
            <a:endCxn id="15371" idx="1"/>
          </p:cNvCxnSpPr>
          <p:nvPr/>
        </p:nvCxnSpPr>
        <p:spPr bwMode="auto">
          <a:xfrm>
            <a:off x="3563938" y="5410200"/>
            <a:ext cx="43180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/>
          <p:cNvCxnSpPr>
            <a:cxnSpLocks noChangeShapeType="1"/>
            <a:stCxn id="15371" idx="3"/>
            <a:endCxn id="15367" idx="1"/>
          </p:cNvCxnSpPr>
          <p:nvPr/>
        </p:nvCxnSpPr>
        <p:spPr bwMode="auto">
          <a:xfrm flipV="1">
            <a:off x="4932363" y="4762500"/>
            <a:ext cx="4318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508625" y="5661025"/>
            <a:ext cx="9366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g2 : Género</a:t>
            </a:r>
            <a:endParaRPr lang="es-UY" sz="1400" u="sng" dirty="0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627313" y="5805488"/>
            <a:ext cx="9366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400" u="sng" dirty="0"/>
              <a:t>c3 : Canción</a:t>
            </a:r>
            <a:endParaRPr lang="es-UY" sz="1400" u="sng" dirty="0"/>
          </a:p>
        </p:txBody>
      </p:sp>
      <p:cxnSp>
        <p:nvCxnSpPr>
          <p:cNvPr id="15377" name="AutoShape 17"/>
          <p:cNvCxnSpPr>
            <a:cxnSpLocks noChangeShapeType="1"/>
            <a:stCxn id="15376" idx="3"/>
            <a:endCxn id="15371" idx="1"/>
          </p:cNvCxnSpPr>
          <p:nvPr/>
        </p:nvCxnSpPr>
        <p:spPr bwMode="auto">
          <a:xfrm flipV="1">
            <a:off x="3563938" y="5554663"/>
            <a:ext cx="4318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5820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Título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7305675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Interacciones con el Sistema</a:t>
            </a:r>
          </a:p>
        </p:txBody>
      </p:sp>
    </p:spTree>
    <p:extLst>
      <p:ext uri="{BB962C8B-B14F-4D97-AF65-F5344CB8AC3E}">
        <p14:creationId xmlns:p14="http://schemas.microsoft.com/office/powerpoint/2010/main" val="400225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-100013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900">
                <a:solidFill>
                  <a:schemeClr val="tx1"/>
                </a:solidFill>
              </a:rPr>
              <a:t>Interacciones con el Sistema</a:t>
            </a:r>
            <a:endParaRPr lang="es-UY" sz="390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78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/>
              <a:t>Los casos de uso describen la forma en que actores utilizan al sistema para cumplir con sus objetivos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/>
              <a:t>Es necesario expresar estas ideas desde un punto de vista técnico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/>
              <a:t>Para ello se definen protocolos que determinan la interacción entre los actores y el sistema, ya sea para uno o varios escenarios de un caso de uso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Cada protocolo es expresado mediante un Diagrama de Secuencia del Sistema (DSS)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16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-100013"/>
            <a:ext cx="7600950" cy="1312863"/>
          </a:xfrm>
        </p:spPr>
        <p:txBody>
          <a:bodyPr/>
          <a:lstStyle/>
          <a:p>
            <a:pPr eaLnBrk="1" hangingPunct="1"/>
            <a:r>
              <a:rPr lang="es-ES_tradnl" sz="3900">
                <a:solidFill>
                  <a:schemeClr val="tx1"/>
                </a:solidFill>
              </a:rPr>
              <a:t>Interacciones con el Sistema (2)</a:t>
            </a:r>
            <a:endParaRPr lang="es-UY" sz="3900">
              <a:solidFill>
                <a:schemeClr val="tx1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51050" y="2060575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Típico</a:t>
            </a:r>
            <a:endParaRPr lang="es-UY" sz="1600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179388" y="2420938"/>
            <a:ext cx="1511300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Caso de Uso 1</a:t>
            </a:r>
            <a:endParaRPr lang="es-UY" sz="160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051050" y="2420938"/>
            <a:ext cx="176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Alternativo 1</a:t>
            </a:r>
            <a:endParaRPr lang="es-UY" sz="16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051050" y="314166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Alternativo </a:t>
            </a:r>
            <a:r>
              <a:rPr lang="es-ES_tradnl" sz="1600" i="1"/>
              <a:t>n</a:t>
            </a:r>
            <a:endParaRPr lang="es-UY" sz="1600"/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755650" y="5589588"/>
            <a:ext cx="2825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s-ES_tradnl" sz="28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28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2800" b="1"/>
              <a:t>.</a:t>
            </a:r>
            <a:endParaRPr lang="es-UY" sz="2800" b="1"/>
          </a:p>
        </p:txBody>
      </p:sp>
      <p:sp>
        <p:nvSpPr>
          <p:cNvPr id="18440" name="AutoShape 10"/>
          <p:cNvSpPr>
            <a:spLocks/>
          </p:cNvSpPr>
          <p:nvPr/>
        </p:nvSpPr>
        <p:spPr bwMode="auto">
          <a:xfrm>
            <a:off x="1833563" y="2205038"/>
            <a:ext cx="146050" cy="1149350"/>
          </a:xfrm>
          <a:prstGeom prst="leftBrace">
            <a:avLst>
              <a:gd name="adj1" fmla="val 65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195513" y="2708275"/>
            <a:ext cx="241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  <a:endParaRPr lang="es-UY" sz="1600" b="1"/>
          </a:p>
        </p:txBody>
      </p:sp>
      <p:sp>
        <p:nvSpPr>
          <p:cNvPr id="18442" name="Line 15"/>
          <p:cNvSpPr>
            <a:spLocks noChangeShapeType="1"/>
          </p:cNvSpPr>
          <p:nvPr/>
        </p:nvSpPr>
        <p:spPr bwMode="auto">
          <a:xfrm>
            <a:off x="3276600" y="2205038"/>
            <a:ext cx="18716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>
            <a:off x="3852863" y="2636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>
            <a:off x="3852863" y="3357563"/>
            <a:ext cx="5762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5" name="Rectangle 18"/>
          <p:cNvSpPr>
            <a:spLocks noChangeArrowheads="1"/>
          </p:cNvSpPr>
          <p:nvPr/>
        </p:nvSpPr>
        <p:spPr bwMode="auto">
          <a:xfrm>
            <a:off x="7524750" y="3716338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Modelo de</a:t>
            </a:r>
          </a:p>
          <a:p>
            <a:pPr algn="ctr"/>
            <a:r>
              <a:rPr lang="es-ES_tradnl" sz="1600"/>
              <a:t>Casos de Uso</a:t>
            </a:r>
            <a:endParaRPr lang="es-UY" sz="1600"/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7524750" y="3500438"/>
            <a:ext cx="64928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8447" name="Picture 25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205038"/>
            <a:ext cx="8493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6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41663"/>
            <a:ext cx="84931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Text Box 27"/>
          <p:cNvSpPr txBox="1">
            <a:spLocks noChangeArrowheads="1"/>
          </p:cNvSpPr>
          <p:nvPr/>
        </p:nvSpPr>
        <p:spPr bwMode="auto">
          <a:xfrm>
            <a:off x="2051050" y="4364038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Típico</a:t>
            </a:r>
            <a:endParaRPr lang="es-UY" sz="1600"/>
          </a:p>
        </p:txBody>
      </p:sp>
      <p:sp>
        <p:nvSpPr>
          <p:cNvPr id="18450" name="Oval 28"/>
          <p:cNvSpPr>
            <a:spLocks noChangeArrowheads="1"/>
          </p:cNvSpPr>
          <p:nvPr/>
        </p:nvSpPr>
        <p:spPr bwMode="auto">
          <a:xfrm>
            <a:off x="179388" y="4724400"/>
            <a:ext cx="1511300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Caso de Uso 2</a:t>
            </a:r>
            <a:endParaRPr lang="es-UY" sz="1600"/>
          </a:p>
        </p:txBody>
      </p:sp>
      <p:sp>
        <p:nvSpPr>
          <p:cNvPr id="18451" name="Text Box 29"/>
          <p:cNvSpPr txBox="1">
            <a:spLocks noChangeArrowheads="1"/>
          </p:cNvSpPr>
          <p:nvPr/>
        </p:nvSpPr>
        <p:spPr bwMode="auto">
          <a:xfrm>
            <a:off x="2051050" y="4724400"/>
            <a:ext cx="176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Alternativo 1</a:t>
            </a:r>
            <a:endParaRPr lang="es-UY" sz="1600"/>
          </a:p>
        </p:txBody>
      </p:sp>
      <p:sp>
        <p:nvSpPr>
          <p:cNvPr id="18452" name="Text Box 30"/>
          <p:cNvSpPr txBox="1">
            <a:spLocks noChangeArrowheads="1"/>
          </p:cNvSpPr>
          <p:nvPr/>
        </p:nvSpPr>
        <p:spPr bwMode="auto">
          <a:xfrm>
            <a:off x="2051050" y="5445125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Esc. Alternativo </a:t>
            </a:r>
            <a:r>
              <a:rPr lang="es-ES_tradnl" sz="1600" i="1"/>
              <a:t>m</a:t>
            </a:r>
            <a:endParaRPr lang="es-UY" sz="1600"/>
          </a:p>
        </p:txBody>
      </p:sp>
      <p:sp>
        <p:nvSpPr>
          <p:cNvPr id="18453" name="AutoShape 31"/>
          <p:cNvSpPr>
            <a:spLocks/>
          </p:cNvSpPr>
          <p:nvPr/>
        </p:nvSpPr>
        <p:spPr bwMode="auto">
          <a:xfrm>
            <a:off x="1833563" y="4508500"/>
            <a:ext cx="146050" cy="1149350"/>
          </a:xfrm>
          <a:prstGeom prst="leftBrace">
            <a:avLst>
              <a:gd name="adj1" fmla="val 65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454" name="Text Box 32"/>
          <p:cNvSpPr txBox="1">
            <a:spLocks noChangeArrowheads="1"/>
          </p:cNvSpPr>
          <p:nvPr/>
        </p:nvSpPr>
        <p:spPr bwMode="auto">
          <a:xfrm>
            <a:off x="2195513" y="5011738"/>
            <a:ext cx="241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sz="1600" b="1"/>
              <a:t>.</a:t>
            </a:r>
            <a:endParaRPr lang="es-UY" sz="1600" b="1"/>
          </a:p>
        </p:txBody>
      </p:sp>
      <p:pic>
        <p:nvPicPr>
          <p:cNvPr id="18455" name="Picture 33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92600"/>
            <a:ext cx="849312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34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445125"/>
            <a:ext cx="84931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3276600" y="4581525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3781425" y="4941888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59" name="Text Box 37"/>
          <p:cNvSpPr txBox="1">
            <a:spLocks noChangeArrowheads="1"/>
          </p:cNvSpPr>
          <p:nvPr/>
        </p:nvSpPr>
        <p:spPr bwMode="auto">
          <a:xfrm>
            <a:off x="6659563" y="5373688"/>
            <a:ext cx="2306637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Un DSS que define</a:t>
            </a:r>
          </a:p>
          <a:p>
            <a:pPr algn="ctr" eaLnBrk="1" hangingPunct="1"/>
            <a:r>
              <a:rPr lang="es-ES_tradnl" sz="1600"/>
              <a:t>la interacción entre</a:t>
            </a:r>
          </a:p>
          <a:p>
            <a:pPr algn="ctr" eaLnBrk="1" hangingPunct="1"/>
            <a:r>
              <a:rPr lang="es-ES_tradnl" sz="1600"/>
              <a:t>los actores y el sistema</a:t>
            </a:r>
          </a:p>
          <a:p>
            <a:pPr algn="ctr" eaLnBrk="1" hangingPunct="1"/>
            <a:r>
              <a:rPr lang="es-ES_tradnl" sz="1600"/>
              <a:t>en el escenario dado </a:t>
            </a:r>
            <a:endParaRPr lang="es-UY" sz="1600"/>
          </a:p>
        </p:txBody>
      </p:sp>
      <p:sp>
        <p:nvSpPr>
          <p:cNvPr id="18460" name="Line 38"/>
          <p:cNvSpPr>
            <a:spLocks noChangeShapeType="1"/>
          </p:cNvSpPr>
          <p:nvPr/>
        </p:nvSpPr>
        <p:spPr bwMode="auto">
          <a:xfrm flipH="1">
            <a:off x="5940425" y="5876925"/>
            <a:ext cx="719138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1" name="Line 39"/>
          <p:cNvSpPr>
            <a:spLocks noChangeShapeType="1"/>
          </p:cNvSpPr>
          <p:nvPr/>
        </p:nvSpPr>
        <p:spPr bwMode="auto">
          <a:xfrm flipV="1">
            <a:off x="6011863" y="4437063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2" name="Line 40"/>
          <p:cNvSpPr>
            <a:spLocks noChangeShapeType="1"/>
          </p:cNvSpPr>
          <p:nvPr/>
        </p:nvSpPr>
        <p:spPr bwMode="auto">
          <a:xfrm flipV="1">
            <a:off x="5580063" y="4149725"/>
            <a:ext cx="18002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3" name="Line 41"/>
          <p:cNvSpPr>
            <a:spLocks noChangeShapeType="1"/>
          </p:cNvSpPr>
          <p:nvPr/>
        </p:nvSpPr>
        <p:spPr bwMode="auto">
          <a:xfrm>
            <a:off x="5364163" y="3789363"/>
            <a:ext cx="20161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4" name="Line 42"/>
          <p:cNvSpPr>
            <a:spLocks noChangeShapeType="1"/>
          </p:cNvSpPr>
          <p:nvPr/>
        </p:nvSpPr>
        <p:spPr bwMode="auto">
          <a:xfrm>
            <a:off x="6156325" y="2924175"/>
            <a:ext cx="12239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5" name="Text Box 44"/>
          <p:cNvSpPr txBox="1">
            <a:spLocks noChangeArrowheads="1"/>
          </p:cNvSpPr>
          <p:nvPr/>
        </p:nvSpPr>
        <p:spPr bwMode="auto">
          <a:xfrm>
            <a:off x="7019925" y="1341438"/>
            <a:ext cx="1965325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Los DSSs se</a:t>
            </a:r>
          </a:p>
          <a:p>
            <a:pPr algn="ctr" eaLnBrk="1" hangingPunct="1"/>
            <a:r>
              <a:rPr lang="es-ES_tradnl" sz="1600"/>
              <a:t>incluyen en la secc.</a:t>
            </a:r>
          </a:p>
          <a:p>
            <a:pPr algn="ctr" eaLnBrk="1" hangingPunct="1"/>
            <a:r>
              <a:rPr lang="es-ES_tradnl" sz="1600"/>
              <a:t>“Comportamiento”</a:t>
            </a:r>
          </a:p>
          <a:p>
            <a:pPr algn="ctr" eaLnBrk="1" hangingPunct="1"/>
            <a:r>
              <a:rPr lang="es-ES_tradnl" sz="1600"/>
              <a:t>del modelo</a:t>
            </a:r>
            <a:endParaRPr lang="es-UY" sz="1600"/>
          </a:p>
        </p:txBody>
      </p:sp>
      <p:sp>
        <p:nvSpPr>
          <p:cNvPr id="18466" name="Line 45"/>
          <p:cNvSpPr>
            <a:spLocks noChangeShapeType="1"/>
          </p:cNvSpPr>
          <p:nvPr/>
        </p:nvSpPr>
        <p:spPr bwMode="auto">
          <a:xfrm>
            <a:off x="8027988" y="2420938"/>
            <a:ext cx="28892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67" name="Line 46"/>
          <p:cNvSpPr>
            <a:spLocks noChangeShapeType="1"/>
          </p:cNvSpPr>
          <p:nvPr/>
        </p:nvSpPr>
        <p:spPr bwMode="auto">
          <a:xfrm>
            <a:off x="3851275" y="5589588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8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800"/>
              <a:t>Eventos del Sistema</a:t>
            </a:r>
            <a:endParaRPr lang="es-UY" sz="38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1"/>
            <a:ext cx="8229600" cy="4607793"/>
          </a:xfrm>
        </p:spPr>
        <p:txBody>
          <a:bodyPr/>
          <a:lstStyle/>
          <a:p>
            <a:pPr eaLnBrk="1" hangingPunct="1"/>
            <a:r>
              <a:rPr lang="es-ES_tradnl" dirty="0"/>
              <a:t>Un evento del sistema</a:t>
            </a:r>
          </a:p>
          <a:p>
            <a:pPr lvl="1" eaLnBrk="1" hangingPunct="1"/>
            <a:r>
              <a:rPr lang="es-ES_tradnl" dirty="0"/>
              <a:t>Es un estímulo externo,</a:t>
            </a:r>
          </a:p>
          <a:p>
            <a:pPr lvl="1" eaLnBrk="1" hangingPunct="1"/>
            <a:r>
              <a:rPr lang="es-ES_tradnl" dirty="0"/>
              <a:t>Es generado por un actor</a:t>
            </a:r>
          </a:p>
          <a:p>
            <a:pPr lvl="1" eaLnBrk="1" hangingPunct="1"/>
            <a:r>
              <a:rPr lang="es-ES_tradnl" dirty="0"/>
              <a:t>Ante el cual el sistema debe reaccionar</a:t>
            </a:r>
          </a:p>
          <a:p>
            <a:pPr eaLnBrk="1" hangingPunct="1"/>
            <a:r>
              <a:rPr lang="es-ES_tradnl" dirty="0"/>
              <a:t>Las acciones de los actores (sobre el sistema) descritas en los casos de uso sugieren los eventos del sistema</a:t>
            </a:r>
          </a:p>
          <a:p>
            <a:pPr eaLnBrk="1" hangingPunct="1"/>
            <a:r>
              <a:rPr lang="es-ES_tradnl" dirty="0"/>
              <a:t>Es necesario considerar la definición de evento del sistema para identificarlos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745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800"/>
              <a:t>Eventos del Sistema (2)</a:t>
            </a:r>
            <a:endParaRPr lang="es-UY" sz="3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536356"/>
          </a:xfrm>
        </p:spPr>
        <p:txBody>
          <a:bodyPr/>
          <a:lstStyle/>
          <a:p>
            <a:pPr eaLnBrk="1" hangingPunct="1"/>
            <a:r>
              <a:rPr lang="es-ES_tradnl" sz="2800" dirty="0"/>
              <a:t>Ejemplo:</a:t>
            </a:r>
          </a:p>
          <a:p>
            <a:pPr lvl="1"/>
            <a:r>
              <a:rPr lang="es-ES_tradnl" dirty="0"/>
              <a:t>“</a:t>
            </a:r>
            <a:r>
              <a:rPr lang="es-ES_tradnl" i="1" dirty="0"/>
              <a:t>El Usuario ingresa el nombre de la canción y el año</a:t>
            </a:r>
            <a:r>
              <a:rPr lang="es-ES_tradnl" dirty="0"/>
              <a:t>” </a:t>
            </a:r>
            <a:br>
              <a:rPr lang="es-ES_tradnl" dirty="0"/>
            </a:br>
            <a:r>
              <a:rPr lang="es-ES_tradnl" dirty="0"/>
              <a:t>Es un estímulo externo generado por un actor ante el cual el sistema debe reaccionar</a:t>
            </a:r>
            <a:br>
              <a:rPr lang="es-ES_tradnl" dirty="0"/>
            </a:br>
            <a:r>
              <a:rPr lang="es-ES_tradnl" dirty="0"/>
              <a:t>		</a:t>
            </a:r>
            <a:r>
              <a:rPr lang="es-ES_tradnl" dirty="0">
                <a:sym typeface="Wingdings" pitchFamily="2" charset="2"/>
              </a:rPr>
              <a:t> </a:t>
            </a:r>
            <a:r>
              <a:rPr lang="es-ES_tradnl" b="1" dirty="0"/>
              <a:t>Es un evento del sistema</a:t>
            </a:r>
            <a:endParaRPr lang="es-ES_tradnl" sz="2400" dirty="0"/>
          </a:p>
          <a:p>
            <a:pPr lvl="1" eaLnBrk="1" hangingPunct="1"/>
            <a:r>
              <a:rPr lang="es-ES_tradnl" sz="2400" dirty="0"/>
              <a:t>“</a:t>
            </a:r>
            <a:r>
              <a:rPr lang="es-ES_tradnl" sz="2400" i="1" dirty="0"/>
              <a:t>El Usuario </a:t>
            </a:r>
            <a:r>
              <a:rPr lang="es-ES_tradnl" i="1" dirty="0"/>
              <a:t>inicia una sesión en el sistema operativo</a:t>
            </a:r>
            <a:r>
              <a:rPr lang="es-ES_tradnl" sz="2400" dirty="0"/>
              <a:t>”</a:t>
            </a:r>
            <a:br>
              <a:rPr lang="es-ES_tradnl" sz="2400" dirty="0"/>
            </a:br>
            <a:r>
              <a:rPr lang="es-ES_tradnl" sz="2400" dirty="0"/>
              <a:t>Es un evento externo pero no afecta al sistema</a:t>
            </a:r>
            <a:br>
              <a:rPr lang="es-ES_tradnl" sz="2400" dirty="0"/>
            </a:br>
            <a:r>
              <a:rPr lang="es-ES_tradnl" sz="2400" dirty="0"/>
              <a:t>		</a:t>
            </a:r>
            <a:r>
              <a:rPr lang="es-ES_tradnl" sz="2400" dirty="0">
                <a:sym typeface="Wingdings" pitchFamily="2" charset="2"/>
              </a:rPr>
              <a:t> </a:t>
            </a:r>
            <a:r>
              <a:rPr lang="es-ES_tradnl" sz="2400" b="1" dirty="0"/>
              <a:t>No es un evento del sistema</a:t>
            </a:r>
          </a:p>
          <a:p>
            <a:pPr marL="393192" lvl="1" indent="0" eaLnBrk="1" hangingPunct="1">
              <a:buNone/>
            </a:pPr>
            <a:endParaRPr lang="es-ES_tradnl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7232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Interacciones con el Sistema</a:t>
            </a:r>
            <a:br>
              <a:rPr lang="es-ES_tradnl">
                <a:solidFill>
                  <a:schemeClr val="tx1"/>
                </a:solidFill>
              </a:rPr>
            </a:br>
            <a:r>
              <a:rPr lang="es-ES_tradnl" sz="3800">
                <a:solidFill>
                  <a:schemeClr val="tx1"/>
                </a:solidFill>
              </a:rPr>
              <a:t>Operaciones del Sistema</a:t>
            </a:r>
            <a:endParaRPr lang="es-UY" sz="380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eaLnBrk="1" hangingPunct="1"/>
            <a:r>
              <a:rPr lang="es-ES_tradnl"/>
              <a:t>Los eventos del sistema disparan una operación del sistema</a:t>
            </a:r>
          </a:p>
          <a:p>
            <a:pPr eaLnBrk="1" hangingPunct="1"/>
            <a:r>
              <a:rPr lang="es-ES_tradnl"/>
              <a:t>Estas operaciones son ejecutadas por la “instancia sistema” en resupuesta a la ocurrencia de un evento del sistema</a:t>
            </a:r>
          </a:p>
          <a:p>
            <a:pPr eaLnBrk="1" hangingPunct="1"/>
            <a:r>
              <a:rPr lang="es-ES_tradnl"/>
              <a:t>Las operaciones del sistema relativas a uno o varios escenarios de un caso de uso permiten definir la interacción entre los actores y el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351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/>
              <a:t>Introducción</a:t>
            </a:r>
          </a:p>
          <a:p>
            <a:pPr eaLnBrk="1" hangingPunct="1"/>
            <a:r>
              <a:rPr lang="es-ES_tradnl"/>
              <a:t>Modelo de Casos de Uso</a:t>
            </a:r>
          </a:p>
          <a:p>
            <a:pPr lvl="1" eaLnBrk="1" hangingPunct="1"/>
            <a:r>
              <a:rPr lang="es-ES_tradnl"/>
              <a:t>La Clase Sistema</a:t>
            </a:r>
          </a:p>
          <a:p>
            <a:pPr eaLnBrk="1" hangingPunct="1"/>
            <a:r>
              <a:rPr lang="es-ES_tradnl"/>
              <a:t>Interacciones con el Sistema</a:t>
            </a:r>
          </a:p>
          <a:p>
            <a:pPr eaLnBrk="1" hangingPunct="1"/>
            <a:r>
              <a:rPr lang="es-ES_tradnl"/>
              <a:t>Contratos de Software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447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800"/>
              <a:t>Operaciones del Sistema (2)</a:t>
            </a:r>
            <a:endParaRPr lang="es-UY" sz="3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dirty="0"/>
              <a:t>Las operaciones del sistema pueden tener asociados parámetros</a:t>
            </a:r>
          </a:p>
          <a:p>
            <a:pPr eaLnBrk="1" hangingPunct="1"/>
            <a:r>
              <a:rPr lang="es-ES_tradnl" sz="2800" dirty="0"/>
              <a:t>Ejemplo:</a:t>
            </a:r>
          </a:p>
          <a:p>
            <a:pPr lvl="1" eaLnBrk="1" hangingPunct="1"/>
            <a:r>
              <a:rPr lang="es-ES_tradnl" sz="2400" dirty="0"/>
              <a:t>“</a:t>
            </a:r>
            <a:r>
              <a:rPr lang="es-ES_tradnl" sz="2400" i="1" dirty="0"/>
              <a:t>El usuario ingresa con el teclado el cuerpo y el asunto del email</a:t>
            </a:r>
            <a:r>
              <a:rPr lang="es-ES_tradnl" sz="2400" dirty="0"/>
              <a:t>” representa un evento que dispara la operación</a:t>
            </a:r>
          </a:p>
          <a:p>
            <a:pPr lvl="1" eaLnBrk="1" hangingPunct="1"/>
            <a:endParaRPr lang="es-ES_tradnl" sz="2400" dirty="0"/>
          </a:p>
          <a:p>
            <a:pPr lvl="1" eaLnBrk="1" hangingPunct="1"/>
            <a:endParaRPr lang="es-ES_tradnl" sz="2400" dirty="0"/>
          </a:p>
          <a:p>
            <a:pPr lvl="1" eaLnBrk="1" hangingPunct="1"/>
            <a:r>
              <a:rPr lang="es-ES_tradnl" sz="2400" dirty="0"/>
              <a:t>“</a:t>
            </a:r>
            <a:r>
              <a:rPr lang="es-ES_tradnl" sz="2400" i="1" dirty="0"/>
              <a:t>El usuario selecciona varios contactos de una lista desplegable</a:t>
            </a:r>
            <a:r>
              <a:rPr lang="es-ES_tradnl" sz="2400" dirty="0"/>
              <a:t>” representa un evento que dispara la operación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67544" y="3979544"/>
            <a:ext cx="8180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 err="1">
                <a:latin typeface="Lucida Console" pitchFamily="49" charset="0"/>
              </a:rPr>
              <a:t>escribirEmail</a:t>
            </a:r>
            <a:r>
              <a:rPr lang="es-ES_tradnl" sz="2400" b="1" dirty="0">
                <a:latin typeface="Lucida Console" pitchFamily="49" charset="0"/>
              </a:rPr>
              <a:t>(</a:t>
            </a:r>
            <a:r>
              <a:rPr lang="es-ES_tradnl" sz="2400" b="1" dirty="0" err="1">
                <a:latin typeface="Lucida Console" pitchFamily="49" charset="0"/>
              </a:rPr>
              <a:t>cuerpo:String</a:t>
            </a:r>
            <a:r>
              <a:rPr lang="es-ES_tradnl" sz="2400" b="1" dirty="0">
                <a:latin typeface="Lucida Console" pitchFamily="49" charset="0"/>
              </a:rPr>
              <a:t>, </a:t>
            </a:r>
            <a:r>
              <a:rPr lang="es-ES_tradnl" sz="2400" b="1" dirty="0" err="1">
                <a:latin typeface="Lucida Console" pitchFamily="49" charset="0"/>
              </a:rPr>
              <a:t>asunto:String</a:t>
            </a:r>
            <a:r>
              <a:rPr lang="es-ES_tradnl" sz="2400" b="1" dirty="0">
                <a:latin typeface="Lucida Console" pitchFamily="49" charset="0"/>
              </a:rPr>
              <a:t>)</a:t>
            </a:r>
            <a:endParaRPr lang="es-UY" sz="2400" b="1" dirty="0">
              <a:latin typeface="Lucida Console" pitchFamily="49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547664" y="6074488"/>
            <a:ext cx="7436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 err="1">
                <a:latin typeface="Lucida Console" pitchFamily="49" charset="0"/>
              </a:rPr>
              <a:t>elegirContactos</a:t>
            </a:r>
            <a:r>
              <a:rPr lang="es-ES_tradnl" sz="2400" b="1" dirty="0">
                <a:latin typeface="Lucida Console" pitchFamily="49" charset="0"/>
              </a:rPr>
              <a:t>(contactos: Set(</a:t>
            </a:r>
            <a:r>
              <a:rPr lang="es-ES_tradnl" sz="2400" b="1" dirty="0" err="1">
                <a:latin typeface="Lucida Console" pitchFamily="49" charset="0"/>
              </a:rPr>
              <a:t>String</a:t>
            </a:r>
            <a:r>
              <a:rPr lang="es-ES_tradnl" sz="2400" b="1" dirty="0">
                <a:latin typeface="Lucida Console" pitchFamily="49" charset="0"/>
              </a:rPr>
              <a:t>))</a:t>
            </a:r>
            <a:endParaRPr lang="es-UY" sz="2400" b="1" dirty="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941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620000" cy="1284288"/>
          </a:xfrm>
        </p:spPr>
        <p:txBody>
          <a:bodyPr/>
          <a:lstStyle/>
          <a:p>
            <a:pPr eaLnBrk="1" hangingPunct="1"/>
            <a:r>
              <a:rPr lang="es-ES_tradnl" sz="3000" dirty="0">
                <a:solidFill>
                  <a:schemeClr val="tx1"/>
                </a:solidFill>
              </a:rPr>
              <a:t>Interacciones con el Sistema</a:t>
            </a:r>
            <a:br>
              <a:rPr lang="es-ES_tradnl" dirty="0">
                <a:solidFill>
                  <a:schemeClr val="tx1"/>
                </a:solidFill>
              </a:rPr>
            </a:br>
            <a:r>
              <a:rPr lang="es-ES_tradnl" sz="3800" dirty="0">
                <a:solidFill>
                  <a:schemeClr val="tx1"/>
                </a:solidFill>
              </a:rPr>
              <a:t>Diag. de Secuencia del Sistema</a:t>
            </a:r>
            <a:endParaRPr lang="es-UY" sz="3800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3000"/>
              <a:t>Es un artefacto incluido en el Modelo de Casos de Uso que define e ilustra la interacción entre los actores y el sistema en uno o varios escenarios de un CU 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3000"/>
              <a:t>Incluye: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600"/>
              <a:t>Una instancia representando a cada participante (sistema y actores)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600"/>
              <a:t>Los mensajes enviados entre ellos en el/los escenario/s correspondiente/s (con sus respuestas)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783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921625" cy="1284288"/>
          </a:xfrm>
        </p:spPr>
        <p:txBody>
          <a:bodyPr/>
          <a:lstStyle/>
          <a:p>
            <a:pPr eaLnBrk="1" hangingPunct="1"/>
            <a:r>
              <a:rPr lang="es-ES_tradnl" sz="3000" dirty="0">
                <a:solidFill>
                  <a:schemeClr val="tx1"/>
                </a:solidFill>
              </a:rPr>
              <a:t>Interacciones con el Sistema</a:t>
            </a:r>
            <a:br>
              <a:rPr lang="es-ES_tradnl" sz="4400" dirty="0">
                <a:solidFill>
                  <a:schemeClr val="tx1"/>
                </a:solidFill>
              </a:rPr>
            </a:br>
            <a:r>
              <a:rPr lang="es-ES_tradnl" sz="3600" dirty="0">
                <a:solidFill>
                  <a:schemeClr val="tx1"/>
                </a:solidFill>
              </a:rPr>
              <a:t>Diag. de Secuencia del Sistema (2)</a:t>
            </a:r>
            <a:endParaRPr lang="es-UY" sz="3600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075613" cy="408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 dirty="0"/>
              <a:t>Un Diagrama de Secuencia del Sistema puede ser construido para: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dirty="0"/>
              <a:t>Un escenario de un Caso de Uso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dirty="0"/>
              <a:t>Varios escenarios de un Caso de Uso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dirty="0"/>
              <a:t>Un criterio para decidir entre estas alternativas será la complejidad de estos escenarios y la simplicidad (o no) del DSS resultante</a:t>
            </a:r>
            <a:endParaRPr lang="es-UY" sz="3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254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15888"/>
            <a:ext cx="7620000" cy="1096962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600"/>
              <a:t>Diag. de Secuencia del Sistema (3)</a:t>
            </a:r>
            <a:endParaRPr lang="es-UY" sz="36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/>
            <a:r>
              <a:rPr lang="es-ES_tradnl" sz="3000"/>
              <a:t>Los diagramas de secuencia del sistema definen la conversación entre los actores y el sistema, enfocándose en los mensajes que el sistema recibe</a:t>
            </a:r>
          </a:p>
          <a:p>
            <a:pPr eaLnBrk="1" hangingPunct="1"/>
            <a:r>
              <a:rPr lang="es-ES_tradnl" sz="3000"/>
              <a:t>Sería posible incluir además mensajes enviados desde el sistema hacia los actores:</a:t>
            </a:r>
          </a:p>
          <a:p>
            <a:pPr lvl="1" eaLnBrk="1" hangingPunct="1"/>
            <a:r>
              <a:rPr lang="es-ES_tradnl"/>
              <a:t>Sin embargo esto no forma parte del conjunto de servicios que el sistema brinda (y cuya especificación es el objetivo de la presente actividad)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872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88913"/>
            <a:ext cx="7620000" cy="1025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600"/>
              <a:t>Diag. de Secuencia del Sistema (4)</a:t>
            </a:r>
            <a:endParaRPr lang="es-UY" sz="3600"/>
          </a:p>
        </p:txBody>
      </p:sp>
      <p:sp>
        <p:nvSpPr>
          <p:cNvPr id="26628" name="Rectangle 7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229600" cy="4805362"/>
          </a:xfrm>
          <a:noFill/>
        </p:spPr>
        <p:txBody>
          <a:bodyPr/>
          <a:lstStyle/>
          <a:p>
            <a:pPr eaLnBrk="1" hangingPunct="1"/>
            <a:r>
              <a:rPr lang="es-ES_tradnl"/>
              <a:t>Notación:</a:t>
            </a:r>
          </a:p>
        </p:txBody>
      </p:sp>
      <p:pic>
        <p:nvPicPr>
          <p:cNvPr id="26627" name="Picture 6" descr="not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8748712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4869160"/>
            <a:ext cx="396044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3882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88913"/>
            <a:ext cx="7620000" cy="1025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Interacciones con el Sistema</a:t>
            </a:r>
            <a:br>
              <a:rPr lang="es-ES_tradnl"/>
            </a:br>
            <a:r>
              <a:rPr lang="es-ES_tradnl" sz="3600"/>
              <a:t>Diag. de Secuencia del Sistema (5)</a:t>
            </a:r>
            <a:endParaRPr lang="es-UY" sz="3600"/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  <a:noFill/>
        </p:spPr>
        <p:txBody>
          <a:bodyPr/>
          <a:lstStyle/>
          <a:p>
            <a:pPr eaLnBrk="1" hangingPunct="1"/>
            <a:r>
              <a:rPr lang="es-ES_tradnl" dirty="0"/>
              <a:t>Tipo de un atributo (o tipo de retorno) cuando no es simple, sino que es una colección de cierto </a:t>
            </a:r>
            <a:r>
              <a:rPr lang="es-ES_tradnl" dirty="0" err="1"/>
              <a:t>datatype</a:t>
            </a:r>
            <a:r>
              <a:rPr lang="es-ES_tradnl" dirty="0"/>
              <a:t> </a:t>
            </a:r>
            <a:r>
              <a:rPr lang="es-ES_tradnl" b="1" dirty="0">
                <a:latin typeface="Courier New" pitchFamily="49" charset="0"/>
                <a:cs typeface="Courier New" pitchFamily="49" charset="0"/>
              </a:rPr>
              <a:t>Tipo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400" b="1" dirty="0" err="1">
                <a:latin typeface="Courier New" pitchFamily="49" charset="0"/>
                <a:cs typeface="Courier New" pitchFamily="49" charset="0"/>
              </a:rPr>
              <a:t>ingresarNombre</a:t>
            </a:r>
            <a:r>
              <a:rPr lang="es-ES_tradnl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400" b="1" dirty="0" err="1">
                <a:latin typeface="Courier New" pitchFamily="49" charset="0"/>
                <a:cs typeface="Courier New" pitchFamily="49" charset="0"/>
              </a:rPr>
              <a:t>nombre:String</a:t>
            </a:r>
            <a:r>
              <a:rPr lang="es-ES_tradnl" sz="24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s-ES_tradnl" sz="2400" b="1" dirty="0" err="1">
                <a:latin typeface="Courier New" pitchFamily="49" charset="0"/>
                <a:cs typeface="Courier New" pitchFamily="49" charset="0"/>
              </a:rPr>
              <a:t>DataCancion</a:t>
            </a:r>
            <a:endParaRPr lang="es-ES_tradnl" sz="2400" b="1" dirty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  <a:p>
            <a:r>
              <a:rPr lang="es-ES_tradnl" dirty="0"/>
              <a:t>Puede utilizarse </a:t>
            </a:r>
            <a:r>
              <a:rPr lang="es-ES_tradnl" b="1" dirty="0">
                <a:latin typeface="Courier New" pitchFamily="49" charset="0"/>
                <a:cs typeface="Courier New" pitchFamily="49" charset="0"/>
              </a:rPr>
              <a:t>Set(Tipo)</a:t>
            </a:r>
            <a:r>
              <a:rPr lang="es-ES_tradnl" dirty="0"/>
              <a:t>, si se quiere pasar como parámetro (o retorno) varios elementos de un solo tipo (por ejemplo: una lista de elementos)</a:t>
            </a:r>
          </a:p>
          <a:p>
            <a:pPr marL="393192" lvl="1" indent="0">
              <a:buNone/>
            </a:pPr>
            <a:r>
              <a:rPr lang="es-ES_tradnl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b="1" dirty="0" err="1">
                <a:latin typeface="Courier New" pitchFamily="49" charset="0"/>
                <a:cs typeface="Courier New" pitchFamily="49" charset="0"/>
              </a:rPr>
              <a:t>listarCanciones</a:t>
            </a:r>
            <a:r>
              <a:rPr lang="es-ES_tradnl" b="1" dirty="0">
                <a:latin typeface="Courier New" pitchFamily="49" charset="0"/>
                <a:cs typeface="Courier New" pitchFamily="49" charset="0"/>
              </a:rPr>
              <a:t>():Set(</a:t>
            </a:r>
            <a:r>
              <a:rPr lang="es-ES_tradnl" b="1" dirty="0" err="1">
                <a:latin typeface="Courier New" pitchFamily="49" charset="0"/>
                <a:cs typeface="Courier New" pitchFamily="49" charset="0"/>
              </a:rPr>
              <a:t>DataCancion</a:t>
            </a:r>
            <a:r>
              <a:rPr lang="es-ES_tradn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ES_trad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3873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6" descr="ejemploD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765175"/>
            <a:ext cx="590391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95288" y="1916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Actor</a:t>
            </a:r>
            <a:endParaRPr lang="es-UY" b="1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 flipV="1">
            <a:off x="1187450" y="1700213"/>
            <a:ext cx="1152525" cy="360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6588125" y="1889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Sistema</a:t>
            </a:r>
            <a:endParaRPr lang="es-UY" b="1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 flipH="1">
            <a:off x="6588125" y="549275"/>
            <a:ext cx="431800" cy="10080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7740650" y="28463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Iteración</a:t>
            </a:r>
            <a:endParaRPr lang="es-UY" b="1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>
            <a:off x="7283450" y="3068638"/>
            <a:ext cx="431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179388" y="3292475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Criterio de</a:t>
            </a:r>
          </a:p>
          <a:p>
            <a:pPr algn="ctr" eaLnBrk="1" hangingPunct="1"/>
            <a:r>
              <a:rPr lang="es-ES_tradnl" b="1"/>
              <a:t>parada</a:t>
            </a:r>
            <a:endParaRPr lang="es-UY" b="1"/>
          </a:p>
        </p:txBody>
      </p:sp>
      <p:sp>
        <p:nvSpPr>
          <p:cNvPr id="186381" name="Line 13"/>
          <p:cNvSpPr>
            <a:spLocks noChangeShapeType="1"/>
          </p:cNvSpPr>
          <p:nvPr/>
        </p:nvSpPr>
        <p:spPr bwMode="auto">
          <a:xfrm flipV="1">
            <a:off x="1476375" y="2924175"/>
            <a:ext cx="1366838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7607300" y="4881563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Operación</a:t>
            </a:r>
          </a:p>
          <a:p>
            <a:pPr algn="ctr" eaLnBrk="1" hangingPunct="1"/>
            <a:r>
              <a:rPr lang="es-ES_tradnl" b="1"/>
              <a:t>del sistema</a:t>
            </a:r>
            <a:endParaRPr lang="es-UY" b="1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 flipH="1" flipV="1">
            <a:off x="6562725" y="4802188"/>
            <a:ext cx="1008063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7596188" y="5883275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Respuesta</a:t>
            </a:r>
          </a:p>
          <a:p>
            <a:pPr eaLnBrk="1" hangingPunct="1"/>
            <a:r>
              <a:rPr lang="es-ES_tradnl" b="1"/>
              <a:t>del sistema</a:t>
            </a:r>
            <a:endParaRPr lang="es-UY" b="1"/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 flipH="1" flipV="1">
            <a:off x="6562725" y="5883275"/>
            <a:ext cx="1008063" cy="2873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8687" name="AutoShape 18"/>
          <p:cNvSpPr>
            <a:spLocks noChangeArrowheads="1"/>
          </p:cNvSpPr>
          <p:nvPr/>
        </p:nvSpPr>
        <p:spPr bwMode="auto">
          <a:xfrm>
            <a:off x="539750" y="5084763"/>
            <a:ext cx="576263" cy="936625"/>
          </a:xfrm>
          <a:prstGeom prst="downArrow">
            <a:avLst>
              <a:gd name="adj1" fmla="val 38296"/>
              <a:gd name="adj2" fmla="val 53719"/>
            </a:avLst>
          </a:prstGeom>
          <a:solidFill>
            <a:schemeClr val="accent2">
              <a:alpha val="79999"/>
            </a:schemeClr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323850" y="60213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TIEMPO</a:t>
            </a:r>
            <a:endParaRPr lang="es-UY" b="1"/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7667625" y="414178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Alternativo</a:t>
            </a:r>
            <a:endParaRPr lang="es-UY" b="1"/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3132138" y="18891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Nombre del Diagrama</a:t>
            </a:r>
            <a:endParaRPr lang="es-UY" b="1"/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 flipH="1">
            <a:off x="2339975" y="404813"/>
            <a:ext cx="719138" cy="288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6393" name="Line 25"/>
          <p:cNvSpPr>
            <a:spLocks noChangeShapeType="1"/>
          </p:cNvSpPr>
          <p:nvPr/>
        </p:nvSpPr>
        <p:spPr bwMode="auto">
          <a:xfrm flipH="1">
            <a:off x="7283450" y="4365625"/>
            <a:ext cx="431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1" name="Rectangle 20"/>
          <p:cNvSpPr/>
          <p:nvPr/>
        </p:nvSpPr>
        <p:spPr>
          <a:xfrm>
            <a:off x="2483768" y="3500438"/>
            <a:ext cx="3954946" cy="323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Rectangle 21"/>
          <p:cNvSpPr/>
          <p:nvPr/>
        </p:nvSpPr>
        <p:spPr>
          <a:xfrm>
            <a:off x="2483768" y="5553075"/>
            <a:ext cx="3960439" cy="49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88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  <p:bldP spid="186375" grpId="0" animBg="1"/>
      <p:bldP spid="186376" grpId="0"/>
      <p:bldP spid="186377" grpId="0" animBg="1"/>
      <p:bldP spid="186378" grpId="0"/>
      <p:bldP spid="186379" grpId="0" animBg="1"/>
      <p:bldP spid="186380" grpId="0"/>
      <p:bldP spid="186381" grpId="0" animBg="1"/>
      <p:bldP spid="186382" grpId="0"/>
      <p:bldP spid="186383" grpId="0" animBg="1"/>
      <p:bldP spid="186384" grpId="0"/>
      <p:bldP spid="186385" grpId="0" animBg="1"/>
      <p:bldP spid="186389" grpId="0"/>
      <p:bldP spid="186391" grpId="0"/>
      <p:bldP spid="186392" grpId="0" animBg="1"/>
      <p:bldP spid="1863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Interacciones con el Sistema </a:t>
            </a:r>
            <a:br>
              <a:rPr lang="es-ES_tradnl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Sugerencias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 sz="3000" dirty="0"/>
              <a:t>Definición de un DSS:</a:t>
            </a:r>
          </a:p>
          <a:p>
            <a:pPr eaLnBrk="1" hangingPunct="1"/>
            <a:endParaRPr lang="es-ES_tradnl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63600" y="2276475"/>
            <a:ext cx="766921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s-ES_tradnl" sz="2500" dirty="0">
                <a:latin typeface="+mj-lt"/>
              </a:rPr>
              <a:t>Incluir una instancia que represente al sistema </a:t>
            </a:r>
            <a:br>
              <a:rPr lang="es-ES_tradnl" sz="2500" dirty="0">
                <a:latin typeface="+mj-lt"/>
              </a:rPr>
            </a:br>
            <a:r>
              <a:rPr lang="es-ES_tradnl" sz="2500" dirty="0">
                <a:latin typeface="+mj-lt"/>
              </a:rPr>
              <a:t>como una</a:t>
            </a:r>
            <a:r>
              <a:rPr lang="es-UY" sz="2500" dirty="0">
                <a:latin typeface="+mj-lt"/>
              </a:rPr>
              <a:t> unidad</a:t>
            </a:r>
          </a:p>
          <a:p>
            <a:pPr eaLnBrk="1" hangingPunct="1">
              <a:buFontTx/>
              <a:buAutoNum type="arabicPeriod"/>
            </a:pPr>
            <a:r>
              <a:rPr lang="es-ES_tradnl" sz="2500" dirty="0">
                <a:latin typeface="+mj-lt"/>
              </a:rPr>
              <a:t>Identificar cada actor que participe en el/los escenario/s considerado/s e incluir una instancia para cada uno</a:t>
            </a:r>
          </a:p>
          <a:p>
            <a:pPr eaLnBrk="1" hangingPunct="1">
              <a:buFontTx/>
              <a:buAutoNum type="arabicPeriod"/>
            </a:pPr>
            <a:r>
              <a:rPr lang="es-ES_tradnl" sz="2500" dirty="0">
                <a:latin typeface="+mj-lt"/>
              </a:rPr>
              <a:t>De la descripción del caso de uso identificar aquellos eventos que los actores generen y sean </a:t>
            </a:r>
            <a:br>
              <a:rPr lang="es-ES_tradnl" sz="2500" dirty="0">
                <a:latin typeface="+mj-lt"/>
              </a:rPr>
            </a:br>
            <a:r>
              <a:rPr lang="es-ES_tradnl" sz="2500" dirty="0">
                <a:latin typeface="+mj-lt"/>
              </a:rPr>
              <a:t>de interés para el sistema e incluir cada uno de </a:t>
            </a:r>
            <a:br>
              <a:rPr lang="es-ES_tradnl" sz="2500" dirty="0">
                <a:latin typeface="+mj-lt"/>
              </a:rPr>
            </a:br>
            <a:r>
              <a:rPr lang="es-ES_tradnl" sz="2500" dirty="0">
                <a:latin typeface="+mj-lt"/>
              </a:rPr>
              <a:t>ellos como un mensaje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0378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 </a:t>
            </a:r>
            <a:br>
              <a:rPr lang="es-ES_tradnl"/>
            </a:br>
            <a:r>
              <a:rPr lang="es-ES_tradnl"/>
              <a:t>Sugerencias (2)</a:t>
            </a:r>
            <a:endParaRPr lang="es-UY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/>
              <a:t>Límite del sistema:</a:t>
            </a:r>
          </a:p>
          <a:p>
            <a:pPr lvl="1" eaLnBrk="1" hangingPunct="1"/>
            <a:r>
              <a:rPr lang="es-ES_tradnl"/>
              <a:t>Para identificar eventos del sistema es útil pensar en el límite del sistema</a:t>
            </a:r>
          </a:p>
          <a:p>
            <a:pPr lvl="1" eaLnBrk="1" hangingPunct="1"/>
            <a:r>
              <a:rPr lang="es-ES_tradnl"/>
              <a:t>El límite suele determinarse para que coincida con el sistema de software (y el de hardware también)</a:t>
            </a:r>
          </a:p>
          <a:p>
            <a:pPr lvl="1" eaLnBrk="1" hangingPunct="1"/>
            <a:r>
              <a:rPr lang="es-ES_tradnl"/>
              <a:t>Buscar aquello que ocurra fuera de ese límite y que además lo atraviese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21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 </a:t>
            </a:r>
            <a:br>
              <a:rPr lang="es-ES_tradnl"/>
            </a:br>
            <a:r>
              <a:rPr lang="es-ES_tradnl"/>
              <a:t>Sugerencias (3)</a:t>
            </a:r>
            <a:endParaRPr lang="es-UY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/>
              <a:t>Límite del sistema (cont.):</a:t>
            </a:r>
          </a:p>
          <a:p>
            <a:pPr lvl="1" eaLnBrk="1" hangingPunct="1"/>
            <a:r>
              <a:rPr lang="es-ES_tradnl"/>
              <a:t>¿Es responsabilidad del sistema reaccionar ante el evento X?</a:t>
            </a:r>
          </a:p>
          <a:p>
            <a:pPr lvl="1" eaLnBrk="1" hangingPunct="1"/>
            <a:r>
              <a:rPr lang="es-ES_tradnl"/>
              <a:t>¿Es X externo?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492500" y="3502025"/>
            <a:ext cx="2879725" cy="2808288"/>
          </a:xfrm>
          <a:prstGeom prst="ellipse">
            <a:avLst/>
          </a:prstGeom>
          <a:noFill/>
          <a:ln w="571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 b="1"/>
              <a:t>SISTEMA</a:t>
            </a:r>
            <a:endParaRPr lang="es-UY" sz="2800" b="1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006600" y="5445125"/>
            <a:ext cx="431800" cy="431800"/>
          </a:xfrm>
          <a:prstGeom prst="irregularSeal1">
            <a:avLst/>
          </a:prstGeom>
          <a:solidFill>
            <a:srgbClr val="FF0000">
              <a:alpha val="45097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6445250" y="6021388"/>
            <a:ext cx="431800" cy="431800"/>
          </a:xfrm>
          <a:prstGeom prst="irregularSeal1">
            <a:avLst/>
          </a:prstGeom>
          <a:solidFill>
            <a:srgbClr val="FF0000">
              <a:alpha val="45097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221288" y="3789363"/>
            <a:ext cx="431800" cy="431800"/>
          </a:xfrm>
          <a:prstGeom prst="irregularSeal1">
            <a:avLst/>
          </a:prstGeom>
          <a:solidFill>
            <a:srgbClr val="FF0000">
              <a:alpha val="45097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295525" y="5732463"/>
            <a:ext cx="358775" cy="7207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H="1" flipV="1">
            <a:off x="5005388" y="5302250"/>
            <a:ext cx="1512887" cy="86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4933950" y="4078288"/>
            <a:ext cx="431800" cy="5032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95288" y="4581525"/>
            <a:ext cx="2511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El Cliente elige</a:t>
            </a:r>
          </a:p>
          <a:p>
            <a:pPr algn="ctr" eaLnBrk="1" hangingPunct="1"/>
            <a:r>
              <a:rPr lang="es-ES_tradnl" sz="1600"/>
              <a:t>un producto: no es</a:t>
            </a:r>
          </a:p>
          <a:p>
            <a:pPr algn="ctr" eaLnBrk="1" hangingPunct="1"/>
            <a:r>
              <a:rPr lang="es-ES_tradnl" sz="1600"/>
              <a:t>de interés para el sistema</a:t>
            </a:r>
            <a:endParaRPr lang="es-UY" sz="160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6443663" y="4941888"/>
            <a:ext cx="22828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El Cajero ingresa</a:t>
            </a:r>
          </a:p>
          <a:p>
            <a:pPr algn="ctr" eaLnBrk="1" hangingPunct="1"/>
            <a:r>
              <a:rPr lang="es-ES_tradnl" sz="1600"/>
              <a:t>código del producto</a:t>
            </a:r>
          </a:p>
          <a:p>
            <a:pPr algn="ctr" eaLnBrk="1" hangingPunct="1"/>
            <a:r>
              <a:rPr lang="es-ES_tradnl" sz="1600"/>
              <a:t>(elegido por el Cliente):</a:t>
            </a:r>
          </a:p>
          <a:p>
            <a:pPr algn="ctr" eaLnBrk="1" hangingPunct="1"/>
            <a:r>
              <a:rPr lang="es-ES_tradnl" sz="1600" b="1"/>
              <a:t>eso sí es de interés</a:t>
            </a:r>
            <a:endParaRPr lang="es-UY" sz="1600" b="1"/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5927725" y="2997200"/>
            <a:ext cx="24193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Se está comprando</a:t>
            </a:r>
          </a:p>
          <a:p>
            <a:pPr algn="ctr" eaLnBrk="1" hangingPunct="1"/>
            <a:r>
              <a:rPr lang="es-ES_tradnl" sz="1600"/>
              <a:t>un producto promocional</a:t>
            </a:r>
          </a:p>
          <a:p>
            <a:pPr algn="ctr" eaLnBrk="1" hangingPunct="1"/>
            <a:r>
              <a:rPr lang="es-ES_tradnl" sz="1600"/>
              <a:t>(ver que hacer con eso):</a:t>
            </a:r>
          </a:p>
          <a:p>
            <a:pPr algn="ctr" eaLnBrk="1" hangingPunct="1"/>
            <a:r>
              <a:rPr lang="es-ES_tradnl" sz="1600"/>
              <a:t>es interno al sistema </a:t>
            </a:r>
            <a:endParaRPr lang="es-UY" sz="1600"/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1166813" y="3881438"/>
            <a:ext cx="2073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Límite del Sistema</a:t>
            </a:r>
            <a:endParaRPr lang="es-UY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3276600" y="4005263"/>
            <a:ext cx="431800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29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82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Introducción</a:t>
            </a:r>
            <a:endParaRPr lang="es-UY" sz="3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733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z="3000" dirty="0"/>
              <a:t>Durante esta actividad de análisis se busca describir en forma precisa cuál debe ser el comportamiento esperado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 dirty="0"/>
              <a:t>Se trabaja sobre el Modelo de Casos de Uso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Viendo al sistema como una unidad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Se definen protocolos que caractericen el uso del sistema por parte de los actores en cada escenario de los casos de uso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El comportamiento completo del sistema es especificado al especificar cada mensaje de los protocolos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87784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 </a:t>
            </a:r>
            <a:br>
              <a:rPr lang="es-ES_tradnl"/>
            </a:br>
            <a:r>
              <a:rPr lang="es-ES_tradnl"/>
              <a:t>Sugerencias (4)</a:t>
            </a:r>
            <a:endParaRPr lang="es-UY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 dirty="0"/>
              <a:t>Límite del sistema (cont.):</a:t>
            </a:r>
          </a:p>
          <a:p>
            <a:pPr lvl="1" eaLnBrk="1" hangingPunct="1"/>
            <a:r>
              <a:rPr lang="es-ES_tradnl" dirty="0"/>
              <a:t>Las operaciones del sistema deberían retornar exclusivamente </a:t>
            </a:r>
            <a:r>
              <a:rPr lang="es-ES_tradnl" dirty="0" err="1"/>
              <a:t>datatypes</a:t>
            </a:r>
            <a:r>
              <a:rPr lang="es-ES_tradnl" dirty="0"/>
              <a:t> o tipos primitivos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883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 </a:t>
            </a:r>
            <a:br>
              <a:rPr lang="es-ES_tradnl"/>
            </a:br>
            <a:r>
              <a:rPr lang="es-ES_tradnl"/>
              <a:t>Sugerencias (5)</a:t>
            </a:r>
            <a:endParaRPr lang="es-UY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/>
              <a:t>Memoria del Sistema:</a:t>
            </a:r>
          </a:p>
          <a:p>
            <a:pPr lvl="1" eaLnBrk="1" hangingPunct="1"/>
            <a:r>
              <a:rPr lang="es-ES_tradnl"/>
              <a:t>El sistema puede (o no) tener memoria:</a:t>
            </a:r>
          </a:p>
          <a:p>
            <a:pPr lvl="2" eaLnBrk="1" hangingPunct="1"/>
            <a:r>
              <a:rPr lang="es-ES_tradnl"/>
              <a:t>Sin memoria, los mensajes son independientes</a:t>
            </a:r>
          </a:p>
          <a:p>
            <a:pPr lvl="2" eaLnBrk="1" hangingPunct="1"/>
            <a:r>
              <a:rPr lang="es-ES_tradnl"/>
              <a:t>Con memoria, cada mensaje puede “recordar” </a:t>
            </a:r>
            <a:br>
              <a:rPr lang="es-ES_tradnl"/>
            </a:br>
            <a:r>
              <a:rPr lang="es-ES_tradnl"/>
              <a:t>la información utilizada en un estado previo del sistema</a:t>
            </a:r>
          </a:p>
          <a:p>
            <a:pPr lvl="1" eaLnBrk="1" hangingPunct="1"/>
            <a:r>
              <a:rPr lang="es-ES_tradnl"/>
              <a:t>Debe indicarse claramente si el sistema tiene o no memoria, y en caso de tenerla, qué información recuerda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6014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Interacciones con el Sistema </a:t>
            </a:r>
            <a:br>
              <a:rPr lang="es-ES_tradnl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Sugerencias (6)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931150" cy="4805362"/>
          </a:xfrm>
        </p:spPr>
        <p:txBody>
          <a:bodyPr/>
          <a:lstStyle/>
          <a:p>
            <a:pPr eaLnBrk="1" hangingPunct="1"/>
            <a:r>
              <a:rPr lang="es-ES_tradnl"/>
              <a:t>Memoria del Sistema (cont.):</a:t>
            </a:r>
          </a:p>
          <a:p>
            <a:pPr lvl="1" eaLnBrk="1" hangingPunct="1"/>
            <a:r>
              <a:rPr lang="es-ES_tradnl"/>
              <a:t>Para indicar la memoria de un sistema, generalmente basta con indicarlo en el nombre del diagrama y mediante la utilización de notas en el diagrama</a:t>
            </a:r>
          </a:p>
          <a:p>
            <a:pPr lvl="1" eaLnBrk="1" hangingPunct="1"/>
            <a:r>
              <a:rPr lang="es-ES_tradnl"/>
              <a:t>Alternativamente, puede utilizarse un diagrama de estructura estática en aquellos casos en que interese indicar una estructura compleja de dicha memoria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7111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/>
              <a:t>Interacciones con el Sistema </a:t>
            </a:r>
            <a:br>
              <a:rPr lang="es-ES_tradnl"/>
            </a:br>
            <a:r>
              <a:rPr lang="es-ES_tradnl"/>
              <a:t>Sugerencias (7)</a:t>
            </a:r>
            <a:endParaRPr lang="es-UY"/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  <a:noFill/>
        </p:spPr>
        <p:txBody>
          <a:bodyPr/>
          <a:lstStyle/>
          <a:p>
            <a:pPr eaLnBrk="1" hangingPunct="1"/>
            <a:r>
              <a:rPr lang="es-ES_tradnl"/>
              <a:t>Ejemplo: DSS </a:t>
            </a:r>
            <a:r>
              <a:rPr lang="es-ES_tradnl" u="sng"/>
              <a:t>sin</a:t>
            </a:r>
            <a:r>
              <a:rPr lang="es-ES_tradnl"/>
              <a:t> memoria</a:t>
            </a:r>
          </a:p>
        </p:txBody>
      </p:sp>
      <p:pic>
        <p:nvPicPr>
          <p:cNvPr id="35844" name="Picture 9" descr="DSS sin mem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4113"/>
            <a:ext cx="57086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92672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Interacciones con el Sistema </a:t>
            </a:r>
            <a:br>
              <a:rPr lang="es-ES_tradnl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Sugerencias (8)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  <a:noFill/>
        </p:spPr>
        <p:txBody>
          <a:bodyPr/>
          <a:lstStyle/>
          <a:p>
            <a:pPr eaLnBrk="1" hangingPunct="1"/>
            <a:r>
              <a:rPr lang="es-ES_tradnl"/>
              <a:t>Ejemplo: DSS </a:t>
            </a:r>
            <a:r>
              <a:rPr lang="es-ES_tradnl" u="sng"/>
              <a:t>con</a:t>
            </a:r>
            <a:r>
              <a:rPr lang="es-ES_tradnl"/>
              <a:t> memoria</a:t>
            </a:r>
          </a:p>
        </p:txBody>
      </p:sp>
      <p:pic>
        <p:nvPicPr>
          <p:cNvPr id="36868" name="Picture 4" descr="DSS con mem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24113"/>
            <a:ext cx="57086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5"/>
          <p:cNvSpPr>
            <a:spLocks noChangeArrowheads="1"/>
          </p:cNvSpPr>
          <p:nvPr/>
        </p:nvSpPr>
        <p:spPr bwMode="auto">
          <a:xfrm rot="10800000">
            <a:off x="7451725" y="3213100"/>
            <a:ext cx="1296988" cy="647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451725" y="328453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200" b="1"/>
              <a:t>el sistema recuerda la CI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6227763" y="3573463"/>
            <a:ext cx="1223962" cy="93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534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0"/>
            <a:ext cx="7158037" cy="1312863"/>
          </a:xfrm>
        </p:spPr>
        <p:txBody>
          <a:bodyPr/>
          <a:lstStyle/>
          <a:p>
            <a:pPr eaLnBrk="1" hangingPunct="1"/>
            <a:r>
              <a:rPr lang="es-ES_tradnl" sz="3300">
                <a:solidFill>
                  <a:schemeClr val="tx1"/>
                </a:solidFill>
              </a:rPr>
              <a:t>Interacciones con el Sistema </a:t>
            </a:r>
            <a:br>
              <a:rPr lang="es-ES_tradnl" sz="4400">
                <a:solidFill>
                  <a:schemeClr val="tx1"/>
                </a:solidFill>
              </a:rPr>
            </a:br>
            <a:r>
              <a:rPr lang="es-ES_tradnl" sz="4400">
                <a:solidFill>
                  <a:schemeClr val="tx1"/>
                </a:solidFill>
              </a:rPr>
              <a:t>Errores Comunes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76327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/>
              <a:t>Envío de mensajes hacia el usuario</a:t>
            </a:r>
          </a:p>
          <a:p>
            <a:pPr eaLnBrk="1" hangingPunct="1">
              <a:lnSpc>
                <a:spcPct val="90000"/>
              </a:lnSpc>
            </a:pPr>
            <a:r>
              <a:rPr lang="es-UY"/>
              <a:t>Desconocer la memoria del sistema</a:t>
            </a:r>
          </a:p>
          <a:p>
            <a:pPr eaLnBrk="1" hangingPunct="1">
              <a:lnSpc>
                <a:spcPct val="90000"/>
              </a:lnSpc>
            </a:pPr>
            <a:r>
              <a:rPr lang="es-UY"/>
              <a:t>No especificar </a:t>
            </a:r>
            <a:r>
              <a:rPr lang="es-UY" i="1"/>
              <a:t>data types</a:t>
            </a:r>
            <a:r>
              <a:rPr lang="es-UY"/>
              <a:t> utilizados</a:t>
            </a:r>
          </a:p>
          <a:p>
            <a:pPr eaLnBrk="1" hangingPunct="1">
              <a:lnSpc>
                <a:spcPct val="90000"/>
              </a:lnSpc>
            </a:pPr>
            <a:r>
              <a:rPr lang="es-UY"/>
              <a:t>Sobrecargar de información un diagrama de secuencia pudiendo realizar varios de ellos</a:t>
            </a:r>
          </a:p>
          <a:p>
            <a:pPr eaLnBrk="1" hangingPunct="1">
              <a:lnSpc>
                <a:spcPct val="90000"/>
              </a:lnSpc>
            </a:pPr>
            <a:r>
              <a:rPr lang="es-UY"/>
              <a:t>No indicar tipo de parámetros ni valor de retorno de los mensajes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9965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¿Qué Sigue?</a:t>
            </a:r>
            <a:endParaRPr lang="es-UY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/>
              <a:t>Una vez identificadas las operaciones del sistema es posible especificar su comportamiento</a:t>
            </a:r>
          </a:p>
          <a:p>
            <a:pPr eaLnBrk="1" hangingPunct="1"/>
            <a:r>
              <a:rPr lang="es-ES_tradnl"/>
              <a:t>Esta especificación expresa el </a:t>
            </a:r>
            <a:r>
              <a:rPr lang="es-ES_tradnl" u="sng"/>
              <a:t>efecto</a:t>
            </a:r>
            <a:r>
              <a:rPr lang="es-ES_tradnl"/>
              <a:t> que una operación tendrá sobre el sistema</a:t>
            </a:r>
          </a:p>
          <a:p>
            <a:pPr eaLnBrk="1" hangingPunct="1"/>
            <a:r>
              <a:rPr lang="es-ES_tradnl"/>
              <a:t>Para ello se realizará un Contrato de Software </a:t>
            </a:r>
            <a:r>
              <a:rPr lang="es-ES_tradnl" u="sng"/>
              <a:t>para cada operación del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8804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¿Qué Sigue? (2)</a:t>
            </a:r>
            <a:endParaRPr lang="es-UY"/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5219700" y="2708275"/>
            <a:ext cx="1657350" cy="863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 b="1"/>
              <a:t>Contrato</a:t>
            </a:r>
            <a:r>
              <a:rPr lang="es-ES_tradnl" sz="1600"/>
              <a:t>:</a:t>
            </a:r>
          </a:p>
          <a:p>
            <a:pPr algn="ctr"/>
            <a:r>
              <a:rPr lang="es-ES_tradnl" sz="1600"/>
              <a:t>iniciarVenta()</a:t>
            </a:r>
            <a:endParaRPr lang="es-UY" sz="1600"/>
          </a:p>
        </p:txBody>
      </p: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5219700" y="3716338"/>
            <a:ext cx="1657350" cy="863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 b="1"/>
              <a:t>Contrato</a:t>
            </a:r>
            <a:r>
              <a:rPr lang="es-ES_tradnl" sz="1600"/>
              <a:t>:</a:t>
            </a:r>
          </a:p>
          <a:p>
            <a:pPr algn="ctr"/>
            <a:r>
              <a:rPr lang="es-ES_tradnl" sz="1600"/>
              <a:t>agregarProducto()</a:t>
            </a:r>
            <a:endParaRPr lang="es-UY" sz="1600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5219700" y="4724400"/>
            <a:ext cx="1657350" cy="863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 b="1"/>
              <a:t>Contrato</a:t>
            </a:r>
            <a:r>
              <a:rPr lang="es-ES_tradnl" sz="1600"/>
              <a:t>:</a:t>
            </a:r>
          </a:p>
          <a:p>
            <a:pPr algn="ctr"/>
            <a:r>
              <a:rPr lang="es-ES_tradnl" sz="1600"/>
              <a:t>cancelarVenta()</a:t>
            </a:r>
            <a:endParaRPr lang="es-UY" sz="1600"/>
          </a:p>
        </p:txBody>
      </p:sp>
      <p:sp>
        <p:nvSpPr>
          <p:cNvPr id="39942" name="AutoShape 8"/>
          <p:cNvSpPr>
            <a:spLocks noChangeArrowheads="1"/>
          </p:cNvSpPr>
          <p:nvPr/>
        </p:nvSpPr>
        <p:spPr bwMode="auto">
          <a:xfrm>
            <a:off x="5219700" y="5661025"/>
            <a:ext cx="1657350" cy="8636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 b="1"/>
              <a:t>Contrato</a:t>
            </a:r>
            <a:r>
              <a:rPr lang="es-ES_tradnl" sz="1600"/>
              <a:t>:</a:t>
            </a:r>
          </a:p>
          <a:p>
            <a:pPr algn="ctr"/>
            <a:r>
              <a:rPr lang="es-ES_tradnl" sz="1600"/>
              <a:t>confirmarVenta()</a:t>
            </a:r>
            <a:endParaRPr lang="es-UY" sz="1600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7596188" y="4076700"/>
            <a:ext cx="1439862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1600"/>
              <a:t>Modelo de</a:t>
            </a:r>
          </a:p>
          <a:p>
            <a:pPr algn="ctr"/>
            <a:r>
              <a:rPr lang="es-ES_tradnl" sz="1600"/>
              <a:t>Casos de Uso</a:t>
            </a:r>
            <a:endParaRPr lang="es-UY" sz="1600"/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7596188" y="3860800"/>
            <a:ext cx="6492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5795963" y="1268413"/>
            <a:ext cx="1965325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/>
              <a:t>Los contratos se</a:t>
            </a:r>
          </a:p>
          <a:p>
            <a:pPr algn="ctr" eaLnBrk="1" hangingPunct="1"/>
            <a:r>
              <a:rPr lang="es-ES_tradnl" sz="1600"/>
              <a:t>incluyen en la secc.</a:t>
            </a:r>
          </a:p>
          <a:p>
            <a:pPr algn="ctr" eaLnBrk="1" hangingPunct="1"/>
            <a:r>
              <a:rPr lang="es-ES_tradnl" sz="1600"/>
              <a:t>“Comportamiento”</a:t>
            </a:r>
          </a:p>
          <a:p>
            <a:pPr algn="ctr" eaLnBrk="1" hangingPunct="1"/>
            <a:r>
              <a:rPr lang="es-ES_tradnl" sz="1600"/>
              <a:t>del modelo</a:t>
            </a:r>
            <a:endParaRPr lang="es-UY" sz="1600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6732588" y="2349500"/>
            <a:ext cx="107950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3132138" y="3357563"/>
            <a:ext cx="16557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3276600" y="40052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2916238" y="501332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3059113" y="5589588"/>
            <a:ext cx="17287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6948488" y="321310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>
            <a:off x="6948488" y="4149725"/>
            <a:ext cx="5762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 flipV="1">
            <a:off x="6948488" y="4581525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V="1">
            <a:off x="6948488" y="4941888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39955" name="Picture 21" descr="ejemploD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" y="1893093"/>
            <a:ext cx="482441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2987675" y="3141663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3563938" y="37893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2987675" y="501332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3132138" y="5564188"/>
            <a:ext cx="208756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Rectangle 1"/>
          <p:cNvSpPr/>
          <p:nvPr/>
        </p:nvSpPr>
        <p:spPr>
          <a:xfrm>
            <a:off x="827585" y="4076700"/>
            <a:ext cx="3240384" cy="243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Rectangle 24"/>
          <p:cNvSpPr/>
          <p:nvPr/>
        </p:nvSpPr>
        <p:spPr>
          <a:xfrm>
            <a:off x="819319" y="5899567"/>
            <a:ext cx="3240384" cy="243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923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Contratos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816918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Contratos de Software</a:t>
            </a:r>
            <a:endParaRPr lang="es-UY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eaLnBrk="1" hangingPunct="1"/>
            <a:r>
              <a:rPr lang="es-ES_tradnl" sz="3000"/>
              <a:t>Un contrato de software especifica el comportamiento o efecto de una operación</a:t>
            </a:r>
          </a:p>
          <a:p>
            <a:pPr eaLnBrk="1" hangingPunct="1"/>
            <a:r>
              <a:rPr lang="es-ES_tradnl" sz="3000"/>
              <a:t>La especificación es declarativa y no imperativa</a:t>
            </a:r>
          </a:p>
          <a:p>
            <a:pPr eaLnBrk="1" hangingPunct="1"/>
            <a:r>
              <a:rPr lang="es-ES_tradnl" sz="3000"/>
              <a:t>Esta técnica está basada en las ternas de Hoare en las que:</a:t>
            </a:r>
          </a:p>
          <a:p>
            <a:pPr lvl="1" eaLnBrk="1" hangingPunct="1"/>
            <a:r>
              <a:rPr lang="es-ES_tradnl"/>
              <a:t>Se describen propiedades del resultado, en lugar de dar un conjunto de pasos o instrucciones que indiquen </a:t>
            </a:r>
            <a:r>
              <a:rPr lang="es-ES_tradnl" u="sng"/>
              <a:t>cómo</a:t>
            </a:r>
            <a:r>
              <a:rPr lang="es-ES_tradnl"/>
              <a:t> calcularlo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39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2556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Introducción (2)</a:t>
            </a:r>
            <a:endParaRPr lang="es-UY" sz="3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52637"/>
            <a:ext cx="8229600" cy="4805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Cada escenario de los casos de uso a analizar es entendido en términos de una interacción entre los actores involucrados y 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Al describir el significado de cada uno de los mensajes identificados en cada interacción se está especificando el comportamiento del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60477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(1)</a:t>
            </a:r>
            <a:endParaRPr lang="es-UY" dirty="0"/>
          </a:p>
        </p:txBody>
      </p:sp>
      <p:graphicFrame>
        <p:nvGraphicFramePr>
          <p:cNvPr id="25090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87977"/>
              </p:ext>
            </p:extLst>
          </p:nvPr>
        </p:nvGraphicFramePr>
        <p:xfrm>
          <a:off x="250825" y="1989138"/>
          <a:ext cx="8642350" cy="4316412"/>
        </p:xfrm>
        <a:graphic>
          <a:graphicData uri="http://schemas.openxmlformats.org/drawingml/2006/table">
            <a:tbl>
              <a:tblPr/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Obligaciones</a:t>
                      </a:r>
                      <a:endParaRPr kumimoji="0" lang="es-UY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Derechos</a:t>
                      </a:r>
                      <a:endParaRPr kumimoji="0" lang="es-UY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Consumidor</a:t>
                      </a:r>
                      <a:endParaRPr kumimoji="0" lang="es-UY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Satisfacer precondiciones</a:t>
                      </a:r>
                      <a:endParaRPr kumimoji="0" lang="es-UY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Obtener la </a:t>
                      </a: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postcondición</a:t>
                      </a: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satisfecha</a:t>
                      </a:r>
                      <a:endParaRPr kumimoji="0" lang="es-UY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Proveedor</a:t>
                      </a:r>
                      <a:endParaRPr kumimoji="0" lang="es-UY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Satisfacer </a:t>
                      </a: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postcondiciones</a:t>
                      </a:r>
                      <a:endParaRPr kumimoji="0" lang="es-UY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Procesamiento asumiendo como satisfecha la precondición</a:t>
                      </a:r>
                      <a:endParaRPr kumimoji="0" lang="es-UY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3769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(2)</a:t>
            </a:r>
            <a:endParaRPr lang="es-UY" dirty="0"/>
          </a:p>
        </p:txBody>
      </p:sp>
      <p:sp>
        <p:nvSpPr>
          <p:cNvPr id="45059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3000" dirty="0"/>
              <a:t>El Consumidor se compromete a satisfacer la precondición al invocar la operación:</a:t>
            </a:r>
          </a:p>
          <a:p>
            <a:pPr lvl="1" eaLnBrk="1" hangingPunct="1"/>
            <a:r>
              <a:rPr lang="es-ES_tradnl" dirty="0"/>
              <a:t>Si la satisface: tiene derecho a exigir que la </a:t>
            </a:r>
            <a:r>
              <a:rPr lang="es-ES_tradnl" dirty="0" err="1"/>
              <a:t>postcondición</a:t>
            </a:r>
            <a:r>
              <a:rPr lang="es-ES_tradnl" dirty="0"/>
              <a:t> se satisfaga</a:t>
            </a:r>
          </a:p>
          <a:p>
            <a:pPr lvl="1" eaLnBrk="1" hangingPunct="1"/>
            <a:r>
              <a:rPr lang="es-ES_tradnl" dirty="0"/>
              <a:t>Si no la satisface: no se le garantiza la </a:t>
            </a:r>
            <a:r>
              <a:rPr lang="es-ES_tradnl" dirty="0" err="1"/>
              <a:t>correctitud</a:t>
            </a:r>
            <a:r>
              <a:rPr lang="es-ES_tradnl" dirty="0"/>
              <a:t> del resultado de la invocación (se lanzan excepciones)</a:t>
            </a:r>
          </a:p>
          <a:p>
            <a:pPr eaLnBrk="1" hangingPunct="1"/>
            <a:r>
              <a:rPr lang="es-ES_tradnl" sz="3000" dirty="0"/>
              <a:t>Por esta razón es responsabilidad del Consumidor saber cuándo invocar a la operación (y manejar en forma adecuada el resultado)</a:t>
            </a:r>
            <a:endParaRPr lang="es-UY" sz="3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37309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(3)</a:t>
            </a:r>
            <a:endParaRPr lang="es-UY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353425" cy="4114800"/>
          </a:xfrm>
        </p:spPr>
        <p:txBody>
          <a:bodyPr/>
          <a:lstStyle/>
          <a:p>
            <a:pPr eaLnBrk="1" hangingPunct="1"/>
            <a:endParaRPr lang="es-ES_tradnl" dirty="0"/>
          </a:p>
          <a:p>
            <a:pPr eaLnBrk="1" hangingPunct="1"/>
            <a:r>
              <a:rPr lang="es-ES_tradnl" dirty="0"/>
              <a:t>El Proveedor se compromete a satisfacer la </a:t>
            </a:r>
            <a:r>
              <a:rPr lang="es-ES_tradnl" dirty="0" err="1"/>
              <a:t>postcondición</a:t>
            </a:r>
            <a:r>
              <a:rPr lang="es-ES_tradnl" dirty="0"/>
              <a:t> al finalizar la operación solamente cuando la precondición fue satisfecha al momento de la invocación</a:t>
            </a:r>
          </a:p>
          <a:p>
            <a:pPr eaLnBrk="1" hangingPunct="1"/>
            <a:r>
              <a:rPr lang="es-ES_tradnl" dirty="0"/>
              <a:t>El compromiso no comprende el caso en que la precondición no fue satisfecha:</a:t>
            </a:r>
          </a:p>
          <a:p>
            <a:pPr lvl="1" eaLnBrk="1" hangingPunct="1"/>
            <a:r>
              <a:rPr lang="es-ES_tradnl" dirty="0"/>
              <a:t>En ese caso el Proveedor puede devolver un valor arbitrario y el Consumidor tiene que aceptarlo y saber qué hacer con él 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72359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(4)</a:t>
            </a:r>
            <a:endParaRPr lang="es-UY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733925"/>
          </a:xfrm>
        </p:spPr>
        <p:txBody>
          <a:bodyPr/>
          <a:lstStyle/>
          <a:p>
            <a:pPr eaLnBrk="1" hangingPunct="1"/>
            <a:r>
              <a:rPr lang="es-ES_tradnl" dirty="0"/>
              <a:t>Consumidor:</a:t>
            </a:r>
          </a:p>
          <a:p>
            <a:pPr lvl="1" eaLnBrk="1" hangingPunct="1"/>
            <a:r>
              <a:rPr lang="es-ES_tradnl" dirty="0"/>
              <a:t>Prefiere precondiciones débiles: implica menos trabajo</a:t>
            </a:r>
          </a:p>
          <a:p>
            <a:pPr lvl="1" eaLnBrk="1" hangingPunct="1"/>
            <a:r>
              <a:rPr lang="es-ES_tradnl" dirty="0"/>
              <a:t>Prefiere </a:t>
            </a:r>
            <a:r>
              <a:rPr lang="es-ES_tradnl" dirty="0" err="1"/>
              <a:t>postcondiciones</a:t>
            </a:r>
            <a:r>
              <a:rPr lang="es-ES_tradnl" dirty="0"/>
              <a:t> fuertes: implica más resultados</a:t>
            </a:r>
          </a:p>
          <a:p>
            <a:pPr eaLnBrk="1" hangingPunct="1"/>
            <a:r>
              <a:rPr lang="es-ES_tradnl" dirty="0"/>
              <a:t>Proveedor:</a:t>
            </a:r>
          </a:p>
          <a:p>
            <a:pPr lvl="1" eaLnBrk="1" hangingPunct="1"/>
            <a:r>
              <a:rPr lang="es-ES_tradnl" dirty="0"/>
              <a:t>Prefiere precondiciones fuertes: implica menos preocupaciones</a:t>
            </a:r>
          </a:p>
          <a:p>
            <a:pPr lvl="1" eaLnBrk="1" hangingPunct="1"/>
            <a:r>
              <a:rPr lang="es-ES_tradnl" dirty="0"/>
              <a:t>Prefiere </a:t>
            </a:r>
            <a:r>
              <a:rPr lang="es-ES_tradnl" dirty="0" err="1"/>
              <a:t>postcondiciones</a:t>
            </a:r>
            <a:r>
              <a:rPr lang="es-ES_tradnl" dirty="0"/>
              <a:t> débiles: implica menos trabajo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1044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(5)</a:t>
            </a:r>
            <a:endParaRPr lang="es-UY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Precondición:</a:t>
            </a:r>
          </a:p>
          <a:p>
            <a:pPr lvl="1" eaLnBrk="1" hangingPunct="1"/>
            <a:r>
              <a:rPr lang="es-ES_tradnl"/>
              <a:t>Es a lo que debe acceder el Consumidor para obtener el resultado deseado</a:t>
            </a:r>
          </a:p>
          <a:p>
            <a:pPr lvl="1" eaLnBrk="1" hangingPunct="1"/>
            <a:r>
              <a:rPr lang="es-ES_tradnl"/>
              <a:t>Es lo que debe exigir el Proveedor para llegar al resultado</a:t>
            </a:r>
          </a:p>
          <a:p>
            <a:pPr eaLnBrk="1" hangingPunct="1"/>
            <a:r>
              <a:rPr lang="es-ES_tradnl"/>
              <a:t>Postcondición:</a:t>
            </a:r>
          </a:p>
          <a:p>
            <a:pPr lvl="1" eaLnBrk="1" hangingPunct="1"/>
            <a:r>
              <a:rPr lang="es-ES_tradnl"/>
              <a:t>Es a lo que accederá el Consumidor</a:t>
            </a:r>
          </a:p>
          <a:p>
            <a:pPr lvl="1" eaLnBrk="1" hangingPunct="1"/>
            <a:r>
              <a:rPr lang="es-ES_tradnl"/>
              <a:t>Es a lo que se compromete el Proveedor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5020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Contratos de Software</a:t>
            </a:r>
            <a:br>
              <a:rPr lang="es-ES_tradnl" sz="4400" dirty="0"/>
            </a:br>
            <a:r>
              <a:rPr lang="es-ES_tradnl" dirty="0"/>
              <a:t>Enfoque de Contratos (6)</a:t>
            </a:r>
            <a:endParaRPr lang="es-UY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Tanto las Pre- como las Post- las determina el Proveedor</a:t>
            </a:r>
          </a:p>
          <a:p>
            <a:pPr eaLnBrk="1" hangingPunct="1"/>
            <a:r>
              <a:rPr lang="es-ES_tradnl"/>
              <a:t>El Consumidor:</a:t>
            </a:r>
          </a:p>
          <a:p>
            <a:pPr lvl="1" eaLnBrk="1" hangingPunct="1"/>
            <a:r>
              <a:rPr lang="es-ES_tradnl"/>
              <a:t>Viendo la Post- sabe </a:t>
            </a:r>
            <a:r>
              <a:rPr lang="es-ES_tradnl" u="sng"/>
              <a:t>qué</a:t>
            </a:r>
            <a:r>
              <a:rPr lang="es-ES_tradnl"/>
              <a:t> va a obtener (sin saber </a:t>
            </a:r>
            <a:r>
              <a:rPr lang="es-ES_tradnl" u="sng"/>
              <a:t>cómo</a:t>
            </a:r>
            <a:r>
              <a:rPr lang="es-ES_tradnl"/>
              <a:t>)</a:t>
            </a:r>
          </a:p>
          <a:p>
            <a:pPr lvl="1" eaLnBrk="1" hangingPunct="1"/>
            <a:r>
              <a:rPr lang="es-ES_tradnl"/>
              <a:t>Viendo la Pre- sabe a cambio de qué obtiene el resultado</a:t>
            </a:r>
            <a:endParaRPr lang="es-ES_tradnl" u="sn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0175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Contratos de Operaciones</a:t>
            </a:r>
            <a:endParaRPr lang="es-UY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/>
              <a:t>Los contratos se pueden realizar para operaciones de cualquier tipo de clase</a:t>
            </a:r>
          </a:p>
          <a:p>
            <a:pPr eaLnBrk="1" hangingPunct="1"/>
            <a:r>
              <a:rPr lang="es-ES_tradnl" sz="2800"/>
              <a:t>En esta actividad las realizaremos para </a:t>
            </a:r>
            <a:r>
              <a:rPr lang="es-ES_tradnl" sz="2800" u="sng"/>
              <a:t>operaciones del sistema</a:t>
            </a:r>
          </a:p>
          <a:p>
            <a:pPr eaLnBrk="1" hangingPunct="1"/>
            <a:r>
              <a:rPr lang="es-ES_tradnl" sz="2800"/>
              <a:t>Para una operación X tendremos {P}S{Q}</a:t>
            </a:r>
          </a:p>
          <a:p>
            <a:pPr lvl="1" eaLnBrk="1" hangingPunct="1"/>
            <a:r>
              <a:rPr lang="es-ES_tradnl" sz="2400"/>
              <a:t>P es la precondición de X (especificada)</a:t>
            </a:r>
          </a:p>
          <a:p>
            <a:pPr lvl="1" eaLnBrk="1" hangingPunct="1"/>
            <a:r>
              <a:rPr lang="es-ES_tradnl" sz="2400"/>
              <a:t>S es el programa que implementa X (a ser diseñado más adelante en la etapa de Diseño)</a:t>
            </a:r>
          </a:p>
          <a:p>
            <a:pPr lvl="1" eaLnBrk="1" hangingPunct="1"/>
            <a:r>
              <a:rPr lang="es-ES_tradnl" sz="2400"/>
              <a:t>Q es la postcondición de X (especificada)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2217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15888"/>
            <a:ext cx="7620000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Contratos de Operaciones (2)</a:t>
            </a:r>
            <a:endParaRPr lang="es-UY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9263"/>
            <a:ext cx="88582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¿Quién utiliza el contrato (partes P y Q) de una operación?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Un diseñador de nuestro equipo que deba diseñar 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/>
              <a:t>Para saber qué es lo que tiene que lograr su diseño de la operación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/>
              <a:t>En función de lo anterior para decidir cómo será el diseño de la operación (parte S)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Un desarrollador de otro equipo que deba invocar la operación (el diseño o implementación de S no es su responsabilidad)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000"/>
              <a:t>Para saber qué es lo que la operación hace sin tener que ver el diseño o la implementación de 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6371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Contratos de Software</a:t>
            </a:r>
            <a:br>
              <a:rPr lang="es-ES_tradnl" sz="44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Condiciones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/>
              <a:t>¿En qué términos se expresan las pre- y postcondiciones?</a:t>
            </a:r>
            <a:br>
              <a:rPr lang="es-ES_tradnl" sz="3000"/>
            </a:br>
            <a:r>
              <a:rPr lang="es-ES_tradnl" sz="3000"/>
              <a:t>¿Y para el caso particular de operaciones del sistema?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/>
              <a:t>En términos generales estas condiciones refieren al estado del sistema </a:t>
            </a:r>
            <a:r>
              <a:rPr lang="es-ES_tradnl" sz="3000" u="sng"/>
              <a:t>antes</a:t>
            </a:r>
            <a:r>
              <a:rPr lang="es-ES_tradnl" sz="3000"/>
              <a:t> y </a:t>
            </a:r>
            <a:r>
              <a:rPr lang="es-ES_tradnl" sz="3000" u="sng"/>
              <a:t>después</a:t>
            </a:r>
            <a:r>
              <a:rPr lang="es-ES_tradnl" sz="3000"/>
              <a:t> de la invocación a la operación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/>
              <a:t>Las precondiciones refieren además a los argumentos de la operación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/>
              <a:t>Las postcondiciones refieren además al valor retornado por la operación (si existe)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07622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Condiciones (2)</a:t>
            </a:r>
            <a:endParaRPr lang="es-UY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733925"/>
          </a:xfrm>
        </p:spPr>
        <p:txBody>
          <a:bodyPr/>
          <a:lstStyle/>
          <a:p>
            <a:pPr eaLnBrk="1" hangingPunct="1"/>
            <a:r>
              <a:rPr lang="es-ES_tradnl" sz="3000"/>
              <a:t>Las Precondiciones refieren al momento </a:t>
            </a:r>
            <a:r>
              <a:rPr lang="es-ES_tradnl" sz="3000" u="sng"/>
              <a:t>previo</a:t>
            </a:r>
            <a:r>
              <a:rPr lang="es-ES_tradnl" sz="3000"/>
              <a:t> a la invocación y expresan </a:t>
            </a:r>
            <a:br>
              <a:rPr lang="es-ES_tradnl" sz="3000"/>
            </a:br>
            <a:r>
              <a:rPr lang="es-ES_tradnl" sz="3000"/>
              <a:t>condiciones sobre</a:t>
            </a:r>
          </a:p>
          <a:p>
            <a:pPr lvl="1" eaLnBrk="1" hangingPunct="1"/>
            <a:r>
              <a:rPr lang="es-ES_tradnl"/>
              <a:t>Los valores de los parámetros de la operación</a:t>
            </a:r>
          </a:p>
          <a:p>
            <a:pPr lvl="1" eaLnBrk="1" hangingPunct="1"/>
            <a:r>
              <a:rPr lang="es-ES_tradnl"/>
              <a:t>El estado del sistema:</a:t>
            </a:r>
          </a:p>
          <a:p>
            <a:pPr lvl="2" eaLnBrk="1" hangingPunct="1"/>
            <a:r>
              <a:rPr lang="es-ES_tradnl"/>
              <a:t>La creación de objetos</a:t>
            </a:r>
          </a:p>
          <a:p>
            <a:pPr lvl="2" eaLnBrk="1" hangingPunct="1"/>
            <a:r>
              <a:rPr lang="es-ES_tradnl"/>
              <a:t>La destrucción de objetos</a:t>
            </a:r>
          </a:p>
          <a:p>
            <a:pPr lvl="2" eaLnBrk="1" hangingPunct="1"/>
            <a:r>
              <a:rPr lang="es-ES_tradnl"/>
              <a:t>La conexión de objetos</a:t>
            </a:r>
          </a:p>
          <a:p>
            <a:pPr lvl="2" eaLnBrk="1" hangingPunct="1"/>
            <a:r>
              <a:rPr lang="es-ES_tradnl"/>
              <a:t>La desconexión de objetos</a:t>
            </a:r>
          </a:p>
          <a:p>
            <a:pPr lvl="2" eaLnBrk="1" hangingPunct="1"/>
            <a:r>
              <a:rPr lang="es-ES_tradnl"/>
              <a:t>La modificación del valor de atributos de objetos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49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1831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Introducción (3)</a:t>
            </a:r>
            <a:endParaRPr lang="es-UY" sz="3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229600" cy="44452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Nos enfocamos en </a:t>
            </a:r>
            <a:r>
              <a:rPr lang="es-ES_tradnl" u="sng" dirty="0"/>
              <a:t>qué</a:t>
            </a:r>
            <a:r>
              <a:rPr lang="es-ES_tradnl" dirty="0"/>
              <a:t> es lo que debe hacer el sistema ante cada mensaje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La forma en </a:t>
            </a:r>
            <a:r>
              <a:rPr lang="es-ES_tradnl" u="sng" dirty="0"/>
              <a:t>cómo</a:t>
            </a:r>
            <a:r>
              <a:rPr lang="es-ES_tradnl" dirty="0"/>
              <a:t> el sistema resuelve internamente un mensaje será definida durante la etapa de diseño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13411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Condiciones (3)</a:t>
            </a:r>
            <a:endParaRPr lang="es-UY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3000"/>
              <a:t>Las Postcondiciones refieren al momento </a:t>
            </a:r>
            <a:r>
              <a:rPr lang="es-ES_tradnl" sz="3000" u="sng"/>
              <a:t>posterior</a:t>
            </a:r>
            <a:r>
              <a:rPr lang="es-ES_tradnl" sz="3000"/>
              <a:t> a la invocación expresan condiciones sobre</a:t>
            </a:r>
          </a:p>
          <a:p>
            <a:pPr lvl="1" eaLnBrk="1" hangingPunct="1"/>
            <a:r>
              <a:rPr lang="es-ES_tradnl"/>
              <a:t>El valor de retorno (si corresponde)</a:t>
            </a:r>
          </a:p>
          <a:p>
            <a:pPr lvl="1" eaLnBrk="1" hangingPunct="1"/>
            <a:r>
              <a:rPr lang="es-ES_tradnl"/>
              <a:t>El estado del sistema:</a:t>
            </a:r>
          </a:p>
          <a:p>
            <a:pPr lvl="2" eaLnBrk="1" hangingPunct="1"/>
            <a:r>
              <a:rPr lang="es-ES_tradnl"/>
              <a:t>La creación de objetos</a:t>
            </a:r>
          </a:p>
          <a:p>
            <a:pPr lvl="2" eaLnBrk="1" hangingPunct="1"/>
            <a:r>
              <a:rPr lang="es-ES_tradnl"/>
              <a:t>La destrucción de objetos</a:t>
            </a:r>
          </a:p>
          <a:p>
            <a:pPr lvl="2" eaLnBrk="1" hangingPunct="1"/>
            <a:r>
              <a:rPr lang="es-ES_tradnl"/>
              <a:t>La conexión de objetos</a:t>
            </a:r>
          </a:p>
          <a:p>
            <a:pPr lvl="2" eaLnBrk="1" hangingPunct="1"/>
            <a:r>
              <a:rPr lang="es-ES_tradnl"/>
              <a:t>La desconexión de objetos</a:t>
            </a:r>
          </a:p>
          <a:p>
            <a:pPr lvl="2" eaLnBrk="1" hangingPunct="1"/>
            <a:r>
              <a:rPr lang="es-ES_tradnl"/>
              <a:t>La modificación del valor de atributos de objetos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35029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Condiciones (4)</a:t>
            </a:r>
            <a:endParaRPr lang="es-UY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b="1"/>
              <a:t>Creación de objetos:</a:t>
            </a:r>
          </a:p>
          <a:p>
            <a:pPr lvl="1" eaLnBrk="1" hangingPunct="1"/>
            <a:r>
              <a:rPr lang="es-ES_tradnl" sz="2400"/>
              <a:t>Pre: Declarar que el objeto no existe</a:t>
            </a:r>
          </a:p>
          <a:p>
            <a:pPr lvl="1" eaLnBrk="1" hangingPunct="1"/>
            <a:r>
              <a:rPr lang="es-ES_tradnl" sz="2400"/>
              <a:t>Post: Declarar que el objeto existe</a:t>
            </a:r>
          </a:p>
          <a:p>
            <a:pPr eaLnBrk="1" hangingPunct="1"/>
            <a:r>
              <a:rPr lang="es-ES_tradnl" sz="2800" b="1"/>
              <a:t>Destrucción de objetos:</a:t>
            </a:r>
          </a:p>
          <a:p>
            <a:pPr lvl="1" eaLnBrk="1" hangingPunct="1"/>
            <a:r>
              <a:rPr lang="es-ES_tradnl" sz="2400"/>
              <a:t>Pre: Declarar que el objeto existe</a:t>
            </a:r>
          </a:p>
          <a:p>
            <a:pPr lvl="1" eaLnBrk="1" hangingPunct="1"/>
            <a:r>
              <a:rPr lang="es-ES_tradnl" sz="2400"/>
              <a:t>Post: Declarar que el objeto no existe y que todos los objetos que estaban conectados a él ya no lo están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94289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Condiciones (5)</a:t>
            </a:r>
            <a:endParaRPr lang="es-UY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b="1"/>
              <a:t>Conexión de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Pre: Declarar que los objetos no están conectados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Post: Declarar que los objetos están conectados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b="1"/>
              <a:t>Desconexión de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Pre: Declarar que los objetos están conectados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Post: Declarar que los objetos no están conectados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b="1"/>
              <a:t>Modificación del valor de atributos de objetos: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Pre: Declarar que el objeto exista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Post: Declarar que el atributo del objeto tiene el valor dado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40304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Contratos de Software</a:t>
            </a:r>
            <a:br>
              <a:rPr lang="es-ES_tradnl" sz="44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Condiciones (6)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19263"/>
            <a:ext cx="8686800" cy="4733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z="3000" dirty="0"/>
              <a:t>Ejemplo para operación  </a:t>
            </a:r>
            <a:r>
              <a:rPr lang="es-ES_tradnl" sz="1800" b="1" dirty="0" err="1">
                <a:latin typeface="Courier New" pitchFamily="49" charset="0"/>
              </a:rPr>
              <a:t>crearCancion</a:t>
            </a:r>
            <a:r>
              <a:rPr lang="es-ES_tradnl" sz="1800" b="1" dirty="0">
                <a:latin typeface="Courier New" pitchFamily="49" charset="0"/>
              </a:rPr>
              <a:t>(</a:t>
            </a:r>
            <a:r>
              <a:rPr lang="es-ES_tradnl" sz="1800" b="1" dirty="0" err="1">
                <a:latin typeface="Courier New" pitchFamily="49" charset="0"/>
              </a:rPr>
              <a:t>nombreCancion:string</a:t>
            </a:r>
            <a:r>
              <a:rPr lang="es-ES_tradnl" sz="1800" b="1" dirty="0">
                <a:latin typeface="Courier New" pitchFamily="49" charset="0"/>
              </a:rPr>
              <a:t>, </a:t>
            </a:r>
            <a:r>
              <a:rPr lang="es-ES_tradnl" sz="1800" b="1" dirty="0" err="1">
                <a:latin typeface="Courier New" pitchFamily="49" charset="0"/>
              </a:rPr>
              <a:t>nombreArtista:string</a:t>
            </a:r>
            <a:r>
              <a:rPr lang="es-ES_tradnl" sz="1800" b="1" dirty="0">
                <a:latin typeface="Courier New" pitchFamily="49" charset="0"/>
              </a:rPr>
              <a:t>)</a:t>
            </a:r>
            <a:endParaRPr lang="es-ES_tradnl" sz="30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_tradnl" sz="2600" b="1" dirty="0"/>
              <a:t>Precondición</a:t>
            </a:r>
            <a:r>
              <a:rPr lang="es-ES_tradnl" sz="2600" dirty="0"/>
              <a:t>: No existe un objeto Canción de nombre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nombreCancion</a:t>
            </a:r>
            <a:r>
              <a:rPr lang="es-ES_tradnl" sz="2600" dirty="0"/>
              <a:t> en 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 dirty="0"/>
              <a:t>Precondición</a:t>
            </a:r>
            <a:r>
              <a:rPr lang="es-ES_tradnl" sz="2600" dirty="0"/>
              <a:t>: Existe un objeto Artista </a:t>
            </a:r>
            <a:r>
              <a:rPr lang="es-ES_tradnl" sz="2600" b="1" dirty="0"/>
              <a:t>a</a:t>
            </a:r>
            <a:r>
              <a:rPr lang="es-ES_tradnl" sz="2600" dirty="0"/>
              <a:t> de nombre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nombreArtista</a:t>
            </a:r>
            <a:endParaRPr lang="es-ES_tradnl" sz="2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_tradnl" sz="2600" b="1" dirty="0" err="1"/>
              <a:t>Postcondición</a:t>
            </a:r>
            <a:r>
              <a:rPr lang="es-ES_tradnl" sz="2600" dirty="0"/>
              <a:t>: Se crea una nueva instancia de </a:t>
            </a:r>
            <a:r>
              <a:rPr lang="es-ES_tradnl" sz="2600" dirty="0" err="1"/>
              <a:t>Cancion</a:t>
            </a:r>
            <a:r>
              <a:rPr lang="es-ES_tradnl" sz="2600" dirty="0"/>
              <a:t> </a:t>
            </a:r>
            <a:r>
              <a:rPr lang="es-ES_tradnl" sz="2600" b="1" dirty="0"/>
              <a:t>c</a:t>
            </a:r>
            <a:r>
              <a:rPr lang="es-ES_tradnl" sz="2600" dirty="0"/>
              <a:t> de nombre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nombreCancion</a:t>
            </a:r>
            <a:r>
              <a:rPr lang="es-ES_tradnl" sz="2600" dirty="0"/>
              <a:t> y con atributo 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s-ES_tradnl" sz="2600" dirty="0"/>
              <a:t> autogenerado tal que el 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s-ES_tradnl" sz="2600" dirty="0"/>
              <a:t> sea único en el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 dirty="0" err="1"/>
              <a:t>Postcondición</a:t>
            </a:r>
            <a:r>
              <a:rPr lang="es-ES_tradnl" sz="2600" b="1" dirty="0"/>
              <a:t>:</a:t>
            </a:r>
            <a:r>
              <a:rPr lang="es-ES_tradnl" sz="2600" dirty="0"/>
              <a:t> Hay un link entre </a:t>
            </a:r>
            <a:r>
              <a:rPr lang="es-ES_tradnl" sz="2600" b="1" dirty="0"/>
              <a:t>c</a:t>
            </a:r>
            <a:r>
              <a:rPr lang="es-ES_tradnl" sz="2600" dirty="0"/>
              <a:t> y </a:t>
            </a:r>
            <a:r>
              <a:rPr lang="es-ES_tradnl" sz="2600" b="1" dirty="0"/>
              <a:t>a</a:t>
            </a:r>
          </a:p>
          <a:p>
            <a:pPr lvl="1" eaLnBrk="1" hangingPunct="1">
              <a:lnSpc>
                <a:spcPct val="90000"/>
              </a:lnSpc>
            </a:pPr>
            <a:endParaRPr lang="es-ES_tradnl" sz="2600" dirty="0"/>
          </a:p>
          <a:p>
            <a:pPr lvl="1" eaLnBrk="1" hangingPunct="1">
              <a:lnSpc>
                <a:spcPct val="90000"/>
              </a:lnSpc>
            </a:pPr>
            <a:r>
              <a:rPr lang="es-ES_tradnl" sz="2600" dirty="0"/>
              <a:t>Se puede derivar que la operación crea al objeto de tipo Canción y lo conecta con el objeto Artista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5209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Condiciones (7)</a:t>
            </a:r>
            <a:endParaRPr lang="es-UY"/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6245125" y="2210594"/>
            <a:ext cx="2162249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u="sng" dirty="0"/>
              <a:t>a : Artista</a:t>
            </a:r>
            <a:endParaRPr lang="es-UY" u="sng" dirty="0"/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6245125" y="2713832"/>
            <a:ext cx="2162249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 sz="1600" dirty="0"/>
              <a:t>nombre = “Bruno </a:t>
            </a:r>
            <a:r>
              <a:rPr lang="es-ES_tradnl" sz="1600" dirty="0" err="1"/>
              <a:t>Mars</a:t>
            </a:r>
            <a:r>
              <a:rPr lang="es-ES_tradnl" sz="1600" dirty="0"/>
              <a:t>”</a:t>
            </a:r>
            <a:endParaRPr lang="es-UY" sz="1600" dirty="0"/>
          </a:p>
        </p:txBody>
      </p:sp>
      <p:cxnSp>
        <p:nvCxnSpPr>
          <p:cNvPr id="60425" name="AutoShape 15"/>
          <p:cNvCxnSpPr>
            <a:cxnSpLocks noChangeShapeType="1"/>
            <a:stCxn id="14" idx="0"/>
            <a:endCxn id="60424" idx="2"/>
          </p:cNvCxnSpPr>
          <p:nvPr/>
        </p:nvCxnSpPr>
        <p:spPr bwMode="auto">
          <a:xfrm flipV="1">
            <a:off x="7326250" y="3145632"/>
            <a:ext cx="0" cy="10163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Text Box 16"/>
          <p:cNvSpPr txBox="1">
            <a:spLocks noChangeArrowheads="1"/>
          </p:cNvSpPr>
          <p:nvPr/>
        </p:nvSpPr>
        <p:spPr bwMode="auto">
          <a:xfrm>
            <a:off x="468313" y="1700213"/>
            <a:ext cx="7254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UY" sz="4400">
                <a:sym typeface="Symbol" pitchFamily="18" charset="2"/>
              </a:rPr>
              <a:t></a:t>
            </a:r>
            <a:r>
              <a:rPr lang="es-UY" sz="4400" baseline="-25000">
                <a:sym typeface="Symbol" pitchFamily="18" charset="2"/>
              </a:rPr>
              <a:t>1</a:t>
            </a:r>
            <a:endParaRPr lang="es-UY" sz="4400">
              <a:sym typeface="Symbol" pitchFamily="18" charset="2"/>
            </a:endParaRPr>
          </a:p>
        </p:txBody>
      </p:sp>
      <p:sp>
        <p:nvSpPr>
          <p:cNvPr id="60427" name="Text Box 17"/>
          <p:cNvSpPr txBox="1">
            <a:spLocks noChangeArrowheads="1"/>
          </p:cNvSpPr>
          <p:nvPr/>
        </p:nvSpPr>
        <p:spPr bwMode="auto">
          <a:xfrm>
            <a:off x="5076825" y="1700213"/>
            <a:ext cx="725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UY" sz="4400">
                <a:sym typeface="Symbol" pitchFamily="18" charset="2"/>
              </a:rPr>
              <a:t></a:t>
            </a:r>
            <a:r>
              <a:rPr lang="es-UY" sz="4400" baseline="-25000">
                <a:sym typeface="Symbol" pitchFamily="18" charset="2"/>
              </a:rPr>
              <a:t>2</a:t>
            </a:r>
            <a:endParaRPr lang="es-UY" sz="4400">
              <a:sym typeface="Symbol" pitchFamily="18" charset="2"/>
            </a:endParaRPr>
          </a:p>
        </p:txBody>
      </p:sp>
      <p:sp>
        <p:nvSpPr>
          <p:cNvPr id="60428" name="Line 18"/>
          <p:cNvSpPr>
            <a:spLocks noChangeShapeType="1"/>
          </p:cNvSpPr>
          <p:nvPr/>
        </p:nvSpPr>
        <p:spPr bwMode="auto">
          <a:xfrm>
            <a:off x="4500563" y="1700213"/>
            <a:ext cx="0" cy="36004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60429" name="Text Box 19"/>
          <p:cNvSpPr txBox="1">
            <a:spLocks noChangeArrowheads="1"/>
          </p:cNvSpPr>
          <p:nvPr/>
        </p:nvSpPr>
        <p:spPr bwMode="auto">
          <a:xfrm>
            <a:off x="64501" y="5430838"/>
            <a:ext cx="911659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s-ES_tradnl" sz="2600" dirty="0"/>
              <a:t>Se pasa del estado </a:t>
            </a:r>
            <a:r>
              <a:rPr lang="es-ES_tradnl" sz="2600" dirty="0">
                <a:sym typeface="Symbol" pitchFamily="18" charset="2"/>
              </a:rPr>
              <a:t></a:t>
            </a:r>
            <a:r>
              <a:rPr lang="es-ES_tradnl" sz="2600" baseline="-25000" dirty="0">
                <a:sym typeface="Symbol" pitchFamily="18" charset="2"/>
              </a:rPr>
              <a:t>1</a:t>
            </a:r>
            <a:r>
              <a:rPr lang="es-ES_tradnl" sz="2600" dirty="0">
                <a:sym typeface="Symbol" pitchFamily="18" charset="2"/>
              </a:rPr>
              <a:t> al estado </a:t>
            </a:r>
            <a:r>
              <a:rPr lang="es-ES_tradnl" sz="2600" baseline="-25000" dirty="0">
                <a:sym typeface="Symbol" pitchFamily="18" charset="2"/>
              </a:rPr>
              <a:t>2</a:t>
            </a:r>
            <a:r>
              <a:rPr lang="es-ES_tradnl" sz="2600" dirty="0">
                <a:sym typeface="Symbol" pitchFamily="18" charset="2"/>
              </a:rPr>
              <a:t> mediante la ejecución de</a:t>
            </a:r>
          </a:p>
          <a:p>
            <a:pPr algn="ctr" eaLnBrk="1" hangingPunct="1">
              <a:lnSpc>
                <a:spcPct val="140000"/>
              </a:lnSpc>
            </a:pPr>
            <a:r>
              <a:rPr lang="es-ES_tradnl" sz="2400" dirty="0" err="1">
                <a:latin typeface="Lucida Console" pitchFamily="49" charset="0"/>
                <a:sym typeface="Symbol" pitchFamily="18" charset="2"/>
              </a:rPr>
              <a:t>crearCancion</a:t>
            </a:r>
            <a:r>
              <a:rPr lang="es-ES_tradnl" sz="2400" dirty="0">
                <a:latin typeface="Lucida Console" pitchFamily="49" charset="0"/>
                <a:sym typeface="Symbol" pitchFamily="18" charset="2"/>
              </a:rPr>
              <a:t>(“</a:t>
            </a:r>
            <a:r>
              <a:rPr lang="es-ES_tradnl" sz="2400" dirty="0" err="1">
                <a:latin typeface="Lucida Console" pitchFamily="49" charset="0"/>
                <a:sym typeface="Symbol" pitchFamily="18" charset="2"/>
              </a:rPr>
              <a:t>The</a:t>
            </a:r>
            <a:r>
              <a:rPr lang="es-ES_tradnl" sz="2400" dirty="0">
                <a:latin typeface="Lucida Console" pitchFamily="49" charset="0"/>
                <a:sym typeface="Symbol" pitchFamily="18" charset="2"/>
              </a:rPr>
              <a:t> </a:t>
            </a:r>
            <a:r>
              <a:rPr lang="es-ES_tradnl" sz="2400" dirty="0" err="1">
                <a:latin typeface="Lucida Console" pitchFamily="49" charset="0"/>
                <a:sym typeface="Symbol" pitchFamily="18" charset="2"/>
              </a:rPr>
              <a:t>Lazy</a:t>
            </a:r>
            <a:r>
              <a:rPr lang="es-ES_tradnl" sz="2400" dirty="0">
                <a:latin typeface="Lucida Console" pitchFamily="49" charset="0"/>
                <a:sym typeface="Symbol" pitchFamily="18" charset="2"/>
              </a:rPr>
              <a:t> </a:t>
            </a:r>
            <a:r>
              <a:rPr lang="es-ES_tradnl" sz="2400" dirty="0" err="1">
                <a:latin typeface="Lucida Console" pitchFamily="49" charset="0"/>
                <a:sym typeface="Symbol" pitchFamily="18" charset="2"/>
              </a:rPr>
              <a:t>SOng</a:t>
            </a:r>
            <a:r>
              <a:rPr lang="es-ES_tradnl" sz="2400" dirty="0">
                <a:latin typeface="Lucida Console" pitchFamily="49" charset="0"/>
                <a:sym typeface="Symbol" pitchFamily="18" charset="2"/>
              </a:rPr>
              <a:t>”, “Bruno </a:t>
            </a:r>
            <a:r>
              <a:rPr lang="es-ES_tradnl" sz="2400" dirty="0" err="1">
                <a:latin typeface="Lucida Console" pitchFamily="49" charset="0"/>
                <a:sym typeface="Symbol" pitchFamily="18" charset="2"/>
              </a:rPr>
              <a:t>Mars</a:t>
            </a:r>
            <a:r>
              <a:rPr lang="es-ES_tradnl" sz="2400" dirty="0">
                <a:latin typeface="Lucida Console" pitchFamily="49" charset="0"/>
                <a:sym typeface="Symbol" pitchFamily="18" charset="2"/>
              </a:rPr>
              <a:t>”);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76045" y="4161949"/>
            <a:ext cx="2700410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u="sng" dirty="0"/>
              <a:t>c: Canción</a:t>
            </a:r>
            <a:endParaRPr lang="es-UY" u="sng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973662" y="4652962"/>
            <a:ext cx="2702793" cy="5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 sz="1600" dirty="0"/>
              <a:t>nombre = “</a:t>
            </a:r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Lazy</a:t>
            </a:r>
            <a:r>
              <a:rPr lang="es-ES_tradnl" sz="1600" dirty="0"/>
              <a:t> </a:t>
            </a:r>
            <a:r>
              <a:rPr lang="es-ES_tradnl" sz="1600" dirty="0" err="1"/>
              <a:t>Song</a:t>
            </a:r>
            <a:r>
              <a:rPr lang="es-ES_tradnl" sz="1600" dirty="0"/>
              <a:t>”</a:t>
            </a:r>
          </a:p>
          <a:p>
            <a:r>
              <a:rPr lang="es-UY" sz="1600" dirty="0"/>
              <a:t>id = 15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618518" y="1955006"/>
            <a:ext cx="2162249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u="sng" dirty="0"/>
              <a:t>a : Artista</a:t>
            </a:r>
            <a:endParaRPr lang="es-UY" u="sng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618518" y="2458244"/>
            <a:ext cx="2162249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 sz="1600" dirty="0"/>
              <a:t>nombre = “Bruno </a:t>
            </a:r>
            <a:r>
              <a:rPr lang="es-ES_tradnl" sz="1600" dirty="0" err="1"/>
              <a:t>Mars</a:t>
            </a:r>
            <a:r>
              <a:rPr lang="es-ES_tradnl" sz="1600" dirty="0"/>
              <a:t>”</a:t>
            </a:r>
            <a:endParaRPr lang="es-UY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2576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Contratos de Software</a:t>
            </a:r>
            <a:br>
              <a:rPr lang="es-ES_tradnl" sz="44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Condiciones (8)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61443" name="Rectangle 14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7920038" cy="4114800"/>
          </a:xfrm>
        </p:spPr>
        <p:txBody>
          <a:bodyPr/>
          <a:lstStyle/>
          <a:p>
            <a:pPr eaLnBrk="1" hangingPunct="1"/>
            <a:r>
              <a:rPr lang="es-ES_tradnl" dirty="0"/>
              <a:t>Expresa condiciones sobre el estado inicial y sobre el estado final que indican qué es lo que la operación hace, pero no cómo lo hace</a:t>
            </a:r>
          </a:p>
          <a:p>
            <a:r>
              <a:rPr lang="es-ES_tradnl" dirty="0"/>
              <a:t>NO dice cómo debe implementarse la operación del sistema  </a:t>
            </a:r>
            <a:r>
              <a:rPr lang="es-ES_tradnl" b="1" dirty="0" err="1">
                <a:latin typeface="Courier New" pitchFamily="49" charset="0"/>
              </a:rPr>
              <a:t>crearCancion</a:t>
            </a:r>
            <a:r>
              <a:rPr lang="es-ES_tradnl" b="1" dirty="0">
                <a:latin typeface="Courier New" pitchFamily="49" charset="0"/>
              </a:rPr>
              <a:t>()</a:t>
            </a:r>
          </a:p>
          <a:p>
            <a:pPr eaLnBrk="1" hangingPunct="1"/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4419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Estructura de Contratos</a:t>
            </a:r>
            <a:endParaRPr lang="es-UY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3000"/>
              <a:t>Un contrato es un artefacto textual que se incluye en la sección ‘Comportamiento’ del Modelo de Casos de Uso</a:t>
            </a:r>
          </a:p>
          <a:p>
            <a:pPr eaLnBrk="1" hangingPunct="1"/>
            <a:r>
              <a:rPr lang="es-ES_tradnl" sz="3000"/>
              <a:t>Está estructurado de la siguiente forma:</a:t>
            </a:r>
          </a:p>
          <a:p>
            <a:pPr lvl="1" eaLnBrk="1" hangingPunct="1"/>
            <a:r>
              <a:rPr lang="es-ES_tradnl" b="1"/>
              <a:t>Firma:</a:t>
            </a:r>
            <a:r>
              <a:rPr lang="es-ES_tradnl"/>
              <a:t> Cabezal sintáctico de la operación</a:t>
            </a:r>
          </a:p>
          <a:p>
            <a:pPr lvl="1" eaLnBrk="1" hangingPunct="1"/>
            <a:r>
              <a:rPr lang="es-ES_tradnl" b="1"/>
              <a:t>Parámetros</a:t>
            </a:r>
            <a:r>
              <a:rPr lang="es-ES_tradnl"/>
              <a:t>: Descripción de los parámetros de la operación</a:t>
            </a:r>
          </a:p>
          <a:p>
            <a:pPr lvl="1" eaLnBrk="1" hangingPunct="1"/>
            <a:r>
              <a:rPr lang="es-ES_tradnl" b="1"/>
              <a:t>Responsabilidades:</a:t>
            </a:r>
            <a:r>
              <a:rPr lang="es-ES_tradnl"/>
              <a:t> Descripción de las responsabilidades, una idea de lo que debe realizar la operación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90771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Contratos de Software</a:t>
            </a:r>
            <a:br>
              <a:rPr lang="es-ES_tradnl" sz="44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Estructura de Contratos (2)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Estructura (cont.)</a:t>
            </a:r>
          </a:p>
          <a:p>
            <a:pPr lvl="1" eaLnBrk="1" hangingPunct="1"/>
            <a:r>
              <a:rPr lang="es-ES_tradnl" b="1"/>
              <a:t>Referencias cruzadas:</a:t>
            </a:r>
            <a:r>
              <a:rPr lang="es-ES_tradnl"/>
              <a:t> Caso(s) de Uso a los que pertenece la operación</a:t>
            </a:r>
          </a:p>
          <a:p>
            <a:pPr lvl="1" eaLnBrk="1" hangingPunct="1"/>
            <a:r>
              <a:rPr lang="es-ES_tradnl" b="1"/>
              <a:t>Salida:</a:t>
            </a:r>
            <a:r>
              <a:rPr lang="es-ES_tradnl"/>
              <a:t> Resultado de la operación (sólo si es una función)</a:t>
            </a:r>
          </a:p>
          <a:p>
            <a:pPr lvl="1" eaLnBrk="1" hangingPunct="1"/>
            <a:r>
              <a:rPr lang="es-ES_tradnl" b="1"/>
              <a:t>Precondición:</a:t>
            </a:r>
            <a:r>
              <a:rPr lang="es-ES_tradnl"/>
              <a:t> </a:t>
            </a:r>
            <a:r>
              <a:rPr lang="es-ES"/>
              <a:t>Descripción del estado de la instancia del sistema a la que se le aplicará la operación, y otras condiciones que sea necesario asumir previo a la aplicación</a:t>
            </a:r>
            <a:r>
              <a:rPr lang="es-UY"/>
              <a:t> (por ejemplo, con respecto a los parámetros)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1248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Contratos de Software</a:t>
            </a:r>
            <a:br>
              <a:rPr lang="es-ES_tradnl" sz="4400"/>
            </a:br>
            <a:r>
              <a:rPr lang="es-ES_tradnl"/>
              <a:t>Estructura de Contratos (3)</a:t>
            </a:r>
            <a:endParaRPr lang="es-UY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Estructura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b="1"/>
              <a:t>Postcondición: </a:t>
            </a:r>
            <a:r>
              <a:rPr lang="es-ES"/>
              <a:t>Descripción del estado de la instancia del sistema a la que se le aplicó la operación</a:t>
            </a:r>
            <a:endParaRPr lang="es-UY"/>
          </a:p>
          <a:p>
            <a:pPr lvl="1" eaLnBrk="1" hangingPunct="1">
              <a:lnSpc>
                <a:spcPct val="90000"/>
              </a:lnSpc>
            </a:pPr>
            <a:r>
              <a:rPr lang="es-ES_tradnl" b="1"/>
              <a:t>Snapshots:</a:t>
            </a:r>
            <a:r>
              <a:rPr lang="es-ES_tradnl"/>
              <a:t> (Opcional) 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/>
              <a:t>Pares de </a:t>
            </a:r>
            <a:r>
              <a:rPr lang="es-ES_tradnl" i="1"/>
              <a:t>snapshots</a:t>
            </a:r>
            <a:r>
              <a:rPr lang="es-ES_tradnl"/>
              <a:t> que ejemplifiquen el estado de la instancia a la que se le aplicó la invocación, previo y posterior a la invocación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/>
              <a:t>La invocación concreta que produce el cambio ejemplificado (mostrando los parámetros efectivos) 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3637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2900">
                <a:solidFill>
                  <a:schemeClr val="tx1"/>
                </a:solidFill>
              </a:rPr>
              <a:t>Contratos de Software </a:t>
            </a:r>
            <a:br>
              <a:rPr lang="es-ES_tradnl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Errores Comunes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05000"/>
            <a:ext cx="7632700" cy="4114800"/>
          </a:xfrm>
        </p:spPr>
        <p:txBody>
          <a:bodyPr/>
          <a:lstStyle/>
          <a:p>
            <a:pPr eaLnBrk="1" hangingPunct="1"/>
            <a:r>
              <a:rPr lang="es-UY" dirty="0"/>
              <a:t>Incluir invariantes como </a:t>
            </a:r>
            <a:r>
              <a:rPr lang="es-UY" dirty="0" err="1"/>
              <a:t>postcondiciones</a:t>
            </a:r>
            <a:endParaRPr lang="es-UY" dirty="0"/>
          </a:p>
          <a:p>
            <a:pPr eaLnBrk="1" hangingPunct="1"/>
            <a:r>
              <a:rPr lang="es-UY" dirty="0"/>
              <a:t>Omitir el resultado de una operación como </a:t>
            </a:r>
            <a:r>
              <a:rPr lang="es-UY" dirty="0" err="1"/>
              <a:t>postcondición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59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315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Modelo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98462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¿Qué Sigue?</a:t>
            </a:r>
            <a:endParaRPr lang="es-UY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411662"/>
          </a:xfrm>
        </p:spPr>
        <p:txBody>
          <a:bodyPr/>
          <a:lstStyle/>
          <a:p>
            <a:pPr eaLnBrk="1" hangingPunct="1"/>
            <a:r>
              <a:rPr lang="es-ES_tradnl" sz="3000"/>
              <a:t>Hasta el momento se tienen identificadas y especificadas las operaciones del sistema para todos los casos de uso definidos</a:t>
            </a:r>
          </a:p>
          <a:p>
            <a:pPr eaLnBrk="1" hangingPunct="1"/>
            <a:r>
              <a:rPr lang="es-ES_tradnl" sz="3000"/>
              <a:t>Es posible ahora realizar un diseño en el que</a:t>
            </a:r>
          </a:p>
          <a:p>
            <a:pPr lvl="1" eaLnBrk="1" hangingPunct="1"/>
            <a:r>
              <a:rPr lang="es-ES_tradnl"/>
              <a:t>Se identifiquen los objetos que realmente participarán en la solución</a:t>
            </a:r>
          </a:p>
          <a:p>
            <a:pPr lvl="1" eaLnBrk="1" hangingPunct="1"/>
            <a:r>
              <a:rPr lang="es-ES_tradnl"/>
              <a:t>Se definan interacciones entre dichos objetos tal que cada una cumpla un contrato correspondiente a una operación del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60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21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Modelo de Casos de Uso</a:t>
            </a:r>
            <a:endParaRPr 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832"/>
            <a:ext cx="7931150" cy="4388718"/>
          </a:xfrm>
        </p:spPr>
        <p:txBody>
          <a:bodyPr/>
          <a:lstStyle/>
          <a:p>
            <a:pPr eaLnBrk="1" hangingPunct="1"/>
            <a:r>
              <a:rPr lang="es-ES_tradnl" dirty="0"/>
              <a:t>Contenido:</a:t>
            </a:r>
          </a:p>
          <a:p>
            <a:pPr lvl="1" eaLnBrk="1" hangingPunct="1"/>
            <a:r>
              <a:rPr lang="es-ES_tradnl" dirty="0"/>
              <a:t>Introducción</a:t>
            </a:r>
          </a:p>
          <a:p>
            <a:pPr lvl="2" eaLnBrk="1" hangingPunct="1"/>
            <a:r>
              <a:rPr lang="es-ES_tradnl" dirty="0"/>
              <a:t>Breve descripción textual que sirve como introducción al modelo</a:t>
            </a:r>
          </a:p>
          <a:p>
            <a:pPr lvl="1" eaLnBrk="1" hangingPunct="1"/>
            <a:r>
              <a:rPr lang="es-ES_tradnl" dirty="0"/>
              <a:t>Relevamiento de funcionalidades</a:t>
            </a:r>
          </a:p>
          <a:p>
            <a:pPr lvl="2" eaLnBrk="1" hangingPunct="1"/>
            <a:r>
              <a:rPr lang="es-ES_tradnl" dirty="0"/>
              <a:t>Descripción textual de información no reflejada en el resto del modelo, por ejemplo: </a:t>
            </a:r>
          </a:p>
          <a:p>
            <a:pPr lvl="3" eaLnBrk="1" hangingPunct="1"/>
            <a:r>
              <a:rPr lang="es-ES_tradnl" dirty="0"/>
              <a:t>Secuencias típicas en que los casos de uso son utilizados por los usuarios</a:t>
            </a:r>
          </a:p>
          <a:p>
            <a:pPr lvl="3" eaLnBrk="1" hangingPunct="1"/>
            <a:r>
              <a:rPr lang="es-ES_tradnl" dirty="0"/>
              <a:t>Otras funcionalidades no capturadas en los casos de uso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991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Modelo de Casos de Uso (2)</a:t>
            </a:r>
            <a:endParaRPr 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060848"/>
            <a:ext cx="7931150" cy="43732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Contenido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Actores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dirty="0"/>
              <a:t>Todos los actores detectados para 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Casos de uso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dirty="0"/>
              <a:t>Todos los casos de uso definidos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Relaciones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dirty="0"/>
              <a:t>Todas las asociaciones entre actores y CU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Comportamiento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dirty="0"/>
              <a:t>Especificación del comportamiento de cada caso de uso en el modelo, el cual está definido por: Eventos del Sistema y Contratos de Software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7503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La Clase Sistema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733925"/>
          </a:xfrm>
        </p:spPr>
        <p:txBody>
          <a:bodyPr/>
          <a:lstStyle/>
          <a:p>
            <a:pPr eaLnBrk="1" hangingPunct="1"/>
            <a:r>
              <a:rPr lang="es-ES_tradnl"/>
              <a:t>Durante esta actividad el sistema será considerado como un objeto:</a:t>
            </a:r>
          </a:p>
          <a:p>
            <a:pPr lvl="1" eaLnBrk="1" hangingPunct="1"/>
            <a:r>
              <a:rPr lang="es-ES_tradnl"/>
              <a:t>Que es instancia de una clase Sistema</a:t>
            </a:r>
          </a:p>
          <a:p>
            <a:pPr lvl="1" eaLnBrk="1" hangingPunct="1"/>
            <a:r>
              <a:rPr lang="es-ES_tradnl"/>
              <a:t>Que tiene operaciones (puede recibir mensajes)</a:t>
            </a:r>
          </a:p>
          <a:p>
            <a:pPr lvl="1" eaLnBrk="1" hangingPunct="1"/>
            <a:r>
              <a:rPr lang="es-ES_tradnl"/>
              <a:t>Que tiene un estado</a:t>
            </a:r>
          </a:p>
          <a:p>
            <a:pPr eaLnBrk="1" hangingPunct="1"/>
            <a:r>
              <a:rPr lang="es-ES_tradnl"/>
              <a:t>En todo Modelo de Casos de Uso se asume que existe una clase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Análisis: Comportamiento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E8C-CD4D-4C83-886E-9B28263D8A7A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464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868</TotalTime>
  <Words>3348</Words>
  <Application>Microsoft Office PowerPoint</Application>
  <PresentationFormat>Presentación en pantalla (4:3)</PresentationFormat>
  <Paragraphs>559</Paragraphs>
  <Slides>60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Lucida Console</vt:lpstr>
      <vt:lpstr>Symbol</vt:lpstr>
      <vt:lpstr>Wingdings</vt:lpstr>
      <vt:lpstr>Wingdings 2</vt:lpstr>
      <vt:lpstr>Theme1</vt:lpstr>
      <vt:lpstr>Programación Avanzada</vt:lpstr>
      <vt:lpstr>Contenido</vt:lpstr>
      <vt:lpstr>Introducción</vt:lpstr>
      <vt:lpstr>Introducción (2)</vt:lpstr>
      <vt:lpstr>Introducción (3)</vt:lpstr>
      <vt:lpstr>Modelo de Casos de Uso</vt:lpstr>
      <vt:lpstr>Modelo de Casos de Uso</vt:lpstr>
      <vt:lpstr>Modelo de Casos de Uso (2)</vt:lpstr>
      <vt:lpstr>La Clase Sistema</vt:lpstr>
      <vt:lpstr>La Clase Sistema (2)</vt:lpstr>
      <vt:lpstr>La Clase Sistema (3)</vt:lpstr>
      <vt:lpstr>La Clase Sistema (4)</vt:lpstr>
      <vt:lpstr>La Clase Sistema (5)</vt:lpstr>
      <vt:lpstr>Interacciones con el Sistema</vt:lpstr>
      <vt:lpstr>Interacciones con el Sistema</vt:lpstr>
      <vt:lpstr>Interacciones con el Sistema (2)</vt:lpstr>
      <vt:lpstr>Interacciones con el Sistema Eventos del Sistema</vt:lpstr>
      <vt:lpstr>Interacciones con el Sistema Eventos del Sistema (2)</vt:lpstr>
      <vt:lpstr>Interacciones con el Sistema Operaciones del Sistema</vt:lpstr>
      <vt:lpstr>Interacciones con el Sistema Operaciones del Sistema (2)</vt:lpstr>
      <vt:lpstr>Interacciones con el Sistema Diag. de Secuencia del Sistema</vt:lpstr>
      <vt:lpstr>Interacciones con el Sistema Diag. de Secuencia del Sistema (2)</vt:lpstr>
      <vt:lpstr>Interacciones con el Sistema Diag. de Secuencia del Sistema (3)</vt:lpstr>
      <vt:lpstr>Interacciones con el Sistema Diag. de Secuencia del Sistema (4)</vt:lpstr>
      <vt:lpstr>Interacciones con el Sistema Diag. de Secuencia del Sistema (5)</vt:lpstr>
      <vt:lpstr>Presentación de PowerPoint</vt:lpstr>
      <vt:lpstr>Interacciones con el Sistema  Sugerencias</vt:lpstr>
      <vt:lpstr>Interacciones con el Sistema  Sugerencias (2)</vt:lpstr>
      <vt:lpstr>Interacciones con el Sistema  Sugerencias (3)</vt:lpstr>
      <vt:lpstr>Interacciones con el Sistema  Sugerencias (4)</vt:lpstr>
      <vt:lpstr>Interacciones con el Sistema  Sugerencias (5)</vt:lpstr>
      <vt:lpstr>Interacciones con el Sistema  Sugerencias (6)</vt:lpstr>
      <vt:lpstr>Interacciones con el Sistema  Sugerencias (7)</vt:lpstr>
      <vt:lpstr>Interacciones con el Sistema  Sugerencias (8)</vt:lpstr>
      <vt:lpstr>Interacciones con el Sistema  Errores Comunes</vt:lpstr>
      <vt:lpstr>¿Qué Sigue?</vt:lpstr>
      <vt:lpstr>¿Qué Sigue? (2)</vt:lpstr>
      <vt:lpstr>Contratos de Software</vt:lpstr>
      <vt:lpstr>Contratos de Software</vt:lpstr>
      <vt:lpstr>Contratos de Software Enfoque de Contratos (1)</vt:lpstr>
      <vt:lpstr>Contratos de Software Enfoque de Contratos (2)</vt:lpstr>
      <vt:lpstr>Contratos de Software Enfoque de Contratos (3)</vt:lpstr>
      <vt:lpstr>Contratos de Software Enfoque de Contratos (4)</vt:lpstr>
      <vt:lpstr>Contratos de Software Enfoque de Contratos (5)</vt:lpstr>
      <vt:lpstr>Contratos de Software Enfoque de Contratos (6)</vt:lpstr>
      <vt:lpstr>Contratos de Software Contratos de Operaciones</vt:lpstr>
      <vt:lpstr>Contratos de Software Contratos de Operaciones (2)</vt:lpstr>
      <vt:lpstr>Contratos de Software Condiciones</vt:lpstr>
      <vt:lpstr>Contratos de Software Condiciones (2)</vt:lpstr>
      <vt:lpstr>Contratos de Software Condiciones (3)</vt:lpstr>
      <vt:lpstr>Contratos de Software Condiciones (4)</vt:lpstr>
      <vt:lpstr>Contratos de Software Condiciones (5)</vt:lpstr>
      <vt:lpstr>Contratos de Software Condiciones (6)</vt:lpstr>
      <vt:lpstr>Contratos de Software Condiciones (7)</vt:lpstr>
      <vt:lpstr>Contratos de Software Condiciones (8)</vt:lpstr>
      <vt:lpstr>Contratos de Software Estructura de Contratos</vt:lpstr>
      <vt:lpstr>Contratos de Software Estructura de Contratos (2)</vt:lpstr>
      <vt:lpstr>Contratos de Software Estructura de Contratos (3)</vt:lpstr>
      <vt:lpstr>Contratos de Software  Errores Comunes</vt:lpstr>
      <vt:lpstr>¿Qué Sigue?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14</cp:revision>
  <dcterms:created xsi:type="dcterms:W3CDTF">2013-04-03T03:10:11Z</dcterms:created>
  <dcterms:modified xsi:type="dcterms:W3CDTF">2017-03-04T14:37:57Z</dcterms:modified>
</cp:coreProperties>
</file>