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73" r:id="rId12"/>
    <p:sldId id="267" r:id="rId13"/>
    <p:sldId id="268" r:id="rId14"/>
    <p:sldId id="269" r:id="rId15"/>
    <p:sldId id="274" r:id="rId16"/>
    <p:sldId id="270" r:id="rId17"/>
    <p:sldId id="271" r:id="rId18"/>
    <p:sldId id="272" r:id="rId19"/>
  </p:sldIdLst>
  <p:sldSz cx="9144000" cy="6858000" type="screen4x3"/>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F0CCC3-7E71-40A7-BFCD-BBA8AC4140EB}" type="datetimeFigureOut">
              <a:rPr lang="es-UY" smtClean="0"/>
              <a:t>4/3/2017</a:t>
            </a:fld>
            <a:endParaRPr lang="es-U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1DDA0-8C76-4EAF-87A5-5CFBD8AB6AEC}" type="slidenum">
              <a:rPr lang="es-UY" smtClean="0"/>
              <a:t>‹Nº›</a:t>
            </a:fld>
            <a:endParaRPr lang="es-UY"/>
          </a:p>
        </p:txBody>
      </p:sp>
    </p:spTree>
    <p:extLst>
      <p:ext uri="{BB962C8B-B14F-4D97-AF65-F5344CB8AC3E}">
        <p14:creationId xmlns:p14="http://schemas.microsoft.com/office/powerpoint/2010/main" val="240808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562" eaLnBrk="0" hangingPunct="0">
              <a:defRPr>
                <a:solidFill>
                  <a:schemeClr val="tx1"/>
                </a:solidFill>
                <a:latin typeface="Arial" charset="0"/>
                <a:cs typeface="Arial" charset="0"/>
              </a:defRPr>
            </a:lvl1pPr>
            <a:lvl2pPr marL="685520" indent="-263662" defTabSz="912562" eaLnBrk="0" hangingPunct="0">
              <a:defRPr>
                <a:solidFill>
                  <a:schemeClr val="tx1"/>
                </a:solidFill>
                <a:latin typeface="Arial" charset="0"/>
                <a:cs typeface="Arial" charset="0"/>
              </a:defRPr>
            </a:lvl2pPr>
            <a:lvl3pPr marL="1054646" indent="-210929" defTabSz="912562" eaLnBrk="0" hangingPunct="0">
              <a:defRPr>
                <a:solidFill>
                  <a:schemeClr val="tx1"/>
                </a:solidFill>
                <a:latin typeface="Arial" charset="0"/>
                <a:cs typeface="Arial" charset="0"/>
              </a:defRPr>
            </a:lvl3pPr>
            <a:lvl4pPr marL="1476505" indent="-210929" defTabSz="912562" eaLnBrk="0" hangingPunct="0">
              <a:defRPr>
                <a:solidFill>
                  <a:schemeClr val="tx1"/>
                </a:solidFill>
                <a:latin typeface="Arial" charset="0"/>
                <a:cs typeface="Arial" charset="0"/>
              </a:defRPr>
            </a:lvl4pPr>
            <a:lvl5pPr marL="1898363" indent="-210929" defTabSz="912562" eaLnBrk="0" hangingPunct="0">
              <a:defRPr>
                <a:solidFill>
                  <a:schemeClr val="tx1"/>
                </a:solidFill>
                <a:latin typeface="Arial" charset="0"/>
                <a:cs typeface="Arial" charset="0"/>
              </a:defRPr>
            </a:lvl5pPr>
            <a:lvl6pPr marL="2320221" indent="-210929" defTabSz="912562" eaLnBrk="0" fontAlgn="base" hangingPunct="0">
              <a:spcBef>
                <a:spcPct val="0"/>
              </a:spcBef>
              <a:spcAft>
                <a:spcPct val="0"/>
              </a:spcAft>
              <a:defRPr>
                <a:solidFill>
                  <a:schemeClr val="tx1"/>
                </a:solidFill>
                <a:latin typeface="Arial" charset="0"/>
                <a:cs typeface="Arial" charset="0"/>
              </a:defRPr>
            </a:lvl6pPr>
            <a:lvl7pPr marL="2742080" indent="-210929" defTabSz="912562" eaLnBrk="0" fontAlgn="base" hangingPunct="0">
              <a:spcBef>
                <a:spcPct val="0"/>
              </a:spcBef>
              <a:spcAft>
                <a:spcPct val="0"/>
              </a:spcAft>
              <a:defRPr>
                <a:solidFill>
                  <a:schemeClr val="tx1"/>
                </a:solidFill>
                <a:latin typeface="Arial" charset="0"/>
                <a:cs typeface="Arial" charset="0"/>
              </a:defRPr>
            </a:lvl7pPr>
            <a:lvl8pPr marL="3163938" indent="-210929" defTabSz="912562" eaLnBrk="0" fontAlgn="base" hangingPunct="0">
              <a:spcBef>
                <a:spcPct val="0"/>
              </a:spcBef>
              <a:spcAft>
                <a:spcPct val="0"/>
              </a:spcAft>
              <a:defRPr>
                <a:solidFill>
                  <a:schemeClr val="tx1"/>
                </a:solidFill>
                <a:latin typeface="Arial" charset="0"/>
                <a:cs typeface="Arial" charset="0"/>
              </a:defRPr>
            </a:lvl8pPr>
            <a:lvl9pPr marL="3585797" indent="-210929" defTabSz="912562" eaLnBrk="0" fontAlgn="base" hangingPunct="0">
              <a:spcBef>
                <a:spcPct val="0"/>
              </a:spcBef>
              <a:spcAft>
                <a:spcPct val="0"/>
              </a:spcAft>
              <a:defRPr>
                <a:solidFill>
                  <a:schemeClr val="tx1"/>
                </a:solidFill>
                <a:latin typeface="Arial" charset="0"/>
                <a:cs typeface="Arial" charset="0"/>
              </a:defRPr>
            </a:lvl9pPr>
          </a:lstStyle>
          <a:p>
            <a:pPr eaLnBrk="1" hangingPunct="1"/>
            <a:fld id="{4F46102D-91CE-4631-BD31-5D9B4C07276F}" type="slidenum">
              <a:rPr lang="es-UY" smtClean="0"/>
              <a:pPr eaLnBrk="1" hangingPunct="1"/>
              <a:t>1</a:t>
            </a:fld>
            <a:endParaRPr lang="es-UY"/>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5F91DDA0-8C76-4EAF-87A5-5CFBD8AB6AEC}" type="slidenum">
              <a:rPr lang="es-UY" smtClean="0"/>
              <a:t>10</a:t>
            </a:fld>
            <a:endParaRPr lang="es-UY"/>
          </a:p>
        </p:txBody>
      </p:sp>
    </p:spTree>
    <p:extLst>
      <p:ext uri="{BB962C8B-B14F-4D97-AF65-F5344CB8AC3E}">
        <p14:creationId xmlns:p14="http://schemas.microsoft.com/office/powerpoint/2010/main" val="254002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5F91DDA0-8C76-4EAF-87A5-5CFBD8AB6AEC}" type="slidenum">
              <a:rPr lang="es-UY" smtClean="0"/>
              <a:t>14</a:t>
            </a:fld>
            <a:endParaRPr lang="es-UY"/>
          </a:p>
        </p:txBody>
      </p:sp>
    </p:spTree>
    <p:extLst>
      <p:ext uri="{BB962C8B-B14F-4D97-AF65-F5344CB8AC3E}">
        <p14:creationId xmlns:p14="http://schemas.microsoft.com/office/powerpoint/2010/main" val="69747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8"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9"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8"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9"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s-UY"/>
              <a:t>Programación Avanzada - Curso 2017</a:t>
            </a:r>
          </a:p>
        </p:txBody>
      </p:sp>
      <p:sp>
        <p:nvSpPr>
          <p:cNvPr id="8" name="Footer Placeholder 7"/>
          <p:cNvSpPr>
            <a:spLocks noGrp="1"/>
          </p:cNvSpPr>
          <p:nvPr>
            <p:ph type="ftr" sz="quarter" idx="11"/>
          </p:nvPr>
        </p:nvSpPr>
        <p:spPr/>
        <p:txBody>
          <a:bodyPr/>
          <a:lstStyle/>
          <a:p>
            <a:r>
              <a:rPr lang="pt-BR"/>
              <a:t>Conceptos Básicos de Orientación a Obj (2da parte)</a:t>
            </a:r>
            <a:endParaRPr lang="es-UY"/>
          </a:p>
        </p:txBody>
      </p:sp>
      <p:sp>
        <p:nvSpPr>
          <p:cNvPr id="9" name="Slide Number Placeholder 8"/>
          <p:cNvSpPr>
            <a:spLocks noGrp="1"/>
          </p:cNvSpPr>
          <p:nvPr>
            <p:ph type="sldNum" sz="quarter" idx="12"/>
          </p:nvPr>
        </p:nvSpPr>
        <p:spPr/>
        <p:txBody>
          <a:bodyPr/>
          <a:lstStyle/>
          <a:p>
            <a:fld id="{4A40FE54-EA25-43EA-B358-8C1D96DD27A5}" type="slidenum">
              <a:rPr lang="es-UY" smtClean="0"/>
              <a:t>‹Nº›</a:t>
            </a:fld>
            <a:endParaRPr lang="es-U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10"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11"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11"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12"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6"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7"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8"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6"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7"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9"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10"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Date Placeholder 3"/>
          <p:cNvSpPr>
            <a:spLocks noGrp="1"/>
          </p:cNvSpPr>
          <p:nvPr>
            <p:ph type="dt" sz="half" idx="10"/>
          </p:nvPr>
        </p:nvSpPr>
        <p:spPr>
          <a:xfrm>
            <a:off x="457200" y="6356350"/>
            <a:ext cx="2133600" cy="365125"/>
          </a:xfrm>
        </p:spPr>
        <p:txBody>
          <a:bodyPr/>
          <a:lstStyle/>
          <a:p>
            <a:r>
              <a:rPr lang="es-UY"/>
              <a:t>Programación Avanzada - Curso 2017</a:t>
            </a:r>
          </a:p>
        </p:txBody>
      </p:sp>
      <p:sp>
        <p:nvSpPr>
          <p:cNvPr id="14" name="Footer Placeholder 4"/>
          <p:cNvSpPr>
            <a:spLocks noGrp="1"/>
          </p:cNvSpPr>
          <p:nvPr>
            <p:ph type="ftr" sz="quarter" idx="11"/>
          </p:nvPr>
        </p:nvSpPr>
        <p:spPr>
          <a:xfrm>
            <a:off x="4499992" y="6356350"/>
            <a:ext cx="3352800" cy="365125"/>
          </a:xfrm>
        </p:spPr>
        <p:txBody>
          <a:bodyPr/>
          <a:lstStyle/>
          <a:p>
            <a:r>
              <a:rPr lang="pt-BR"/>
              <a:t>Conceptos Básicos de Orientación a Obj (2da parte)</a:t>
            </a:r>
            <a:endParaRPr lang="es-UY"/>
          </a:p>
        </p:txBody>
      </p:sp>
      <p:sp>
        <p:nvSpPr>
          <p:cNvPr id="15" name="Slide Number Placeholder 5"/>
          <p:cNvSpPr>
            <a:spLocks noGrp="1"/>
          </p:cNvSpPr>
          <p:nvPr>
            <p:ph type="sldNum" sz="quarter" idx="12"/>
          </p:nvPr>
        </p:nvSpPr>
        <p:spPr>
          <a:xfrm>
            <a:off x="7924800" y="6356350"/>
            <a:ext cx="762000" cy="365125"/>
          </a:xfrm>
        </p:spPr>
        <p:txBody>
          <a:bodyPr/>
          <a:lstStyle/>
          <a:p>
            <a:fld id="{4A40FE54-EA25-43EA-B358-8C1D96DD27A5}" type="slidenum">
              <a:rPr lang="es-UY" smtClean="0"/>
              <a:t>‹Nº›</a:t>
            </a:fld>
            <a:endParaRPr lang="es-U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s-UY"/>
              <a:t>Programación Avanzada - Curso 2017</a:t>
            </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pt-BR"/>
              <a:t>Conceptos Básicos de Orientación a Obj (2da parte)</a:t>
            </a:r>
            <a:endParaRPr lang="es-UY"/>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A40FE54-EA25-43EA-B358-8C1D96DD27A5}" type="slidenum">
              <a:rPr lang="es-UY" smtClean="0"/>
              <a:t>‹Nº›</a:t>
            </a:fld>
            <a:endParaRPr lang="es-UY"/>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s-ES_tradnl" sz="4500" dirty="0">
                <a:solidFill>
                  <a:schemeClr val="tx1"/>
                </a:solidFill>
              </a:rPr>
              <a:t>Programación Avanzada</a:t>
            </a:r>
            <a:endParaRPr lang="es-UY" sz="4500" dirty="0">
              <a:solidFill>
                <a:schemeClr val="tx1"/>
              </a:solidFill>
            </a:endParaRPr>
          </a:p>
        </p:txBody>
      </p:sp>
      <p:sp>
        <p:nvSpPr>
          <p:cNvPr id="3075" name="Rectangle 3"/>
          <p:cNvSpPr>
            <a:spLocks noGrp="1" noChangeArrowheads="1"/>
          </p:cNvSpPr>
          <p:nvPr>
            <p:ph type="subTitle" idx="1"/>
          </p:nvPr>
        </p:nvSpPr>
        <p:spPr>
          <a:xfrm>
            <a:off x="1643063" y="3581400"/>
            <a:ext cx="6929437" cy="1905000"/>
          </a:xfrm>
        </p:spPr>
        <p:txBody>
          <a:bodyPr/>
          <a:lstStyle/>
          <a:p>
            <a:pPr eaLnBrk="1" hangingPunct="1"/>
            <a:r>
              <a:rPr lang="es-ES_tradnl" sz="3500" dirty="0">
                <a:effectLst>
                  <a:outerShdw blurRad="38100" dist="38100" dir="2700000" algn="tl">
                    <a:srgbClr val="000000">
                      <a:alpha val="43137"/>
                    </a:srgbClr>
                  </a:outerShdw>
                </a:effectLst>
              </a:rPr>
              <a:t>Conceptos Básicos de Orientación a Objetos (2</a:t>
            </a:r>
            <a:r>
              <a:rPr lang="es-ES_tradnl" sz="2400" dirty="0">
                <a:effectLst>
                  <a:outerShdw blurRad="38100" dist="38100" dir="2700000" algn="tl">
                    <a:srgbClr val="000000">
                      <a:alpha val="43137"/>
                    </a:srgbClr>
                  </a:outerShdw>
                </a:effectLst>
              </a:rPr>
              <a:t>da</a:t>
            </a:r>
            <a:r>
              <a:rPr lang="es-ES_tradnl" sz="3500" dirty="0">
                <a:effectLst>
                  <a:outerShdw blurRad="38100" dist="38100" dir="2700000" algn="tl">
                    <a:srgbClr val="000000">
                      <a:alpha val="43137"/>
                    </a:srgbClr>
                  </a:outerShdw>
                </a:effectLst>
              </a:rPr>
              <a:t> parte)</a:t>
            </a:r>
          </a:p>
        </p:txBody>
      </p:sp>
    </p:spTree>
    <p:extLst>
      <p:ext uri="{BB962C8B-B14F-4D97-AF65-F5344CB8AC3E}">
        <p14:creationId xmlns:p14="http://schemas.microsoft.com/office/powerpoint/2010/main" val="336846534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404664"/>
            <a:ext cx="8229600" cy="1143000"/>
          </a:xfrm>
        </p:spPr>
        <p:txBody>
          <a:bodyPr/>
          <a:lstStyle/>
          <a:p>
            <a:pPr eaLnBrk="1" hangingPunct="1"/>
            <a:r>
              <a:rPr lang="es-ES_tradnl" dirty="0"/>
              <a:t>Realización (2)</a:t>
            </a:r>
            <a:endParaRPr lang="es-UY" dirty="0"/>
          </a:p>
        </p:txBody>
      </p:sp>
      <p:sp>
        <p:nvSpPr>
          <p:cNvPr id="3" name="Rectangle 2"/>
          <p:cNvSpPr/>
          <p:nvPr/>
        </p:nvSpPr>
        <p:spPr>
          <a:xfrm>
            <a:off x="467544" y="1700808"/>
            <a:ext cx="8568952" cy="4770537"/>
          </a:xfrm>
          <a:prstGeom prst="rect">
            <a:avLst/>
          </a:prstGeom>
        </p:spPr>
        <p:txBody>
          <a:bodyPr wrap="square">
            <a:spAutoFit/>
          </a:bodyPr>
          <a:lstStyle/>
          <a:p>
            <a:r>
              <a:rPr lang="es-UY" sz="1600" dirty="0" err="1">
                <a:solidFill>
                  <a:srgbClr val="0000FF"/>
                </a:solidFill>
                <a:highlight>
                  <a:srgbClr val="FFFFFF"/>
                </a:highlight>
                <a:latin typeface="Lucida Console"/>
              </a:rPr>
              <a:t>class</a:t>
            </a:r>
            <a:r>
              <a:rPr lang="es-UY" sz="1600" dirty="0">
                <a:solidFill>
                  <a:srgbClr val="000000"/>
                </a:solidFill>
                <a:highlight>
                  <a:srgbClr val="FFFFFF"/>
                </a:highlight>
                <a:latin typeface="Lucida Console"/>
              </a:rPr>
              <a:t> </a:t>
            </a:r>
            <a:r>
              <a:rPr lang="es-UY" sz="160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public</a:t>
            </a:r>
            <a:r>
              <a:rPr lang="es-UY" sz="1600" b="0" dirty="0">
                <a:solidFill>
                  <a:srgbClr val="000000"/>
                </a:solidFill>
                <a:highlight>
                  <a:srgbClr val="FFFFFF"/>
                </a:highlight>
                <a:latin typeface="Lucida Console"/>
              </a:rPr>
              <a:t> Archivo </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err="1">
                <a:solidFill>
                  <a:srgbClr val="0000FF"/>
                </a:solidFill>
                <a:highlight>
                  <a:srgbClr val="FFFFFF"/>
                </a:highlight>
                <a:latin typeface="Lucida Console"/>
              </a:rPr>
              <a:t>private</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fstream</a:t>
            </a:r>
            <a:r>
              <a:rPr lang="es-UY" sz="1600" b="0" dirty="0">
                <a:solidFill>
                  <a:srgbClr val="000000"/>
                </a:solidFill>
                <a:highlight>
                  <a:srgbClr val="FFFFFF"/>
                </a:highlight>
                <a:latin typeface="Lucida Console"/>
              </a:rPr>
              <a:t> f</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err="1">
                <a:solidFill>
                  <a:srgbClr val="0000FF"/>
                </a:solidFill>
                <a:highlight>
                  <a:srgbClr val="FFFFFF"/>
                </a:highlight>
                <a:latin typeface="Lucida Console"/>
              </a:rPr>
              <a:t>public</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p>
          <a:p>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r>
              <a:rPr lang="es-UY" sz="1600" b="0" dirty="0" err="1">
                <a:solidFill>
                  <a:srgbClr val="0000FF"/>
                </a:solidFill>
                <a:highlight>
                  <a:srgbClr val="FFFFFF"/>
                </a:highlight>
                <a:latin typeface="Lucida Console"/>
              </a:rPr>
              <a:t>const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string</a:t>
            </a:r>
            <a:r>
              <a:rPr lang="es-UY" sz="1600" b="1" dirty="0">
                <a:solidFill>
                  <a:srgbClr val="000080"/>
                </a:solidFill>
                <a:highlight>
                  <a:srgbClr val="FFFFFF"/>
                </a:highlight>
                <a:latin typeface="Lucida Console"/>
              </a:rPr>
              <a:t>&amp;</a:t>
            </a:r>
            <a:r>
              <a:rPr lang="es-UY" sz="1600" b="0" dirty="0">
                <a:solidFill>
                  <a:srgbClr val="000000"/>
                </a:solidFill>
                <a:highlight>
                  <a:srgbClr val="FFFFFF"/>
                </a:highlight>
                <a:latin typeface="Lucida Console"/>
              </a:rPr>
              <a:t> ruta</a:t>
            </a:r>
            <a:r>
              <a:rPr lang="es-UY" sz="1600" b="1" dirty="0">
                <a:solidFill>
                  <a:srgbClr val="000080"/>
                </a:solidFill>
                <a:highlight>
                  <a:srgbClr val="FFFFFF"/>
                </a:highlight>
                <a:latin typeface="Lucida Console"/>
              </a:rPr>
              <a:t>);</a:t>
            </a:r>
          </a:p>
          <a:p>
            <a:endParaRPr lang="es-UY" sz="1600" b="0" dirty="0">
              <a:solidFill>
                <a:srgbClr val="000000"/>
              </a:solidFill>
              <a:highlight>
                <a:srgbClr val="FFFFFF"/>
              </a:highlight>
              <a:latin typeface="Lucida Console"/>
            </a:endParaRPr>
          </a:p>
          <a:p>
            <a:r>
              <a:rPr lang="es-UY" sz="1600" dirty="0">
                <a:solidFill>
                  <a:schemeClr val="accent5">
                    <a:lumMod val="50000"/>
                  </a:schemeClr>
                </a:solidFill>
                <a:highlight>
                  <a:srgbClr val="FFFFFF"/>
                </a:highlight>
                <a:latin typeface="Lucida Console"/>
              </a:rPr>
              <a:t>	// implementación de interfaz Archivo</a:t>
            </a:r>
            <a:endParaRPr lang="es-UY" sz="1600" b="0" dirty="0">
              <a:solidFill>
                <a:schemeClr val="accent5">
                  <a:lumMod val="50000"/>
                </a:schemeClr>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string</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read</a:t>
            </a:r>
            <a:r>
              <a:rPr lang="es-UY" sz="1600" b="1" dirty="0">
                <a:solidFill>
                  <a:srgbClr val="000080"/>
                </a:solidFill>
                <a:highlight>
                  <a:srgbClr val="FFFFFF"/>
                </a:highlight>
                <a:latin typeface="Lucida Console"/>
              </a:rPr>
              <a:t>(</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n</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void</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rewind</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position</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available</a:t>
            </a:r>
            <a:r>
              <a:rPr lang="es-UY" sz="1600" b="1" dirty="0">
                <a:solidFill>
                  <a:srgbClr val="000080"/>
                </a:solidFill>
                <a:highlight>
                  <a:srgbClr val="FFFFFF"/>
                </a:highlight>
                <a:latin typeface="Lucida Console"/>
              </a:rPr>
              <a:t>();</a:t>
            </a:r>
          </a:p>
          <a:p>
            <a:endParaRPr lang="es-UY" sz="1600" b="1" dirty="0">
              <a:solidFill>
                <a:srgbClr val="000080"/>
              </a:solidFill>
              <a:highlight>
                <a:srgbClr val="FFFFFF"/>
              </a:highlight>
              <a:latin typeface="Lucida Console"/>
            </a:endParaRPr>
          </a:p>
          <a:p>
            <a:r>
              <a:rPr lang="es-UY" sz="1600" dirty="0">
                <a:solidFill>
                  <a:schemeClr val="accent5">
                    <a:lumMod val="50000"/>
                  </a:schemeClr>
                </a:solidFill>
                <a:highlight>
                  <a:srgbClr val="FFFFFF"/>
                </a:highlight>
                <a:latin typeface="Lucida Console"/>
              </a:rPr>
              <a:t>	// operaciones extra</a:t>
            </a:r>
          </a:p>
          <a:p>
            <a:r>
              <a:rPr lang="es-UY" sz="1600" b="1" dirty="0">
                <a:solidFill>
                  <a:srgbClr val="000080"/>
                </a:solidFill>
                <a:highlight>
                  <a:srgbClr val="FFFFFF"/>
                </a:highlight>
                <a:latin typeface="Lucida Console"/>
              </a:rPr>
              <a:t>	</a:t>
            </a:r>
            <a:r>
              <a:rPr lang="es-UY" sz="1600" dirty="0" err="1">
                <a:solidFill>
                  <a:srgbClr val="0000FF"/>
                </a:solidFill>
                <a:highlight>
                  <a:srgbClr val="FFFFFF"/>
                </a:highlight>
                <a:latin typeface="Lucida Console"/>
              </a:rPr>
              <a:t>void</a:t>
            </a:r>
            <a:r>
              <a:rPr lang="es-UY" sz="1600" dirty="0">
                <a:solidFill>
                  <a:srgbClr val="0000FF"/>
                </a:solidFill>
                <a:highlight>
                  <a:srgbClr val="FFFFFF"/>
                </a:highlight>
                <a:latin typeface="Lucida Console"/>
              </a:rPr>
              <a:t> </a:t>
            </a:r>
            <a:r>
              <a:rPr lang="es-UY" sz="1600" dirty="0" err="1">
                <a:highlight>
                  <a:srgbClr val="FFFFFF"/>
                </a:highlight>
                <a:latin typeface="Lucida Console"/>
              </a:rPr>
              <a:t>close</a:t>
            </a:r>
            <a:r>
              <a:rPr lang="es-UY" sz="1600" dirty="0">
                <a:solidFill>
                  <a:srgbClr val="000080"/>
                </a:solidFill>
                <a:highlight>
                  <a:srgbClr val="FFFFFF"/>
                </a:highlight>
                <a:latin typeface="Lucida Console"/>
              </a:rPr>
              <a:t>();</a:t>
            </a:r>
          </a:p>
          <a:p>
            <a:r>
              <a:rPr lang="es-UY" sz="1600" dirty="0">
                <a:solidFill>
                  <a:srgbClr val="000000"/>
                </a:solidFill>
                <a:highlight>
                  <a:srgbClr val="FFFFFF"/>
                </a:highlight>
                <a:latin typeface="Lucida Console"/>
              </a:rPr>
              <a:t>	</a:t>
            </a:r>
            <a:r>
              <a:rPr lang="es-UY" sz="1600" dirty="0" err="1">
                <a:solidFill>
                  <a:srgbClr val="0000FF"/>
                </a:solidFill>
                <a:highlight>
                  <a:srgbClr val="FFFFFF"/>
                </a:highlight>
                <a:latin typeface="Lucida Console"/>
              </a:rPr>
              <a:t>void</a:t>
            </a:r>
            <a:r>
              <a:rPr lang="es-UY" sz="1600" dirty="0">
                <a:solidFill>
                  <a:srgbClr val="0000FF"/>
                </a:solidFill>
                <a:highlight>
                  <a:srgbClr val="FFFFFF"/>
                </a:highlight>
                <a:latin typeface="Lucida Console"/>
              </a:rPr>
              <a:t> </a:t>
            </a:r>
            <a:r>
              <a:rPr lang="es-UY" sz="1600" dirty="0" err="1">
                <a:highlight>
                  <a:srgbClr val="FFFFFF"/>
                </a:highlight>
                <a:latin typeface="Lucida Console"/>
              </a:rPr>
              <a:t>write</a:t>
            </a:r>
            <a:r>
              <a:rPr lang="es-UY" sz="1600" b="1" dirty="0">
                <a:solidFill>
                  <a:srgbClr val="000080"/>
                </a:solidFill>
                <a:highlight>
                  <a:srgbClr val="FFFFFF"/>
                </a:highlight>
                <a:latin typeface="Lucida Console"/>
              </a:rPr>
              <a:t>(</a:t>
            </a:r>
            <a:r>
              <a:rPr lang="es-UY" sz="1600" dirty="0" err="1">
                <a:solidFill>
                  <a:srgbClr val="0000FF"/>
                </a:solidFill>
                <a:highlight>
                  <a:srgbClr val="FFFFFF"/>
                </a:highlight>
                <a:latin typeface="Lucida Console"/>
              </a:rPr>
              <a:t>const</a:t>
            </a:r>
            <a:r>
              <a:rPr lang="es-UY" sz="1600" dirty="0">
                <a:solidFill>
                  <a:srgbClr val="000000"/>
                </a:solidFill>
                <a:highlight>
                  <a:srgbClr val="FFFFFF"/>
                </a:highlight>
                <a:latin typeface="Lucida Console"/>
              </a:rPr>
              <a:t> </a:t>
            </a:r>
            <a:r>
              <a:rPr lang="es-UY" sz="1600" dirty="0" err="1">
                <a:solidFill>
                  <a:srgbClr val="000000"/>
                </a:solidFill>
                <a:highlight>
                  <a:srgbClr val="FFFFFF"/>
                </a:highlight>
                <a:latin typeface="Lucida Console"/>
              </a:rPr>
              <a:t>string</a:t>
            </a:r>
            <a:r>
              <a:rPr lang="es-UY" sz="1600" b="1" dirty="0">
                <a:solidFill>
                  <a:srgbClr val="000080"/>
                </a:solidFill>
                <a:highlight>
                  <a:srgbClr val="FFFFFF"/>
                </a:highlight>
                <a:latin typeface="Lucida Console"/>
              </a:rPr>
              <a:t>&amp;</a:t>
            </a:r>
            <a:r>
              <a:rPr lang="es-UY" sz="1600" dirty="0">
                <a:solidFill>
                  <a:srgbClr val="000000"/>
                </a:solidFill>
                <a:highlight>
                  <a:srgbClr val="FFFFFF"/>
                </a:highlight>
                <a:latin typeface="Lucida Console"/>
              </a:rPr>
              <a:t> s</a:t>
            </a:r>
            <a:r>
              <a:rPr lang="es-UY" sz="1600" b="1" dirty="0">
                <a:solidFill>
                  <a:srgbClr val="000080"/>
                </a:solidFill>
                <a:highlight>
                  <a:srgbClr val="FFFFFF"/>
                </a:highlight>
                <a:latin typeface="Lucida Console"/>
              </a:rPr>
              <a:t>);</a:t>
            </a:r>
          </a:p>
          <a:p>
            <a:r>
              <a:rPr lang="es-UY" sz="1600" dirty="0">
                <a:solidFill>
                  <a:srgbClr val="0000FF"/>
                </a:solidFill>
                <a:highlight>
                  <a:srgbClr val="FFFFFF"/>
                </a:highlight>
                <a:latin typeface="Lucida Console"/>
              </a:rPr>
              <a:t>	</a:t>
            </a:r>
            <a:r>
              <a:rPr lang="es-UY" sz="1600" dirty="0" err="1">
                <a:solidFill>
                  <a:srgbClr val="0000FF"/>
                </a:solidFill>
                <a:highlight>
                  <a:srgbClr val="FFFFFF"/>
                </a:highlight>
                <a:latin typeface="Lucida Console"/>
              </a:rPr>
              <a:t>void</a:t>
            </a:r>
            <a:r>
              <a:rPr lang="es-UY" sz="1600" dirty="0">
                <a:solidFill>
                  <a:srgbClr val="0000FF"/>
                </a:solidFill>
                <a:highlight>
                  <a:srgbClr val="FFFFFF"/>
                </a:highlight>
                <a:latin typeface="Lucida Console"/>
              </a:rPr>
              <a:t> </a:t>
            </a:r>
            <a:r>
              <a:rPr lang="es-UY" sz="1600" dirty="0" err="1">
                <a:highlight>
                  <a:srgbClr val="FFFFFF"/>
                </a:highlight>
                <a:latin typeface="Lucida Console"/>
              </a:rPr>
              <a:t>setPosition</a:t>
            </a:r>
            <a:r>
              <a:rPr lang="es-UY" sz="1600" dirty="0">
                <a:solidFill>
                  <a:srgbClr val="000080"/>
                </a:solidFill>
                <a:highlight>
                  <a:srgbClr val="FFFFFF"/>
                </a:highlight>
                <a:latin typeface="Lucida Console"/>
              </a:rPr>
              <a:t>();</a:t>
            </a:r>
          </a:p>
          <a:p>
            <a:r>
              <a:rPr lang="es-UY" sz="1600" b="0" dirty="0">
                <a:solidFill>
                  <a:srgbClr val="000000"/>
                </a:solidFill>
                <a:highlight>
                  <a:srgbClr val="FFFFFF"/>
                </a:highlight>
                <a:latin typeface="Lucida Console"/>
              </a:rPr>
              <a:t>	</a:t>
            </a:r>
          </a:p>
          <a:p>
            <a:r>
              <a:rPr lang="es-UY" sz="1600" b="0" dirty="0">
                <a:solidFill>
                  <a:srgbClr val="000000"/>
                </a:solidFill>
                <a:highlight>
                  <a:srgbClr val="FFFFFF"/>
                </a:highlight>
                <a:latin typeface="Lucida Console"/>
              </a:rPr>
              <a:t>	</a:t>
            </a:r>
            <a:r>
              <a:rPr lang="es-UY" sz="1600" b="1" dirty="0">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p:txBody>
      </p:sp>
      <p:sp>
        <p:nvSpPr>
          <p:cNvPr id="6" name="Date Placeholder 5"/>
          <p:cNvSpPr>
            <a:spLocks noGrp="1"/>
          </p:cNvSpPr>
          <p:nvPr>
            <p:ph type="dt" sz="half" idx="10"/>
          </p:nvPr>
        </p:nvSpPr>
        <p:spPr/>
        <p:txBody>
          <a:bodyPr/>
          <a:lstStyle/>
          <a:p>
            <a:r>
              <a:rPr lang="es-UY"/>
              <a:t>Programación Avanzada - Curso 2017</a:t>
            </a:r>
          </a:p>
        </p:txBody>
      </p:sp>
      <p:sp>
        <p:nvSpPr>
          <p:cNvPr id="7" name="Footer Placeholder 6"/>
          <p:cNvSpPr>
            <a:spLocks noGrp="1"/>
          </p:cNvSpPr>
          <p:nvPr>
            <p:ph type="ftr" sz="quarter" idx="11"/>
          </p:nvPr>
        </p:nvSpPr>
        <p:spPr/>
        <p:txBody>
          <a:bodyPr/>
          <a:lstStyle/>
          <a:p>
            <a:r>
              <a:rPr lang="pt-BR"/>
              <a:t>Conceptos Básicos de Orientación a Obj (2da parte)</a:t>
            </a:r>
            <a:endParaRPr lang="es-UY"/>
          </a:p>
        </p:txBody>
      </p:sp>
      <p:sp>
        <p:nvSpPr>
          <p:cNvPr id="8" name="Slide Number Placeholder 7"/>
          <p:cNvSpPr>
            <a:spLocks noGrp="1"/>
          </p:cNvSpPr>
          <p:nvPr>
            <p:ph type="sldNum" sz="quarter" idx="12"/>
          </p:nvPr>
        </p:nvSpPr>
        <p:spPr/>
        <p:txBody>
          <a:bodyPr/>
          <a:lstStyle/>
          <a:p>
            <a:fld id="{4A40FE54-EA25-43EA-B358-8C1D96DD27A5}" type="slidenum">
              <a:rPr lang="es-UY" smtClean="0"/>
              <a:t>10</a:t>
            </a:fld>
            <a:endParaRPr lang="es-UY"/>
          </a:p>
        </p:txBody>
      </p:sp>
    </p:spTree>
    <p:extLst>
      <p:ext uri="{BB962C8B-B14F-4D97-AF65-F5344CB8AC3E}">
        <p14:creationId xmlns:p14="http://schemas.microsoft.com/office/powerpoint/2010/main" val="382555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r>
              <a:rPr lang="es-UY" dirty="0"/>
              <a:t>Realización(3)</a:t>
            </a:r>
          </a:p>
        </p:txBody>
      </p:sp>
      <p:sp>
        <p:nvSpPr>
          <p:cNvPr id="5" name="Rectangle 4"/>
          <p:cNvSpPr/>
          <p:nvPr/>
        </p:nvSpPr>
        <p:spPr>
          <a:xfrm>
            <a:off x="395536" y="1556792"/>
            <a:ext cx="8568952" cy="4770537"/>
          </a:xfrm>
          <a:prstGeom prst="rect">
            <a:avLst/>
          </a:prstGeom>
        </p:spPr>
        <p:txBody>
          <a:bodyPr wrap="square">
            <a:spAutoFit/>
          </a:bodyPr>
          <a:lstStyle/>
          <a:p>
            <a:r>
              <a:rPr lang="es-UY" sz="1600" b="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r>
              <a:rPr lang="es-UY" sz="1600" b="0" dirty="0" err="1">
                <a:solidFill>
                  <a:srgbClr val="0000FF"/>
                </a:solidFill>
                <a:highlight>
                  <a:srgbClr val="FFFFFF"/>
                </a:highlight>
                <a:latin typeface="Lucida Console"/>
              </a:rPr>
              <a:t>const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string</a:t>
            </a:r>
            <a:r>
              <a:rPr lang="es-UY" sz="1600" b="1" dirty="0">
                <a:solidFill>
                  <a:srgbClr val="000080"/>
                </a:solidFill>
                <a:highlight>
                  <a:srgbClr val="FFFFFF"/>
                </a:highlight>
                <a:latin typeface="Lucida Console"/>
              </a:rPr>
              <a:t>&amp;</a:t>
            </a:r>
            <a:r>
              <a:rPr lang="es-UY" sz="1600" b="0" dirty="0">
                <a:solidFill>
                  <a:srgbClr val="000000"/>
                </a:solidFill>
                <a:highlight>
                  <a:srgbClr val="FFFFFF"/>
                </a:highlight>
                <a:latin typeface="Lucida Console"/>
              </a:rPr>
              <a:t> ruta</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f</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ruta</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p>
          <a:p>
            <a:r>
              <a:rPr lang="es-UY" sz="1600" dirty="0">
                <a:solidFill>
                  <a:srgbClr val="008000"/>
                </a:solidFill>
                <a:highlight>
                  <a:srgbClr val="FFFFFF"/>
                </a:highlight>
                <a:latin typeface="Lucida Console"/>
              </a:rPr>
              <a:t>// ...</a:t>
            </a:r>
            <a:endParaRPr lang="es-UY" sz="1600" b="0" dirty="0">
              <a:solidFill>
                <a:srgbClr val="000000"/>
              </a:solidFill>
              <a:highlight>
                <a:srgbClr val="FFFFFF"/>
              </a:highlight>
              <a:latin typeface="Lucida Console"/>
            </a:endParaRPr>
          </a:p>
          <a:p>
            <a:r>
              <a:rPr lang="es-UY" sz="1600" b="0" dirty="0" err="1">
                <a:solidFill>
                  <a:srgbClr val="000000"/>
                </a:solidFill>
                <a:highlight>
                  <a:srgbClr val="FFFFFF"/>
                </a:highlight>
                <a:latin typeface="Lucida Console"/>
              </a:rPr>
              <a:t>string</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CPPArchivo</a:t>
            </a:r>
            <a:r>
              <a:rPr lang="es-UY" sz="1600" b="0" dirty="0">
                <a:solidFill>
                  <a:srgbClr val="000000"/>
                </a:solidFill>
                <a:highlight>
                  <a:srgbClr val="FFFFFF"/>
                </a:highlight>
                <a:latin typeface="Lucida Console"/>
              </a:rPr>
              <a:t>::</a:t>
            </a:r>
            <a:r>
              <a:rPr lang="es-UY" sz="1600" b="0" dirty="0" err="1">
                <a:solidFill>
                  <a:srgbClr val="000000"/>
                </a:solidFill>
                <a:highlight>
                  <a:srgbClr val="FFFFFF"/>
                </a:highlight>
                <a:latin typeface="Lucida Console"/>
              </a:rPr>
              <a:t>read</a:t>
            </a:r>
            <a:r>
              <a:rPr lang="es-UY" sz="1600" b="1" dirty="0">
                <a:solidFill>
                  <a:srgbClr val="000080"/>
                </a:solidFill>
                <a:highlight>
                  <a:srgbClr val="FFFFFF"/>
                </a:highlight>
                <a:latin typeface="Lucida Console"/>
              </a:rPr>
              <a:t>(</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n</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char</a:t>
            </a:r>
            <a:r>
              <a:rPr lang="es-UY" sz="1600" b="0" dirty="0">
                <a:solidFill>
                  <a:srgbClr val="000000"/>
                </a:solidFill>
                <a:highlight>
                  <a:srgbClr val="FFFFFF"/>
                </a:highlight>
                <a:latin typeface="Lucida Console"/>
              </a:rPr>
              <a:t> </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buffer </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1" dirty="0">
                <a:solidFill>
                  <a:srgbClr val="0000FF"/>
                </a:solidFill>
                <a:highlight>
                  <a:srgbClr val="FFFFFF"/>
                </a:highlight>
                <a:latin typeface="Lucida Console"/>
              </a:rPr>
              <a:t>new</a:t>
            </a:r>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char</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n</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f</a:t>
            </a:r>
            <a:r>
              <a:rPr lang="es-UY" sz="1600" b="1" dirty="0" err="1">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read</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buffer</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n</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string</a:t>
            </a:r>
            <a:r>
              <a:rPr lang="es-UY" sz="1600" b="0" dirty="0">
                <a:solidFill>
                  <a:srgbClr val="000000"/>
                </a:solidFill>
                <a:highlight>
                  <a:srgbClr val="FFFFFF"/>
                </a:highlight>
                <a:latin typeface="Lucida Console"/>
              </a:rPr>
              <a:t> res </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string</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buffer</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n</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1" dirty="0" err="1">
                <a:solidFill>
                  <a:srgbClr val="0000FF"/>
                </a:solidFill>
                <a:highlight>
                  <a:srgbClr val="FFFFFF"/>
                </a:highlight>
                <a:latin typeface="Lucida Console"/>
              </a:rPr>
              <a:t>delete</a:t>
            </a:r>
            <a:r>
              <a:rPr lang="es-UY" sz="1600" b="0" dirty="0">
                <a:solidFill>
                  <a:srgbClr val="000000"/>
                </a:solidFill>
                <a:highlight>
                  <a:srgbClr val="FFFFFF"/>
                </a:highlight>
                <a:latin typeface="Lucida Console"/>
              </a:rPr>
              <a:t> buffer</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1" dirty="0" err="1">
                <a:solidFill>
                  <a:srgbClr val="0000FF"/>
                </a:solidFill>
                <a:highlight>
                  <a:srgbClr val="FFFFFF"/>
                </a:highlight>
                <a:latin typeface="Lucida Console"/>
              </a:rPr>
              <a:t>return</a:t>
            </a:r>
            <a:r>
              <a:rPr lang="es-UY" sz="1600" b="0" dirty="0">
                <a:solidFill>
                  <a:srgbClr val="000000"/>
                </a:solidFill>
                <a:highlight>
                  <a:srgbClr val="FFFFFF"/>
                </a:highlight>
                <a:latin typeface="Lucida Console"/>
              </a:rPr>
              <a:t> res</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p>
          <a:p>
            <a:r>
              <a:rPr lang="es-UY" sz="1600" dirty="0">
                <a:solidFill>
                  <a:srgbClr val="008000"/>
                </a:solidFill>
                <a:highlight>
                  <a:srgbClr val="FFFFFF"/>
                </a:highlight>
                <a:latin typeface="Lucida Console"/>
              </a:rPr>
              <a:t>// ...</a:t>
            </a:r>
            <a:endParaRPr lang="es-UY" sz="1600" b="0" dirty="0">
              <a:solidFill>
                <a:srgbClr val="000000"/>
              </a:solidFill>
              <a:highlight>
                <a:srgbClr val="FFFFFF"/>
              </a:highlight>
              <a:latin typeface="Lucida Console"/>
            </a:endParaRPr>
          </a:p>
          <a:p>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position</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1" dirty="0" err="1">
                <a:solidFill>
                  <a:srgbClr val="0000FF"/>
                </a:solidFill>
                <a:highlight>
                  <a:srgbClr val="FFFFFF"/>
                </a:highlight>
                <a:latin typeface="Lucida Console"/>
              </a:rPr>
              <a:t>return</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f</a:t>
            </a:r>
            <a:r>
              <a:rPr lang="es-UY" sz="1600" b="1" dirty="0" err="1">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tellg</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8000"/>
                </a:solidFill>
                <a:highlight>
                  <a:srgbClr val="FFFFFF"/>
                </a:highlight>
                <a:latin typeface="Lucida Console"/>
              </a:rPr>
              <a:t>// ...</a:t>
            </a:r>
          </a:p>
          <a:p>
            <a:r>
              <a:rPr lang="es-UY" sz="1600" b="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CPPArchivo</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f</a:t>
            </a:r>
            <a:r>
              <a:rPr lang="es-UY" sz="1600" b="1" dirty="0" err="1">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close</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endParaRPr lang="es-UY" sz="1600" dirty="0"/>
          </a:p>
        </p:txBody>
      </p:sp>
      <p:sp>
        <p:nvSpPr>
          <p:cNvPr id="6" name="Date Placeholder 5"/>
          <p:cNvSpPr>
            <a:spLocks noGrp="1"/>
          </p:cNvSpPr>
          <p:nvPr>
            <p:ph type="dt" sz="half" idx="10"/>
          </p:nvPr>
        </p:nvSpPr>
        <p:spPr/>
        <p:txBody>
          <a:bodyPr/>
          <a:lstStyle/>
          <a:p>
            <a:r>
              <a:rPr lang="es-UY"/>
              <a:t>Programación Avanzada - Curso 2017</a:t>
            </a:r>
          </a:p>
        </p:txBody>
      </p:sp>
      <p:sp>
        <p:nvSpPr>
          <p:cNvPr id="7" name="Footer Placeholder 6"/>
          <p:cNvSpPr>
            <a:spLocks noGrp="1"/>
          </p:cNvSpPr>
          <p:nvPr>
            <p:ph type="ftr" sz="quarter" idx="11"/>
          </p:nvPr>
        </p:nvSpPr>
        <p:spPr/>
        <p:txBody>
          <a:bodyPr/>
          <a:lstStyle/>
          <a:p>
            <a:r>
              <a:rPr lang="pt-BR"/>
              <a:t>Conceptos Básicos de Orientación a Obj (2da parte)</a:t>
            </a:r>
            <a:endParaRPr lang="es-UY"/>
          </a:p>
        </p:txBody>
      </p:sp>
      <p:sp>
        <p:nvSpPr>
          <p:cNvPr id="8" name="Slide Number Placeholder 7"/>
          <p:cNvSpPr>
            <a:spLocks noGrp="1"/>
          </p:cNvSpPr>
          <p:nvPr>
            <p:ph type="sldNum" sz="quarter" idx="12"/>
          </p:nvPr>
        </p:nvSpPr>
        <p:spPr/>
        <p:txBody>
          <a:bodyPr/>
          <a:lstStyle/>
          <a:p>
            <a:fld id="{4A40FE54-EA25-43EA-B358-8C1D96DD27A5}" type="slidenum">
              <a:rPr lang="es-UY" smtClean="0"/>
              <a:t>11</a:t>
            </a:fld>
            <a:endParaRPr lang="es-UY"/>
          </a:p>
        </p:txBody>
      </p:sp>
    </p:spTree>
    <p:extLst>
      <p:ext uri="{BB962C8B-B14F-4D97-AF65-F5344CB8AC3E}">
        <p14:creationId xmlns:p14="http://schemas.microsoft.com/office/powerpoint/2010/main" val="381768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ES_tradnl" dirty="0"/>
              <a:t>Realización (4)</a:t>
            </a:r>
            <a:endParaRPr lang="es-UY" dirty="0"/>
          </a:p>
        </p:txBody>
      </p:sp>
      <p:sp>
        <p:nvSpPr>
          <p:cNvPr id="13315" name="Rectangle 3"/>
          <p:cNvSpPr>
            <a:spLocks noGrp="1" noChangeArrowheads="1"/>
          </p:cNvSpPr>
          <p:nvPr>
            <p:ph idx="1"/>
          </p:nvPr>
        </p:nvSpPr>
        <p:spPr>
          <a:xfrm>
            <a:off x="755650" y="1905000"/>
            <a:ext cx="7632700" cy="4114800"/>
          </a:xfrm>
        </p:spPr>
        <p:txBody>
          <a:bodyPr/>
          <a:lstStyle/>
          <a:p>
            <a:pPr eaLnBrk="1" hangingPunct="1">
              <a:lnSpc>
                <a:spcPct val="90000"/>
              </a:lnSpc>
            </a:pPr>
            <a:r>
              <a:rPr lang="es-ES" sz="2800"/>
              <a:t>Una interfaz puede ser entendida como la especificación de un </a:t>
            </a:r>
            <a:r>
              <a:rPr lang="es-ES" sz="2800" i="1"/>
              <a:t>rol</a:t>
            </a:r>
            <a:r>
              <a:rPr lang="es-ES" sz="2800"/>
              <a:t> que algún </a:t>
            </a:r>
            <a:r>
              <a:rPr lang="es-ES" sz="2800" i="1"/>
              <a:t>objeto</a:t>
            </a:r>
            <a:r>
              <a:rPr lang="es-ES" sz="2800"/>
              <a:t> debe desempeñar en un sistema</a:t>
            </a:r>
          </a:p>
          <a:p>
            <a:pPr eaLnBrk="1" hangingPunct="1">
              <a:lnSpc>
                <a:spcPct val="90000"/>
              </a:lnSpc>
            </a:pPr>
            <a:r>
              <a:rPr lang="es-ES" sz="2800"/>
              <a:t>Un objeto puede desempeñar más de un rol:</a:t>
            </a:r>
          </a:p>
          <a:p>
            <a:pPr lvl="1" eaLnBrk="1" hangingPunct="1">
              <a:lnSpc>
                <a:spcPct val="90000"/>
              </a:lnSpc>
            </a:pPr>
            <a:r>
              <a:rPr lang="es-ES" sz="2400"/>
              <a:t>Una clase puede realizar cualquier cantidad de interfaces</a:t>
            </a:r>
          </a:p>
          <a:p>
            <a:pPr eaLnBrk="1" hangingPunct="1">
              <a:lnSpc>
                <a:spcPct val="90000"/>
              </a:lnSpc>
            </a:pPr>
            <a:r>
              <a:rPr lang="es-ES" sz="2800"/>
              <a:t>Un rol puede ser desempeñado por objetos de características diferentes:</a:t>
            </a:r>
          </a:p>
          <a:p>
            <a:pPr lvl="1" eaLnBrk="1" hangingPunct="1">
              <a:lnSpc>
                <a:spcPct val="90000"/>
              </a:lnSpc>
            </a:pPr>
            <a:r>
              <a:rPr lang="es-ES" sz="2400"/>
              <a:t>Una interfaz puede ser realizada por cualquier cantidad de clases</a:t>
            </a:r>
            <a:endParaRPr lang="es-UY" sz="2400"/>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12</a:t>
            </a:fld>
            <a:endParaRPr lang="es-UY"/>
          </a:p>
        </p:txBody>
      </p:sp>
    </p:spTree>
    <p:extLst>
      <p:ext uri="{BB962C8B-B14F-4D97-AF65-F5344CB8AC3E}">
        <p14:creationId xmlns:p14="http://schemas.microsoft.com/office/powerpoint/2010/main" val="410671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s-ES_tradnl" dirty="0"/>
              <a:t>Realización (5)</a:t>
            </a:r>
            <a:endParaRPr lang="es-UY" dirty="0"/>
          </a:p>
        </p:txBody>
      </p:sp>
      <p:sp>
        <p:nvSpPr>
          <p:cNvPr id="14339" name="Rectangle 3"/>
          <p:cNvSpPr>
            <a:spLocks noGrp="1" noChangeArrowheads="1"/>
          </p:cNvSpPr>
          <p:nvPr>
            <p:ph idx="1"/>
          </p:nvPr>
        </p:nvSpPr>
        <p:spPr>
          <a:xfrm>
            <a:off x="755650" y="1981200"/>
            <a:ext cx="7661275" cy="4114800"/>
          </a:xfrm>
        </p:spPr>
        <p:txBody>
          <a:bodyPr/>
          <a:lstStyle/>
          <a:p>
            <a:pPr eaLnBrk="1" hangingPunct="1">
              <a:lnSpc>
                <a:spcPct val="90000"/>
              </a:lnSpc>
            </a:pPr>
            <a:r>
              <a:rPr lang="es-ES" sz="2800"/>
              <a:t>Es posible tipar a un objeto (además de como es usual mediante la clase de la cual es instancia) también mediante </a:t>
            </a:r>
            <a:r>
              <a:rPr lang="es-ES" sz="2800" i="1"/>
              <a:t>una</a:t>
            </a:r>
            <a:r>
              <a:rPr lang="es-ES" sz="2800"/>
              <a:t> de las interfaces que su clase realiza</a:t>
            </a:r>
          </a:p>
          <a:p>
            <a:pPr eaLnBrk="1" hangingPunct="1">
              <a:lnSpc>
                <a:spcPct val="90000"/>
              </a:lnSpc>
            </a:pPr>
            <a:r>
              <a:rPr lang="es-ES" sz="2800"/>
              <a:t>Por lo que si un objeto es declarado como de tipo </a:t>
            </a:r>
            <a:r>
              <a:rPr lang="es-ES" sz="2800" i="1"/>
              <a:t>I</a:t>
            </a:r>
            <a:r>
              <a:rPr lang="es-ES" sz="2800"/>
              <a:t> (en una lista de parámetros, como atributo, etc.), siendo </a:t>
            </a:r>
            <a:r>
              <a:rPr lang="es-ES" sz="2800" i="1"/>
              <a:t>I</a:t>
            </a:r>
            <a:r>
              <a:rPr lang="es-ES" sz="2800"/>
              <a:t> una interfaz, significa que ese objeto no es una instancia de </a:t>
            </a:r>
            <a:r>
              <a:rPr lang="es-ES" sz="2800" i="1"/>
              <a:t>I</a:t>
            </a:r>
            <a:r>
              <a:rPr lang="es-ES" sz="2800"/>
              <a:t> (lo cual no tiene sentido) sino que es instancia de una clase que realiza la interfaz </a:t>
            </a:r>
            <a:r>
              <a:rPr lang="es-ES" sz="2800" i="1"/>
              <a:t>I</a:t>
            </a:r>
            <a:endParaRPr lang="es-UY" sz="2800"/>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13</a:t>
            </a:fld>
            <a:endParaRPr lang="es-UY"/>
          </a:p>
        </p:txBody>
      </p:sp>
    </p:spTree>
    <p:extLst>
      <p:ext uri="{BB962C8B-B14F-4D97-AF65-F5344CB8AC3E}">
        <p14:creationId xmlns:p14="http://schemas.microsoft.com/office/powerpoint/2010/main" val="175950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_tradnl"/>
              <a:t>Realización (5)</a:t>
            </a:r>
            <a:endParaRPr lang="es-UY"/>
          </a:p>
        </p:txBody>
      </p:sp>
      <p:sp>
        <p:nvSpPr>
          <p:cNvPr id="15363" name="Text Box 4"/>
          <p:cNvSpPr txBox="1">
            <a:spLocks noChangeArrowheads="1"/>
          </p:cNvSpPr>
          <p:nvPr/>
        </p:nvSpPr>
        <p:spPr bwMode="auto">
          <a:xfrm>
            <a:off x="467544" y="1844824"/>
            <a:ext cx="7383753" cy="39703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UY" dirty="0" err="1">
                <a:solidFill>
                  <a:srgbClr val="0000FF"/>
                </a:solidFill>
                <a:highlight>
                  <a:srgbClr val="FFFFFF"/>
                </a:highlight>
                <a:latin typeface="Lucida Console"/>
              </a:rPr>
              <a:t>class</a:t>
            </a:r>
            <a:r>
              <a:rPr lang="es-UY" dirty="0">
                <a:solidFill>
                  <a:srgbClr val="000000"/>
                </a:solidFill>
                <a:highlight>
                  <a:srgbClr val="FFFFFF"/>
                </a:highlight>
                <a:latin typeface="Lucida Console"/>
              </a:rPr>
              <a:t> Comparable </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0" dirty="0" err="1">
                <a:solidFill>
                  <a:srgbClr val="0000FF"/>
                </a:solidFill>
                <a:highlight>
                  <a:srgbClr val="FFFFFF"/>
                </a:highlight>
                <a:latin typeface="Lucida Console"/>
              </a:rPr>
              <a:t>public</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0" dirty="0">
                <a:solidFill>
                  <a:srgbClr val="000000"/>
                </a:solidFill>
                <a:highlight>
                  <a:srgbClr val="FFFFFF"/>
                </a:highlight>
                <a:latin typeface="Lucida Console"/>
              </a:rPr>
              <a:t>	</a:t>
            </a:r>
            <a:r>
              <a:rPr lang="es-UY" b="0" dirty="0">
                <a:solidFill>
                  <a:srgbClr val="008000"/>
                </a:solidFill>
                <a:highlight>
                  <a:srgbClr val="FFFFFF"/>
                </a:highlight>
                <a:latin typeface="Lucida Console"/>
              </a:rPr>
              <a:t>// devuelve algo mayor a 0 si </a:t>
            </a:r>
            <a:r>
              <a:rPr lang="es-UY" b="0" dirty="0" err="1">
                <a:solidFill>
                  <a:srgbClr val="008000"/>
                </a:solidFill>
                <a:highlight>
                  <a:srgbClr val="FFFFFF"/>
                </a:highlight>
                <a:latin typeface="Lucida Console"/>
              </a:rPr>
              <a:t>this</a:t>
            </a:r>
            <a:r>
              <a:rPr lang="es-UY" b="0" dirty="0">
                <a:solidFill>
                  <a:srgbClr val="008000"/>
                </a:solidFill>
                <a:highlight>
                  <a:srgbClr val="FFFFFF"/>
                </a:highlight>
                <a:latin typeface="Lucida Console"/>
              </a:rPr>
              <a:t> &gt; b</a:t>
            </a:r>
          </a:p>
          <a:p>
            <a:r>
              <a:rPr lang="es-UY" b="0" dirty="0">
                <a:solidFill>
                  <a:srgbClr val="000000"/>
                </a:solidFill>
                <a:highlight>
                  <a:srgbClr val="FFFFFF"/>
                </a:highlight>
                <a:latin typeface="Lucida Console"/>
              </a:rPr>
              <a:t>	</a:t>
            </a:r>
            <a:r>
              <a:rPr lang="es-UY" b="0" dirty="0">
                <a:solidFill>
                  <a:srgbClr val="008000"/>
                </a:solidFill>
                <a:highlight>
                  <a:srgbClr val="FFFFFF"/>
                </a:highlight>
                <a:latin typeface="Lucida Console"/>
              </a:rPr>
              <a:t>// 0 si </a:t>
            </a:r>
            <a:r>
              <a:rPr lang="es-UY" b="0" dirty="0" err="1">
                <a:solidFill>
                  <a:srgbClr val="008000"/>
                </a:solidFill>
                <a:highlight>
                  <a:srgbClr val="FFFFFF"/>
                </a:highlight>
                <a:latin typeface="Lucida Console"/>
              </a:rPr>
              <a:t>this</a:t>
            </a:r>
            <a:r>
              <a:rPr lang="es-UY" b="0" dirty="0">
                <a:solidFill>
                  <a:srgbClr val="008000"/>
                </a:solidFill>
                <a:highlight>
                  <a:srgbClr val="FFFFFF"/>
                </a:highlight>
                <a:latin typeface="Lucida Console"/>
              </a:rPr>
              <a:t> = b, o algo negativo si </a:t>
            </a:r>
            <a:r>
              <a:rPr lang="es-UY" b="0" dirty="0" err="1">
                <a:solidFill>
                  <a:srgbClr val="008000"/>
                </a:solidFill>
                <a:highlight>
                  <a:srgbClr val="FFFFFF"/>
                </a:highlight>
                <a:latin typeface="Lucida Console"/>
              </a:rPr>
              <a:t>this</a:t>
            </a:r>
            <a:r>
              <a:rPr lang="es-UY" b="0" dirty="0">
                <a:solidFill>
                  <a:srgbClr val="008000"/>
                </a:solidFill>
                <a:highlight>
                  <a:srgbClr val="FFFFFF"/>
                </a:highlight>
                <a:latin typeface="Lucida Console"/>
              </a:rPr>
              <a:t> &lt; b</a:t>
            </a:r>
          </a:p>
          <a:p>
            <a:r>
              <a:rPr lang="es-UY" b="0" dirty="0">
                <a:solidFill>
                  <a:srgbClr val="000000"/>
                </a:solidFill>
                <a:highlight>
                  <a:srgbClr val="FFFFFF"/>
                </a:highlight>
                <a:latin typeface="Lucida Console"/>
              </a:rPr>
              <a:t>	</a:t>
            </a:r>
            <a:r>
              <a:rPr lang="es-UY" b="0" dirty="0">
                <a:solidFill>
                  <a:srgbClr val="0000FF"/>
                </a:solidFill>
                <a:highlight>
                  <a:srgbClr val="FFFFFF"/>
                </a:highlight>
                <a:latin typeface="Lucida Console"/>
              </a:rPr>
              <a:t>virtual</a:t>
            </a:r>
            <a:r>
              <a:rPr lang="es-UY" b="0" dirty="0">
                <a:solidFill>
                  <a:srgbClr val="000000"/>
                </a:solidFill>
                <a:highlight>
                  <a:srgbClr val="FFFFFF"/>
                </a:highlight>
                <a:latin typeface="Lucida Console"/>
              </a:rPr>
              <a:t> </a:t>
            </a:r>
            <a:r>
              <a:rPr lang="es-UY" b="0" dirty="0" err="1">
                <a:solidFill>
                  <a:srgbClr val="0000FF"/>
                </a:solidFill>
                <a:highlight>
                  <a:srgbClr val="FFFFFF"/>
                </a:highlight>
                <a:latin typeface="Lucida Console"/>
              </a:rPr>
              <a:t>int</a:t>
            </a:r>
            <a:r>
              <a:rPr lang="es-UY" b="0" dirty="0">
                <a:solidFill>
                  <a:srgbClr val="000000"/>
                </a:solidFill>
                <a:highlight>
                  <a:srgbClr val="FFFFFF"/>
                </a:highlight>
                <a:latin typeface="Lucida Console"/>
              </a:rPr>
              <a:t> comparar</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Comparable </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b</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 </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 </a:t>
            </a:r>
            <a:r>
              <a:rPr lang="es-UY" b="0" dirty="0">
                <a:solidFill>
                  <a:srgbClr val="FF8000"/>
                </a:solidFill>
                <a:highlight>
                  <a:srgbClr val="FFFFFF"/>
                </a:highlight>
                <a:latin typeface="Lucida Console"/>
              </a:rPr>
              <a:t>0</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0" dirty="0">
                <a:solidFill>
                  <a:srgbClr val="000000"/>
                </a:solidFill>
                <a:highlight>
                  <a:srgbClr val="FFFFFF"/>
                </a:highlight>
                <a:latin typeface="Lucida Console"/>
              </a:rPr>
              <a:t>	</a:t>
            </a:r>
            <a:r>
              <a:rPr lang="es-UY" b="0" dirty="0">
                <a:solidFill>
                  <a:srgbClr val="0000FF"/>
                </a:solidFill>
                <a:highlight>
                  <a:srgbClr val="FFFFFF"/>
                </a:highlight>
                <a:latin typeface="Lucida Console"/>
              </a:rPr>
              <a:t>virtual</a:t>
            </a:r>
            <a:r>
              <a:rPr lang="es-UY" b="0" dirty="0">
                <a:solidFill>
                  <a:srgbClr val="000000"/>
                </a:solidFill>
                <a:highlight>
                  <a:srgbClr val="FFFFFF"/>
                </a:highlight>
                <a:latin typeface="Lucida Console"/>
              </a:rPr>
              <a:t> </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Comparable</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 </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endParaRPr lang="es-UY" b="0" dirty="0">
              <a:solidFill>
                <a:srgbClr val="000000"/>
              </a:solidFill>
              <a:highlight>
                <a:srgbClr val="FFFFFF"/>
              </a:highlight>
              <a:latin typeface="Lucida Console"/>
            </a:endParaRPr>
          </a:p>
          <a:p>
            <a:r>
              <a:rPr lang="es-UY" b="0" dirty="0" err="1">
                <a:solidFill>
                  <a:srgbClr val="0000FF"/>
                </a:solidFill>
                <a:highlight>
                  <a:srgbClr val="FFFFFF"/>
                </a:highlight>
                <a:latin typeface="Lucida Console"/>
              </a:rPr>
              <a:t>class</a:t>
            </a:r>
            <a:r>
              <a:rPr lang="es-UY" b="0" dirty="0">
                <a:solidFill>
                  <a:srgbClr val="000000"/>
                </a:solidFill>
                <a:highlight>
                  <a:srgbClr val="FFFFFF"/>
                </a:highlight>
                <a:latin typeface="Lucida Console"/>
              </a:rPr>
              <a:t> Representable </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0" dirty="0" err="1">
                <a:solidFill>
                  <a:srgbClr val="0000FF"/>
                </a:solidFill>
                <a:highlight>
                  <a:srgbClr val="FFFFFF"/>
                </a:highlight>
                <a:latin typeface="Lucida Console"/>
              </a:rPr>
              <a:t>public</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0" dirty="0">
                <a:solidFill>
                  <a:srgbClr val="000000"/>
                </a:solidFill>
                <a:highlight>
                  <a:srgbClr val="FFFFFF"/>
                </a:highlight>
                <a:latin typeface="Lucida Console"/>
              </a:rPr>
              <a:t>	</a:t>
            </a:r>
            <a:r>
              <a:rPr lang="es-UY" b="0" dirty="0">
                <a:solidFill>
                  <a:srgbClr val="008000"/>
                </a:solidFill>
                <a:highlight>
                  <a:srgbClr val="FFFFFF"/>
                </a:highlight>
                <a:latin typeface="Lucida Console"/>
              </a:rPr>
              <a:t>// devuelve una representación del objeto</a:t>
            </a:r>
          </a:p>
          <a:p>
            <a:r>
              <a:rPr lang="es-UY" b="0" dirty="0">
                <a:solidFill>
                  <a:srgbClr val="000000"/>
                </a:solidFill>
                <a:highlight>
                  <a:srgbClr val="FFFFFF"/>
                </a:highlight>
                <a:latin typeface="Lucida Console"/>
              </a:rPr>
              <a:t>	</a:t>
            </a:r>
            <a:r>
              <a:rPr lang="es-UY" b="0" dirty="0">
                <a:solidFill>
                  <a:srgbClr val="0000FF"/>
                </a:solidFill>
                <a:highlight>
                  <a:srgbClr val="FFFFFF"/>
                </a:highlight>
                <a:latin typeface="Lucida Console"/>
              </a:rPr>
              <a:t>virtual</a:t>
            </a:r>
            <a:r>
              <a:rPr lang="es-UY" b="0" dirty="0">
                <a:solidFill>
                  <a:srgbClr val="000000"/>
                </a:solidFill>
                <a:highlight>
                  <a:srgbClr val="FFFFFF"/>
                </a:highlight>
                <a:latin typeface="Lucida Console"/>
              </a:rPr>
              <a:t> </a:t>
            </a:r>
            <a:r>
              <a:rPr lang="es-UY" b="0" dirty="0" err="1">
                <a:solidFill>
                  <a:srgbClr val="000000"/>
                </a:solidFill>
                <a:highlight>
                  <a:srgbClr val="FFFFFF"/>
                </a:highlight>
                <a:latin typeface="Lucida Console"/>
              </a:rPr>
              <a:t>string</a:t>
            </a:r>
            <a:r>
              <a:rPr lang="es-UY" b="0" dirty="0">
                <a:solidFill>
                  <a:srgbClr val="000000"/>
                </a:solidFill>
                <a:highlight>
                  <a:srgbClr val="FFFFFF"/>
                </a:highlight>
                <a:latin typeface="Lucida Console"/>
              </a:rPr>
              <a:t> </a:t>
            </a:r>
            <a:r>
              <a:rPr lang="es-UY" b="0" dirty="0" err="1">
                <a:solidFill>
                  <a:srgbClr val="000000"/>
                </a:solidFill>
                <a:highlight>
                  <a:srgbClr val="FFFFFF"/>
                </a:highlight>
                <a:latin typeface="Lucida Console"/>
              </a:rPr>
              <a:t>toString</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0" dirty="0">
                <a:solidFill>
                  <a:srgbClr val="000000"/>
                </a:solidFill>
                <a:highlight>
                  <a:srgbClr val="FFFFFF"/>
                </a:highlight>
                <a:latin typeface="Lucida Console"/>
              </a:rPr>
              <a:t>	</a:t>
            </a:r>
            <a:r>
              <a:rPr lang="es-UY" b="0" dirty="0">
                <a:solidFill>
                  <a:srgbClr val="0000FF"/>
                </a:solidFill>
                <a:highlight>
                  <a:srgbClr val="FFFFFF"/>
                </a:highlight>
                <a:latin typeface="Lucida Console"/>
              </a:rPr>
              <a:t>virtual</a:t>
            </a:r>
            <a:r>
              <a:rPr lang="es-UY" b="0" dirty="0">
                <a:solidFill>
                  <a:srgbClr val="000000"/>
                </a:solidFill>
                <a:highlight>
                  <a:srgbClr val="FFFFFF"/>
                </a:highlight>
                <a:latin typeface="Lucida Console"/>
              </a:rPr>
              <a:t> </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Representable</a:t>
            </a:r>
            <a:r>
              <a:rPr lang="es-UY" b="1" dirty="0">
                <a:solidFill>
                  <a:srgbClr val="000080"/>
                </a:solidFill>
                <a:highlight>
                  <a:srgbClr val="FFFFFF"/>
                </a:highlight>
                <a:latin typeface="Lucida Console"/>
              </a:rPr>
              <a:t>()</a:t>
            </a:r>
            <a:r>
              <a:rPr lang="es-UY" b="0" dirty="0">
                <a:solidFill>
                  <a:srgbClr val="000000"/>
                </a:solidFill>
                <a:highlight>
                  <a:srgbClr val="FFFFFF"/>
                </a:highlight>
                <a:latin typeface="Lucida Console"/>
              </a:rPr>
              <a:t> </a:t>
            </a:r>
            <a:r>
              <a:rPr lang="es-UY" b="1" dirty="0">
                <a:solidFill>
                  <a:srgbClr val="000080"/>
                </a:solidFill>
                <a:highlight>
                  <a:srgbClr val="FFFFFF"/>
                </a:highlight>
                <a:latin typeface="Lucida Console"/>
              </a:rPr>
              <a:t>{};</a:t>
            </a:r>
            <a:endParaRPr lang="es-UY" b="0" dirty="0">
              <a:solidFill>
                <a:srgbClr val="000000"/>
              </a:solidFill>
              <a:highlight>
                <a:srgbClr val="FFFFFF"/>
              </a:highlight>
              <a:latin typeface="Lucida Console"/>
            </a:endParaRPr>
          </a:p>
          <a:p>
            <a:r>
              <a:rPr lang="es-UY" b="1" dirty="0">
                <a:solidFill>
                  <a:srgbClr val="000080"/>
                </a:solidFill>
                <a:highlight>
                  <a:srgbClr val="FFFFFF"/>
                </a:highlight>
                <a:latin typeface="Lucida Console"/>
              </a:rPr>
              <a:t>}</a:t>
            </a:r>
            <a:endParaRPr lang="es-UY" dirty="0">
              <a:latin typeface="Lucida Console" pitchFamily="49" charset="0"/>
            </a:endParaRPr>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14</a:t>
            </a:fld>
            <a:endParaRPr lang="es-UY"/>
          </a:p>
        </p:txBody>
      </p:sp>
    </p:spTree>
    <p:extLst>
      <p:ext uri="{BB962C8B-B14F-4D97-AF65-F5344CB8AC3E}">
        <p14:creationId xmlns:p14="http://schemas.microsoft.com/office/powerpoint/2010/main" val="123592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a:t>Realización (6)</a:t>
            </a:r>
          </a:p>
        </p:txBody>
      </p:sp>
      <p:sp>
        <p:nvSpPr>
          <p:cNvPr id="4" name="Date Placeholder 3"/>
          <p:cNvSpPr>
            <a:spLocks noGrp="1"/>
          </p:cNvSpPr>
          <p:nvPr>
            <p:ph type="dt" sz="half" idx="10"/>
          </p:nvPr>
        </p:nvSpPr>
        <p:spPr/>
        <p:txBody>
          <a:bodyPr/>
          <a:lstStyle/>
          <a:p>
            <a:r>
              <a:rPr lang="es-UY"/>
              <a:t>Programación Avanzada - Curso 2017</a:t>
            </a:r>
          </a:p>
        </p:txBody>
      </p:sp>
      <p:sp>
        <p:nvSpPr>
          <p:cNvPr id="5" name="Footer Placeholder 4"/>
          <p:cNvSpPr>
            <a:spLocks noGrp="1"/>
          </p:cNvSpPr>
          <p:nvPr>
            <p:ph type="ftr" sz="quarter" idx="11"/>
          </p:nvPr>
        </p:nvSpPr>
        <p:spPr/>
        <p:txBody>
          <a:bodyPr/>
          <a:lstStyle/>
          <a:p>
            <a:r>
              <a:rPr lang="pt-BR"/>
              <a:t>Conceptos Básicos de Orientación a Obj (2da parte)</a:t>
            </a:r>
            <a:endParaRPr lang="es-UY"/>
          </a:p>
        </p:txBody>
      </p:sp>
      <p:sp>
        <p:nvSpPr>
          <p:cNvPr id="6" name="Slide Number Placeholder 5"/>
          <p:cNvSpPr>
            <a:spLocks noGrp="1"/>
          </p:cNvSpPr>
          <p:nvPr>
            <p:ph type="sldNum" sz="quarter" idx="12"/>
          </p:nvPr>
        </p:nvSpPr>
        <p:spPr/>
        <p:txBody>
          <a:bodyPr/>
          <a:lstStyle/>
          <a:p>
            <a:fld id="{4A40FE54-EA25-43EA-B358-8C1D96DD27A5}" type="slidenum">
              <a:rPr lang="es-UY" smtClean="0"/>
              <a:t>15</a:t>
            </a:fld>
            <a:endParaRPr lang="es-UY"/>
          </a:p>
        </p:txBody>
      </p:sp>
      <p:sp>
        <p:nvSpPr>
          <p:cNvPr id="7" name="Rectangle 6"/>
          <p:cNvSpPr/>
          <p:nvPr/>
        </p:nvSpPr>
        <p:spPr>
          <a:xfrm>
            <a:off x="290388" y="1844824"/>
            <a:ext cx="8098035" cy="2339102"/>
          </a:xfrm>
          <a:prstGeom prst="rect">
            <a:avLst/>
          </a:prstGeom>
        </p:spPr>
        <p:txBody>
          <a:bodyPr wrap="square">
            <a:spAutoFit/>
          </a:bodyPr>
          <a:lstStyle/>
          <a:p>
            <a:r>
              <a:rPr lang="en-US" sz="1600" dirty="0">
                <a:solidFill>
                  <a:srgbClr val="0000FF"/>
                </a:solidFill>
                <a:highlight>
                  <a:srgbClr val="FFFFFF"/>
                </a:highlight>
                <a:latin typeface="Lucida Console"/>
              </a:rPr>
              <a:t>class</a:t>
            </a:r>
            <a:r>
              <a:rPr lang="en-US" sz="1600" dirty="0">
                <a:solidFill>
                  <a:srgbClr val="000000"/>
                </a:solidFill>
                <a:highlight>
                  <a:srgbClr val="FFFFFF"/>
                </a:highlight>
                <a:latin typeface="Lucida Console"/>
              </a:rPr>
              <a:t> Integer</a:t>
            </a:r>
            <a:r>
              <a:rPr lang="en-US" sz="1600" b="1" dirty="0">
                <a:solidFill>
                  <a:srgbClr val="000080"/>
                </a:solidFill>
                <a:highlight>
                  <a:srgbClr val="FFFFFF"/>
                </a:highlight>
                <a:latin typeface="Lucida Console"/>
              </a:rPr>
              <a:t>:</a:t>
            </a:r>
            <a:r>
              <a:rPr lang="en-US" sz="1600" b="0" dirty="0">
                <a:solidFill>
                  <a:srgbClr val="000000"/>
                </a:solidFill>
                <a:highlight>
                  <a:srgbClr val="FFFFFF"/>
                </a:highlight>
                <a:latin typeface="Lucida Console"/>
              </a:rPr>
              <a:t> </a:t>
            </a:r>
            <a:r>
              <a:rPr lang="en-US" sz="1600" b="1" dirty="0">
                <a:solidFill>
                  <a:srgbClr val="0000FF"/>
                </a:solidFill>
                <a:highlight>
                  <a:srgbClr val="FFFFFF"/>
                </a:highlight>
                <a:latin typeface="Lucida Console"/>
              </a:rPr>
              <a:t>public</a:t>
            </a:r>
            <a:r>
              <a:rPr lang="en-US" sz="1600" b="1" dirty="0">
                <a:solidFill>
                  <a:srgbClr val="000000"/>
                </a:solidFill>
                <a:highlight>
                  <a:srgbClr val="FFFFFF"/>
                </a:highlight>
                <a:latin typeface="Lucida Console"/>
              </a:rPr>
              <a:t> Comparable</a:t>
            </a:r>
            <a:r>
              <a:rPr lang="en-US" sz="1600" b="1" dirty="0">
                <a:solidFill>
                  <a:srgbClr val="000080"/>
                </a:solidFill>
                <a:highlight>
                  <a:srgbClr val="FFFFFF"/>
                </a:highlight>
                <a:latin typeface="Lucida Console"/>
              </a:rPr>
              <a:t>,</a:t>
            </a:r>
            <a:r>
              <a:rPr lang="en-US" sz="1600" b="1" dirty="0">
                <a:solidFill>
                  <a:srgbClr val="000000"/>
                </a:solidFill>
                <a:highlight>
                  <a:srgbClr val="FFFFFF"/>
                </a:highlight>
                <a:latin typeface="Lucida Console"/>
              </a:rPr>
              <a:t> </a:t>
            </a:r>
            <a:r>
              <a:rPr lang="en-US" sz="1600" b="1" dirty="0">
                <a:solidFill>
                  <a:srgbClr val="0000FF"/>
                </a:solidFill>
                <a:highlight>
                  <a:srgbClr val="FFFFFF"/>
                </a:highlight>
                <a:latin typeface="Lucida Console"/>
              </a:rPr>
              <a:t>public</a:t>
            </a:r>
            <a:r>
              <a:rPr lang="en-US" sz="1600" b="1" dirty="0">
                <a:solidFill>
                  <a:srgbClr val="000000"/>
                </a:solidFill>
                <a:highlight>
                  <a:srgbClr val="FFFFFF"/>
                </a:highlight>
                <a:latin typeface="Lucida Console"/>
              </a:rPr>
              <a:t> Representable</a:t>
            </a:r>
            <a:r>
              <a:rPr lang="en-US" sz="1600" b="0" dirty="0">
                <a:solidFill>
                  <a:srgbClr val="000000"/>
                </a:solidFill>
                <a:highlight>
                  <a:srgbClr val="FFFFFF"/>
                </a:highlight>
                <a:latin typeface="Lucida Console"/>
              </a:rPr>
              <a:t> </a:t>
            </a:r>
            <a:r>
              <a:rPr lang="en-US" sz="1600" b="1" dirty="0">
                <a:solidFill>
                  <a:srgbClr val="000080"/>
                </a:solidFill>
                <a:highlight>
                  <a:srgbClr val="FFFFFF"/>
                </a:highlight>
                <a:latin typeface="Lucida Console"/>
              </a:rPr>
              <a:t>{</a:t>
            </a:r>
            <a:endParaRPr lang="en-US" sz="1600" b="0" dirty="0">
              <a:solidFill>
                <a:srgbClr val="000000"/>
              </a:solidFill>
              <a:highlight>
                <a:srgbClr val="FFFFFF"/>
              </a:highlight>
              <a:latin typeface="Lucida Console"/>
            </a:endParaRPr>
          </a:p>
          <a:p>
            <a:r>
              <a:rPr lang="es-UY" sz="1600" b="0" dirty="0" err="1">
                <a:solidFill>
                  <a:srgbClr val="0000FF"/>
                </a:solidFill>
                <a:highlight>
                  <a:srgbClr val="FFFFFF"/>
                </a:highlight>
                <a:latin typeface="Lucida Console"/>
              </a:rPr>
              <a:t>private</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val</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err="1">
                <a:solidFill>
                  <a:srgbClr val="0000FF"/>
                </a:solidFill>
                <a:highlight>
                  <a:srgbClr val="FFFFFF"/>
                </a:highlight>
                <a:latin typeface="Lucida Console"/>
              </a:rPr>
              <a:t>public</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Integer</a:t>
            </a:r>
            <a:r>
              <a:rPr lang="es-UY" sz="1600" b="1" dirty="0">
                <a:solidFill>
                  <a:srgbClr val="000080"/>
                </a:solidFill>
                <a:highlight>
                  <a:srgbClr val="FFFFFF"/>
                </a:highlight>
                <a:latin typeface="Lucida Console"/>
              </a:rPr>
              <a:t>(</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val</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getVal</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1" dirty="0" err="1">
                <a:solidFill>
                  <a:srgbClr val="000000"/>
                </a:solidFill>
                <a:highlight>
                  <a:srgbClr val="FFFFFF"/>
                </a:highlight>
                <a:latin typeface="Lucida Console"/>
              </a:rPr>
              <a:t>string</a:t>
            </a:r>
            <a:r>
              <a:rPr lang="es-UY" sz="1600" b="1" dirty="0">
                <a:solidFill>
                  <a:srgbClr val="000000"/>
                </a:solidFill>
                <a:highlight>
                  <a:srgbClr val="FFFFFF"/>
                </a:highlight>
                <a:latin typeface="Lucida Console"/>
              </a:rPr>
              <a:t> </a:t>
            </a:r>
            <a:r>
              <a:rPr lang="es-UY" sz="1600" b="1" dirty="0" err="1">
                <a:solidFill>
                  <a:srgbClr val="000000"/>
                </a:solidFill>
                <a:highlight>
                  <a:srgbClr val="FFFFFF"/>
                </a:highlight>
                <a:latin typeface="Lucida Console"/>
              </a:rPr>
              <a:t>toString</a:t>
            </a:r>
            <a:r>
              <a:rPr lang="es-UY" sz="1600" b="1" dirty="0">
                <a:solidFill>
                  <a:srgbClr val="000080"/>
                </a:solidFill>
                <a:highlight>
                  <a:srgbClr val="FFFFFF"/>
                </a:highlight>
                <a:latin typeface="Lucida Console"/>
              </a:rPr>
              <a:t>();</a:t>
            </a:r>
            <a:endParaRPr lang="es-UY" sz="1600" b="1" dirty="0">
              <a:solidFill>
                <a:srgbClr val="000000"/>
              </a:solidFill>
              <a:highlight>
                <a:srgbClr val="FFFFFF"/>
              </a:highlight>
              <a:latin typeface="Lucida Console"/>
            </a:endParaRPr>
          </a:p>
          <a:p>
            <a:r>
              <a:rPr lang="es-UY" sz="1600" b="1" dirty="0">
                <a:solidFill>
                  <a:srgbClr val="000000"/>
                </a:solidFill>
                <a:highlight>
                  <a:srgbClr val="FFFFFF"/>
                </a:highlight>
                <a:latin typeface="Lucida Console"/>
              </a:rPr>
              <a:t>	</a:t>
            </a:r>
            <a:r>
              <a:rPr lang="es-UY" sz="1600" b="1" dirty="0" err="1">
                <a:solidFill>
                  <a:srgbClr val="0000FF"/>
                </a:solidFill>
                <a:highlight>
                  <a:srgbClr val="FFFFFF"/>
                </a:highlight>
                <a:latin typeface="Lucida Console"/>
              </a:rPr>
              <a:t>int</a:t>
            </a:r>
            <a:r>
              <a:rPr lang="es-UY" sz="1600" b="1" dirty="0">
                <a:solidFill>
                  <a:srgbClr val="000000"/>
                </a:solidFill>
                <a:highlight>
                  <a:srgbClr val="FFFFFF"/>
                </a:highlight>
                <a:latin typeface="Lucida Console"/>
              </a:rPr>
              <a:t> comparar</a:t>
            </a:r>
            <a:r>
              <a:rPr lang="es-UY" sz="1600" b="1" dirty="0">
                <a:solidFill>
                  <a:srgbClr val="000080"/>
                </a:solidFill>
                <a:highlight>
                  <a:srgbClr val="FFFFFF"/>
                </a:highlight>
                <a:latin typeface="Lucida Console"/>
              </a:rPr>
              <a:t>(</a:t>
            </a:r>
            <a:r>
              <a:rPr lang="es-UY" sz="1600" b="1" dirty="0">
                <a:solidFill>
                  <a:srgbClr val="000000"/>
                </a:solidFill>
                <a:highlight>
                  <a:srgbClr val="FFFFFF"/>
                </a:highlight>
                <a:latin typeface="Lucida Console"/>
              </a:rPr>
              <a:t>Comparable </a:t>
            </a:r>
            <a:r>
              <a:rPr lang="es-UY" sz="1600" b="1" dirty="0">
                <a:solidFill>
                  <a:srgbClr val="000080"/>
                </a:solidFill>
                <a:highlight>
                  <a:srgbClr val="FFFFFF"/>
                </a:highlight>
                <a:latin typeface="Lucida Console"/>
              </a:rPr>
              <a:t>*</a:t>
            </a:r>
            <a:r>
              <a:rPr lang="es-UY" sz="1600" b="1" dirty="0">
                <a:solidFill>
                  <a:srgbClr val="000000"/>
                </a:solidFill>
                <a:highlight>
                  <a:srgbClr val="FFFFFF"/>
                </a:highlight>
                <a:latin typeface="Lucida Console"/>
              </a:rPr>
              <a:t>c</a:t>
            </a:r>
            <a:r>
              <a:rPr lang="es-UY" sz="1600" b="1" dirty="0">
                <a:solidFill>
                  <a:srgbClr val="000080"/>
                </a:solidFill>
                <a:highlight>
                  <a:srgbClr val="FFFFFF"/>
                </a:highlight>
                <a:latin typeface="Lucida Console"/>
              </a:rPr>
              <a:t>);</a:t>
            </a:r>
            <a:endParaRPr lang="es-UY" sz="1600" b="1"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endParaRPr lang="es-UY" sz="1600" dirty="0"/>
          </a:p>
        </p:txBody>
      </p:sp>
      <p:sp>
        <p:nvSpPr>
          <p:cNvPr id="8" name="Rectangle 7"/>
          <p:cNvSpPr/>
          <p:nvPr/>
        </p:nvSpPr>
        <p:spPr>
          <a:xfrm>
            <a:off x="267593" y="4183926"/>
            <a:ext cx="7737996" cy="1077218"/>
          </a:xfrm>
          <a:prstGeom prst="rect">
            <a:avLst/>
          </a:prstGeom>
        </p:spPr>
        <p:txBody>
          <a:bodyPr wrap="square">
            <a:spAutoFit/>
          </a:bodyPr>
          <a:lstStyle/>
          <a:p>
            <a:r>
              <a:rPr lang="pt-BR" sz="1600" dirty="0">
                <a:solidFill>
                  <a:srgbClr val="000000"/>
                </a:solidFill>
                <a:highlight>
                  <a:srgbClr val="FFFFFF"/>
                </a:highlight>
                <a:latin typeface="Lucida Console"/>
              </a:rPr>
              <a:t>ostream</a:t>
            </a:r>
            <a:r>
              <a:rPr lang="pt-BR" sz="1600" b="1" dirty="0">
                <a:solidFill>
                  <a:srgbClr val="000080"/>
                </a:solidFill>
                <a:highlight>
                  <a:srgbClr val="FFFFFF"/>
                </a:highlight>
                <a:latin typeface="Lucida Console"/>
              </a:rPr>
              <a:t>&amp;</a:t>
            </a:r>
            <a:r>
              <a:rPr lang="pt-BR" sz="1600" b="0" dirty="0">
                <a:solidFill>
                  <a:srgbClr val="000000"/>
                </a:solidFill>
                <a:highlight>
                  <a:srgbClr val="FFFFFF"/>
                </a:highlight>
                <a:latin typeface="Lucida Console"/>
              </a:rPr>
              <a:t> </a:t>
            </a:r>
            <a:r>
              <a:rPr lang="pt-BR" sz="1600" b="1" dirty="0">
                <a:solidFill>
                  <a:srgbClr val="0000FF"/>
                </a:solidFill>
                <a:highlight>
                  <a:srgbClr val="FFFFFF"/>
                </a:highlight>
                <a:latin typeface="Lucida Console"/>
              </a:rPr>
              <a:t>operator</a:t>
            </a:r>
            <a:r>
              <a:rPr lang="pt-BR" sz="1600" b="0" dirty="0">
                <a:solidFill>
                  <a:srgbClr val="000000"/>
                </a:solidFill>
                <a:highlight>
                  <a:srgbClr val="FFFFFF"/>
                </a:highlight>
                <a:latin typeface="Lucida Console"/>
              </a:rPr>
              <a:t> </a:t>
            </a:r>
            <a:r>
              <a:rPr lang="pt-BR" sz="1600" b="1" dirty="0">
                <a:solidFill>
                  <a:srgbClr val="000080"/>
                </a:solidFill>
                <a:highlight>
                  <a:srgbClr val="FFFFFF"/>
                </a:highlight>
                <a:latin typeface="Lucida Console"/>
              </a:rPr>
              <a:t>&lt;&lt;(</a:t>
            </a:r>
            <a:r>
              <a:rPr lang="pt-BR" sz="1600" b="0" dirty="0">
                <a:solidFill>
                  <a:srgbClr val="000000"/>
                </a:solidFill>
                <a:highlight>
                  <a:srgbClr val="FFFFFF"/>
                </a:highlight>
                <a:latin typeface="Lucida Console"/>
              </a:rPr>
              <a:t>ostream</a:t>
            </a:r>
            <a:r>
              <a:rPr lang="pt-BR" sz="1600" b="1" dirty="0">
                <a:solidFill>
                  <a:srgbClr val="000080"/>
                </a:solidFill>
                <a:highlight>
                  <a:srgbClr val="FFFFFF"/>
                </a:highlight>
                <a:latin typeface="Lucida Console"/>
              </a:rPr>
              <a:t>&amp;</a:t>
            </a:r>
            <a:r>
              <a:rPr lang="pt-BR" sz="1600" b="0" dirty="0">
                <a:solidFill>
                  <a:srgbClr val="000000"/>
                </a:solidFill>
                <a:highlight>
                  <a:srgbClr val="FFFFFF"/>
                </a:highlight>
                <a:latin typeface="Lucida Console"/>
              </a:rPr>
              <a:t> o</a:t>
            </a:r>
            <a:r>
              <a:rPr lang="pt-BR" sz="1600" b="1" dirty="0">
                <a:solidFill>
                  <a:srgbClr val="000080"/>
                </a:solidFill>
                <a:highlight>
                  <a:srgbClr val="FFFFFF"/>
                </a:highlight>
                <a:latin typeface="Lucida Console"/>
              </a:rPr>
              <a:t>,</a:t>
            </a:r>
            <a:r>
              <a:rPr lang="pt-BR" sz="1600" b="0" dirty="0">
                <a:solidFill>
                  <a:srgbClr val="000000"/>
                </a:solidFill>
                <a:highlight>
                  <a:srgbClr val="FFFFFF"/>
                </a:highlight>
                <a:latin typeface="Lucida Console"/>
              </a:rPr>
              <a:t> Representable</a:t>
            </a:r>
            <a:r>
              <a:rPr lang="pt-BR" sz="1600" b="1" dirty="0">
                <a:solidFill>
                  <a:srgbClr val="000080"/>
                </a:solidFill>
                <a:highlight>
                  <a:srgbClr val="FFFFFF"/>
                </a:highlight>
                <a:latin typeface="Lucida Console"/>
              </a:rPr>
              <a:t>&amp;</a:t>
            </a:r>
            <a:r>
              <a:rPr lang="pt-BR" sz="1600" b="0" dirty="0">
                <a:solidFill>
                  <a:srgbClr val="000000"/>
                </a:solidFill>
                <a:highlight>
                  <a:srgbClr val="FFFFFF"/>
                </a:highlight>
                <a:latin typeface="Lucida Console"/>
              </a:rPr>
              <a:t> r</a:t>
            </a:r>
            <a:r>
              <a:rPr lang="pt-BR" sz="1600" b="1" dirty="0">
                <a:solidFill>
                  <a:srgbClr val="000080"/>
                </a:solidFill>
                <a:highlight>
                  <a:srgbClr val="FFFFFF"/>
                </a:highlight>
                <a:latin typeface="Lucida Console"/>
              </a:rPr>
              <a:t>)</a:t>
            </a:r>
            <a:endParaRPr lang="pt-BR"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1" dirty="0" err="1">
                <a:solidFill>
                  <a:srgbClr val="0000FF"/>
                </a:solidFill>
                <a:highlight>
                  <a:srgbClr val="FFFFFF"/>
                </a:highlight>
                <a:latin typeface="Lucida Console"/>
              </a:rPr>
              <a:t>return</a:t>
            </a:r>
            <a:r>
              <a:rPr lang="es-UY" sz="1600" b="0" dirty="0">
                <a:solidFill>
                  <a:srgbClr val="000000"/>
                </a:solidFill>
                <a:highlight>
                  <a:srgbClr val="FFFFFF"/>
                </a:highlight>
                <a:latin typeface="Lucida Console"/>
              </a:rPr>
              <a:t> o </a:t>
            </a:r>
            <a:r>
              <a:rPr lang="es-UY" sz="1600" b="1" dirty="0">
                <a:solidFill>
                  <a:srgbClr val="000080"/>
                </a:solidFill>
                <a:highlight>
                  <a:srgbClr val="FFFFFF"/>
                </a:highlight>
                <a:latin typeface="Lucida Console"/>
              </a:rPr>
              <a:t>&lt;&lt;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r</a:t>
            </a:r>
            <a:r>
              <a:rPr lang="es-UY" sz="1600" b="1" dirty="0" err="1">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toString</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endParaRPr lang="es-UY" sz="1600" dirty="0"/>
          </a:p>
        </p:txBody>
      </p:sp>
      <p:sp>
        <p:nvSpPr>
          <p:cNvPr id="10" name="Rectangle 9"/>
          <p:cNvSpPr/>
          <p:nvPr/>
        </p:nvSpPr>
        <p:spPr>
          <a:xfrm>
            <a:off x="297109" y="5261144"/>
            <a:ext cx="7040711" cy="1077218"/>
          </a:xfrm>
          <a:prstGeom prst="rect">
            <a:avLst/>
          </a:prstGeom>
        </p:spPr>
        <p:txBody>
          <a:bodyPr wrap="square">
            <a:spAutoFit/>
          </a:bodyPr>
          <a:lstStyle/>
          <a:p>
            <a:r>
              <a:rPr lang="es-UY" sz="1600" dirty="0" err="1">
                <a:solidFill>
                  <a:srgbClr val="0000FF"/>
                </a:solidFill>
                <a:highlight>
                  <a:srgbClr val="FFFFFF"/>
                </a:highlight>
                <a:latin typeface="Lucida Console"/>
              </a:rPr>
              <a:t>void</a:t>
            </a:r>
            <a:r>
              <a:rPr lang="es-UY" sz="1600" dirty="0">
                <a:solidFill>
                  <a:srgbClr val="000000"/>
                </a:solidFill>
                <a:highlight>
                  <a:srgbClr val="FFFFFF"/>
                </a:highlight>
                <a:latin typeface="Lucida Console"/>
              </a:rPr>
              <a:t> Utilidades</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ordenar</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Comparable </a:t>
            </a:r>
            <a:r>
              <a:rPr lang="es-UY" sz="1600" b="1" dirty="0">
                <a:solidFill>
                  <a:srgbClr val="000080"/>
                </a:solidFill>
                <a:highlight>
                  <a:srgbClr val="FFFFFF"/>
                </a:highlight>
                <a:latin typeface="Lucida Console"/>
              </a:rPr>
              <a:t>**</a:t>
            </a:r>
            <a:r>
              <a:rPr lang="es-UY" sz="1600" b="0" dirty="0" err="1">
                <a:solidFill>
                  <a:srgbClr val="000000"/>
                </a:solidFill>
                <a:highlight>
                  <a:srgbClr val="FFFFFF"/>
                </a:highlight>
                <a:latin typeface="Lucida Console"/>
              </a:rPr>
              <a:t>arr</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largo</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a:t>
            </a:r>
          </a:p>
          <a:p>
            <a:r>
              <a:rPr lang="es-UY" sz="1600" b="1" dirty="0">
                <a:solidFill>
                  <a:srgbClr val="000080"/>
                </a:solidFill>
                <a:highlight>
                  <a:srgbClr val="FFFFFF"/>
                </a:highlight>
                <a:latin typeface="Lucida Console"/>
              </a:rPr>
              <a:t>}</a:t>
            </a:r>
            <a:endParaRPr lang="es-UY" sz="1600" dirty="0"/>
          </a:p>
        </p:txBody>
      </p:sp>
    </p:spTree>
    <p:extLst>
      <p:ext uri="{BB962C8B-B14F-4D97-AF65-F5344CB8AC3E}">
        <p14:creationId xmlns:p14="http://schemas.microsoft.com/office/powerpoint/2010/main" val="124600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_tradnl" dirty="0"/>
              <a:t>Realización (7)</a:t>
            </a:r>
            <a:endParaRPr lang="es-UY" dirty="0"/>
          </a:p>
        </p:txBody>
      </p:sp>
      <p:sp>
        <p:nvSpPr>
          <p:cNvPr id="16387" name="Rectangle 3"/>
          <p:cNvSpPr>
            <a:spLocks noGrp="1" noChangeArrowheads="1"/>
          </p:cNvSpPr>
          <p:nvPr>
            <p:ph idx="1"/>
          </p:nvPr>
        </p:nvSpPr>
        <p:spPr>
          <a:xfrm>
            <a:off x="755650" y="1700213"/>
            <a:ext cx="7993063" cy="4114800"/>
          </a:xfrm>
        </p:spPr>
        <p:txBody>
          <a:bodyPr>
            <a:normAutofit lnSpcReduction="10000"/>
          </a:bodyPr>
          <a:lstStyle/>
          <a:p>
            <a:pPr eaLnBrk="1" hangingPunct="1"/>
            <a:r>
              <a:rPr lang="es-ES" sz="2700"/>
              <a:t>Este mecanismo permite abstraerse de la implementación concreta del objeto declarado</a:t>
            </a:r>
          </a:p>
          <a:p>
            <a:pPr eaLnBrk="1" hangingPunct="1"/>
            <a:r>
              <a:rPr lang="es-ES" sz="2700"/>
              <a:t>En lugar de exigir que dicho objeto presente una implementación determinada (es decir, que sea instancia de una determinada clase), se exige que presente un determinado comportamiento parcial (las operaciones declaradas en </a:t>
            </a:r>
            <a:r>
              <a:rPr lang="es-ES" sz="2700" i="1"/>
              <a:t>I</a:t>
            </a:r>
            <a:r>
              <a:rPr lang="es-ES" sz="2700"/>
              <a:t>)</a:t>
            </a:r>
          </a:p>
          <a:p>
            <a:pPr eaLnBrk="1" hangingPunct="1"/>
            <a:r>
              <a:rPr lang="es-ES" sz="2700"/>
              <a:t>Este comportamiento es implementado por una clase que realice la interfaz, y de la cual el objeto en cuestión es efectivamente instancia</a:t>
            </a:r>
            <a:endParaRPr lang="es-UY" sz="2700"/>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16</a:t>
            </a:fld>
            <a:endParaRPr lang="es-UY"/>
          </a:p>
        </p:txBody>
      </p:sp>
    </p:spTree>
    <p:extLst>
      <p:ext uri="{BB962C8B-B14F-4D97-AF65-F5344CB8AC3E}">
        <p14:creationId xmlns:p14="http://schemas.microsoft.com/office/powerpoint/2010/main" val="93013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_tradnl" dirty="0"/>
              <a:t>Realización (8)</a:t>
            </a:r>
            <a:endParaRPr lang="es-UY" dirty="0"/>
          </a:p>
        </p:txBody>
      </p:sp>
      <p:sp>
        <p:nvSpPr>
          <p:cNvPr id="17411" name="Rectangle 3"/>
          <p:cNvSpPr>
            <a:spLocks noGrp="1" noChangeArrowheads="1"/>
          </p:cNvSpPr>
          <p:nvPr>
            <p:ph idx="1"/>
          </p:nvPr>
        </p:nvSpPr>
        <p:spPr>
          <a:xfrm>
            <a:off x="755650" y="1762125"/>
            <a:ext cx="7777163" cy="4114800"/>
          </a:xfrm>
        </p:spPr>
        <p:txBody>
          <a:bodyPr>
            <a:normAutofit lnSpcReduction="10000"/>
          </a:bodyPr>
          <a:lstStyle/>
          <a:p>
            <a:pPr eaLnBrk="1" hangingPunct="1">
              <a:lnSpc>
                <a:spcPct val="90000"/>
              </a:lnSpc>
            </a:pPr>
            <a:r>
              <a:rPr lang="es-ES" sz="2700"/>
              <a:t>Notar que en la definición previa se asume que la clase que realiza la interfaz es concreta</a:t>
            </a:r>
          </a:p>
          <a:p>
            <a:pPr eaLnBrk="1" hangingPunct="1">
              <a:lnSpc>
                <a:spcPct val="90000"/>
              </a:lnSpc>
            </a:pPr>
            <a:r>
              <a:rPr lang="es-ES" sz="2700"/>
              <a:t>Es posible sin embargo que una interfaz sea realizada por una clase abstracta</a:t>
            </a:r>
          </a:p>
          <a:p>
            <a:pPr eaLnBrk="1" hangingPunct="1">
              <a:lnSpc>
                <a:spcPct val="90000"/>
              </a:lnSpc>
            </a:pPr>
            <a:r>
              <a:rPr lang="es-ES" sz="2700"/>
              <a:t>En cuyo caso debe declarar </a:t>
            </a:r>
            <a:r>
              <a:rPr lang="es-ES" sz="2700" u="sng"/>
              <a:t>todas</a:t>
            </a:r>
            <a:r>
              <a:rPr lang="es-ES" sz="2700"/>
              <a:t> las operaciones de la interfaz aunque no esta obligada a implementarlas a todas</a:t>
            </a:r>
          </a:p>
          <a:p>
            <a:pPr eaLnBrk="1" hangingPunct="1">
              <a:lnSpc>
                <a:spcPct val="90000"/>
              </a:lnSpc>
            </a:pPr>
            <a:r>
              <a:rPr lang="es-ES" sz="2700"/>
              <a:t>Si </a:t>
            </a:r>
            <a:r>
              <a:rPr lang="es-ES" sz="2700" i="1"/>
              <a:t>C</a:t>
            </a:r>
            <a:r>
              <a:rPr lang="es-ES" sz="2700"/>
              <a:t> es abstracta y realiza la interfaz </a:t>
            </a:r>
            <a:r>
              <a:rPr lang="es-ES" sz="2700" i="1"/>
              <a:t>I</a:t>
            </a:r>
            <a:r>
              <a:rPr lang="es-ES" sz="2700"/>
              <a:t>, entonces un objeto declarado como de tipo </a:t>
            </a:r>
            <a:r>
              <a:rPr lang="es-ES" sz="2700" i="1"/>
              <a:t>I</a:t>
            </a:r>
            <a:r>
              <a:rPr lang="es-ES" sz="2700"/>
              <a:t> debe ser instancia de alguna subclase concreta de </a:t>
            </a:r>
            <a:r>
              <a:rPr lang="es-ES" sz="2700" i="1"/>
              <a:t>C</a:t>
            </a:r>
            <a:r>
              <a:rPr lang="es-ES" sz="2700"/>
              <a:t> (o de otra clase que realice la interfaz </a:t>
            </a:r>
            <a:r>
              <a:rPr lang="es-ES" sz="2700" i="1"/>
              <a:t>I</a:t>
            </a:r>
            <a:r>
              <a:rPr lang="es-ES" sz="2700"/>
              <a:t>)</a:t>
            </a:r>
            <a:endParaRPr lang="es-UY" sz="2700"/>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17</a:t>
            </a:fld>
            <a:endParaRPr lang="es-UY"/>
          </a:p>
        </p:txBody>
      </p:sp>
    </p:spTree>
    <p:extLst>
      <p:ext uri="{BB962C8B-B14F-4D97-AF65-F5344CB8AC3E}">
        <p14:creationId xmlns:p14="http://schemas.microsoft.com/office/powerpoint/2010/main" val="228294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_tradnl"/>
              <a:t>Dependencia</a:t>
            </a:r>
            <a:endParaRPr lang="es-UY"/>
          </a:p>
        </p:txBody>
      </p:sp>
      <p:sp>
        <p:nvSpPr>
          <p:cNvPr id="18435" name="Rectangle 3"/>
          <p:cNvSpPr>
            <a:spLocks noGrp="1" noChangeArrowheads="1"/>
          </p:cNvSpPr>
          <p:nvPr>
            <p:ph idx="1"/>
          </p:nvPr>
        </p:nvSpPr>
        <p:spPr>
          <a:xfrm>
            <a:off x="755650" y="1773238"/>
            <a:ext cx="8229600" cy="4662487"/>
          </a:xfrm>
        </p:spPr>
        <p:txBody>
          <a:bodyPr>
            <a:normAutofit lnSpcReduction="10000"/>
          </a:bodyPr>
          <a:lstStyle/>
          <a:p>
            <a:pPr eaLnBrk="1" hangingPunct="1"/>
            <a:r>
              <a:rPr lang="es-ES_tradnl" sz="2600" dirty="0"/>
              <a:t>Es una relación asimétrica entre un par de elementos donde el elemento independiente se denomina </a:t>
            </a:r>
            <a:r>
              <a:rPr lang="es-ES_tradnl" sz="2600" i="1" dirty="0"/>
              <a:t>destino</a:t>
            </a:r>
            <a:r>
              <a:rPr lang="es-ES_tradnl" sz="2600" dirty="0"/>
              <a:t> y el dependiente se denomina </a:t>
            </a:r>
            <a:r>
              <a:rPr lang="es-ES_tradnl" sz="2600" i="1" dirty="0"/>
              <a:t>origen</a:t>
            </a:r>
          </a:p>
          <a:p>
            <a:pPr eaLnBrk="1" hangingPunct="1"/>
            <a:r>
              <a:rPr lang="es-ES_tradnl" sz="2600" dirty="0"/>
              <a:t>En una dependencia, un cambio en el elemento destino puede afectar al elemento origen</a:t>
            </a:r>
          </a:p>
          <a:p>
            <a:pPr eaLnBrk="1" hangingPunct="1"/>
            <a:r>
              <a:rPr lang="es-ES_tradnl" sz="2600" dirty="0"/>
              <a:t>Las asociaciones, generalizaciones y realizaciones caen dentro de esta definición general</a:t>
            </a:r>
          </a:p>
          <a:p>
            <a:pPr lvl="1" eaLnBrk="1" hangingPunct="1"/>
            <a:r>
              <a:rPr lang="es-ES_tradnl" sz="2600" dirty="0"/>
              <a:t>Pero son una forma más fuerte de dependencia</a:t>
            </a:r>
          </a:p>
          <a:p>
            <a:pPr lvl="1" eaLnBrk="1" hangingPunct="1"/>
            <a:r>
              <a:rPr lang="es-ES_tradnl" sz="2600" dirty="0"/>
              <a:t>En esos casos la dependencia se considera asumida y no se expresa explícitamente (por ejemplo en Diagramas de Clases de </a:t>
            </a:r>
            <a:r>
              <a:rPr lang="es-ES_tradnl" sz="2600" dirty="0" err="1"/>
              <a:t>Dise</a:t>
            </a:r>
            <a:r>
              <a:rPr lang="es-UY" sz="2600" dirty="0" err="1"/>
              <a:t>ño</a:t>
            </a:r>
            <a:r>
              <a:rPr lang="es-UY" sz="2600" dirty="0"/>
              <a:t>)</a:t>
            </a:r>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18</a:t>
            </a:fld>
            <a:endParaRPr lang="es-UY"/>
          </a:p>
        </p:txBody>
      </p:sp>
    </p:spTree>
    <p:extLst>
      <p:ext uri="{BB962C8B-B14F-4D97-AF65-F5344CB8AC3E}">
        <p14:creationId xmlns:p14="http://schemas.microsoft.com/office/powerpoint/2010/main" val="259934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s-ES_tradnl"/>
              <a:t>Operación y Método</a:t>
            </a:r>
            <a:endParaRPr lang="es-UY"/>
          </a:p>
        </p:txBody>
      </p:sp>
      <p:sp>
        <p:nvSpPr>
          <p:cNvPr id="4099" name="Rectangle 3"/>
          <p:cNvSpPr>
            <a:spLocks noGrp="1" noChangeArrowheads="1"/>
          </p:cNvSpPr>
          <p:nvPr>
            <p:ph idx="1"/>
          </p:nvPr>
        </p:nvSpPr>
        <p:spPr>
          <a:xfrm>
            <a:off x="755650" y="2193925"/>
            <a:ext cx="7661275" cy="4114800"/>
          </a:xfrm>
        </p:spPr>
        <p:txBody>
          <a:bodyPr/>
          <a:lstStyle/>
          <a:p>
            <a:pPr eaLnBrk="1" hangingPunct="1"/>
            <a:r>
              <a:rPr lang="es-ES_tradnl" b="1" dirty="0"/>
              <a:t>Operación</a:t>
            </a:r>
            <a:r>
              <a:rPr lang="es-ES_tradnl" dirty="0"/>
              <a:t>: </a:t>
            </a:r>
            <a:r>
              <a:rPr lang="es-ES_tradnl" u="sng" dirty="0"/>
              <a:t>especificación</a:t>
            </a:r>
            <a:r>
              <a:rPr lang="es-ES_tradnl" dirty="0"/>
              <a:t> de una transformación o consulta que un objeto puede ser llamado a ejecutar</a:t>
            </a:r>
          </a:p>
          <a:p>
            <a:pPr eaLnBrk="1" hangingPunct="1"/>
            <a:r>
              <a:rPr lang="es-ES_tradnl" b="1" dirty="0"/>
              <a:t>Método</a:t>
            </a:r>
            <a:r>
              <a:rPr lang="es-ES_tradnl" dirty="0"/>
              <a:t>: </a:t>
            </a:r>
            <a:r>
              <a:rPr lang="es-ES_tradnl" u="sng" dirty="0"/>
              <a:t>implementación</a:t>
            </a:r>
            <a:r>
              <a:rPr lang="es-ES_tradnl" dirty="0"/>
              <a:t> de una operación para una determinada clase</a:t>
            </a:r>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2</a:t>
            </a:fld>
            <a:endParaRPr lang="es-UY"/>
          </a:p>
        </p:txBody>
      </p:sp>
    </p:spTree>
    <p:extLst>
      <p:ext uri="{BB962C8B-B14F-4D97-AF65-F5344CB8AC3E}">
        <p14:creationId xmlns:p14="http://schemas.microsoft.com/office/powerpoint/2010/main" val="109678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s-ES_tradnl" dirty="0"/>
              <a:t>Operación y Método</a:t>
            </a:r>
            <a:endParaRPr lang="es-UY" dirty="0"/>
          </a:p>
        </p:txBody>
      </p:sp>
      <p:sp>
        <p:nvSpPr>
          <p:cNvPr id="5123" name="Text Box 4"/>
          <p:cNvSpPr txBox="1">
            <a:spLocks noChangeArrowheads="1"/>
          </p:cNvSpPr>
          <p:nvPr/>
        </p:nvSpPr>
        <p:spPr bwMode="auto">
          <a:xfrm>
            <a:off x="971550" y="2085975"/>
            <a:ext cx="7045518" cy="41549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UY" sz="2400" dirty="0" err="1">
                <a:solidFill>
                  <a:srgbClr val="0000FF"/>
                </a:solidFill>
                <a:highlight>
                  <a:srgbClr val="FFFFFF"/>
                </a:highlight>
                <a:latin typeface="Lucida Console"/>
              </a:rPr>
              <a:t>class</a:t>
            </a:r>
            <a:r>
              <a:rPr lang="es-UY" sz="2400" dirty="0">
                <a:solidFill>
                  <a:srgbClr val="000000"/>
                </a:solidFill>
                <a:highlight>
                  <a:srgbClr val="FFFFFF"/>
                </a:highlight>
                <a:latin typeface="Lucida Console"/>
              </a:rPr>
              <a:t> Usuario </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r>
              <a:rPr lang="es-UY" sz="2400" b="0" dirty="0" err="1">
                <a:solidFill>
                  <a:srgbClr val="0000FF"/>
                </a:solidFill>
                <a:highlight>
                  <a:srgbClr val="FFFFFF"/>
                </a:highlight>
                <a:latin typeface="Lucida Console"/>
              </a:rPr>
              <a:t>private</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r>
              <a:rPr lang="es-UY" sz="2400" b="0" dirty="0">
                <a:solidFill>
                  <a:srgbClr val="000000"/>
                </a:solidFill>
                <a:highlight>
                  <a:srgbClr val="FFFFFF"/>
                </a:highlight>
                <a:latin typeface="Lucida Console"/>
              </a:rPr>
              <a:t>	</a:t>
            </a:r>
            <a:r>
              <a:rPr lang="es-UY" sz="2400" b="0" dirty="0" err="1">
                <a:solidFill>
                  <a:srgbClr val="0000FF"/>
                </a:solidFill>
                <a:highlight>
                  <a:srgbClr val="FFFFFF"/>
                </a:highlight>
                <a:latin typeface="Lucida Console"/>
              </a:rPr>
              <a:t>int</a:t>
            </a:r>
            <a:r>
              <a:rPr lang="es-UY" sz="2400" b="0" dirty="0">
                <a:solidFill>
                  <a:srgbClr val="000000"/>
                </a:solidFill>
                <a:highlight>
                  <a:srgbClr val="FFFFFF"/>
                </a:highlight>
                <a:latin typeface="Lucida Console"/>
              </a:rPr>
              <a:t> </a:t>
            </a:r>
            <a:r>
              <a:rPr lang="es-UY" sz="2400" b="0" dirty="0" err="1">
                <a:solidFill>
                  <a:srgbClr val="000000"/>
                </a:solidFill>
                <a:highlight>
                  <a:srgbClr val="FFFFFF"/>
                </a:highlight>
                <a:latin typeface="Lucida Console"/>
              </a:rPr>
              <a:t>idUsuario</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r>
              <a:rPr lang="es-UY" sz="2400" b="0" dirty="0">
                <a:solidFill>
                  <a:srgbClr val="000000"/>
                </a:solidFill>
                <a:highlight>
                  <a:srgbClr val="FFFFFF"/>
                </a:highlight>
                <a:latin typeface="Lucida Console"/>
              </a:rPr>
              <a:t>	</a:t>
            </a:r>
            <a:r>
              <a:rPr lang="es-UY" sz="2400" b="0" dirty="0" err="1">
                <a:solidFill>
                  <a:srgbClr val="000000"/>
                </a:solidFill>
                <a:highlight>
                  <a:srgbClr val="FFFFFF"/>
                </a:highlight>
                <a:latin typeface="Lucida Console"/>
              </a:rPr>
              <a:t>DateTime</a:t>
            </a:r>
            <a:r>
              <a:rPr lang="es-UY" sz="2400" b="1" dirty="0">
                <a:solidFill>
                  <a:srgbClr val="000080"/>
                </a:solidFill>
                <a:highlight>
                  <a:srgbClr val="FFFFFF"/>
                </a:highlight>
                <a:latin typeface="Lucida Console"/>
              </a:rPr>
              <a:t>*</a:t>
            </a:r>
            <a:r>
              <a:rPr lang="es-UY" sz="2400" b="0" dirty="0">
                <a:solidFill>
                  <a:srgbClr val="000000"/>
                </a:solidFill>
                <a:highlight>
                  <a:srgbClr val="FFFFFF"/>
                </a:highlight>
                <a:latin typeface="Lucida Console"/>
              </a:rPr>
              <a:t> nacimiento</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endParaRPr lang="es-UY" sz="2400" b="0" dirty="0">
              <a:solidFill>
                <a:srgbClr val="000000"/>
              </a:solidFill>
              <a:highlight>
                <a:srgbClr val="FFFFFF"/>
              </a:highlight>
              <a:latin typeface="Lucida Console"/>
            </a:endParaRPr>
          </a:p>
          <a:p>
            <a:r>
              <a:rPr lang="es-UY" sz="2400" b="0" dirty="0" err="1">
                <a:solidFill>
                  <a:srgbClr val="0000FF"/>
                </a:solidFill>
                <a:highlight>
                  <a:srgbClr val="FFFFFF"/>
                </a:highlight>
                <a:latin typeface="Lucida Console"/>
              </a:rPr>
              <a:t>public</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r>
              <a:rPr lang="es-UY" sz="2400" b="0" dirty="0">
                <a:solidFill>
                  <a:srgbClr val="000000"/>
                </a:solidFill>
                <a:highlight>
                  <a:srgbClr val="FFFFFF"/>
                </a:highlight>
                <a:latin typeface="Lucida Console"/>
              </a:rPr>
              <a:t>	</a:t>
            </a:r>
            <a:r>
              <a:rPr lang="es-UY" sz="2400" b="0" dirty="0" err="1">
                <a:solidFill>
                  <a:srgbClr val="0000FF"/>
                </a:solidFill>
                <a:highlight>
                  <a:srgbClr val="FFFFFF"/>
                </a:highlight>
                <a:latin typeface="Lucida Console"/>
              </a:rPr>
              <a:t>int</a:t>
            </a:r>
            <a:r>
              <a:rPr lang="es-UY" sz="2400" b="0" dirty="0">
                <a:solidFill>
                  <a:srgbClr val="000000"/>
                </a:solidFill>
                <a:highlight>
                  <a:srgbClr val="FFFFFF"/>
                </a:highlight>
                <a:latin typeface="Lucida Console"/>
              </a:rPr>
              <a:t> </a:t>
            </a:r>
            <a:r>
              <a:rPr lang="es-UY" sz="2400" b="0" dirty="0" err="1">
                <a:solidFill>
                  <a:srgbClr val="000000"/>
                </a:solidFill>
                <a:highlight>
                  <a:srgbClr val="FFFFFF"/>
                </a:highlight>
                <a:latin typeface="Lucida Console"/>
              </a:rPr>
              <a:t>getEdad</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r>
              <a:rPr lang="es-UY" sz="2400" b="0" dirty="0">
                <a:solidFill>
                  <a:srgbClr val="000000"/>
                </a:solidFill>
                <a:highlight>
                  <a:srgbClr val="FFFFFF"/>
                </a:highlight>
                <a:latin typeface="Lucida Console"/>
              </a:rPr>
              <a:t>	</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r>
              <a:rPr lang="es-UY" sz="2400" b="0" dirty="0">
                <a:solidFill>
                  <a:srgbClr val="000000"/>
                </a:solidFill>
                <a:highlight>
                  <a:srgbClr val="FFFFFF"/>
                </a:highlight>
                <a:latin typeface="Lucida Console"/>
              </a:rPr>
              <a:t>		</a:t>
            </a:r>
            <a:r>
              <a:rPr lang="es-UY" sz="2400" b="1" dirty="0">
                <a:solidFill>
                  <a:srgbClr val="000080"/>
                </a:solidFill>
                <a:highlight>
                  <a:srgbClr val="FFFFFF"/>
                </a:highlight>
                <a:latin typeface="Lucida Console"/>
              </a:rPr>
              <a:t>...</a:t>
            </a:r>
            <a:r>
              <a:rPr lang="es-UY" sz="2400" b="0" dirty="0">
                <a:solidFill>
                  <a:srgbClr val="000000"/>
                </a:solidFill>
                <a:highlight>
                  <a:srgbClr val="FFFFFF"/>
                </a:highlight>
                <a:latin typeface="Lucida Console"/>
              </a:rPr>
              <a:t>	</a:t>
            </a:r>
            <a:r>
              <a:rPr lang="es-UY" sz="2400" b="0" dirty="0">
                <a:solidFill>
                  <a:srgbClr val="008000"/>
                </a:solidFill>
                <a:highlight>
                  <a:srgbClr val="FFFFFF"/>
                </a:highlight>
                <a:latin typeface="Lucida Console"/>
              </a:rPr>
              <a:t>// un cierto algoritmo</a:t>
            </a:r>
          </a:p>
          <a:p>
            <a:r>
              <a:rPr lang="es-UY" sz="2400" b="0" dirty="0">
                <a:solidFill>
                  <a:srgbClr val="000000"/>
                </a:solidFill>
                <a:highlight>
                  <a:srgbClr val="FFFFFF"/>
                </a:highlight>
                <a:latin typeface="Lucida Console"/>
              </a:rPr>
              <a:t>	</a:t>
            </a:r>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a:p>
            <a:r>
              <a:rPr lang="es-UY" sz="2400" b="1" dirty="0">
                <a:solidFill>
                  <a:srgbClr val="000080"/>
                </a:solidFill>
                <a:highlight>
                  <a:srgbClr val="FFFFFF"/>
                </a:highlight>
                <a:latin typeface="Lucida Console"/>
              </a:rPr>
              <a:t>};</a:t>
            </a:r>
            <a:endParaRPr lang="es-UY" sz="2400" b="0" dirty="0">
              <a:solidFill>
                <a:srgbClr val="000000"/>
              </a:solidFill>
              <a:highlight>
                <a:srgbClr val="FFFFFF"/>
              </a:highlight>
              <a:latin typeface="Lucida Console"/>
            </a:endParaRPr>
          </a:p>
        </p:txBody>
      </p:sp>
      <p:sp>
        <p:nvSpPr>
          <p:cNvPr id="9" name="Text Box 24"/>
          <p:cNvSpPr txBox="1">
            <a:spLocks noChangeArrowheads="1"/>
          </p:cNvSpPr>
          <p:nvPr/>
        </p:nvSpPr>
        <p:spPr bwMode="auto">
          <a:xfrm>
            <a:off x="3997325" y="5851525"/>
            <a:ext cx="4411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_tradnl" sz="2000" dirty="0"/>
              <a:t>Método para </a:t>
            </a:r>
            <a:r>
              <a:rPr lang="es-ES_tradnl" sz="2000" dirty="0" err="1">
                <a:latin typeface="Lucida Console" pitchFamily="49" charset="0"/>
              </a:rPr>
              <a:t>getEdad</a:t>
            </a:r>
            <a:r>
              <a:rPr lang="es-ES_tradnl" sz="2000" dirty="0">
                <a:latin typeface="Lucida Console" pitchFamily="49" charset="0"/>
              </a:rPr>
              <a:t>()</a:t>
            </a:r>
            <a:r>
              <a:rPr lang="es-ES_tradnl" sz="2000" dirty="0"/>
              <a:t> </a:t>
            </a:r>
            <a:r>
              <a:rPr lang="es-ES_tradnl" sz="2000" dirty="0">
                <a:latin typeface="Lucida Console" pitchFamily="49" charset="0"/>
              </a:rPr>
              <a:t>en</a:t>
            </a:r>
            <a:r>
              <a:rPr lang="es-ES_tradnl" sz="2000" dirty="0"/>
              <a:t> Usuario</a:t>
            </a:r>
            <a:endParaRPr lang="es-UY" sz="2000" dirty="0"/>
          </a:p>
        </p:txBody>
      </p:sp>
      <p:sp>
        <p:nvSpPr>
          <p:cNvPr id="10" name="Line 7"/>
          <p:cNvSpPr>
            <a:spLocks noChangeShapeType="1"/>
          </p:cNvSpPr>
          <p:nvPr/>
        </p:nvSpPr>
        <p:spPr bwMode="auto">
          <a:xfrm flipH="1" flipV="1">
            <a:off x="3286125" y="5500688"/>
            <a:ext cx="744538" cy="37465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s-UY"/>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3</a:t>
            </a:fld>
            <a:endParaRPr lang="es-UY"/>
          </a:p>
        </p:txBody>
      </p:sp>
    </p:spTree>
    <p:extLst>
      <p:ext uri="{BB962C8B-B14F-4D97-AF65-F5344CB8AC3E}">
        <p14:creationId xmlns:p14="http://schemas.microsoft.com/office/powerpoint/2010/main" val="1495754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s-ES_tradnl"/>
              <a:t>Polimorfismo y Redefinición</a:t>
            </a:r>
            <a:endParaRPr lang="es-UY"/>
          </a:p>
        </p:txBody>
      </p:sp>
      <p:sp>
        <p:nvSpPr>
          <p:cNvPr id="6147" name="Rectangle 3"/>
          <p:cNvSpPr>
            <a:spLocks noGrp="1" noChangeArrowheads="1"/>
          </p:cNvSpPr>
          <p:nvPr>
            <p:ph idx="1"/>
          </p:nvPr>
        </p:nvSpPr>
        <p:spPr>
          <a:xfrm>
            <a:off x="755650" y="1835150"/>
            <a:ext cx="7010400" cy="4114800"/>
          </a:xfrm>
        </p:spPr>
        <p:txBody>
          <a:bodyPr/>
          <a:lstStyle/>
          <a:p>
            <a:pPr eaLnBrk="1" hangingPunct="1"/>
            <a:r>
              <a:rPr lang="es-ES_tradnl"/>
              <a:t>Es la capacidad de asociar diferentes métodos a la misma operación</a:t>
            </a:r>
          </a:p>
          <a:p>
            <a:pPr eaLnBrk="1" hangingPunct="1"/>
            <a:r>
              <a:rPr lang="es-ES"/>
              <a:t>Cuando en una jerarquía de generalización se encuentra más de un método asociado a la misma operación, se dice que dicha operación está redefinida</a:t>
            </a:r>
          </a:p>
          <a:p>
            <a:pPr eaLnBrk="1" hangingPunct="1"/>
            <a:endParaRPr lang="es-UY" sz="2800"/>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4</a:t>
            </a:fld>
            <a:endParaRPr lang="es-UY"/>
          </a:p>
        </p:txBody>
      </p:sp>
    </p:spTree>
    <p:extLst>
      <p:ext uri="{BB962C8B-B14F-4D97-AF65-F5344CB8AC3E}">
        <p14:creationId xmlns:p14="http://schemas.microsoft.com/office/powerpoint/2010/main" val="114595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71550" y="765175"/>
            <a:ext cx="7620000" cy="665163"/>
          </a:xfrm>
        </p:spPr>
        <p:txBody>
          <a:bodyPr>
            <a:normAutofit/>
          </a:bodyPr>
          <a:lstStyle/>
          <a:p>
            <a:pPr eaLnBrk="1" hangingPunct="1"/>
            <a:r>
              <a:rPr lang="es-ES_tradnl" sz="3800"/>
              <a:t>Redefinición de Operaciones</a:t>
            </a:r>
            <a:endParaRPr lang="es-UY" sz="3800"/>
          </a:p>
        </p:txBody>
      </p:sp>
      <p:sp>
        <p:nvSpPr>
          <p:cNvPr id="7171" name="Text Box 9"/>
          <p:cNvSpPr txBox="1">
            <a:spLocks noChangeArrowheads="1"/>
          </p:cNvSpPr>
          <p:nvPr/>
        </p:nvSpPr>
        <p:spPr bwMode="auto">
          <a:xfrm>
            <a:off x="1041251" y="1337227"/>
            <a:ext cx="7776864" cy="483209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UY" sz="1400" dirty="0" err="1">
                <a:solidFill>
                  <a:srgbClr val="000000"/>
                </a:solidFill>
                <a:highlight>
                  <a:srgbClr val="FFFFFF"/>
                </a:highlight>
                <a:latin typeface="Lucida Console"/>
              </a:rPr>
              <a:t>Class</a:t>
            </a:r>
            <a:r>
              <a:rPr lang="es-UY" sz="1400" dirty="0">
                <a:solidFill>
                  <a:srgbClr val="000000"/>
                </a:solidFill>
                <a:highlight>
                  <a:srgbClr val="FFFFFF"/>
                </a:highlight>
                <a:latin typeface="Lucida Console"/>
              </a:rPr>
              <a:t> Usuario </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private</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int</a:t>
            </a:r>
            <a:r>
              <a:rPr lang="es-UY" sz="1400" b="0" dirty="0">
                <a:solidFill>
                  <a:srgbClr val="000000"/>
                </a:solidFill>
                <a:highlight>
                  <a:srgbClr val="FFFFFF"/>
                </a:highlight>
                <a:latin typeface="Lucida Console"/>
              </a:rPr>
              <a:t> permisos</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 </a:t>
            </a:r>
            <a:r>
              <a:rPr lang="es-UY" sz="1400" b="0" dirty="0">
                <a:solidFill>
                  <a:srgbClr val="008000"/>
                </a:solidFill>
                <a:highlight>
                  <a:srgbClr val="FFFFFF"/>
                </a:highlight>
                <a:latin typeface="Lucida Console"/>
              </a:rPr>
              <a:t>// set de bits</a:t>
            </a:r>
          </a:p>
          <a:p>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public</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  </a:t>
            </a:r>
          </a:p>
          <a:p>
            <a:r>
              <a:rPr lang="es-UY" sz="1400" b="0" dirty="0">
                <a:solidFill>
                  <a:srgbClr val="000000"/>
                </a:solidFill>
                <a:highlight>
                  <a:srgbClr val="FFFFFF"/>
                </a:highlight>
                <a:latin typeface="Lucida Console"/>
              </a:rPr>
              <a:t>    </a:t>
            </a:r>
            <a:r>
              <a:rPr lang="es-UY" sz="1400" b="0" dirty="0">
                <a:solidFill>
                  <a:srgbClr val="0000FF"/>
                </a:solidFill>
                <a:highlight>
                  <a:srgbClr val="FFFFFF"/>
                </a:highlight>
                <a:latin typeface="Lucida Console"/>
              </a:rPr>
              <a:t>virtual</a:t>
            </a:r>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int</a:t>
            </a:r>
            <a:r>
              <a:rPr lang="es-UY" sz="1400" b="0" dirty="0">
                <a:solidFill>
                  <a:srgbClr val="000000"/>
                </a:solidFill>
                <a:highlight>
                  <a:srgbClr val="FFFFFF"/>
                </a:highlight>
                <a:latin typeface="Lucida Console"/>
              </a:rPr>
              <a:t> </a:t>
            </a:r>
            <a:r>
              <a:rPr lang="es-UY" sz="1400" b="0" dirty="0" err="1">
                <a:solidFill>
                  <a:srgbClr val="000000"/>
                </a:solidFill>
                <a:highlight>
                  <a:srgbClr val="FFFFFF"/>
                </a:highlight>
                <a:latin typeface="Lucida Console"/>
              </a:rPr>
              <a:t>getPermisos</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endParaRPr lang="es-UY" sz="1400" b="0" dirty="0">
              <a:solidFill>
                <a:srgbClr val="000000"/>
              </a:solidFill>
              <a:highlight>
                <a:srgbClr val="FFFFFF"/>
              </a:highlight>
              <a:latin typeface="Lucida Console"/>
            </a:endParaRPr>
          </a:p>
          <a:p>
            <a:r>
              <a:rPr lang="es-UY" sz="1400" b="0" dirty="0" err="1">
                <a:solidFill>
                  <a:srgbClr val="0000FF"/>
                </a:solidFill>
                <a:highlight>
                  <a:srgbClr val="FFFFFF"/>
                </a:highlight>
                <a:latin typeface="Lucida Console"/>
              </a:rPr>
              <a:t>int</a:t>
            </a:r>
            <a:r>
              <a:rPr lang="es-UY" sz="1400" b="0" dirty="0">
                <a:solidFill>
                  <a:srgbClr val="000000"/>
                </a:solidFill>
                <a:highlight>
                  <a:srgbClr val="FFFFFF"/>
                </a:highlight>
                <a:latin typeface="Lucida Console"/>
              </a:rPr>
              <a:t> Usuario</a:t>
            </a:r>
            <a:r>
              <a:rPr lang="es-UY" sz="1400" b="1" dirty="0">
                <a:solidFill>
                  <a:srgbClr val="000080"/>
                </a:solidFill>
                <a:highlight>
                  <a:srgbClr val="FFFFFF"/>
                </a:highlight>
                <a:latin typeface="Lucida Console"/>
              </a:rPr>
              <a:t>::</a:t>
            </a:r>
            <a:r>
              <a:rPr lang="es-UY" sz="1400" b="0" dirty="0" err="1">
                <a:solidFill>
                  <a:srgbClr val="000000"/>
                </a:solidFill>
                <a:highlight>
                  <a:srgbClr val="FFFFFF"/>
                </a:highlight>
                <a:latin typeface="Lucida Console"/>
              </a:rPr>
              <a:t>getPermisos</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0" dirty="0">
                <a:solidFill>
                  <a:srgbClr val="000000"/>
                </a:solidFill>
                <a:highlight>
                  <a:srgbClr val="FFFFFF"/>
                </a:highlight>
                <a:latin typeface="Lucida Console"/>
              </a:rPr>
              <a:t>	</a:t>
            </a:r>
            <a:r>
              <a:rPr lang="es-UY" sz="1400" b="1" dirty="0" err="1">
                <a:solidFill>
                  <a:srgbClr val="0000FF"/>
                </a:solidFill>
                <a:highlight>
                  <a:srgbClr val="FFFFFF"/>
                </a:highlight>
                <a:latin typeface="Lucida Console"/>
              </a:rPr>
              <a:t>return</a:t>
            </a:r>
            <a:r>
              <a:rPr lang="es-UY" sz="1400" b="0" dirty="0">
                <a:solidFill>
                  <a:srgbClr val="000000"/>
                </a:solidFill>
                <a:highlight>
                  <a:srgbClr val="FFFFFF"/>
                </a:highlight>
                <a:latin typeface="Lucida Console"/>
              </a:rPr>
              <a:t> permisos</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endParaRPr lang="es-UY" sz="1400" b="0" dirty="0">
              <a:solidFill>
                <a:srgbClr val="000000"/>
              </a:solidFill>
              <a:highlight>
                <a:srgbClr val="FFFFFF"/>
              </a:highlight>
              <a:latin typeface="Lucida Console"/>
            </a:endParaRPr>
          </a:p>
          <a:p>
            <a:r>
              <a:rPr lang="es-UY" sz="1400" b="0" dirty="0" err="1">
                <a:solidFill>
                  <a:srgbClr val="0000FF"/>
                </a:solidFill>
                <a:highlight>
                  <a:srgbClr val="FFFFFF"/>
                </a:highlight>
                <a:latin typeface="Lucida Console"/>
              </a:rPr>
              <a:t>class</a:t>
            </a:r>
            <a:r>
              <a:rPr lang="es-UY" sz="1400" b="0" dirty="0">
                <a:solidFill>
                  <a:srgbClr val="000000"/>
                </a:solidFill>
                <a:highlight>
                  <a:srgbClr val="FFFFFF"/>
                </a:highlight>
                <a:latin typeface="Lucida Console"/>
              </a:rPr>
              <a:t> </a:t>
            </a:r>
            <a:r>
              <a:rPr lang="es-UY" sz="1400" b="0" dirty="0" err="1">
                <a:solidFill>
                  <a:srgbClr val="000000"/>
                </a:solidFill>
                <a:highlight>
                  <a:srgbClr val="FFFFFF"/>
                </a:highlight>
                <a:latin typeface="Lucida Console"/>
              </a:rPr>
              <a:t>Admin</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public</a:t>
            </a:r>
            <a:r>
              <a:rPr lang="es-UY" sz="1400" b="0" dirty="0">
                <a:solidFill>
                  <a:srgbClr val="000000"/>
                </a:solidFill>
                <a:highlight>
                  <a:srgbClr val="FFFFFF"/>
                </a:highlight>
                <a:latin typeface="Lucida Console"/>
              </a:rPr>
              <a:t> Usuario </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0" dirty="0" err="1">
                <a:solidFill>
                  <a:srgbClr val="0000FF"/>
                </a:solidFill>
                <a:highlight>
                  <a:srgbClr val="FFFFFF"/>
                </a:highlight>
                <a:latin typeface="Lucida Console"/>
              </a:rPr>
              <a:t>public</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  </a:t>
            </a:r>
          </a:p>
          <a:p>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static</a:t>
            </a:r>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int</a:t>
            </a:r>
            <a:r>
              <a:rPr lang="es-UY" sz="1400" b="0" dirty="0">
                <a:solidFill>
                  <a:srgbClr val="000000"/>
                </a:solidFill>
                <a:highlight>
                  <a:srgbClr val="FFFFFF"/>
                </a:highlight>
                <a:latin typeface="Lucida Console"/>
              </a:rPr>
              <a:t> ADMIN_SISTEMA</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 </a:t>
            </a:r>
          </a:p>
          <a:p>
            <a:r>
              <a:rPr lang="es-UY" sz="1400" b="0" dirty="0" err="1">
                <a:solidFill>
                  <a:srgbClr val="0000FF"/>
                </a:solidFill>
                <a:highlight>
                  <a:srgbClr val="FFFFFF"/>
                </a:highlight>
                <a:latin typeface="Lucida Console"/>
              </a:rPr>
              <a:t>public</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  </a:t>
            </a:r>
          </a:p>
          <a:p>
            <a:r>
              <a:rPr lang="es-UY" sz="1400" b="0" dirty="0">
                <a:solidFill>
                  <a:srgbClr val="000000"/>
                </a:solidFill>
                <a:highlight>
                  <a:srgbClr val="FFFFFF"/>
                </a:highlight>
                <a:latin typeface="Lucida Console"/>
              </a:rPr>
              <a:t>    </a:t>
            </a:r>
            <a:r>
              <a:rPr lang="es-UY" sz="1400" b="0" dirty="0" err="1">
                <a:solidFill>
                  <a:srgbClr val="0000FF"/>
                </a:solidFill>
                <a:highlight>
                  <a:srgbClr val="FFFFFF"/>
                </a:highlight>
                <a:latin typeface="Lucida Console"/>
              </a:rPr>
              <a:t>int</a:t>
            </a:r>
            <a:r>
              <a:rPr lang="es-UY" sz="1400" b="0" dirty="0">
                <a:solidFill>
                  <a:srgbClr val="000000"/>
                </a:solidFill>
                <a:highlight>
                  <a:srgbClr val="FFFFFF"/>
                </a:highlight>
                <a:latin typeface="Lucida Console"/>
              </a:rPr>
              <a:t> </a:t>
            </a:r>
            <a:r>
              <a:rPr lang="es-UY" sz="1400" b="0" dirty="0" err="1">
                <a:solidFill>
                  <a:srgbClr val="000000"/>
                </a:solidFill>
                <a:highlight>
                  <a:srgbClr val="FFFFFF"/>
                </a:highlight>
                <a:latin typeface="Lucida Console"/>
              </a:rPr>
              <a:t>getPermisos</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endParaRPr lang="es-UY" sz="1400" b="0" dirty="0">
              <a:solidFill>
                <a:srgbClr val="000000"/>
              </a:solidFill>
              <a:highlight>
                <a:srgbClr val="FFFFFF"/>
              </a:highlight>
              <a:latin typeface="Lucida Console"/>
            </a:endParaRPr>
          </a:p>
          <a:p>
            <a:r>
              <a:rPr lang="es-UY" sz="1400" b="0" dirty="0" err="1">
                <a:solidFill>
                  <a:srgbClr val="0000FF"/>
                </a:solidFill>
                <a:highlight>
                  <a:srgbClr val="FFFFFF"/>
                </a:highlight>
                <a:latin typeface="Lucida Console"/>
              </a:rPr>
              <a:t>int</a:t>
            </a:r>
            <a:r>
              <a:rPr lang="es-UY" sz="1400" b="0" dirty="0">
                <a:solidFill>
                  <a:srgbClr val="000000"/>
                </a:solidFill>
                <a:highlight>
                  <a:srgbClr val="FFFFFF"/>
                </a:highlight>
                <a:latin typeface="Lucida Console"/>
              </a:rPr>
              <a:t> </a:t>
            </a:r>
            <a:r>
              <a:rPr lang="es-UY" sz="1400" b="0" dirty="0" err="1">
                <a:solidFill>
                  <a:srgbClr val="000000"/>
                </a:solidFill>
                <a:highlight>
                  <a:srgbClr val="FFFFFF"/>
                </a:highlight>
                <a:latin typeface="Lucida Console"/>
              </a:rPr>
              <a:t>Admin</a:t>
            </a:r>
            <a:r>
              <a:rPr lang="es-UY" sz="1400" b="1" dirty="0">
                <a:solidFill>
                  <a:srgbClr val="000080"/>
                </a:solidFill>
                <a:highlight>
                  <a:srgbClr val="FFFFFF"/>
                </a:highlight>
                <a:latin typeface="Lucida Console"/>
              </a:rPr>
              <a:t>::</a:t>
            </a:r>
            <a:r>
              <a:rPr lang="es-UY" sz="1400" b="0" dirty="0" err="1">
                <a:solidFill>
                  <a:srgbClr val="000000"/>
                </a:solidFill>
                <a:highlight>
                  <a:srgbClr val="FFFFFF"/>
                </a:highlight>
                <a:latin typeface="Lucida Console"/>
              </a:rPr>
              <a:t>getPermisos</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0" dirty="0">
                <a:solidFill>
                  <a:srgbClr val="000000"/>
                </a:solidFill>
                <a:highlight>
                  <a:srgbClr val="FFFFFF"/>
                </a:highlight>
                <a:latin typeface="Lucida Console"/>
              </a:rPr>
              <a:t>	</a:t>
            </a:r>
            <a:r>
              <a:rPr lang="es-UY" sz="1400" b="1" dirty="0" err="1">
                <a:solidFill>
                  <a:srgbClr val="0000FF"/>
                </a:solidFill>
                <a:highlight>
                  <a:srgbClr val="FFFFFF"/>
                </a:highlight>
                <a:latin typeface="Lucida Console"/>
              </a:rPr>
              <a:t>int</a:t>
            </a:r>
            <a:r>
              <a:rPr lang="es-UY" sz="1400" b="1" dirty="0">
                <a:solidFill>
                  <a:srgbClr val="000000"/>
                </a:solidFill>
                <a:highlight>
                  <a:srgbClr val="FFFFFF"/>
                </a:highlight>
                <a:latin typeface="Lucida Console"/>
              </a:rPr>
              <a:t> p </a:t>
            </a:r>
            <a:r>
              <a:rPr lang="es-UY" sz="1400" b="1" dirty="0">
                <a:solidFill>
                  <a:srgbClr val="000080"/>
                </a:solidFill>
                <a:highlight>
                  <a:srgbClr val="FFFFFF"/>
                </a:highlight>
                <a:latin typeface="Lucida Console"/>
              </a:rPr>
              <a:t>=</a:t>
            </a:r>
            <a:r>
              <a:rPr lang="es-UY" sz="1400" b="1" dirty="0">
                <a:solidFill>
                  <a:srgbClr val="000000"/>
                </a:solidFill>
                <a:highlight>
                  <a:srgbClr val="FFFFFF"/>
                </a:highlight>
                <a:latin typeface="Lucida Console"/>
              </a:rPr>
              <a:t> Usuario</a:t>
            </a:r>
            <a:r>
              <a:rPr lang="es-UY" sz="1400" b="1" dirty="0">
                <a:solidFill>
                  <a:srgbClr val="000080"/>
                </a:solidFill>
                <a:highlight>
                  <a:srgbClr val="FFFFFF"/>
                </a:highlight>
                <a:latin typeface="Lucida Console"/>
              </a:rPr>
              <a:t>::</a:t>
            </a:r>
            <a:r>
              <a:rPr lang="es-UY" sz="1400" b="1" dirty="0" err="1">
                <a:solidFill>
                  <a:srgbClr val="000000"/>
                </a:solidFill>
                <a:highlight>
                  <a:srgbClr val="FFFFFF"/>
                </a:highlight>
                <a:latin typeface="Lucida Console"/>
              </a:rPr>
              <a:t>getPermisos</a:t>
            </a:r>
            <a:r>
              <a:rPr lang="es-UY" sz="1400" b="1" dirty="0">
                <a:solidFill>
                  <a:srgbClr val="000080"/>
                </a:solidFill>
                <a:highlight>
                  <a:srgbClr val="FFFFFF"/>
                </a:highlight>
                <a:latin typeface="Lucida Console"/>
              </a:rPr>
              <a:t>();</a:t>
            </a:r>
            <a:endParaRPr lang="es-UY" sz="1400" b="1" dirty="0">
              <a:solidFill>
                <a:srgbClr val="000000"/>
              </a:solidFill>
              <a:highlight>
                <a:srgbClr val="FFFFFF"/>
              </a:highlight>
              <a:latin typeface="Lucida Console"/>
            </a:endParaRPr>
          </a:p>
          <a:p>
            <a:r>
              <a:rPr lang="es-UY" sz="1400" b="0" dirty="0">
                <a:solidFill>
                  <a:srgbClr val="000000"/>
                </a:solidFill>
                <a:highlight>
                  <a:srgbClr val="FFFFFF"/>
                </a:highlight>
                <a:latin typeface="Lucida Console"/>
              </a:rPr>
              <a:t>	</a:t>
            </a:r>
            <a:r>
              <a:rPr lang="es-UY" sz="1400" b="1" dirty="0" err="1">
                <a:solidFill>
                  <a:srgbClr val="0000FF"/>
                </a:solidFill>
                <a:highlight>
                  <a:srgbClr val="FFFFFF"/>
                </a:highlight>
                <a:latin typeface="Lucida Console"/>
              </a:rPr>
              <a:t>return</a:t>
            </a:r>
            <a:r>
              <a:rPr lang="es-UY" sz="1400" b="0" dirty="0">
                <a:solidFill>
                  <a:srgbClr val="000000"/>
                </a:solidFill>
                <a:highlight>
                  <a:srgbClr val="FFFFFF"/>
                </a:highlight>
                <a:latin typeface="Lucida Console"/>
              </a:rPr>
              <a:t> </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p </a:t>
            </a:r>
            <a:r>
              <a:rPr lang="es-UY" sz="1400" b="1" dirty="0">
                <a:solidFill>
                  <a:srgbClr val="000080"/>
                </a:solidFill>
                <a:highlight>
                  <a:srgbClr val="FFFFFF"/>
                </a:highlight>
                <a:latin typeface="Lucida Console"/>
              </a:rPr>
              <a:t>|</a:t>
            </a:r>
            <a:r>
              <a:rPr lang="es-UY" sz="1400" b="0" dirty="0">
                <a:solidFill>
                  <a:srgbClr val="000000"/>
                </a:solidFill>
                <a:highlight>
                  <a:srgbClr val="FFFFFF"/>
                </a:highlight>
                <a:latin typeface="Lucida Console"/>
              </a:rPr>
              <a:t> ADMIN_SISTEMA</a:t>
            </a:r>
            <a:r>
              <a:rPr lang="es-UY" sz="1400" b="1" dirty="0">
                <a:solidFill>
                  <a:srgbClr val="000080"/>
                </a:solidFill>
                <a:highlight>
                  <a:srgbClr val="FFFFFF"/>
                </a:highlight>
                <a:latin typeface="Lucida Console"/>
              </a:rPr>
              <a:t>);</a:t>
            </a:r>
            <a:endParaRPr lang="es-UY" sz="1400" b="0" dirty="0">
              <a:solidFill>
                <a:srgbClr val="000000"/>
              </a:solidFill>
              <a:highlight>
                <a:srgbClr val="FFFFFF"/>
              </a:highlight>
              <a:latin typeface="Lucida Console"/>
            </a:endParaRPr>
          </a:p>
          <a:p>
            <a:r>
              <a:rPr lang="es-UY" sz="1400" b="1" dirty="0">
                <a:solidFill>
                  <a:srgbClr val="000080"/>
                </a:solidFill>
                <a:highlight>
                  <a:srgbClr val="FFFFFF"/>
                </a:highlight>
                <a:latin typeface="Lucida Console"/>
              </a:rPr>
              <a:t>}</a:t>
            </a:r>
            <a:endParaRPr lang="es-ES_tradnl" sz="1400" dirty="0">
              <a:latin typeface="Lucida Console" pitchFamily="49" charset="0"/>
            </a:endParaRPr>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5</a:t>
            </a:fld>
            <a:endParaRPr lang="es-UY"/>
          </a:p>
        </p:txBody>
      </p:sp>
    </p:spTree>
    <p:extLst>
      <p:ext uri="{BB962C8B-B14F-4D97-AF65-F5344CB8AC3E}">
        <p14:creationId xmlns:p14="http://schemas.microsoft.com/office/powerpoint/2010/main" val="367479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_tradnl"/>
              <a:t>Interfaz</a:t>
            </a:r>
            <a:endParaRPr lang="es-UY"/>
          </a:p>
        </p:txBody>
      </p:sp>
      <p:sp>
        <p:nvSpPr>
          <p:cNvPr id="8195" name="Rectangle 3"/>
          <p:cNvSpPr>
            <a:spLocks noGrp="1" noChangeArrowheads="1"/>
          </p:cNvSpPr>
          <p:nvPr>
            <p:ph idx="1"/>
          </p:nvPr>
        </p:nvSpPr>
        <p:spPr>
          <a:xfrm>
            <a:off x="752475" y="1809750"/>
            <a:ext cx="8248650" cy="4548188"/>
          </a:xfrm>
        </p:spPr>
        <p:txBody>
          <a:bodyPr/>
          <a:lstStyle/>
          <a:p>
            <a:pPr eaLnBrk="1" hangingPunct="1">
              <a:lnSpc>
                <a:spcPct val="90000"/>
              </a:lnSpc>
            </a:pPr>
            <a:r>
              <a:rPr lang="es-ES" dirty="0"/>
              <a:t>Una interfaz “</a:t>
            </a:r>
            <a:r>
              <a:rPr lang="es-ES" b="1" dirty="0"/>
              <a:t>es un conjunto de operaciones al que se le aplica un nombre</a:t>
            </a:r>
            <a:r>
              <a:rPr lang="es-ES" dirty="0"/>
              <a:t>”</a:t>
            </a:r>
          </a:p>
          <a:p>
            <a:pPr eaLnBrk="1" hangingPunct="1">
              <a:lnSpc>
                <a:spcPct val="90000"/>
              </a:lnSpc>
            </a:pPr>
            <a:r>
              <a:rPr lang="es-ES" dirty="0"/>
              <a:t>No define un estado para las instancias de estos elementos, ni tampoco asocia un método a sus operaciones</a:t>
            </a:r>
          </a:p>
          <a:p>
            <a:pPr eaLnBrk="1" hangingPunct="1">
              <a:lnSpc>
                <a:spcPct val="90000"/>
              </a:lnSpc>
            </a:pPr>
            <a:r>
              <a:rPr lang="es-ES" dirty="0"/>
              <a:t>Este conjunto de operaciones caracteriza el (o parte del) comportamiento de instancias de clases</a:t>
            </a:r>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6</a:t>
            </a:fld>
            <a:endParaRPr lang="es-UY"/>
          </a:p>
        </p:txBody>
      </p:sp>
    </p:spTree>
    <p:extLst>
      <p:ext uri="{BB962C8B-B14F-4D97-AF65-F5344CB8AC3E}">
        <p14:creationId xmlns:p14="http://schemas.microsoft.com/office/powerpoint/2010/main" val="240762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_tradnl"/>
              <a:t>Interfaz (2)</a:t>
            </a:r>
            <a:endParaRPr lang="es-UY"/>
          </a:p>
        </p:txBody>
      </p:sp>
      <p:sp>
        <p:nvSpPr>
          <p:cNvPr id="9219" name="Rectangle 3"/>
          <p:cNvSpPr>
            <a:spLocks noGrp="1" noChangeArrowheads="1"/>
          </p:cNvSpPr>
          <p:nvPr>
            <p:ph idx="1"/>
          </p:nvPr>
        </p:nvSpPr>
        <p:spPr>
          <a:xfrm>
            <a:off x="746125" y="1792288"/>
            <a:ext cx="7354888" cy="4589462"/>
          </a:xfrm>
        </p:spPr>
        <p:txBody>
          <a:bodyPr/>
          <a:lstStyle/>
          <a:p>
            <a:pPr eaLnBrk="1" hangingPunct="1">
              <a:lnSpc>
                <a:spcPct val="90000"/>
              </a:lnSpc>
            </a:pPr>
            <a:r>
              <a:rPr lang="es-ES_tradnl" sz="2800" dirty="0"/>
              <a:t>Una clase </a:t>
            </a:r>
            <a:r>
              <a:rPr lang="es-ES_tradnl" sz="2800" dirty="0">
                <a:solidFill>
                  <a:srgbClr val="426098"/>
                </a:solidFill>
              </a:rPr>
              <a:t>realiza</a:t>
            </a:r>
            <a:r>
              <a:rPr lang="es-ES_tradnl" sz="2800" dirty="0"/>
              <a:t> una interfaz en forma análoga a cómo un tipo implementa un TAD</a:t>
            </a:r>
          </a:p>
          <a:p>
            <a:pPr eaLnBrk="1" hangingPunct="1">
              <a:lnSpc>
                <a:spcPct val="90000"/>
              </a:lnSpc>
            </a:pPr>
            <a:r>
              <a:rPr lang="es-ES_tradnl" sz="2800" dirty="0"/>
              <a:t>Cuando una clase </a:t>
            </a:r>
            <a:r>
              <a:rPr lang="es-ES_tradnl" sz="2800" dirty="0">
                <a:latin typeface="Lucida Console" pitchFamily="49" charset="0"/>
              </a:rPr>
              <a:t>C</a:t>
            </a:r>
            <a:r>
              <a:rPr lang="es-ES_tradnl" sz="2800" dirty="0"/>
              <a:t> realiza una interfaz </a:t>
            </a:r>
            <a:r>
              <a:rPr lang="es-ES_tradnl" sz="2800" dirty="0">
                <a:latin typeface="Lucida Console" pitchFamily="49" charset="0"/>
              </a:rPr>
              <a:t>I</a:t>
            </a:r>
            <a:r>
              <a:rPr lang="es-ES_tradnl" sz="2800" dirty="0"/>
              <a:t>, puede decirse que una instancia de </a:t>
            </a:r>
            <a:r>
              <a:rPr lang="es-ES_tradnl" sz="2800" dirty="0">
                <a:latin typeface="Lucida Console" pitchFamily="49" charset="0"/>
              </a:rPr>
              <a:t>C</a:t>
            </a:r>
            <a:r>
              <a:rPr lang="es-ES_tradnl" sz="2800" dirty="0"/>
              <a:t>:</a:t>
            </a:r>
          </a:p>
          <a:p>
            <a:pPr lvl="1" eaLnBrk="1" hangingPunct="1">
              <a:lnSpc>
                <a:spcPct val="90000"/>
              </a:lnSpc>
            </a:pPr>
            <a:r>
              <a:rPr lang="es-ES_tradnl" sz="2400" dirty="0"/>
              <a:t>“Es de </a:t>
            </a:r>
            <a:r>
              <a:rPr lang="es-ES_tradnl" sz="2400" dirty="0">
                <a:latin typeface="Lucida Console" pitchFamily="49" charset="0"/>
              </a:rPr>
              <a:t>C</a:t>
            </a:r>
            <a:r>
              <a:rPr lang="es-ES_tradnl" sz="2400" dirty="0"/>
              <a:t>” o “es un </a:t>
            </a:r>
            <a:r>
              <a:rPr lang="es-ES_tradnl" sz="2400" dirty="0">
                <a:latin typeface="Lucida Console" pitchFamily="49" charset="0"/>
              </a:rPr>
              <a:t>C</a:t>
            </a:r>
            <a:r>
              <a:rPr lang="es-ES_tradnl" sz="2400" dirty="0"/>
              <a:t>” pero </a:t>
            </a:r>
            <a:r>
              <a:rPr lang="es-ES_tradnl" sz="2400" dirty="0" err="1"/>
              <a:t>tambien</a:t>
            </a:r>
            <a:r>
              <a:rPr lang="es-ES_tradnl" sz="2400" dirty="0"/>
              <a:t> que, </a:t>
            </a:r>
          </a:p>
          <a:p>
            <a:pPr lvl="1" eaLnBrk="1" hangingPunct="1">
              <a:lnSpc>
                <a:spcPct val="90000"/>
              </a:lnSpc>
            </a:pPr>
            <a:r>
              <a:rPr lang="es-ES_tradnl" sz="2400" dirty="0"/>
              <a:t>“Es de </a:t>
            </a:r>
            <a:r>
              <a:rPr lang="es-ES_tradnl" sz="2400" dirty="0">
                <a:latin typeface="Lucida Console" pitchFamily="49" charset="0"/>
              </a:rPr>
              <a:t>I</a:t>
            </a:r>
            <a:r>
              <a:rPr lang="es-ES_tradnl" sz="2400" dirty="0"/>
              <a:t>” o “es un </a:t>
            </a:r>
            <a:r>
              <a:rPr lang="es-ES_tradnl" sz="2400" dirty="0">
                <a:latin typeface="Lucida Console" pitchFamily="49" charset="0"/>
              </a:rPr>
              <a:t>I</a:t>
            </a:r>
            <a:r>
              <a:rPr lang="es-ES_tradnl" sz="2400" dirty="0"/>
              <a:t>”</a:t>
            </a:r>
          </a:p>
          <a:p>
            <a:pPr eaLnBrk="1" hangingPunct="1">
              <a:lnSpc>
                <a:spcPct val="90000"/>
              </a:lnSpc>
            </a:pPr>
            <a:r>
              <a:rPr lang="es-ES_tradnl" sz="2800" dirty="0"/>
              <a:t>Esto permite quebrar las dependencias hacia “las implementaciones” cambiándolas por una sola dependencia hacia “la especificación” (la interfaz)</a:t>
            </a:r>
            <a:endParaRPr lang="es-UY" sz="2800" dirty="0"/>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7</a:t>
            </a:fld>
            <a:endParaRPr lang="es-UY"/>
          </a:p>
        </p:txBody>
      </p:sp>
    </p:spTree>
    <p:extLst>
      <p:ext uri="{BB962C8B-B14F-4D97-AF65-F5344CB8AC3E}">
        <p14:creationId xmlns:p14="http://schemas.microsoft.com/office/powerpoint/2010/main" val="197881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s-ES_tradnl" dirty="0"/>
              <a:t>Interfaz (3)</a:t>
            </a:r>
            <a:endParaRPr lang="es-UY" dirty="0"/>
          </a:p>
        </p:txBody>
      </p:sp>
      <p:sp>
        <p:nvSpPr>
          <p:cNvPr id="10243" name="Text Box 9"/>
          <p:cNvSpPr txBox="1">
            <a:spLocks noChangeArrowheads="1"/>
          </p:cNvSpPr>
          <p:nvPr/>
        </p:nvSpPr>
        <p:spPr bwMode="auto">
          <a:xfrm>
            <a:off x="395534" y="1752617"/>
            <a:ext cx="8207696" cy="4278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UY" sz="1600" dirty="0">
                <a:solidFill>
                  <a:srgbClr val="008000"/>
                </a:solidFill>
                <a:highlight>
                  <a:srgbClr val="FFFFFF"/>
                </a:highlight>
                <a:latin typeface="Lucida Console"/>
              </a:rPr>
              <a:t>// Una interfaz para implementar lecturas secuenciales sobre algo</a:t>
            </a:r>
          </a:p>
          <a:p>
            <a:r>
              <a:rPr lang="es-UY" sz="1600" dirty="0" err="1">
                <a:solidFill>
                  <a:srgbClr val="0000FF"/>
                </a:solidFill>
                <a:highlight>
                  <a:srgbClr val="FFFFFF"/>
                </a:highlight>
                <a:latin typeface="Lucida Console"/>
              </a:rPr>
              <a:t>class</a:t>
            </a:r>
            <a:r>
              <a:rPr lang="es-UY" sz="1600" dirty="0">
                <a:solidFill>
                  <a:srgbClr val="000000"/>
                </a:solidFill>
                <a:highlight>
                  <a:srgbClr val="FFFFFF"/>
                </a:highlight>
                <a:latin typeface="Lucida Console"/>
              </a:rPr>
              <a:t> Archivo </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err="1">
                <a:solidFill>
                  <a:srgbClr val="0000FF"/>
                </a:solidFill>
                <a:highlight>
                  <a:srgbClr val="FFFFFF"/>
                </a:highlight>
                <a:latin typeface="Lucida Console"/>
              </a:rPr>
              <a:t>public</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lee hasta n caracteres y avanza</a:t>
            </a: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la última posición leída y devuelve</a:t>
            </a: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su contenido en el </a:t>
            </a:r>
            <a:r>
              <a:rPr lang="es-UY" sz="1600" b="0" dirty="0" err="1">
                <a:solidFill>
                  <a:srgbClr val="008000"/>
                </a:solidFill>
                <a:highlight>
                  <a:srgbClr val="FFFFFF"/>
                </a:highlight>
                <a:latin typeface="Lucida Console"/>
              </a:rPr>
              <a:t>string</a:t>
            </a:r>
            <a:endParaRPr lang="es-UY" sz="1600" b="0" dirty="0">
              <a:solidFill>
                <a:srgbClr val="008000"/>
              </a:solidFill>
              <a:highlight>
                <a:srgbClr val="FFFFFF"/>
              </a:highlight>
              <a:latin typeface="Lucida Console"/>
            </a:endParaRPr>
          </a:p>
          <a:p>
            <a:r>
              <a:rPr lang="en-US" sz="1600" b="0" dirty="0">
                <a:solidFill>
                  <a:srgbClr val="000000"/>
                </a:solidFill>
                <a:highlight>
                  <a:srgbClr val="FFFFFF"/>
                </a:highlight>
                <a:latin typeface="Lucida Console"/>
              </a:rPr>
              <a:t>	</a:t>
            </a:r>
            <a:r>
              <a:rPr lang="en-US" sz="1600" b="0" dirty="0">
                <a:solidFill>
                  <a:srgbClr val="0000FF"/>
                </a:solidFill>
                <a:highlight>
                  <a:srgbClr val="FFFFFF"/>
                </a:highlight>
                <a:latin typeface="Lucida Console"/>
              </a:rPr>
              <a:t>virtual</a:t>
            </a:r>
            <a:r>
              <a:rPr lang="en-US" sz="1600" b="0" dirty="0">
                <a:solidFill>
                  <a:srgbClr val="000000"/>
                </a:solidFill>
                <a:highlight>
                  <a:srgbClr val="FFFFFF"/>
                </a:highlight>
                <a:latin typeface="Lucida Console"/>
              </a:rPr>
              <a:t> string read</a:t>
            </a:r>
            <a:r>
              <a:rPr lang="en-US" sz="1600" b="1" dirty="0">
                <a:solidFill>
                  <a:srgbClr val="000080"/>
                </a:solidFill>
                <a:highlight>
                  <a:srgbClr val="FFFFFF"/>
                </a:highlight>
                <a:latin typeface="Lucida Console"/>
              </a:rPr>
              <a:t>(</a:t>
            </a:r>
            <a:r>
              <a:rPr lang="en-US" sz="1600" b="0" dirty="0" err="1">
                <a:solidFill>
                  <a:srgbClr val="0000FF"/>
                </a:solidFill>
                <a:highlight>
                  <a:srgbClr val="FFFFFF"/>
                </a:highlight>
                <a:latin typeface="Lucida Console"/>
              </a:rPr>
              <a:t>int</a:t>
            </a:r>
            <a:r>
              <a:rPr lang="en-US" sz="1600" b="0" dirty="0">
                <a:solidFill>
                  <a:srgbClr val="000000"/>
                </a:solidFill>
                <a:highlight>
                  <a:srgbClr val="FFFFFF"/>
                </a:highlight>
                <a:latin typeface="Lucida Console"/>
              </a:rPr>
              <a:t> n</a:t>
            </a:r>
            <a:r>
              <a:rPr lang="en-US" sz="1600" b="1" dirty="0">
                <a:solidFill>
                  <a:srgbClr val="000080"/>
                </a:solidFill>
                <a:highlight>
                  <a:srgbClr val="FFFFFF"/>
                </a:highlight>
                <a:latin typeface="Lucida Console"/>
              </a:rPr>
              <a:t>)</a:t>
            </a:r>
            <a:r>
              <a:rPr lang="en-US" sz="1600" b="0" dirty="0">
                <a:solidFill>
                  <a:srgbClr val="000000"/>
                </a:solidFill>
                <a:highlight>
                  <a:srgbClr val="FFFFFF"/>
                </a:highlight>
                <a:latin typeface="Lucida Console"/>
              </a:rPr>
              <a:t> </a:t>
            </a:r>
            <a:r>
              <a:rPr lang="en-US" sz="1600" b="1" dirty="0">
                <a:solidFill>
                  <a:srgbClr val="000080"/>
                </a:solidFill>
                <a:highlight>
                  <a:srgbClr val="FFFFFF"/>
                </a:highlight>
                <a:latin typeface="Lucida Console"/>
              </a:rPr>
              <a:t>=</a:t>
            </a:r>
            <a:r>
              <a:rPr lang="en-US" sz="1600" b="0" dirty="0">
                <a:solidFill>
                  <a:srgbClr val="000000"/>
                </a:solidFill>
                <a:highlight>
                  <a:srgbClr val="FFFFFF"/>
                </a:highlight>
                <a:latin typeface="Lucida Console"/>
              </a:rPr>
              <a:t> </a:t>
            </a:r>
            <a:r>
              <a:rPr lang="en-US" sz="1600" b="0" dirty="0">
                <a:solidFill>
                  <a:srgbClr val="FF8000"/>
                </a:solidFill>
                <a:highlight>
                  <a:srgbClr val="FFFFFF"/>
                </a:highlight>
                <a:latin typeface="Lucida Console"/>
              </a:rPr>
              <a:t>0</a:t>
            </a:r>
            <a:r>
              <a:rPr lang="en-US" sz="1600" b="1" dirty="0">
                <a:solidFill>
                  <a:srgbClr val="000080"/>
                </a:solidFill>
                <a:highlight>
                  <a:srgbClr val="FFFFFF"/>
                </a:highlight>
                <a:latin typeface="Lucida Console"/>
              </a:rPr>
              <a:t>;</a:t>
            </a:r>
            <a:endParaRPr lang="en-US"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pone la última posición leída al</a:t>
            </a: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principio del archivo</a:t>
            </a:r>
          </a:p>
          <a:p>
            <a:r>
              <a:rPr lang="es-UY" sz="1600" b="0" dirty="0">
                <a:solidFill>
                  <a:srgbClr val="000000"/>
                </a:solidFill>
                <a:highlight>
                  <a:srgbClr val="FFFFFF"/>
                </a:highlight>
                <a:latin typeface="Lucida Console"/>
              </a:rPr>
              <a:t>	</a:t>
            </a:r>
            <a:r>
              <a:rPr lang="es-UY" sz="1600" b="0" dirty="0">
                <a:solidFill>
                  <a:srgbClr val="0000FF"/>
                </a:solidFill>
                <a:highlight>
                  <a:srgbClr val="FFFFFF"/>
                </a:highlight>
                <a:latin typeface="Lucida Console"/>
              </a:rPr>
              <a:t>virtual</a:t>
            </a:r>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void</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rewind</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0" dirty="0">
                <a:solidFill>
                  <a:srgbClr val="FF8000"/>
                </a:solidFill>
                <a:highlight>
                  <a:srgbClr val="FFFFFF"/>
                </a:highlight>
                <a:latin typeface="Lucida Console"/>
              </a:rPr>
              <a:t>0</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dice en qué posición se va a leer</a:t>
            </a:r>
          </a:p>
          <a:p>
            <a:r>
              <a:rPr lang="es-UY" sz="1600" b="0" dirty="0">
                <a:solidFill>
                  <a:srgbClr val="000000"/>
                </a:solidFill>
                <a:highlight>
                  <a:srgbClr val="FFFFFF"/>
                </a:highlight>
                <a:latin typeface="Lucida Console"/>
              </a:rPr>
              <a:t>	</a:t>
            </a:r>
            <a:r>
              <a:rPr lang="es-UY" sz="1600" b="0" dirty="0">
                <a:solidFill>
                  <a:srgbClr val="0000FF"/>
                </a:solidFill>
                <a:highlight>
                  <a:srgbClr val="FFFFFF"/>
                </a:highlight>
                <a:latin typeface="Lucida Console"/>
              </a:rPr>
              <a:t>virtual</a:t>
            </a:r>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position</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0" dirty="0">
                <a:solidFill>
                  <a:srgbClr val="FF8000"/>
                </a:solidFill>
                <a:highlight>
                  <a:srgbClr val="FFFFFF"/>
                </a:highlight>
                <a:latin typeface="Lucida Console"/>
              </a:rPr>
              <a:t>0</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r>
              <a:rPr lang="es-UY" sz="1600" b="0" dirty="0">
                <a:solidFill>
                  <a:srgbClr val="008000"/>
                </a:solidFill>
                <a:highlight>
                  <a:srgbClr val="FFFFFF"/>
                </a:highlight>
                <a:latin typeface="Lucida Console"/>
              </a:rPr>
              <a:t>// dice cuántos caracteres hay disponibles</a:t>
            </a:r>
          </a:p>
          <a:p>
            <a:r>
              <a:rPr lang="es-UY" sz="1600" b="0" dirty="0">
                <a:solidFill>
                  <a:srgbClr val="000000"/>
                </a:solidFill>
                <a:highlight>
                  <a:srgbClr val="FFFFFF"/>
                </a:highlight>
                <a:latin typeface="Lucida Console"/>
              </a:rPr>
              <a:t>	</a:t>
            </a:r>
            <a:r>
              <a:rPr lang="es-UY" sz="1600" b="0" dirty="0">
                <a:solidFill>
                  <a:srgbClr val="0000FF"/>
                </a:solidFill>
                <a:highlight>
                  <a:srgbClr val="FFFFFF"/>
                </a:highlight>
                <a:latin typeface="Lucida Console"/>
              </a:rPr>
              <a:t>virtual</a:t>
            </a:r>
            <a:r>
              <a:rPr lang="es-UY" sz="1600" b="0" dirty="0">
                <a:solidFill>
                  <a:srgbClr val="000000"/>
                </a:solidFill>
                <a:highlight>
                  <a:srgbClr val="FFFFFF"/>
                </a:highlight>
                <a:latin typeface="Lucida Console"/>
              </a:rPr>
              <a:t> </a:t>
            </a:r>
            <a:r>
              <a:rPr lang="es-UY" sz="1600" b="0" dirty="0" err="1">
                <a:solidFill>
                  <a:srgbClr val="0000FF"/>
                </a:solidFill>
                <a:highlight>
                  <a:srgbClr val="FFFFFF"/>
                </a:highlight>
                <a:latin typeface="Lucida Console"/>
              </a:rPr>
              <a:t>int</a:t>
            </a:r>
            <a:r>
              <a:rPr lang="es-UY" sz="1600" b="0" dirty="0">
                <a:solidFill>
                  <a:srgbClr val="000000"/>
                </a:solidFill>
                <a:highlight>
                  <a:srgbClr val="FFFFFF"/>
                </a:highlight>
                <a:latin typeface="Lucida Console"/>
              </a:rPr>
              <a:t> </a:t>
            </a:r>
            <a:r>
              <a:rPr lang="es-UY" sz="1600" b="0" dirty="0" err="1">
                <a:solidFill>
                  <a:srgbClr val="000000"/>
                </a:solidFill>
                <a:highlight>
                  <a:srgbClr val="FFFFFF"/>
                </a:highlight>
                <a:latin typeface="Lucida Console"/>
              </a:rPr>
              <a:t>available</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0" dirty="0">
                <a:solidFill>
                  <a:srgbClr val="FF8000"/>
                </a:solidFill>
                <a:highlight>
                  <a:srgbClr val="FFFFFF"/>
                </a:highlight>
                <a:latin typeface="Lucida Console"/>
              </a:rPr>
              <a:t>0</a:t>
            </a:r>
            <a:endParaRPr lang="es-UY" sz="1600" b="0" dirty="0">
              <a:solidFill>
                <a:srgbClr val="000000"/>
              </a:solidFill>
              <a:highlight>
                <a:srgbClr val="FFFFFF"/>
              </a:highlight>
              <a:latin typeface="Lucida Console"/>
            </a:endParaRPr>
          </a:p>
          <a:p>
            <a:r>
              <a:rPr lang="es-UY" sz="1600" b="0" dirty="0">
                <a:solidFill>
                  <a:srgbClr val="000000"/>
                </a:solidFill>
                <a:highlight>
                  <a:srgbClr val="FFFFFF"/>
                </a:highlight>
                <a:latin typeface="Lucida Console"/>
              </a:rPr>
              <a:t>	</a:t>
            </a:r>
          </a:p>
          <a:p>
            <a:r>
              <a:rPr lang="es-UY" sz="1600" b="0" dirty="0">
                <a:solidFill>
                  <a:srgbClr val="000000"/>
                </a:solidFill>
                <a:highlight>
                  <a:srgbClr val="FFFFFF"/>
                </a:highlight>
                <a:latin typeface="Lucida Console"/>
              </a:rPr>
              <a:t>	</a:t>
            </a:r>
            <a:r>
              <a:rPr lang="es-UY" sz="1600" b="0" dirty="0">
                <a:solidFill>
                  <a:srgbClr val="0000FF"/>
                </a:solidFill>
                <a:highlight>
                  <a:srgbClr val="FFFFFF"/>
                </a:highlight>
                <a:latin typeface="Lucida Console"/>
              </a:rPr>
              <a:t>virtual</a:t>
            </a:r>
            <a:r>
              <a:rPr lang="es-UY" sz="1600" b="0" dirty="0">
                <a:solidFill>
                  <a:srgbClr val="000000"/>
                </a:solidFill>
                <a:highlight>
                  <a:srgbClr val="FFFFFF"/>
                </a:highlight>
                <a:latin typeface="Lucida Console"/>
              </a:rPr>
              <a:t> </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Archivo</a:t>
            </a:r>
            <a:r>
              <a:rPr lang="es-UY" sz="1600" b="1" dirty="0">
                <a:solidFill>
                  <a:srgbClr val="000080"/>
                </a:solidFill>
                <a:highlight>
                  <a:srgbClr val="FFFFFF"/>
                </a:highlight>
                <a:latin typeface="Lucida Console"/>
              </a:rPr>
              <a:t>()</a:t>
            </a:r>
            <a:r>
              <a:rPr lang="es-UY" sz="1600" b="0" dirty="0">
                <a:solidFill>
                  <a:srgbClr val="000000"/>
                </a:solidFill>
                <a:highlight>
                  <a:srgbClr val="FFFFFF"/>
                </a:highlight>
                <a:latin typeface="Lucida Console"/>
              </a:rPr>
              <a:t> </a:t>
            </a:r>
            <a:r>
              <a:rPr lang="es-UY" sz="1600" b="1" dirty="0">
                <a:solidFill>
                  <a:srgbClr val="000080"/>
                </a:solidFill>
                <a:highlight>
                  <a:srgbClr val="FFFFFF"/>
                </a:highlight>
                <a:latin typeface="Lucida Console"/>
              </a:rPr>
              <a:t>{};</a:t>
            </a:r>
            <a:endParaRPr lang="es-UY" sz="1600" b="0" dirty="0">
              <a:solidFill>
                <a:srgbClr val="000000"/>
              </a:solidFill>
              <a:highlight>
                <a:srgbClr val="FFFFFF"/>
              </a:highlight>
              <a:latin typeface="Lucida Console"/>
            </a:endParaRPr>
          </a:p>
          <a:p>
            <a:r>
              <a:rPr lang="es-UY" sz="1600" b="1" dirty="0">
                <a:solidFill>
                  <a:srgbClr val="000080"/>
                </a:solidFill>
                <a:highlight>
                  <a:srgbClr val="FFFFFF"/>
                </a:highlight>
                <a:latin typeface="Lucida Console"/>
              </a:rPr>
              <a:t>};</a:t>
            </a:r>
          </a:p>
        </p:txBody>
      </p:sp>
      <p:sp>
        <p:nvSpPr>
          <p:cNvPr id="2" name="TextBox 1"/>
          <p:cNvSpPr txBox="1"/>
          <p:nvPr/>
        </p:nvSpPr>
        <p:spPr>
          <a:xfrm>
            <a:off x="683568" y="6161198"/>
            <a:ext cx="7416824" cy="369332"/>
          </a:xfrm>
          <a:prstGeom prst="rect">
            <a:avLst/>
          </a:prstGeom>
          <a:noFill/>
        </p:spPr>
        <p:txBody>
          <a:bodyPr wrap="square" rtlCol="0">
            <a:spAutoFit/>
          </a:bodyPr>
          <a:lstStyle/>
          <a:p>
            <a:r>
              <a:rPr lang="es-UY" dirty="0"/>
              <a:t>Cualquier clase derivada de Archivo será un Archivo. </a:t>
            </a:r>
          </a:p>
        </p:txBody>
      </p:sp>
      <p:sp>
        <p:nvSpPr>
          <p:cNvPr id="3" name="Date Placeholder 2"/>
          <p:cNvSpPr>
            <a:spLocks noGrp="1"/>
          </p:cNvSpPr>
          <p:nvPr>
            <p:ph type="dt" sz="half" idx="10"/>
          </p:nvPr>
        </p:nvSpPr>
        <p:spPr/>
        <p:txBody>
          <a:bodyPr/>
          <a:lstStyle/>
          <a:p>
            <a:r>
              <a:rPr lang="es-UY"/>
              <a:t>Programación Avanzada - Curso 2017</a:t>
            </a:r>
          </a:p>
        </p:txBody>
      </p:sp>
      <p:sp>
        <p:nvSpPr>
          <p:cNvPr id="4" name="Footer Placeholder 3"/>
          <p:cNvSpPr>
            <a:spLocks noGrp="1"/>
          </p:cNvSpPr>
          <p:nvPr>
            <p:ph type="ftr" sz="quarter" idx="11"/>
          </p:nvPr>
        </p:nvSpPr>
        <p:spPr/>
        <p:txBody>
          <a:bodyPr/>
          <a:lstStyle/>
          <a:p>
            <a:r>
              <a:rPr lang="pt-BR"/>
              <a:t>Conceptos Básicos de Orientación a Obj (2da parte)</a:t>
            </a:r>
            <a:endParaRPr lang="es-UY"/>
          </a:p>
        </p:txBody>
      </p:sp>
      <p:sp>
        <p:nvSpPr>
          <p:cNvPr id="5" name="Slide Number Placeholder 4"/>
          <p:cNvSpPr>
            <a:spLocks noGrp="1"/>
          </p:cNvSpPr>
          <p:nvPr>
            <p:ph type="sldNum" sz="quarter" idx="12"/>
          </p:nvPr>
        </p:nvSpPr>
        <p:spPr/>
        <p:txBody>
          <a:bodyPr/>
          <a:lstStyle/>
          <a:p>
            <a:fld id="{4A40FE54-EA25-43EA-B358-8C1D96DD27A5}" type="slidenum">
              <a:rPr lang="es-UY" smtClean="0"/>
              <a:t>8</a:t>
            </a:fld>
            <a:endParaRPr lang="es-UY"/>
          </a:p>
        </p:txBody>
      </p:sp>
    </p:spTree>
    <p:extLst>
      <p:ext uri="{BB962C8B-B14F-4D97-AF65-F5344CB8AC3E}">
        <p14:creationId xmlns:p14="http://schemas.microsoft.com/office/powerpoint/2010/main" val="348916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s-ES_tradnl"/>
              <a:t>Realización</a:t>
            </a:r>
            <a:endParaRPr lang="es-UY"/>
          </a:p>
        </p:txBody>
      </p:sp>
      <p:sp>
        <p:nvSpPr>
          <p:cNvPr id="11267" name="Rectangle 3"/>
          <p:cNvSpPr>
            <a:spLocks noGrp="1" noChangeArrowheads="1"/>
          </p:cNvSpPr>
          <p:nvPr>
            <p:ph idx="1"/>
          </p:nvPr>
        </p:nvSpPr>
        <p:spPr>
          <a:xfrm>
            <a:off x="755650" y="1981200"/>
            <a:ext cx="7661275" cy="4114800"/>
          </a:xfrm>
        </p:spPr>
        <p:txBody>
          <a:bodyPr/>
          <a:lstStyle/>
          <a:p>
            <a:pPr eaLnBrk="1" hangingPunct="1"/>
            <a:r>
              <a:rPr lang="es-ES"/>
              <a:t>Es una relación entre una especificación y su implementación</a:t>
            </a:r>
          </a:p>
          <a:p>
            <a:pPr eaLnBrk="1" hangingPunct="1"/>
            <a:r>
              <a:rPr lang="es-ES"/>
              <a:t>Una forma posible de realización se produce entre una interfaz y una clase</a:t>
            </a:r>
          </a:p>
          <a:p>
            <a:pPr lvl="1" eaLnBrk="1" hangingPunct="1"/>
            <a:r>
              <a:rPr lang="es-ES"/>
              <a:t>Se dice que una clase </a:t>
            </a:r>
            <a:r>
              <a:rPr lang="es-ES" i="1"/>
              <a:t>C</a:t>
            </a:r>
            <a:r>
              <a:rPr lang="es-ES"/>
              <a:t> realiza una interfaz </a:t>
            </a:r>
            <a:r>
              <a:rPr lang="es-ES" i="1"/>
              <a:t>I</a:t>
            </a:r>
            <a:r>
              <a:rPr lang="es-ES"/>
              <a:t> si </a:t>
            </a:r>
            <a:r>
              <a:rPr lang="es-ES" i="1"/>
              <a:t>C</a:t>
            </a:r>
            <a:r>
              <a:rPr lang="es-ES"/>
              <a:t> implementa </a:t>
            </a:r>
            <a:r>
              <a:rPr lang="es-ES" u="sng"/>
              <a:t>todas</a:t>
            </a:r>
            <a:r>
              <a:rPr lang="es-ES"/>
              <a:t> las operaciones declaradas en </a:t>
            </a:r>
            <a:r>
              <a:rPr lang="es-ES" i="1"/>
              <a:t>I</a:t>
            </a:r>
            <a:r>
              <a:rPr lang="es-ES"/>
              <a:t>, es decir provee un método para cada una</a:t>
            </a:r>
          </a:p>
          <a:p>
            <a:pPr eaLnBrk="1" hangingPunct="1"/>
            <a:endParaRPr lang="es-UY"/>
          </a:p>
        </p:txBody>
      </p:sp>
      <p:sp>
        <p:nvSpPr>
          <p:cNvPr id="2" name="Date Placeholder 1"/>
          <p:cNvSpPr>
            <a:spLocks noGrp="1"/>
          </p:cNvSpPr>
          <p:nvPr>
            <p:ph type="dt" sz="half" idx="10"/>
          </p:nvPr>
        </p:nvSpPr>
        <p:spPr/>
        <p:txBody>
          <a:bodyPr/>
          <a:lstStyle/>
          <a:p>
            <a:r>
              <a:rPr lang="es-UY"/>
              <a:t>Programación Avanzada - Curso 2017</a:t>
            </a:r>
          </a:p>
        </p:txBody>
      </p:sp>
      <p:sp>
        <p:nvSpPr>
          <p:cNvPr id="3" name="Footer Placeholder 2"/>
          <p:cNvSpPr>
            <a:spLocks noGrp="1"/>
          </p:cNvSpPr>
          <p:nvPr>
            <p:ph type="ftr" sz="quarter" idx="11"/>
          </p:nvPr>
        </p:nvSpPr>
        <p:spPr/>
        <p:txBody>
          <a:bodyPr/>
          <a:lstStyle/>
          <a:p>
            <a:r>
              <a:rPr lang="pt-BR"/>
              <a:t>Conceptos Básicos de Orientación a Obj (2da parte)</a:t>
            </a:r>
            <a:endParaRPr lang="es-UY"/>
          </a:p>
        </p:txBody>
      </p:sp>
      <p:sp>
        <p:nvSpPr>
          <p:cNvPr id="4" name="Slide Number Placeholder 3"/>
          <p:cNvSpPr>
            <a:spLocks noGrp="1"/>
          </p:cNvSpPr>
          <p:nvPr>
            <p:ph type="sldNum" sz="quarter" idx="12"/>
          </p:nvPr>
        </p:nvSpPr>
        <p:spPr/>
        <p:txBody>
          <a:bodyPr/>
          <a:lstStyle/>
          <a:p>
            <a:fld id="{4A40FE54-EA25-43EA-B358-8C1D96DD27A5}" type="slidenum">
              <a:rPr lang="es-UY" smtClean="0"/>
              <a:t>9</a:t>
            </a:fld>
            <a:endParaRPr lang="es-UY"/>
          </a:p>
        </p:txBody>
      </p:sp>
    </p:spTree>
    <p:extLst>
      <p:ext uri="{BB962C8B-B14F-4D97-AF65-F5344CB8AC3E}">
        <p14:creationId xmlns:p14="http://schemas.microsoft.com/office/powerpoint/2010/main" val="2692471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184</TotalTime>
  <Words>1088</Words>
  <Application>Microsoft Office PowerPoint</Application>
  <PresentationFormat>Presentación en pantalla (4:3)</PresentationFormat>
  <Paragraphs>228</Paragraphs>
  <Slides>18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Lucida Console</vt:lpstr>
      <vt:lpstr>Wingdings 2</vt:lpstr>
      <vt:lpstr>Theme1</vt:lpstr>
      <vt:lpstr>Programación Avanzada</vt:lpstr>
      <vt:lpstr>Operación y Método</vt:lpstr>
      <vt:lpstr>Operación y Método</vt:lpstr>
      <vt:lpstr>Polimorfismo y Redefinición</vt:lpstr>
      <vt:lpstr>Redefinición de Operaciones</vt:lpstr>
      <vt:lpstr>Interfaz</vt:lpstr>
      <vt:lpstr>Interfaz (2)</vt:lpstr>
      <vt:lpstr>Interfaz (3)</vt:lpstr>
      <vt:lpstr>Realización</vt:lpstr>
      <vt:lpstr>Realización (2)</vt:lpstr>
      <vt:lpstr>Realización(3)</vt:lpstr>
      <vt:lpstr>Realización (4)</vt:lpstr>
      <vt:lpstr>Realización (5)</vt:lpstr>
      <vt:lpstr>Realización (5)</vt:lpstr>
      <vt:lpstr>Realización (6)</vt:lpstr>
      <vt:lpstr>Realización (7)</vt:lpstr>
      <vt:lpstr>Realización (8)</vt:lpstr>
      <vt:lpstr>Dependencia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17</cp:revision>
  <dcterms:created xsi:type="dcterms:W3CDTF">2013-04-08T01:32:10Z</dcterms:created>
  <dcterms:modified xsi:type="dcterms:W3CDTF">2017-03-04T14:40:44Z</dcterms:modified>
</cp:coreProperties>
</file>