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0" autoAdjust="0"/>
    <p:restoredTop sz="94660"/>
  </p:normalViewPr>
  <p:slideViewPr>
    <p:cSldViewPr>
      <p:cViewPr varScale="1">
        <p:scale>
          <a:sx n="79" d="100"/>
          <a:sy n="79" d="100"/>
        </p:scale>
        <p:origin x="15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9617-FFF9-4BB9-9140-73C8AFA9CD85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1069-CEE7-41DE-B8EC-E52E5519132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43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Diseño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>
                <a:solidFill>
                  <a:schemeClr val="tx1"/>
                </a:solidFill>
              </a:rPr>
              <a:t>Programación Avanzada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Y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04595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Aspectos de una Aplicación</a:t>
            </a:r>
            <a:endParaRPr lang="es-UY" altLang="es-UY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218488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zh-CN" sz="2800">
                <a:ea typeface="SimSun" panose="02010600030101010101" pitchFamily="2" charset="-122"/>
              </a:rPr>
              <a:t>El diseño de un sistema de software comprende la resolución de múltiples aspectos de una aplicación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zh-CN" sz="2800">
                <a:ea typeface="SimSun" panose="02010600030101010101" pitchFamily="2" charset="-122"/>
              </a:rPr>
              <a:t>La forma en que esos aspectos sean resueltos determina la flexibilidad del diseño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zh-CN" sz="2800">
                <a:ea typeface="SimSun" panose="02010600030101010101" pitchFamily="2" charset="-122"/>
              </a:rPr>
              <a:t>Desde un punto de vista lógico es preferible separar el diseño de aspectos diferentes para</a:t>
            </a:r>
          </a:p>
          <a:p>
            <a:pPr lvl="1" eaLnBrk="1" hangingPunct="1">
              <a:lnSpc>
                <a:spcPct val="90000"/>
              </a:lnSpc>
            </a:pPr>
            <a:r>
              <a:rPr lang="es-UY" altLang="zh-CN" sz="2600">
                <a:ea typeface="SimSun" panose="02010600030101010101" pitchFamily="2" charset="-122"/>
              </a:rPr>
              <a:t>Permitir que evolucionen independientemente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600"/>
              <a:t>Simplificar el problema y tener mejor visibilidad de las partes que componen la aplicación</a:t>
            </a:r>
            <a:endParaRPr lang="es-UY" altLang="es-UY" sz="26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72645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900"/>
              <a:t>Aspectos de una Aplicación (2)</a:t>
            </a:r>
            <a:endParaRPr lang="es-UY" altLang="es-UY" sz="39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8188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Diseñar e implementar en forma conjunta diferentes aspectos</a:t>
            </a:r>
          </a:p>
          <a:p>
            <a:pPr lvl="1" eaLnBrk="1" hangingPunct="1"/>
            <a:r>
              <a:rPr lang="es-ES_tradnl" altLang="es-UY"/>
              <a:t>Usualmente simplifica la arquitectura, pero</a:t>
            </a:r>
          </a:p>
          <a:p>
            <a:pPr lvl="1" eaLnBrk="1" hangingPunct="1"/>
            <a:r>
              <a:rPr lang="es-ES_tradnl" altLang="es-UY"/>
              <a:t>Complica el diseño</a:t>
            </a:r>
          </a:p>
          <a:p>
            <a:pPr eaLnBrk="1" hangingPunct="1"/>
            <a:r>
              <a:rPr lang="es-ES_tradnl" altLang="es-UY"/>
              <a:t>La separación de aspectos generalmente</a:t>
            </a:r>
          </a:p>
          <a:p>
            <a:pPr lvl="1" eaLnBrk="1" hangingPunct="1"/>
            <a:r>
              <a:rPr lang="es-ES_tradnl" altLang="es-UY"/>
              <a:t>Complica la arquitectura (estructura general)</a:t>
            </a:r>
          </a:p>
          <a:p>
            <a:pPr lvl="1" eaLnBrk="1" hangingPunct="1"/>
            <a:r>
              <a:rPr lang="es-ES_tradnl" altLang="es-UY"/>
              <a:t>Simplifica el diseño de cada uno al permitir enfocarse en cada aspecto por separado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94508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900"/>
              <a:t>Aspectos de una Aplicación (3)</a:t>
            </a:r>
            <a:endParaRPr lang="es-UY" altLang="es-UY" sz="390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8270875" cy="467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zh-CN" sz="2000">
                <a:solidFill>
                  <a:srgbClr val="0033CC"/>
                </a:solidFill>
                <a:latin typeface="Lucida Console" panose="020B0609040504020204" pitchFamily="49" charset="0"/>
                <a:ea typeface="SimSun" panose="02010600030101010101" pitchFamily="2" charset="-122"/>
              </a:rPr>
              <a:t>class</a:t>
            </a:r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 Persona {</a:t>
            </a:r>
          </a:p>
          <a:p>
            <a:pPr eaLnBrk="1" hangingPunct="1"/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</a:t>
            </a:r>
            <a:r>
              <a:rPr lang="es-ES_tradnl" altLang="zh-CN" sz="2000">
                <a:solidFill>
                  <a:srgbClr val="008000"/>
                </a:solidFill>
                <a:latin typeface="Lucida Console" panose="020B0609040504020204" pitchFamily="49" charset="0"/>
                <a:ea typeface="SimSun" panose="02010600030101010101" pitchFamily="2" charset="-122"/>
              </a:rPr>
              <a:t>//atributos</a:t>
            </a:r>
            <a:endParaRPr lang="es-UY" altLang="zh-CN" sz="2000">
              <a:solidFill>
                <a:srgbClr val="008000"/>
              </a:solidFill>
              <a:latin typeface="Lucida Console" panose="020B0609040504020204" pitchFamily="49" charset="0"/>
              <a:ea typeface="SimSun" panose="02010600030101010101" pitchFamily="2" charset="-122"/>
            </a:endParaRPr>
          </a:p>
          <a:p>
            <a:pPr eaLnBrk="1" hangingPunct="1"/>
            <a:br>
              <a:rPr lang="es-UY" altLang="zh-CN" sz="2000">
                <a:latin typeface="Lucida Console" panose="020B0609040504020204" pitchFamily="49" charset="0"/>
                <a:ea typeface="SimSun" panose="02010600030101010101" pitchFamily="2" charset="-122"/>
              </a:rPr>
            </a:br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</a:t>
            </a:r>
            <a:r>
              <a:rPr lang="es-ES_tradnl" altLang="zh-CN" sz="2000">
                <a:solidFill>
                  <a:srgbClr val="0033CC"/>
                </a:solidFill>
                <a:latin typeface="Lucida Console" panose="020B0609040504020204" pitchFamily="49" charset="0"/>
                <a:ea typeface="SimSun" panose="02010600030101010101" pitchFamily="2" charset="-122"/>
              </a:rPr>
              <a:t>void</a:t>
            </a:r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 mostrar() {</a:t>
            </a:r>
            <a:endParaRPr lang="es-UY" altLang="zh-CN" sz="2000">
              <a:latin typeface="Lucida Console" panose="020B0609040504020204" pitchFamily="49" charset="0"/>
              <a:ea typeface="SimSun" panose="02010600030101010101" pitchFamily="2" charset="-122"/>
            </a:endParaRPr>
          </a:p>
          <a:p>
            <a:pPr eaLnBrk="1" hangingPunct="1"/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	write(atributos);</a:t>
            </a:r>
          </a:p>
          <a:p>
            <a:pPr eaLnBrk="1" hangingPunct="1"/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}</a:t>
            </a:r>
            <a:endParaRPr lang="es-UY" altLang="zh-CN" sz="2000">
              <a:latin typeface="Lucida Console" panose="020B0609040504020204" pitchFamily="49" charset="0"/>
              <a:ea typeface="SimSun" panose="02010600030101010101" pitchFamily="2" charset="-122"/>
            </a:endParaRPr>
          </a:p>
          <a:p>
            <a:pPr eaLnBrk="1" hangingPunct="1"/>
            <a:br>
              <a:rPr lang="es-UY" altLang="zh-CN" sz="2000">
                <a:latin typeface="Lucida Console" panose="020B0609040504020204" pitchFamily="49" charset="0"/>
                <a:ea typeface="SimSun" panose="02010600030101010101" pitchFamily="2" charset="-122"/>
              </a:rPr>
            </a:br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</a:t>
            </a:r>
            <a:r>
              <a:rPr lang="es-ES_tradnl" altLang="zh-CN" sz="2000">
                <a:solidFill>
                  <a:srgbClr val="0033CC"/>
                </a:solidFill>
                <a:latin typeface="Lucida Console" panose="020B0609040504020204" pitchFamily="49" charset="0"/>
                <a:ea typeface="SimSun" panose="02010600030101010101" pitchFamily="2" charset="-122"/>
              </a:rPr>
              <a:t>void</a:t>
            </a:r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 procesar(entrada) {</a:t>
            </a:r>
            <a:endParaRPr lang="es-UY" altLang="zh-CN" sz="2000">
              <a:latin typeface="Lucida Console" panose="020B0609040504020204" pitchFamily="49" charset="0"/>
              <a:ea typeface="SimSun" panose="02010600030101010101" pitchFamily="2" charset="-122"/>
            </a:endParaRPr>
          </a:p>
          <a:p>
            <a:pPr eaLnBrk="1" hangingPunct="1"/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	</a:t>
            </a:r>
            <a:r>
              <a:rPr lang="es-ES_tradnl" altLang="zh-CN" sz="2000">
                <a:solidFill>
                  <a:srgbClr val="008000"/>
                </a:solidFill>
                <a:latin typeface="Lucida Console" panose="020B0609040504020204" pitchFamily="49" charset="0"/>
                <a:ea typeface="SimSun" panose="02010600030101010101" pitchFamily="2" charset="-122"/>
              </a:rPr>
              <a:t>//hacer algo con entrada y atributos     </a:t>
            </a:r>
          </a:p>
          <a:p>
            <a:pPr eaLnBrk="1" hangingPunct="1"/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}</a:t>
            </a:r>
          </a:p>
          <a:p>
            <a:pPr eaLnBrk="1" hangingPunct="1"/>
            <a:br>
              <a:rPr lang="es-UY" altLang="zh-CN" sz="2000">
                <a:latin typeface="Lucida Console" panose="020B0609040504020204" pitchFamily="49" charset="0"/>
                <a:ea typeface="SimSun" panose="02010600030101010101" pitchFamily="2" charset="-122"/>
              </a:rPr>
            </a:br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</a:t>
            </a:r>
            <a:r>
              <a:rPr lang="es-ES_tradnl" altLang="zh-CN" sz="2000">
                <a:solidFill>
                  <a:srgbClr val="0033CC"/>
                </a:solidFill>
                <a:latin typeface="Lucida Console" panose="020B0609040504020204" pitchFamily="49" charset="0"/>
                <a:ea typeface="SimSun" panose="02010600030101010101" pitchFamily="2" charset="-122"/>
              </a:rPr>
              <a:t>void</a:t>
            </a:r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 guardar() {</a:t>
            </a:r>
            <a:endParaRPr lang="es-UY" altLang="zh-CN" sz="2000">
              <a:latin typeface="Lucida Console" panose="020B0609040504020204" pitchFamily="49" charset="0"/>
              <a:ea typeface="SimSun" panose="02010600030101010101" pitchFamily="2" charset="-122"/>
            </a:endParaRPr>
          </a:p>
          <a:p>
            <a:pPr eaLnBrk="1" hangingPunct="1"/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	write(arch,atributos);</a:t>
            </a:r>
          </a:p>
          <a:p>
            <a:pPr eaLnBrk="1" hangingPunct="1"/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	}</a:t>
            </a:r>
          </a:p>
          <a:p>
            <a:pPr eaLnBrk="1" hangingPunct="1"/>
            <a:r>
              <a:rPr lang="es-ES_tradnl" altLang="zh-CN" sz="2000">
                <a:latin typeface="Lucida Console" panose="020B0609040504020204" pitchFamily="49" charset="0"/>
                <a:ea typeface="SimSun" panose="02010600030101010101" pitchFamily="2" charset="-122"/>
              </a:rPr>
              <a:t>}</a:t>
            </a:r>
            <a:endParaRPr lang="es-UY" altLang="es-UY" sz="2000">
              <a:latin typeface="Lucida Console" panose="020B0609040504020204" pitchFamily="49" charset="0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476375" y="2781300"/>
            <a:ext cx="3671888" cy="10080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580063" y="1989138"/>
            <a:ext cx="281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Aspectos de presentación</a:t>
            </a:r>
            <a:endParaRPr lang="es-UY" altLang="es-UY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5076825" y="2276475"/>
            <a:ext cx="5746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476375" y="4005263"/>
            <a:ext cx="6624638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00788" y="2852738"/>
            <a:ext cx="210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Aspectos de lógica</a:t>
            </a:r>
          </a:p>
          <a:p>
            <a:pPr algn="ctr" eaLnBrk="1" hangingPunct="1"/>
            <a:r>
              <a:rPr lang="es-ES_tradnl" altLang="es-UY"/>
              <a:t>de la aplicación</a:t>
            </a:r>
            <a:endParaRPr lang="es-UY" altLang="es-UY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6156325" y="34290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1476375" y="5229225"/>
            <a:ext cx="4535488" cy="10080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516688" y="5373688"/>
            <a:ext cx="2228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Aspectos de acceso</a:t>
            </a:r>
          </a:p>
          <a:p>
            <a:pPr algn="ctr" eaLnBrk="1" hangingPunct="1"/>
            <a:r>
              <a:rPr lang="es-ES_tradnl" altLang="es-UY"/>
              <a:t>a la persistencia de</a:t>
            </a:r>
          </a:p>
          <a:p>
            <a:pPr algn="ctr" eaLnBrk="1" hangingPunct="1"/>
            <a:r>
              <a:rPr lang="es-ES_tradnl" altLang="es-UY"/>
              <a:t>datos</a:t>
            </a:r>
            <a:endParaRPr lang="es-UY" altLang="es-UY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6084888" y="573405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89669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900"/>
              <a:t>Aspectos de una Aplicación (4)</a:t>
            </a:r>
            <a:endParaRPr lang="es-UY" altLang="es-UY" sz="39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En el ejemplo anterior se detectan fragmentos de código con diferentes propósitos en una misma clase</a:t>
            </a:r>
          </a:p>
          <a:p>
            <a:pPr lvl="1" eaLnBrk="1" hangingPunct="1"/>
            <a:r>
              <a:rPr lang="es-ES_tradnl" altLang="zh-CN">
                <a:ea typeface="SimSun" panose="02010600030101010101" pitchFamily="2" charset="-122"/>
              </a:rPr>
              <a:t>Código para procesar la información existente que implementa la lógica de la aplicación,</a:t>
            </a:r>
          </a:p>
          <a:p>
            <a:pPr lvl="1" eaLnBrk="1" hangingPunct="1"/>
            <a:r>
              <a:rPr lang="es-ES_tradnl" altLang="zh-CN">
                <a:ea typeface="SimSun" panose="02010600030101010101" pitchFamily="2" charset="-122"/>
              </a:rPr>
              <a:t>Código de interacción con el usuario, y </a:t>
            </a:r>
          </a:p>
          <a:p>
            <a:pPr lvl="1" eaLnBrk="1" hangingPunct="1"/>
            <a:r>
              <a:rPr lang="es-ES_tradnl" altLang="zh-CN">
                <a:ea typeface="SimSun" panose="02010600030101010101" pitchFamily="2" charset="-122"/>
              </a:rPr>
              <a:t>Código que sirve para almacenar los datos en un medio persistente</a:t>
            </a:r>
            <a:r>
              <a:rPr lang="es-UY" altLang="zh-CN">
                <a:ea typeface="SimSun" panose="02010600030101010101" pitchFamily="2" charset="-122"/>
              </a:rPr>
              <a:t> 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12084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900"/>
              <a:t>Aspectos de una Aplicación (5)</a:t>
            </a:r>
            <a:endParaRPr lang="es-UY" altLang="es-UY" sz="39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zh-CN" sz="3000">
                <a:ea typeface="SimSun" panose="02010600030101010101" pitchFamily="2" charset="-122"/>
              </a:rPr>
              <a:t>Esto es común a la mayoría de los sistemas de información interactivos</a:t>
            </a:r>
          </a:p>
          <a:p>
            <a:pPr eaLnBrk="1" hangingPunct="1"/>
            <a:r>
              <a:rPr lang="es-ES_tradnl" altLang="zh-CN" sz="3000">
                <a:ea typeface="SimSun" panose="02010600030101010101" pitchFamily="2" charset="-122"/>
              </a:rPr>
              <a:t>Se puede decir que estas aplicaciones abarcan básicamente tres aspectos</a:t>
            </a:r>
            <a:endParaRPr lang="es-UY" altLang="zh-CN" sz="3000">
              <a:ea typeface="SimSun" panose="02010600030101010101" pitchFamily="2" charset="-122"/>
            </a:endParaRPr>
          </a:p>
          <a:p>
            <a:pPr lvl="1" eaLnBrk="1" hangingPunct="1"/>
            <a:r>
              <a:rPr lang="es-ES_tradnl" altLang="zh-CN" sz="2400" b="1">
                <a:ea typeface="SimSun" panose="02010600030101010101" pitchFamily="2" charset="-122"/>
              </a:rPr>
              <a:t>Presentación:</a:t>
            </a:r>
            <a:r>
              <a:rPr lang="es-ES_tradnl" altLang="zh-CN" sz="2400">
                <a:ea typeface="SimSun" panose="02010600030101010101" pitchFamily="2" charset="-122"/>
              </a:rPr>
              <a:t> incluye todo lo referente a la interacción del sistema con los usuarios en el mundo exterior</a:t>
            </a:r>
            <a:endParaRPr lang="es-ES" altLang="zh-CN" sz="2400">
              <a:ea typeface="SimSun" panose="02010600030101010101" pitchFamily="2" charset="-122"/>
            </a:endParaRPr>
          </a:p>
          <a:p>
            <a:pPr lvl="1" eaLnBrk="1" hangingPunct="1"/>
            <a:r>
              <a:rPr lang="es-ES_tradnl" altLang="zh-CN" sz="2400" b="1">
                <a:ea typeface="SimSun" panose="02010600030101010101" pitchFamily="2" charset="-122"/>
              </a:rPr>
              <a:t>Lógica:</a:t>
            </a:r>
            <a:r>
              <a:rPr lang="es-ES_tradnl" altLang="zh-CN" sz="2400">
                <a:ea typeface="SimSun" panose="02010600030101010101" pitchFamily="2" charset="-122"/>
              </a:rPr>
              <a:t> se encarga del procesamiento particular que el sistema deba realizar sobre la información que maneja</a:t>
            </a:r>
            <a:endParaRPr lang="es-ES" altLang="zh-CN" sz="2400">
              <a:ea typeface="SimSun" panose="02010600030101010101" pitchFamily="2" charset="-122"/>
            </a:endParaRPr>
          </a:p>
          <a:p>
            <a:pPr lvl="1" eaLnBrk="1" hangingPunct="1"/>
            <a:r>
              <a:rPr lang="es-ES_tradnl" altLang="zh-CN" sz="2400" b="1">
                <a:ea typeface="SimSun" panose="02010600030101010101" pitchFamily="2" charset="-122"/>
              </a:rPr>
              <a:t>Persistencia:</a:t>
            </a:r>
            <a:r>
              <a:rPr lang="es-ES_tradnl" altLang="zh-CN" sz="2400">
                <a:ea typeface="SimSun" panose="02010600030101010101" pitchFamily="2" charset="-122"/>
              </a:rPr>
              <a:t> consiste en el almacenamiento persistente de dicha información</a:t>
            </a:r>
            <a:endParaRPr lang="es-UY" altLang="es-UY" sz="24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26843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900"/>
              <a:t>Aspectos de una Aplicación (6)</a:t>
            </a:r>
            <a:endParaRPr lang="es-UY" altLang="es-UY" sz="39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zh-CN">
                <a:ea typeface="SimSun" panose="02010600030101010101" pitchFamily="2" charset="-122"/>
              </a:rPr>
              <a:t>Incluir los tres aspectos en una misma clase no resulta flexible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zh-CN">
                <a:ea typeface="SimSun" panose="02010600030101010101" pitchFamily="2" charset="-122"/>
              </a:rPr>
              <a:t>La clase completa queda dependiente de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zh-CN">
                <a:ea typeface="SimSun" panose="02010600030101010101" pitchFamily="2" charset="-122"/>
              </a:rPr>
              <a:t>La forma en que los datos son mostrados u obtenidos del usuario, y además de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zh-CN">
                <a:ea typeface="SimSun" panose="02010600030101010101" pitchFamily="2" charset="-122"/>
              </a:rPr>
              <a:t>La forma en que los datos son almacenados</a:t>
            </a:r>
            <a:endParaRPr lang="es-UY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altLang="zh-CN">
                <a:ea typeface="SimSun" panose="02010600030101010101" pitchFamily="2" charset="-122"/>
              </a:rPr>
              <a:t>Es deseable establecer una separación de dichos aspectos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zh-CN">
                <a:ea typeface="SimSun" panose="02010600030101010101" pitchFamily="2" charset="-122"/>
              </a:rPr>
              <a:t>Es decir, mantener el código referente a cada aspecto en clases separadas</a:t>
            </a:r>
            <a:r>
              <a:rPr lang="es-UY" altLang="zh-CN">
                <a:ea typeface="SimSun" panose="02010600030101010101" pitchFamily="2" charset="-122"/>
              </a:rPr>
              <a:t> 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68501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900"/>
              <a:t>Aspectos de una Aplicación (7)</a:t>
            </a:r>
            <a:endParaRPr lang="es-UY" altLang="es-UY" sz="39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Esto sugiere un criterio concreto de partición de componentes</a:t>
            </a:r>
            <a:endParaRPr lang="es-UY" altLang="es-UY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835150" y="3141663"/>
            <a:ext cx="1584325" cy="790575"/>
          </a:xfrm>
          <a:prstGeom prst="roundRect">
            <a:avLst>
              <a:gd name="adj" fmla="val 16667"/>
            </a:avLst>
          </a:prstGeom>
          <a:solidFill>
            <a:srgbClr val="AFC2F1">
              <a:alpha val="50195"/>
            </a:srgbClr>
          </a:solidFill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Presentación</a:t>
            </a:r>
            <a:endParaRPr lang="es-UY" altLang="es-UY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076825" y="3933825"/>
            <a:ext cx="1584325" cy="790575"/>
          </a:xfrm>
          <a:prstGeom prst="roundRect">
            <a:avLst>
              <a:gd name="adj" fmla="val 16667"/>
            </a:avLst>
          </a:prstGeom>
          <a:solidFill>
            <a:srgbClr val="AFC2F1">
              <a:alpha val="50195"/>
            </a:srgbClr>
          </a:solidFill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Lógica</a:t>
            </a:r>
            <a:endParaRPr lang="es-UY" altLang="es-UY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2411413" y="5013325"/>
            <a:ext cx="1584325" cy="790575"/>
          </a:xfrm>
          <a:prstGeom prst="roundRect">
            <a:avLst>
              <a:gd name="adj" fmla="val 16667"/>
            </a:avLst>
          </a:prstGeom>
          <a:solidFill>
            <a:srgbClr val="AFC2F1">
              <a:alpha val="50195"/>
            </a:srgbClr>
          </a:solidFill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Persistencia</a:t>
            </a:r>
            <a:endParaRPr lang="es-UY" altLang="es-UY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563938" y="3500438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563938" y="3716338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4067175" y="4724400"/>
            <a:ext cx="9366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4140200" y="4868863"/>
            <a:ext cx="9366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8800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en Capas</a:t>
            </a:r>
            <a:endParaRPr lang="es-UY" altLang="es-UY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35150"/>
            <a:ext cx="806450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Una Arquitectura en Capas es la arquitectura de un sistema que haya sido particionado según el estilo de Capas</a:t>
            </a:r>
          </a:p>
          <a:p>
            <a:pPr lvl="1" eaLnBrk="1" hangingPunct="1"/>
            <a:r>
              <a:rPr lang="es-ES_tradnl" altLang="es-UY"/>
              <a:t>Define diferentes “niveles” de elementos</a:t>
            </a:r>
          </a:p>
          <a:p>
            <a:pPr lvl="1" eaLnBrk="1" hangingPunct="1"/>
            <a:r>
              <a:rPr lang="es-ES_tradnl" altLang="es-UY"/>
              <a:t>Los elementos de un mismo nivel tienen responsabilidades de abstracción similar</a:t>
            </a:r>
          </a:p>
          <a:p>
            <a:pPr lvl="1" eaLnBrk="1" hangingPunct="1"/>
            <a:r>
              <a:rPr lang="es-ES_tradnl" altLang="es-UY"/>
              <a:t>Los elementos de un nivel están para atender los pedidos de los elementos del nivel superior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4642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en Capas (2)</a:t>
            </a:r>
            <a:endParaRPr lang="es-UY" altLang="es-UY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268538" y="1844675"/>
            <a:ext cx="4103687" cy="4103688"/>
          </a:xfrm>
          <a:prstGeom prst="ellipse">
            <a:avLst/>
          </a:prstGeom>
          <a:solidFill>
            <a:srgbClr val="AFC2F1">
              <a:alpha val="50195"/>
            </a:srgbClr>
          </a:solidFill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060700" y="2636838"/>
            <a:ext cx="2519363" cy="2519362"/>
          </a:xfrm>
          <a:prstGeom prst="ellipse">
            <a:avLst/>
          </a:prstGeom>
          <a:solidFill>
            <a:srgbClr val="AFC2F1">
              <a:alpha val="50195"/>
            </a:srgbClr>
          </a:solidFill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endParaRPr lang="en-US" altLang="es-UY" sz="2400" b="1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816350" y="3392488"/>
            <a:ext cx="1008063" cy="1008062"/>
          </a:xfrm>
          <a:prstGeom prst="ellipse">
            <a:avLst/>
          </a:prstGeom>
          <a:solidFill>
            <a:srgbClr val="AFC2F1">
              <a:alpha val="50195"/>
            </a:srgbClr>
          </a:solidFill>
          <a:ln w="3810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2400" b="1"/>
              <a:t>1</a:t>
            </a:r>
            <a:endParaRPr lang="es-UY" altLang="es-UY" sz="2400" b="1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140200" y="27082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2400" b="1"/>
              <a:t>2</a:t>
            </a:r>
            <a:endParaRPr lang="es-UY" altLang="es-UY" sz="2400" b="1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40200" y="19161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2400" b="1"/>
              <a:t>3</a:t>
            </a:r>
            <a:endParaRPr lang="es-UY" altLang="es-UY" sz="2400" b="1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 rot="-2342520">
            <a:off x="2627313" y="3429000"/>
            <a:ext cx="935037" cy="9350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65" y="9203"/>
                </a:moveTo>
                <a:cubicBezTo>
                  <a:pt x="17020" y="5955"/>
                  <a:pt x="14131" y="3654"/>
                  <a:pt x="10800" y="3654"/>
                </a:cubicBezTo>
                <a:cubicBezTo>
                  <a:pt x="10199" y="3653"/>
                  <a:pt x="9600" y="3729"/>
                  <a:pt x="9019" y="3879"/>
                </a:cubicBezTo>
                <a:lnTo>
                  <a:pt x="8108" y="340"/>
                </a:lnTo>
                <a:cubicBezTo>
                  <a:pt x="8987" y="114"/>
                  <a:pt x="9892" y="-1"/>
                  <a:pt x="10800" y="0"/>
                </a:cubicBezTo>
                <a:cubicBezTo>
                  <a:pt x="15834" y="0"/>
                  <a:pt x="20201" y="3479"/>
                  <a:pt x="21326" y="8386"/>
                </a:cubicBezTo>
                <a:lnTo>
                  <a:pt x="23958" y="7783"/>
                </a:lnTo>
                <a:lnTo>
                  <a:pt x="20558" y="13207"/>
                </a:lnTo>
                <a:lnTo>
                  <a:pt x="15133" y="9806"/>
                </a:lnTo>
                <a:lnTo>
                  <a:pt x="17765" y="9203"/>
                </a:lnTo>
                <a:close/>
              </a:path>
            </a:pathLst>
          </a:custGeom>
          <a:solidFill>
            <a:srgbClr val="A7C6C5"/>
          </a:solidFill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 rot="-2342520" flipH="1" flipV="1">
            <a:off x="2627313" y="3357563"/>
            <a:ext cx="935037" cy="93503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65" y="9203"/>
                </a:moveTo>
                <a:cubicBezTo>
                  <a:pt x="17020" y="5955"/>
                  <a:pt x="14131" y="3654"/>
                  <a:pt x="10800" y="3654"/>
                </a:cubicBezTo>
                <a:cubicBezTo>
                  <a:pt x="10199" y="3653"/>
                  <a:pt x="9600" y="3729"/>
                  <a:pt x="9019" y="3879"/>
                </a:cubicBezTo>
                <a:lnTo>
                  <a:pt x="8108" y="340"/>
                </a:lnTo>
                <a:cubicBezTo>
                  <a:pt x="8987" y="114"/>
                  <a:pt x="9892" y="-1"/>
                  <a:pt x="10800" y="0"/>
                </a:cubicBezTo>
                <a:cubicBezTo>
                  <a:pt x="15834" y="0"/>
                  <a:pt x="20201" y="3479"/>
                  <a:pt x="21326" y="8386"/>
                </a:cubicBezTo>
                <a:lnTo>
                  <a:pt x="23958" y="7783"/>
                </a:lnTo>
                <a:lnTo>
                  <a:pt x="20558" y="13207"/>
                </a:lnTo>
                <a:lnTo>
                  <a:pt x="15133" y="9806"/>
                </a:lnTo>
                <a:lnTo>
                  <a:pt x="17765" y="9203"/>
                </a:lnTo>
                <a:close/>
              </a:path>
            </a:pathLst>
          </a:custGeom>
          <a:solidFill>
            <a:srgbClr val="A7C6C5"/>
          </a:solidFill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627313" y="30686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Pedido</a:t>
            </a:r>
            <a:endParaRPr lang="es-UY" altLang="es-UY" b="1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484438" y="4365625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Respuesta</a:t>
            </a:r>
            <a:endParaRPr lang="es-UY" altLang="es-UY" b="1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769100" y="191611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6950075" y="22764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6516688" y="2636838"/>
            <a:ext cx="865187" cy="360362"/>
            <a:chOff x="4195" y="2251"/>
            <a:chExt cx="545" cy="227"/>
          </a:xfrm>
        </p:grpSpPr>
        <p:sp>
          <p:nvSpPr>
            <p:cNvPr id="20511" name="Line 15"/>
            <p:cNvSpPr>
              <a:spLocks noChangeShapeType="1"/>
            </p:cNvSpPr>
            <p:nvPr/>
          </p:nvSpPr>
          <p:spPr bwMode="auto">
            <a:xfrm flipH="1">
              <a:off x="4195" y="2251"/>
              <a:ext cx="273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0512" name="Line 16"/>
            <p:cNvSpPr>
              <a:spLocks noChangeShapeType="1"/>
            </p:cNvSpPr>
            <p:nvPr/>
          </p:nvSpPr>
          <p:spPr bwMode="auto">
            <a:xfrm>
              <a:off x="4468" y="2251"/>
              <a:ext cx="272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0495" name="Line 17"/>
          <p:cNvSpPr>
            <a:spLocks noChangeShapeType="1"/>
          </p:cNvSpPr>
          <p:nvPr/>
        </p:nvSpPr>
        <p:spPr bwMode="auto">
          <a:xfrm>
            <a:off x="6734175" y="24209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496" name="Oval 18"/>
          <p:cNvSpPr>
            <a:spLocks noChangeArrowheads="1"/>
          </p:cNvSpPr>
          <p:nvPr/>
        </p:nvSpPr>
        <p:spPr bwMode="auto">
          <a:xfrm>
            <a:off x="7200900" y="3500438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0497" name="Line 19"/>
          <p:cNvSpPr>
            <a:spLocks noChangeShapeType="1"/>
          </p:cNvSpPr>
          <p:nvPr/>
        </p:nvSpPr>
        <p:spPr bwMode="auto">
          <a:xfrm>
            <a:off x="7381875" y="386080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grpSp>
        <p:nvGrpSpPr>
          <p:cNvPr id="20498" name="Group 20"/>
          <p:cNvGrpSpPr>
            <a:grpSpLocks/>
          </p:cNvGrpSpPr>
          <p:nvPr/>
        </p:nvGrpSpPr>
        <p:grpSpPr bwMode="auto">
          <a:xfrm>
            <a:off x="6948488" y="4221163"/>
            <a:ext cx="865187" cy="360362"/>
            <a:chOff x="4195" y="2251"/>
            <a:chExt cx="545" cy="227"/>
          </a:xfrm>
        </p:grpSpPr>
        <p:sp>
          <p:nvSpPr>
            <p:cNvPr id="20509" name="Line 21"/>
            <p:cNvSpPr>
              <a:spLocks noChangeShapeType="1"/>
            </p:cNvSpPr>
            <p:nvPr/>
          </p:nvSpPr>
          <p:spPr bwMode="auto">
            <a:xfrm flipH="1">
              <a:off x="4195" y="2251"/>
              <a:ext cx="273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>
              <a:off x="4468" y="2251"/>
              <a:ext cx="272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0499" name="Line 23"/>
          <p:cNvSpPr>
            <a:spLocks noChangeShapeType="1"/>
          </p:cNvSpPr>
          <p:nvPr/>
        </p:nvSpPr>
        <p:spPr bwMode="auto">
          <a:xfrm>
            <a:off x="7165975" y="40052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00" name="Oval 24"/>
          <p:cNvSpPr>
            <a:spLocks noChangeArrowheads="1"/>
          </p:cNvSpPr>
          <p:nvPr/>
        </p:nvSpPr>
        <p:spPr bwMode="auto">
          <a:xfrm>
            <a:off x="6624638" y="5156200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0501" name="Line 25"/>
          <p:cNvSpPr>
            <a:spLocks noChangeShapeType="1"/>
          </p:cNvSpPr>
          <p:nvPr/>
        </p:nvSpPr>
        <p:spPr bwMode="auto">
          <a:xfrm>
            <a:off x="6805613" y="55165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grpSp>
        <p:nvGrpSpPr>
          <p:cNvPr id="20502" name="Group 26"/>
          <p:cNvGrpSpPr>
            <a:grpSpLocks/>
          </p:cNvGrpSpPr>
          <p:nvPr/>
        </p:nvGrpSpPr>
        <p:grpSpPr bwMode="auto">
          <a:xfrm>
            <a:off x="6372225" y="5876925"/>
            <a:ext cx="865188" cy="360363"/>
            <a:chOff x="4195" y="2251"/>
            <a:chExt cx="545" cy="227"/>
          </a:xfrm>
        </p:grpSpPr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4195" y="2251"/>
              <a:ext cx="273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4468" y="2251"/>
              <a:ext cx="272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0503" name="Line 29"/>
          <p:cNvSpPr>
            <a:spLocks noChangeShapeType="1"/>
          </p:cNvSpPr>
          <p:nvPr/>
        </p:nvSpPr>
        <p:spPr bwMode="auto">
          <a:xfrm>
            <a:off x="6589713" y="56610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04" name="AutoShape 30"/>
          <p:cNvSpPr>
            <a:spLocks noChangeArrowheads="1"/>
          </p:cNvSpPr>
          <p:nvPr/>
        </p:nvSpPr>
        <p:spPr bwMode="auto">
          <a:xfrm rot="-7085619">
            <a:off x="5939631" y="2277270"/>
            <a:ext cx="288925" cy="1008062"/>
          </a:xfrm>
          <a:prstGeom prst="upArrow">
            <a:avLst>
              <a:gd name="adj1" fmla="val 42861"/>
              <a:gd name="adj2" fmla="val 72526"/>
            </a:avLst>
          </a:prstGeom>
          <a:solidFill>
            <a:srgbClr val="A7C6C5"/>
          </a:solidFill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0505" name="AutoShape 31"/>
          <p:cNvSpPr>
            <a:spLocks noChangeArrowheads="1"/>
          </p:cNvSpPr>
          <p:nvPr/>
        </p:nvSpPr>
        <p:spPr bwMode="auto">
          <a:xfrm rot="-5177867">
            <a:off x="6299994" y="3429794"/>
            <a:ext cx="288925" cy="1008063"/>
          </a:xfrm>
          <a:prstGeom prst="upArrow">
            <a:avLst>
              <a:gd name="adj1" fmla="val 42861"/>
              <a:gd name="adj2" fmla="val 72526"/>
            </a:avLst>
          </a:prstGeom>
          <a:solidFill>
            <a:srgbClr val="A7C6C5"/>
          </a:solidFill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0506" name="AutoShape 32"/>
          <p:cNvSpPr>
            <a:spLocks noChangeArrowheads="1"/>
          </p:cNvSpPr>
          <p:nvPr/>
        </p:nvSpPr>
        <p:spPr bwMode="auto">
          <a:xfrm rot="-3255256">
            <a:off x="5868194" y="4798219"/>
            <a:ext cx="288925" cy="1008063"/>
          </a:xfrm>
          <a:prstGeom prst="upArrow">
            <a:avLst>
              <a:gd name="adj1" fmla="val 42861"/>
              <a:gd name="adj2" fmla="val 72526"/>
            </a:avLst>
          </a:prstGeom>
          <a:solidFill>
            <a:srgbClr val="A7C6C5"/>
          </a:solidFill>
          <a:ln w="381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7709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en Capas (3)</a:t>
            </a:r>
            <a:endParaRPr lang="es-UY" altLang="es-UY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La partición definida anteriormente es compatible con el estilo de Capas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Se definen por lo tanto las siguientes capas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600"/>
              <a:t>Presentación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600"/>
              <a:t>Lógica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600"/>
              <a:t>Persistencia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Los actores utilizan solamente la capa de presentación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La capa de persistencia no requiere de los servicios de ninguna otra</a:t>
            </a:r>
            <a:endParaRPr lang="es-UY" altLang="es-UY" sz="30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356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Contenido</a:t>
            </a:r>
            <a:endParaRPr lang="es-UY" alt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229600" cy="4662488"/>
          </a:xfrm>
        </p:spPr>
        <p:txBody>
          <a:bodyPr/>
          <a:lstStyle/>
          <a:p>
            <a:pPr eaLnBrk="1" hangingPunct="1"/>
            <a:r>
              <a:rPr lang="es-ES_tradnl" altLang="es-UY"/>
              <a:t>Introducción</a:t>
            </a:r>
          </a:p>
          <a:p>
            <a:pPr eaLnBrk="1" hangingPunct="1"/>
            <a:r>
              <a:rPr lang="es-ES_tradnl" altLang="es-UY"/>
              <a:t>Objetivos</a:t>
            </a:r>
          </a:p>
          <a:p>
            <a:pPr eaLnBrk="1" hangingPunct="1"/>
            <a:r>
              <a:rPr lang="es-ES_tradnl" altLang="es-UY"/>
              <a:t>Arquitectura Lógica</a:t>
            </a:r>
          </a:p>
          <a:p>
            <a:pPr eaLnBrk="1" hangingPunct="1"/>
            <a:r>
              <a:rPr lang="es-ES_tradnl" altLang="es-UY"/>
              <a:t>Diseño de Bajo Nivel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26184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en Capas (4)</a:t>
            </a:r>
            <a:endParaRPr lang="es-UY" altLang="es-UY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635375" y="1916113"/>
            <a:ext cx="1655763" cy="863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Presentación</a:t>
            </a:r>
            <a:endParaRPr lang="es-UY" altLang="es-UY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635375" y="1771650"/>
            <a:ext cx="719138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635375" y="3860800"/>
            <a:ext cx="1655763" cy="863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Lógica</a:t>
            </a:r>
            <a:endParaRPr lang="es-UY" altLang="es-UY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635375" y="3716338"/>
            <a:ext cx="719138" cy="1444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3563938" y="5300663"/>
            <a:ext cx="1800225" cy="1079500"/>
          </a:xfrm>
          <a:prstGeom prst="can">
            <a:avLst>
              <a:gd name="adj" fmla="val 25000"/>
            </a:avLst>
          </a:prstGeom>
          <a:solidFill>
            <a:srgbClr val="EEE05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Persistencia</a:t>
            </a:r>
            <a:endParaRPr lang="es-UY" altLang="es-UY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4356100" y="3213100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cxnSp>
        <p:nvCxnSpPr>
          <p:cNvPr id="22537" name="AutoShape 9"/>
          <p:cNvCxnSpPr>
            <a:cxnSpLocks noChangeShapeType="1"/>
            <a:stCxn id="22533" idx="0"/>
            <a:endCxn id="22536" idx="4"/>
          </p:cNvCxnSpPr>
          <p:nvPr/>
        </p:nvCxnSpPr>
        <p:spPr bwMode="auto">
          <a:xfrm flipV="1">
            <a:off x="4464050" y="3438525"/>
            <a:ext cx="0" cy="412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10"/>
          <p:cNvCxnSpPr>
            <a:cxnSpLocks noChangeShapeType="1"/>
            <a:stCxn id="22533" idx="2"/>
            <a:endCxn id="22535" idx="1"/>
          </p:cNvCxnSpPr>
          <p:nvPr/>
        </p:nvCxnSpPr>
        <p:spPr bwMode="auto">
          <a:xfrm>
            <a:off x="4464050" y="4733925"/>
            <a:ext cx="0" cy="5667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11"/>
          <p:cNvCxnSpPr>
            <a:cxnSpLocks noChangeShapeType="1"/>
            <a:stCxn id="22531" idx="2"/>
            <a:endCxn id="22536" idx="0"/>
          </p:cNvCxnSpPr>
          <p:nvPr/>
        </p:nvCxnSpPr>
        <p:spPr bwMode="auto">
          <a:xfrm>
            <a:off x="4464050" y="2789238"/>
            <a:ext cx="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443663" y="2852738"/>
            <a:ext cx="24320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Interfaz del sistema</a:t>
            </a:r>
          </a:p>
          <a:p>
            <a:pPr algn="ctr" eaLnBrk="1" hangingPunct="1"/>
            <a:r>
              <a:rPr lang="es-ES_tradnl" altLang="es-UY"/>
              <a:t>(contiene operaciones</a:t>
            </a:r>
          </a:p>
          <a:p>
            <a:pPr algn="ctr" eaLnBrk="1" hangingPunct="1"/>
            <a:r>
              <a:rPr lang="es-ES_tradnl" altLang="es-UY"/>
              <a:t>del sistema)</a:t>
            </a:r>
            <a:endParaRPr lang="es-UY" altLang="es-UY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4635500" y="332422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924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en Capas (5)</a:t>
            </a:r>
            <a:endParaRPr lang="es-UY" altLang="es-UY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¿Qué hay en cada capa?</a:t>
            </a:r>
          </a:p>
          <a:p>
            <a:pPr lvl="1" eaLnBrk="1" hangingPunct="1"/>
            <a:r>
              <a:rPr lang="es-ES_tradnl" altLang="es-UY" sz="2600"/>
              <a:t>Presentación: clases que se encargan de capturar la entrada de los usuarios y mostrar información</a:t>
            </a:r>
          </a:p>
          <a:p>
            <a:pPr lvl="1" eaLnBrk="1" hangingPunct="1"/>
            <a:r>
              <a:rPr lang="es-ES_tradnl" altLang="es-UY" sz="2600"/>
              <a:t>Lógica:</a:t>
            </a:r>
            <a:r>
              <a:rPr lang="es-ES_tradnl" altLang="es-UY"/>
              <a:t> </a:t>
            </a:r>
          </a:p>
          <a:p>
            <a:pPr lvl="2" eaLnBrk="1" hangingPunct="1"/>
            <a:r>
              <a:rPr lang="es-ES_tradnl" altLang="es-UY"/>
              <a:t>Clases que describen los objetos que procesarán la información para satisfacer los casos de uso del sistema</a:t>
            </a:r>
          </a:p>
          <a:p>
            <a:pPr lvl="2" eaLnBrk="1" hangingPunct="1"/>
            <a:r>
              <a:rPr lang="es-ES_tradnl" altLang="es-UY"/>
              <a:t>Clases que permiten a las anteriores acceder a los datos</a:t>
            </a:r>
          </a:p>
          <a:p>
            <a:pPr lvl="1" eaLnBrk="1" hangingPunct="1"/>
            <a:r>
              <a:rPr lang="es-ES_tradnl" altLang="es-UY" sz="2600"/>
              <a:t>Persistencia: datos del sistema que necesiten ser preservados (texto plano, base de datos, etc.)</a:t>
            </a:r>
            <a:endParaRPr lang="es-UY" altLang="es-UY" sz="26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47624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en Capas (6)</a:t>
            </a:r>
            <a:endParaRPr lang="es-UY" altLang="es-UY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Usualmente la capa lógica es refinada de la siguiente manera</a:t>
            </a:r>
            <a:endParaRPr lang="es-UY" altLang="es-UY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92275" y="3502025"/>
            <a:ext cx="4681538" cy="2879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692275" y="3141663"/>
            <a:ext cx="1944688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Lógica</a:t>
            </a:r>
            <a:endParaRPr lang="es-UY" altLang="es-UY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060700" y="3935413"/>
            <a:ext cx="1943100" cy="862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Servicios</a:t>
            </a:r>
          </a:p>
          <a:p>
            <a:pPr algn="ctr" eaLnBrk="1" hangingPunct="1"/>
            <a:r>
              <a:rPr lang="es-ES_tradnl" altLang="es-UY"/>
              <a:t>del Sistema</a:t>
            </a:r>
            <a:endParaRPr lang="es-UY" altLang="es-UY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060700" y="3717925"/>
            <a:ext cx="863600" cy="2174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060700" y="5302250"/>
            <a:ext cx="1943100" cy="863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Acceso</a:t>
            </a:r>
          </a:p>
          <a:p>
            <a:pPr algn="ctr" eaLnBrk="1" hangingPunct="1"/>
            <a:r>
              <a:rPr lang="es-ES_tradnl" altLang="es-UY"/>
              <a:t>a Datos</a:t>
            </a:r>
            <a:endParaRPr lang="es-UY" altLang="es-UY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060700" y="5084763"/>
            <a:ext cx="863600" cy="217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cxnSp>
        <p:nvCxnSpPr>
          <p:cNvPr id="24586" name="AutoShape 10"/>
          <p:cNvCxnSpPr>
            <a:cxnSpLocks noChangeShapeType="1"/>
            <a:stCxn id="24582" idx="2"/>
            <a:endCxn id="24584" idx="0"/>
          </p:cNvCxnSpPr>
          <p:nvPr/>
        </p:nvCxnSpPr>
        <p:spPr bwMode="auto">
          <a:xfrm>
            <a:off x="4032250" y="4806950"/>
            <a:ext cx="0" cy="4857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3887788" y="2852738"/>
            <a:ext cx="288925" cy="2889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cxnSp>
        <p:nvCxnSpPr>
          <p:cNvPr id="24588" name="AutoShape 12"/>
          <p:cNvCxnSpPr>
            <a:cxnSpLocks noChangeShapeType="1"/>
            <a:stCxn id="24582" idx="0"/>
            <a:endCxn id="24587" idx="4"/>
          </p:cNvCxnSpPr>
          <p:nvPr/>
        </p:nvCxnSpPr>
        <p:spPr bwMode="auto">
          <a:xfrm flipV="1">
            <a:off x="4032250" y="3151188"/>
            <a:ext cx="0" cy="774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170363" y="282257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ISistema</a:t>
            </a:r>
            <a:endParaRPr lang="es-UY" altLang="es-UY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783388" y="3789363"/>
            <a:ext cx="2051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Es este elemento</a:t>
            </a:r>
          </a:p>
          <a:p>
            <a:pPr algn="ctr" eaLnBrk="1" hangingPunct="1"/>
            <a:r>
              <a:rPr lang="es-ES_tradnl" altLang="es-UY"/>
              <a:t>el que realiza la(s)</a:t>
            </a:r>
          </a:p>
          <a:p>
            <a:pPr algn="ctr" eaLnBrk="1" hangingPunct="1"/>
            <a:r>
              <a:rPr lang="es-ES_tradnl" altLang="es-UY"/>
              <a:t>interfaz(ces) del </a:t>
            </a:r>
          </a:p>
          <a:p>
            <a:pPr algn="ctr" eaLnBrk="1" hangingPunct="1"/>
            <a:r>
              <a:rPr lang="es-ES_tradnl" altLang="es-UY"/>
              <a:t>sistema</a:t>
            </a:r>
            <a:endParaRPr lang="es-UY" altLang="es-UY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5076825" y="4383088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73815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132138" y="2276475"/>
            <a:ext cx="3384550" cy="41767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en Capas (7)</a:t>
            </a:r>
            <a:endParaRPr lang="es-UY" altLang="es-UY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Ejemplo</a:t>
            </a:r>
            <a:endParaRPr lang="es-UY" altLang="es-UY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23850" y="3708400"/>
            <a:ext cx="1943100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s-UY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23850" y="3490913"/>
            <a:ext cx="863600" cy="217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400" b="1"/>
              <a:t>Present.</a:t>
            </a:r>
            <a:endParaRPr lang="es-UY" altLang="es-UY" sz="14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92500" y="2420938"/>
            <a:ext cx="2592388" cy="2592387"/>
            <a:chOff x="2200" y="1525"/>
            <a:chExt cx="1633" cy="1633"/>
          </a:xfrm>
        </p:grpSpPr>
        <p:sp>
          <p:nvSpPr>
            <p:cNvPr id="25635" name="Rectangle 8"/>
            <p:cNvSpPr>
              <a:spLocks noChangeArrowheads="1"/>
            </p:cNvSpPr>
            <p:nvPr/>
          </p:nvSpPr>
          <p:spPr bwMode="auto">
            <a:xfrm>
              <a:off x="2200" y="1708"/>
              <a:ext cx="1633" cy="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s-UY"/>
            </a:p>
          </p:txBody>
        </p:sp>
        <p:sp>
          <p:nvSpPr>
            <p:cNvPr id="25636" name="Rectangle 9"/>
            <p:cNvSpPr>
              <a:spLocks noChangeArrowheads="1"/>
            </p:cNvSpPr>
            <p:nvPr/>
          </p:nvSpPr>
          <p:spPr bwMode="auto">
            <a:xfrm>
              <a:off x="2200" y="1525"/>
              <a:ext cx="816" cy="1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UY" sz="1400" b="1"/>
                <a:t>Serv. Sistema</a:t>
              </a:r>
              <a:endParaRPr lang="es-UY" altLang="es-UY" sz="1400" b="1"/>
            </a:p>
          </p:txBody>
        </p:sp>
      </p:grpSp>
      <p:cxnSp>
        <p:nvCxnSpPr>
          <p:cNvPr id="215050" name="AutoShape 10"/>
          <p:cNvCxnSpPr>
            <a:cxnSpLocks noChangeShapeType="1"/>
            <a:stCxn id="25635" idx="2"/>
            <a:endCxn id="25627" idx="0"/>
          </p:cNvCxnSpPr>
          <p:nvPr/>
        </p:nvCxnSpPr>
        <p:spPr bwMode="auto">
          <a:xfrm>
            <a:off x="4789488" y="5022850"/>
            <a:ext cx="0" cy="701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755650" y="4213225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s-UY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482600" y="4502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s-UY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39750" y="3924300"/>
            <a:ext cx="1439863" cy="719138"/>
            <a:chOff x="340" y="2472"/>
            <a:chExt cx="907" cy="453"/>
          </a:xfrm>
        </p:grpSpPr>
        <p:sp>
          <p:nvSpPr>
            <p:cNvPr id="25632" name="Rectangle 14"/>
            <p:cNvSpPr>
              <a:spLocks noChangeArrowheads="1"/>
            </p:cNvSpPr>
            <p:nvPr/>
          </p:nvSpPr>
          <p:spPr bwMode="auto">
            <a:xfrm>
              <a:off x="340" y="2472"/>
              <a:ext cx="907" cy="2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UY" sz="1600" b="1"/>
                <a:t>Menu</a:t>
              </a:r>
              <a:endParaRPr lang="es-UY" altLang="es-UY" sz="1600" b="1"/>
            </a:p>
          </p:txBody>
        </p:sp>
        <p:sp>
          <p:nvSpPr>
            <p:cNvPr id="25633" name="Rectangle 15"/>
            <p:cNvSpPr>
              <a:spLocks noChangeArrowheads="1"/>
            </p:cNvSpPr>
            <p:nvPr/>
          </p:nvSpPr>
          <p:spPr bwMode="auto">
            <a:xfrm>
              <a:off x="340" y="2699"/>
              <a:ext cx="907" cy="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5634" name="Rectangle 16"/>
            <p:cNvSpPr>
              <a:spLocks noChangeArrowheads="1"/>
            </p:cNvSpPr>
            <p:nvPr/>
          </p:nvSpPr>
          <p:spPr bwMode="auto">
            <a:xfrm>
              <a:off x="340" y="2789"/>
              <a:ext cx="907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UY" sz="1400"/>
                <a:t>mostrarMenu()</a:t>
              </a:r>
              <a:endParaRPr lang="es-UY" altLang="es-UY" sz="1400"/>
            </a:p>
          </p:txBody>
        </p:sp>
      </p:grpSp>
      <p:sp>
        <p:nvSpPr>
          <p:cNvPr id="25612" name="Rectangle 17"/>
          <p:cNvSpPr>
            <a:spLocks noChangeArrowheads="1"/>
          </p:cNvSpPr>
          <p:nvPr/>
        </p:nvSpPr>
        <p:spPr bwMode="auto">
          <a:xfrm>
            <a:off x="3132138" y="1916113"/>
            <a:ext cx="1404937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Lógica</a:t>
            </a:r>
            <a:endParaRPr lang="es-UY" altLang="es-UY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924300" y="2928938"/>
            <a:ext cx="1800225" cy="1150937"/>
            <a:chOff x="2472" y="1845"/>
            <a:chExt cx="1134" cy="725"/>
          </a:xfrm>
        </p:grpSpPr>
        <p:sp>
          <p:nvSpPr>
            <p:cNvPr id="25629" name="Rectangle 19"/>
            <p:cNvSpPr>
              <a:spLocks noChangeArrowheads="1"/>
            </p:cNvSpPr>
            <p:nvPr/>
          </p:nvSpPr>
          <p:spPr bwMode="auto">
            <a:xfrm>
              <a:off x="2472" y="1845"/>
              <a:ext cx="1134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UY" sz="1600" b="1"/>
                <a:t>Cajero</a:t>
              </a:r>
              <a:endParaRPr lang="es-UY" altLang="es-UY" sz="1600" b="1"/>
            </a:p>
          </p:txBody>
        </p:sp>
        <p:sp>
          <p:nvSpPr>
            <p:cNvPr id="25630" name="Rectangle 20"/>
            <p:cNvSpPr>
              <a:spLocks noChangeArrowheads="1"/>
            </p:cNvSpPr>
            <p:nvPr/>
          </p:nvSpPr>
          <p:spPr bwMode="auto">
            <a:xfrm>
              <a:off x="2472" y="2072"/>
              <a:ext cx="1134" cy="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5631" name="Rectangle 21"/>
            <p:cNvSpPr>
              <a:spLocks noChangeArrowheads="1"/>
            </p:cNvSpPr>
            <p:nvPr/>
          </p:nvSpPr>
          <p:spPr bwMode="auto">
            <a:xfrm>
              <a:off x="2472" y="2162"/>
              <a:ext cx="1134" cy="4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altLang="es-UY" sz="1400"/>
                <a:t>ingresarTarjeta()</a:t>
              </a:r>
            </a:p>
            <a:p>
              <a:pPr eaLnBrk="1" hangingPunct="1"/>
              <a:r>
                <a:rPr lang="es-ES_tradnl" altLang="es-UY" sz="1400"/>
                <a:t>ingresarPIN()</a:t>
              </a:r>
            </a:p>
            <a:p>
              <a:pPr eaLnBrk="1" hangingPunct="1"/>
              <a:r>
                <a:rPr lang="es-ES_tradnl" altLang="es-UY" sz="1400"/>
                <a:t>seleccionarCuenta()</a:t>
              </a:r>
              <a:endParaRPr lang="es-UY" altLang="es-UY" sz="1400"/>
            </a:p>
          </p:txBody>
        </p:sp>
      </p:grpSp>
      <p:sp>
        <p:nvSpPr>
          <p:cNvPr id="215062" name="Rectangle 22"/>
          <p:cNvSpPr>
            <a:spLocks noChangeArrowheads="1"/>
          </p:cNvSpPr>
          <p:nvPr/>
        </p:nvSpPr>
        <p:spPr bwMode="auto">
          <a:xfrm>
            <a:off x="4105275" y="4510088"/>
            <a:ext cx="1439863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 b="1"/>
              <a:t>Transaccion</a:t>
            </a:r>
            <a:endParaRPr lang="es-UY" altLang="es-UY" sz="1600" b="1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817938" y="5516563"/>
            <a:ext cx="1943100" cy="863600"/>
            <a:chOff x="2405" y="3475"/>
            <a:chExt cx="1224" cy="544"/>
          </a:xfrm>
        </p:grpSpPr>
        <p:sp>
          <p:nvSpPr>
            <p:cNvPr id="25627" name="Rectangle 24"/>
            <p:cNvSpPr>
              <a:spLocks noChangeArrowheads="1"/>
            </p:cNvSpPr>
            <p:nvPr/>
          </p:nvSpPr>
          <p:spPr bwMode="auto">
            <a:xfrm>
              <a:off x="2405" y="3612"/>
              <a:ext cx="1224" cy="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s-UY"/>
                <a:t>Acceso</a:t>
              </a:r>
            </a:p>
            <a:p>
              <a:pPr algn="ctr" eaLnBrk="1" hangingPunct="1"/>
              <a:r>
                <a:rPr lang="es-ES_tradnl" altLang="es-UY"/>
                <a:t>a Datos</a:t>
              </a:r>
              <a:endParaRPr lang="es-UY" altLang="es-UY"/>
            </a:p>
          </p:txBody>
        </p:sp>
        <p:sp>
          <p:nvSpPr>
            <p:cNvPr id="25628" name="Rectangle 25"/>
            <p:cNvSpPr>
              <a:spLocks noChangeArrowheads="1"/>
            </p:cNvSpPr>
            <p:nvPr/>
          </p:nvSpPr>
          <p:spPr bwMode="auto">
            <a:xfrm>
              <a:off x="2405" y="3475"/>
              <a:ext cx="544" cy="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</p:grpSp>
      <p:cxnSp>
        <p:nvCxnSpPr>
          <p:cNvPr id="215066" name="AutoShape 26"/>
          <p:cNvCxnSpPr>
            <a:cxnSpLocks noChangeShapeType="1"/>
            <a:stCxn id="25631" idx="2"/>
            <a:endCxn id="215062" idx="0"/>
          </p:cNvCxnSpPr>
          <p:nvPr/>
        </p:nvCxnSpPr>
        <p:spPr bwMode="auto">
          <a:xfrm>
            <a:off x="4824413" y="4089400"/>
            <a:ext cx="1587" cy="411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AutoShape 27"/>
          <p:cNvSpPr>
            <a:spLocks noChangeArrowheads="1"/>
          </p:cNvSpPr>
          <p:nvPr/>
        </p:nvSpPr>
        <p:spPr bwMode="auto">
          <a:xfrm>
            <a:off x="7235825" y="3357563"/>
            <a:ext cx="1800225" cy="1295400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s-UY" sz="1400"/>
          </a:p>
        </p:txBody>
      </p:sp>
      <p:sp>
        <p:nvSpPr>
          <p:cNvPr id="25618" name="Line 28"/>
          <p:cNvSpPr>
            <a:spLocks noChangeShapeType="1"/>
          </p:cNvSpPr>
          <p:nvPr/>
        </p:nvSpPr>
        <p:spPr bwMode="auto">
          <a:xfrm flipV="1">
            <a:off x="6523038" y="4581525"/>
            <a:ext cx="712787" cy="6635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5619" name="Oval 29"/>
          <p:cNvSpPr>
            <a:spLocks noChangeArrowheads="1"/>
          </p:cNvSpPr>
          <p:nvPr/>
        </p:nvSpPr>
        <p:spPr bwMode="auto">
          <a:xfrm>
            <a:off x="2555875" y="3216275"/>
            <a:ext cx="288925" cy="2889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s-UY"/>
          </a:p>
        </p:txBody>
      </p:sp>
      <p:sp>
        <p:nvSpPr>
          <p:cNvPr id="25620" name="Text Box 30"/>
          <p:cNvSpPr txBox="1">
            <a:spLocks noChangeArrowheads="1"/>
          </p:cNvSpPr>
          <p:nvPr/>
        </p:nvSpPr>
        <p:spPr bwMode="auto">
          <a:xfrm>
            <a:off x="2268538" y="28463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IRetiro</a:t>
            </a:r>
            <a:endParaRPr lang="es-UY" altLang="es-UY"/>
          </a:p>
        </p:txBody>
      </p:sp>
      <p:cxnSp>
        <p:nvCxnSpPr>
          <p:cNvPr id="25621" name="AutoShape 31"/>
          <p:cNvCxnSpPr>
            <a:cxnSpLocks noChangeShapeType="1"/>
            <a:endCxn id="25619" idx="4"/>
          </p:cNvCxnSpPr>
          <p:nvPr/>
        </p:nvCxnSpPr>
        <p:spPr bwMode="auto">
          <a:xfrm rot="-5400000">
            <a:off x="2074069" y="3720306"/>
            <a:ext cx="831850" cy="420688"/>
          </a:xfrm>
          <a:prstGeom prst="bentConnector3">
            <a:avLst>
              <a:gd name="adj1" fmla="val -1148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32"/>
          <p:cNvCxnSpPr>
            <a:cxnSpLocks noChangeShapeType="1"/>
            <a:stCxn id="25619" idx="6"/>
          </p:cNvCxnSpPr>
          <p:nvPr/>
        </p:nvCxnSpPr>
        <p:spPr bwMode="auto">
          <a:xfrm>
            <a:off x="2854325" y="3360738"/>
            <a:ext cx="2778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73" name="AutoShape 33"/>
          <p:cNvCxnSpPr>
            <a:cxnSpLocks noChangeShapeType="1"/>
            <a:stCxn id="25630" idx="1"/>
          </p:cNvCxnSpPr>
          <p:nvPr/>
        </p:nvCxnSpPr>
        <p:spPr bwMode="auto">
          <a:xfrm flipH="1">
            <a:off x="3130550" y="3360738"/>
            <a:ext cx="784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74" name="AutoShape 34"/>
          <p:cNvCxnSpPr>
            <a:cxnSpLocks noChangeShapeType="1"/>
            <a:stCxn id="25633" idx="3"/>
          </p:cNvCxnSpPr>
          <p:nvPr/>
        </p:nvCxnSpPr>
        <p:spPr bwMode="auto">
          <a:xfrm>
            <a:off x="1989138" y="4356100"/>
            <a:ext cx="276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75" name="Line 35"/>
          <p:cNvSpPr>
            <a:spLocks noChangeShapeType="1"/>
          </p:cNvSpPr>
          <p:nvPr/>
        </p:nvSpPr>
        <p:spPr bwMode="auto">
          <a:xfrm flipV="1">
            <a:off x="5762625" y="5248275"/>
            <a:ext cx="755650" cy="7048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15076" name="Text Box 36"/>
          <p:cNvSpPr txBox="1">
            <a:spLocks noChangeArrowheads="1"/>
          </p:cNvSpPr>
          <p:nvPr/>
        </p:nvSpPr>
        <p:spPr bwMode="auto">
          <a:xfrm>
            <a:off x="7308850" y="3716338"/>
            <a:ext cx="14335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400"/>
              <a:t>21/4/2005;</a:t>
            </a:r>
          </a:p>
          <a:p>
            <a:pPr eaLnBrk="1" hangingPunct="1"/>
            <a:r>
              <a:rPr lang="es-ES_tradnl" altLang="es-UY" sz="1400"/>
              <a:t>1001-345-7612;</a:t>
            </a:r>
          </a:p>
          <a:p>
            <a:pPr eaLnBrk="1" hangingPunct="1"/>
            <a:r>
              <a:rPr lang="es-ES_tradnl" altLang="es-UY" sz="1400"/>
              <a:t>$U 1200,00</a:t>
            </a:r>
            <a:endParaRPr lang="es-UY" altLang="es-UY" sz="140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3738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2" grpId="0" animBg="1"/>
      <p:bldP spid="2150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Operaciones del Sistema</a:t>
            </a:r>
            <a:endParaRPr lang="es-UY" altLang="es-UY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05000"/>
            <a:ext cx="799465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Los Diagramas de Secuencia del Sistema ilustran la forma en que los actores realizan “invocaciones” sobre el sistema</a:t>
            </a:r>
          </a:p>
          <a:p>
            <a:pPr eaLnBrk="1" hangingPunct="1"/>
            <a:r>
              <a:rPr lang="es-ES_tradnl" altLang="es-UY"/>
              <a:t>Al estudiar la Arquitectura Lógica es posible profundizar en los detalles de cómo se realizan dichas invocaciones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56279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Operaciones del Sistema (2)</a:t>
            </a:r>
            <a:endParaRPr lang="es-UY" altLang="es-UY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427538" y="4868863"/>
            <a:ext cx="2449512" cy="1584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s-UY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427538" y="4579938"/>
            <a:ext cx="1296987" cy="288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400" b="1"/>
              <a:t>Serv. Sistema</a:t>
            </a:r>
            <a:endParaRPr lang="es-UY" altLang="es-UY" sz="1400" b="1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427538" y="2779713"/>
            <a:ext cx="2449512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s-UY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427538" y="2492375"/>
            <a:ext cx="129698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400" b="1"/>
              <a:t>Presentación</a:t>
            </a:r>
            <a:endParaRPr lang="es-UY" altLang="es-UY" sz="1400" b="1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859338" y="32845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s-UY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86288" y="3573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s-UY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219700" y="2995613"/>
            <a:ext cx="1439863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 b="1"/>
              <a:t>Menu</a:t>
            </a:r>
            <a:endParaRPr lang="es-UY" altLang="es-UY" sz="1600" b="1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219700" y="3355975"/>
            <a:ext cx="1439863" cy="142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219700" y="3498850"/>
            <a:ext cx="1439863" cy="215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400"/>
              <a:t>mostrarMenu()</a:t>
            </a:r>
            <a:endParaRPr lang="es-UY" altLang="es-UY" sz="140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932363" y="5084763"/>
            <a:ext cx="1800225" cy="35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 b="1"/>
              <a:t>Cajero</a:t>
            </a:r>
            <a:endParaRPr lang="es-UY" altLang="es-UY" sz="1600" b="1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932363" y="5445125"/>
            <a:ext cx="1800225" cy="142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932363" y="5588000"/>
            <a:ext cx="18002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400"/>
              <a:t>ingresarTarjeta()</a:t>
            </a:r>
          </a:p>
          <a:p>
            <a:pPr eaLnBrk="1" hangingPunct="1"/>
            <a:r>
              <a:rPr lang="es-ES_tradnl" altLang="es-UY" sz="1400"/>
              <a:t>ingresarPIN()</a:t>
            </a:r>
          </a:p>
          <a:p>
            <a:pPr eaLnBrk="1" hangingPunct="1"/>
            <a:r>
              <a:rPr lang="es-ES_tradnl" altLang="es-UY" sz="1400"/>
              <a:t>seleccionarCuenta()</a:t>
            </a:r>
            <a:endParaRPr lang="es-UY" altLang="es-UY" sz="1400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011863" y="3716338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8243888" y="2636838"/>
            <a:ext cx="692150" cy="865187"/>
            <a:chOff x="4740" y="2659"/>
            <a:chExt cx="545" cy="681"/>
          </a:xfrm>
        </p:grpSpPr>
        <p:sp>
          <p:nvSpPr>
            <p:cNvPr id="27684" name="Oval 17"/>
            <p:cNvSpPr>
              <a:spLocks noChangeArrowheads="1"/>
            </p:cNvSpPr>
            <p:nvPr/>
          </p:nvSpPr>
          <p:spPr bwMode="auto">
            <a:xfrm>
              <a:off x="4899" y="2659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7685" name="Line 18"/>
            <p:cNvSpPr>
              <a:spLocks noChangeShapeType="1"/>
            </p:cNvSpPr>
            <p:nvPr/>
          </p:nvSpPr>
          <p:spPr bwMode="auto">
            <a:xfrm>
              <a:off x="5013" y="28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grpSp>
          <p:nvGrpSpPr>
            <p:cNvPr id="27686" name="Group 19"/>
            <p:cNvGrpSpPr>
              <a:grpSpLocks/>
            </p:cNvGrpSpPr>
            <p:nvPr/>
          </p:nvGrpSpPr>
          <p:grpSpPr bwMode="auto">
            <a:xfrm>
              <a:off x="4740" y="3113"/>
              <a:ext cx="545" cy="227"/>
              <a:chOff x="4195" y="2251"/>
              <a:chExt cx="545" cy="227"/>
            </a:xfrm>
          </p:grpSpPr>
          <p:sp>
            <p:nvSpPr>
              <p:cNvPr id="27688" name="Line 20"/>
              <p:cNvSpPr>
                <a:spLocks noChangeShapeType="1"/>
              </p:cNvSpPr>
              <p:nvPr/>
            </p:nvSpPr>
            <p:spPr bwMode="auto">
              <a:xfrm flipH="1">
                <a:off x="4195" y="2251"/>
                <a:ext cx="273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27689" name="Line 21"/>
              <p:cNvSpPr>
                <a:spLocks noChangeShapeType="1"/>
              </p:cNvSpPr>
              <p:nvPr/>
            </p:nvSpPr>
            <p:spPr bwMode="auto">
              <a:xfrm>
                <a:off x="4468" y="2251"/>
                <a:ext cx="272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</p:grpSp>
        <p:sp>
          <p:nvSpPr>
            <p:cNvPr id="27687" name="Line 22"/>
            <p:cNvSpPr>
              <a:spLocks noChangeShapeType="1"/>
            </p:cNvSpPr>
            <p:nvPr/>
          </p:nvSpPr>
          <p:spPr bwMode="auto">
            <a:xfrm>
              <a:off x="4877" y="297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7665" name="Text Box 23"/>
          <p:cNvSpPr txBox="1">
            <a:spLocks noChangeArrowheads="1"/>
          </p:cNvSpPr>
          <p:nvPr/>
        </p:nvSpPr>
        <p:spPr bwMode="auto">
          <a:xfrm>
            <a:off x="8027988" y="35004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u="sng"/>
              <a:t> : Cliente</a:t>
            </a:r>
            <a:endParaRPr lang="es-UY" altLang="es-UY" u="sng"/>
          </a:p>
        </p:txBody>
      </p:sp>
      <p:sp>
        <p:nvSpPr>
          <p:cNvPr id="27666" name="Line 24"/>
          <p:cNvSpPr>
            <a:spLocks noChangeShapeType="1"/>
          </p:cNvSpPr>
          <p:nvPr/>
        </p:nvSpPr>
        <p:spPr bwMode="auto">
          <a:xfrm>
            <a:off x="6659563" y="3355975"/>
            <a:ext cx="1512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7667" name="Text Box 25"/>
          <p:cNvSpPr txBox="1">
            <a:spLocks noChangeArrowheads="1"/>
          </p:cNvSpPr>
          <p:nvPr/>
        </p:nvSpPr>
        <p:spPr bwMode="auto">
          <a:xfrm>
            <a:off x="6948488" y="2779713"/>
            <a:ext cx="1392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600"/>
              <a:t>ingresarPIN()</a:t>
            </a:r>
            <a:endParaRPr lang="es-UY" altLang="es-UY" sz="1600"/>
          </a:p>
        </p:txBody>
      </p:sp>
      <p:sp>
        <p:nvSpPr>
          <p:cNvPr id="27668" name="Line 26"/>
          <p:cNvSpPr>
            <a:spLocks noChangeShapeType="1"/>
          </p:cNvSpPr>
          <p:nvPr/>
        </p:nvSpPr>
        <p:spPr bwMode="auto">
          <a:xfrm flipH="1">
            <a:off x="7308850" y="32115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7669" name="Text Box 27"/>
          <p:cNvSpPr txBox="1">
            <a:spLocks noChangeArrowheads="1"/>
          </p:cNvSpPr>
          <p:nvPr/>
        </p:nvSpPr>
        <p:spPr bwMode="auto">
          <a:xfrm>
            <a:off x="6348413" y="4219575"/>
            <a:ext cx="1392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600"/>
              <a:t>ingresarPIN()</a:t>
            </a:r>
            <a:endParaRPr lang="es-UY" altLang="es-UY" sz="1600"/>
          </a:p>
        </p:txBody>
      </p:sp>
      <p:sp>
        <p:nvSpPr>
          <p:cNvPr id="27670" name="Line 28"/>
          <p:cNvSpPr>
            <a:spLocks noChangeShapeType="1"/>
          </p:cNvSpPr>
          <p:nvPr/>
        </p:nvSpPr>
        <p:spPr bwMode="auto">
          <a:xfrm>
            <a:off x="6300788" y="42195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7671" name="Text Box 29"/>
          <p:cNvSpPr txBox="1">
            <a:spLocks noChangeArrowheads="1"/>
          </p:cNvSpPr>
          <p:nvPr/>
        </p:nvSpPr>
        <p:spPr bwMode="auto">
          <a:xfrm>
            <a:off x="6516688" y="1773238"/>
            <a:ext cx="215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>
                <a:solidFill>
                  <a:schemeClr val="bg2"/>
                </a:solidFill>
              </a:rPr>
              <a:t>Evento del Sistema</a:t>
            </a:r>
            <a:endParaRPr lang="es-UY" altLang="es-UY">
              <a:solidFill>
                <a:schemeClr val="bg2"/>
              </a:solidFill>
            </a:endParaRPr>
          </a:p>
        </p:txBody>
      </p:sp>
      <p:sp>
        <p:nvSpPr>
          <p:cNvPr id="27672" name="Text Box 30"/>
          <p:cNvSpPr txBox="1">
            <a:spLocks noChangeArrowheads="1"/>
          </p:cNvSpPr>
          <p:nvPr/>
        </p:nvSpPr>
        <p:spPr bwMode="auto">
          <a:xfrm>
            <a:off x="7308850" y="5229225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>
                <a:solidFill>
                  <a:schemeClr val="bg2"/>
                </a:solidFill>
              </a:rPr>
              <a:t>Operación del</a:t>
            </a:r>
          </a:p>
          <a:p>
            <a:pPr algn="ctr" eaLnBrk="1" hangingPunct="1"/>
            <a:r>
              <a:rPr lang="es-ES_tradnl" altLang="es-UY">
                <a:solidFill>
                  <a:schemeClr val="bg2"/>
                </a:solidFill>
              </a:rPr>
              <a:t>sistema</a:t>
            </a:r>
            <a:endParaRPr lang="es-UY" altLang="es-UY">
              <a:solidFill>
                <a:schemeClr val="bg2"/>
              </a:solidFill>
            </a:endParaRPr>
          </a:p>
        </p:txBody>
      </p:sp>
      <p:sp>
        <p:nvSpPr>
          <p:cNvPr id="27673" name="Line 31"/>
          <p:cNvSpPr>
            <a:spLocks noChangeShapeType="1"/>
          </p:cNvSpPr>
          <p:nvPr/>
        </p:nvSpPr>
        <p:spPr bwMode="auto">
          <a:xfrm>
            <a:off x="4067175" y="1700213"/>
            <a:ext cx="0" cy="4824412"/>
          </a:xfrm>
          <a:prstGeom prst="line">
            <a:avLst/>
          </a:prstGeom>
          <a:noFill/>
          <a:ln w="57150">
            <a:solidFill>
              <a:srgbClr val="C0C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7674" name="Line 32"/>
          <p:cNvSpPr>
            <a:spLocks noChangeShapeType="1"/>
          </p:cNvSpPr>
          <p:nvPr/>
        </p:nvSpPr>
        <p:spPr bwMode="auto">
          <a:xfrm flipH="1">
            <a:off x="7596188" y="2133600"/>
            <a:ext cx="71437" cy="719138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7675" name="Line 33"/>
          <p:cNvSpPr>
            <a:spLocks noChangeShapeType="1"/>
          </p:cNvSpPr>
          <p:nvPr/>
        </p:nvSpPr>
        <p:spPr bwMode="auto">
          <a:xfrm flipH="1" flipV="1">
            <a:off x="7164388" y="4581525"/>
            <a:ext cx="576262" cy="719138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27676" name="Picture 34" descr="arquitectura - d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3960813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77" name="Group 35"/>
          <p:cNvGrpSpPr>
            <a:grpSpLocks/>
          </p:cNvGrpSpPr>
          <p:nvPr/>
        </p:nvGrpSpPr>
        <p:grpSpPr bwMode="auto">
          <a:xfrm>
            <a:off x="250825" y="1916113"/>
            <a:ext cx="692150" cy="865187"/>
            <a:chOff x="4740" y="2659"/>
            <a:chExt cx="545" cy="681"/>
          </a:xfrm>
        </p:grpSpPr>
        <p:sp>
          <p:nvSpPr>
            <p:cNvPr id="27678" name="Oval 36"/>
            <p:cNvSpPr>
              <a:spLocks noChangeArrowheads="1"/>
            </p:cNvSpPr>
            <p:nvPr/>
          </p:nvSpPr>
          <p:spPr bwMode="auto">
            <a:xfrm>
              <a:off x="4899" y="2659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UY"/>
            </a:p>
          </p:txBody>
        </p:sp>
        <p:sp>
          <p:nvSpPr>
            <p:cNvPr id="27679" name="Line 37"/>
            <p:cNvSpPr>
              <a:spLocks noChangeShapeType="1"/>
            </p:cNvSpPr>
            <p:nvPr/>
          </p:nvSpPr>
          <p:spPr bwMode="auto">
            <a:xfrm>
              <a:off x="5013" y="28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grpSp>
          <p:nvGrpSpPr>
            <p:cNvPr id="27680" name="Group 38"/>
            <p:cNvGrpSpPr>
              <a:grpSpLocks/>
            </p:cNvGrpSpPr>
            <p:nvPr/>
          </p:nvGrpSpPr>
          <p:grpSpPr bwMode="auto">
            <a:xfrm>
              <a:off x="4740" y="3113"/>
              <a:ext cx="545" cy="227"/>
              <a:chOff x="4195" y="2251"/>
              <a:chExt cx="545" cy="227"/>
            </a:xfrm>
          </p:grpSpPr>
          <p:sp>
            <p:nvSpPr>
              <p:cNvPr id="27682" name="Line 39"/>
              <p:cNvSpPr>
                <a:spLocks noChangeShapeType="1"/>
              </p:cNvSpPr>
              <p:nvPr/>
            </p:nvSpPr>
            <p:spPr bwMode="auto">
              <a:xfrm flipH="1">
                <a:off x="4195" y="2251"/>
                <a:ext cx="273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27683" name="Line 40"/>
              <p:cNvSpPr>
                <a:spLocks noChangeShapeType="1"/>
              </p:cNvSpPr>
              <p:nvPr/>
            </p:nvSpPr>
            <p:spPr bwMode="auto">
              <a:xfrm>
                <a:off x="4468" y="2251"/>
                <a:ext cx="272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</p:grpSp>
        <p:sp>
          <p:nvSpPr>
            <p:cNvPr id="27681" name="Line 41"/>
            <p:cNvSpPr>
              <a:spLocks noChangeShapeType="1"/>
            </p:cNvSpPr>
            <p:nvPr/>
          </p:nvSpPr>
          <p:spPr bwMode="auto">
            <a:xfrm>
              <a:off x="4877" y="297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82830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Implementación</a:t>
            </a:r>
            <a:endParaRPr lang="es-UY" altLang="es-UY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93675" y="1871663"/>
            <a:ext cx="8851900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2100">
                <a:solidFill>
                  <a:srgbClr val="008000"/>
                </a:solidFill>
                <a:latin typeface="Lucida Console" panose="020B0609040504020204" pitchFamily="49" charset="0"/>
              </a:rPr>
              <a:t>// pertenece en forma lógica a la Capa de Presentación</a:t>
            </a:r>
          </a:p>
          <a:p>
            <a:pPr eaLnBrk="1" hangingPunct="1"/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class</a:t>
            </a:r>
            <a:r>
              <a:rPr lang="es-ES_tradnl" altLang="es-UY" sz="2100">
                <a:latin typeface="Lucida Console" panose="020B0609040504020204" pitchFamily="49" charset="0"/>
              </a:rPr>
              <a:t> Menu {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IRetiro atm;</a:t>
            </a:r>
          </a:p>
          <a:p>
            <a:pPr eaLnBrk="1" hangingPunct="1"/>
            <a:endParaRPr lang="es-ES_tradnl" altLang="es-UY" sz="2100">
              <a:latin typeface="Lucida Console" panose="020B0609040504020204" pitchFamily="49" charset="0"/>
            </a:endParaRP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void</a:t>
            </a:r>
            <a:r>
              <a:rPr lang="es-ES_tradnl" altLang="es-UY" sz="2100">
                <a:latin typeface="Lucida Console" panose="020B0609040504020204" pitchFamily="49" charset="0"/>
              </a:rPr>
              <a:t> mostrarMenu() {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	</a:t>
            </a:r>
            <a:r>
              <a:rPr lang="es-ES_tradnl" altLang="es-UY" sz="2100">
                <a:solidFill>
                  <a:srgbClr val="008000"/>
                </a:solidFill>
                <a:latin typeface="Lucida Console" panose="020B0609040504020204" pitchFamily="49" charset="0"/>
              </a:rPr>
              <a:t>// leer en t el número de tarjeta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	atm.ingresarTarjeta(t);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	</a:t>
            </a:r>
            <a:r>
              <a:rPr lang="es-ES_tradnl" altLang="es-UY" sz="2100">
                <a:solidFill>
                  <a:srgbClr val="008000"/>
                </a:solidFill>
                <a:latin typeface="Lucida Console" panose="020B0609040504020204" pitchFamily="49" charset="0"/>
              </a:rPr>
              <a:t>// leer en p el número de PIN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	atm.ingresarPIN(p);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	</a:t>
            </a:r>
            <a:r>
              <a:rPr lang="es-ES_tradnl" altLang="es-UY" sz="2100">
                <a:solidFill>
                  <a:srgbClr val="008000"/>
                </a:solidFill>
                <a:latin typeface="Lucida Console" panose="020B0609040504020204" pitchFamily="49" charset="0"/>
              </a:rPr>
              <a:t>// leer en c el número de cuenta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	atm.seleccionarCuenta(c);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	.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	.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}	</a:t>
            </a:r>
            <a:endParaRPr lang="es-UY" altLang="es-UY" sz="2100">
              <a:latin typeface="Lucida Console" panose="020B0609040504020204" pitchFamily="49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4232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Implementación (2)</a:t>
            </a:r>
            <a:endParaRPr lang="es-UY" altLang="es-UY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93675" y="1871663"/>
            <a:ext cx="8851900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2100">
                <a:solidFill>
                  <a:srgbClr val="008000"/>
                </a:solidFill>
                <a:latin typeface="Lucida Console" panose="020B0609040504020204" pitchFamily="49" charset="0"/>
              </a:rPr>
              <a:t>// pertenecen en forma lógica a la Capa Lógica        </a:t>
            </a:r>
          </a:p>
          <a:p>
            <a:pPr eaLnBrk="1" hangingPunct="1"/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interface</a:t>
            </a:r>
            <a:r>
              <a:rPr lang="es-ES_tradnl" altLang="es-UY" sz="2100">
                <a:latin typeface="Lucida Console" panose="020B0609040504020204" pitchFamily="49" charset="0"/>
              </a:rPr>
              <a:t> IRetiro {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void</a:t>
            </a:r>
            <a:r>
              <a:rPr lang="es-ES_tradnl" altLang="es-UY" sz="2100">
                <a:latin typeface="Lucida Console" panose="020B0609040504020204" pitchFamily="49" charset="0"/>
              </a:rPr>
              <a:t> ingresarTarjeta();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void</a:t>
            </a:r>
            <a:r>
              <a:rPr lang="es-ES_tradnl" altLang="es-UY" sz="2100">
                <a:latin typeface="Lucida Console" panose="020B0609040504020204" pitchFamily="49" charset="0"/>
              </a:rPr>
              <a:t> ingresarPIN();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void</a:t>
            </a:r>
            <a:r>
              <a:rPr lang="es-ES_tradnl" altLang="es-UY" sz="2100">
                <a:latin typeface="Lucida Console" panose="020B0609040504020204" pitchFamily="49" charset="0"/>
              </a:rPr>
              <a:t> seleccionarCuenta();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endParaRPr lang="es-ES_tradnl" altLang="es-UY" sz="2100">
              <a:latin typeface="Lucida Console" panose="020B0609040504020204" pitchFamily="49" charset="0"/>
            </a:endParaRPr>
          </a:p>
          <a:p>
            <a:pPr eaLnBrk="1" hangingPunct="1"/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class</a:t>
            </a:r>
            <a:r>
              <a:rPr lang="es-ES_tradnl" altLang="es-UY" sz="2100">
                <a:latin typeface="Lucida Console" panose="020B0609040504020204" pitchFamily="49" charset="0"/>
              </a:rPr>
              <a:t> Cajero 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realize</a:t>
            </a:r>
            <a:r>
              <a:rPr lang="es-ES_tradnl" altLang="es-UY" sz="2100">
                <a:latin typeface="Lucida Console" panose="020B0609040504020204" pitchFamily="49" charset="0"/>
              </a:rPr>
              <a:t> IRetiro {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public</a:t>
            </a:r>
            <a:r>
              <a:rPr lang="es-ES_tradnl" altLang="es-UY" sz="2100">
                <a:latin typeface="Lucida Console" panose="020B0609040504020204" pitchFamily="49" charset="0"/>
              </a:rPr>
              <a:t> 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void</a:t>
            </a:r>
            <a:r>
              <a:rPr lang="es-ES_tradnl" altLang="es-UY" sz="2100">
                <a:latin typeface="Lucida Console" panose="020B0609040504020204" pitchFamily="49" charset="0"/>
              </a:rPr>
              <a:t> ingresarTarjeta() {...}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public</a:t>
            </a:r>
            <a:r>
              <a:rPr lang="es-ES_tradnl" altLang="es-UY" sz="2100">
                <a:latin typeface="Lucida Console" panose="020B0609040504020204" pitchFamily="49" charset="0"/>
              </a:rPr>
              <a:t> 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void</a:t>
            </a:r>
            <a:r>
              <a:rPr lang="es-ES_tradnl" altLang="es-UY" sz="2100">
                <a:latin typeface="Lucida Console" panose="020B0609040504020204" pitchFamily="49" charset="0"/>
              </a:rPr>
              <a:t> ingresarPIN {...}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public</a:t>
            </a:r>
            <a:r>
              <a:rPr lang="es-ES_tradnl" altLang="es-UY" sz="2100">
                <a:latin typeface="Lucida Console" panose="020B0609040504020204" pitchFamily="49" charset="0"/>
              </a:rPr>
              <a:t> </a:t>
            </a:r>
            <a:r>
              <a:rPr lang="es-ES_tradnl" altLang="es-UY" sz="2100">
                <a:solidFill>
                  <a:srgbClr val="0033CC"/>
                </a:solidFill>
                <a:latin typeface="Lucida Console" panose="020B0609040504020204" pitchFamily="49" charset="0"/>
              </a:rPr>
              <a:t>void</a:t>
            </a:r>
            <a:r>
              <a:rPr lang="es-ES_tradnl" altLang="es-UY" sz="2100">
                <a:latin typeface="Lucida Console" panose="020B0609040504020204" pitchFamily="49" charset="0"/>
              </a:rPr>
              <a:t> seleccionarTarjeta() {...}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.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	.</a:t>
            </a:r>
          </a:p>
          <a:p>
            <a:pPr eaLnBrk="1" hangingPunct="1"/>
            <a:r>
              <a:rPr lang="es-ES_tradnl" altLang="es-UY" sz="2100">
                <a:latin typeface="Lucida Console" panose="020B0609040504020204" pitchFamily="49" charset="0"/>
              </a:rPr>
              <a:t>}	</a:t>
            </a:r>
            <a:endParaRPr lang="es-UY" altLang="es-UY" sz="2100">
              <a:latin typeface="Lucida Console" panose="020B0609040504020204" pitchFamily="49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40019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altLang="es-UY" b="1" dirty="0">
                <a:solidFill>
                  <a:schemeClr val="tx1"/>
                </a:solidFill>
              </a:rPr>
              <a:t>Diseño de Bajo Nivel</a:t>
            </a:r>
          </a:p>
        </p:txBody>
      </p:sp>
    </p:spTree>
    <p:extLst>
      <p:ext uri="{BB962C8B-B14F-4D97-AF65-F5344CB8AC3E}">
        <p14:creationId xmlns:p14="http://schemas.microsoft.com/office/powerpoint/2010/main" val="2017654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Diseño de Bajo Nivel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608513"/>
          </a:xfrm>
        </p:spPr>
        <p:txBody>
          <a:bodyPr/>
          <a:lstStyle/>
          <a:p>
            <a:pPr eaLnBrk="1" hangingPunct="1"/>
            <a:r>
              <a:rPr lang="es-ES" altLang="es-UY"/>
              <a:t>Tenemos definida la estructura interna del sistema a construir (Arquitectura Lógica)</a:t>
            </a:r>
          </a:p>
          <a:p>
            <a:pPr eaLnBrk="1" hangingPunct="1"/>
            <a:r>
              <a:rPr lang="es-ES" altLang="es-UY"/>
              <a:t>A partir de dicha estructura definimos</a:t>
            </a:r>
            <a:r>
              <a:rPr lang="es-ES_tradnl" altLang="es-UY"/>
              <a:t> </a:t>
            </a:r>
            <a:r>
              <a:rPr lang="es-ES_tradnl" altLang="es-UY" b="1"/>
              <a:t>cómo</a:t>
            </a:r>
            <a:r>
              <a:rPr lang="es-ES_tradnl" altLang="es-UY"/>
              <a:t> se resuelven internamente cada una de las operaciones del sistema</a:t>
            </a:r>
          </a:p>
          <a:p>
            <a:pPr eaLnBrk="1" hangingPunct="1"/>
            <a:r>
              <a:rPr lang="es-ES_tradnl" altLang="es-UY"/>
              <a:t>En este curso, el diseño de bajo nivel estará enfocado en la capa lógica</a:t>
            </a:r>
          </a:p>
          <a:p>
            <a:pPr eaLnBrk="1" hangingPunct="1"/>
            <a:r>
              <a:rPr lang="es-ES_tradnl" altLang="es-UY"/>
              <a:t>Esta información compondrá lo que denominaremos Modelo de Diseño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93882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Introducción</a:t>
            </a:r>
            <a:endParaRPr lang="es-UY" alt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799465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Durante el análisis un caso de uso fue reformulado en términos de interacciones entre los actores y el sistema (DSS)</a:t>
            </a:r>
          </a:p>
          <a:p>
            <a:pPr eaLnBrk="1" hangingPunct="1"/>
            <a:r>
              <a:rPr lang="es-ES_tradnl" altLang="es-UY"/>
              <a:t>El efecto de cada mensaje fue especificado en forma precisa (Contrato)</a:t>
            </a:r>
          </a:p>
          <a:p>
            <a:pPr eaLnBrk="1" hangingPunct="1"/>
            <a:r>
              <a:rPr lang="es-ES_tradnl" altLang="es-UY"/>
              <a:t>Es el momento de definir </a:t>
            </a:r>
            <a:r>
              <a:rPr lang="es-ES_tradnl" altLang="es-UY" b="1"/>
              <a:t>cómo</a:t>
            </a:r>
            <a:r>
              <a:rPr lang="es-ES_tradnl" altLang="es-UY"/>
              <a:t> hace el sistema internamente para resolver cada una de las operaciones del sistema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233723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800"/>
              <a:t>Objetivos</a:t>
            </a:r>
            <a:endParaRPr lang="es-UY" altLang="es-UY" sz="38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78387"/>
          </a:xfrm>
        </p:spPr>
        <p:txBody>
          <a:bodyPr/>
          <a:lstStyle/>
          <a:p>
            <a:pPr eaLnBrk="1" hangingPunct="1"/>
            <a:r>
              <a:rPr lang="es-ES_tradnl" altLang="es-UY" sz="2800"/>
              <a:t>Diseñar Colaboraciones que realicen los Casos de Uso del sistema</a:t>
            </a:r>
          </a:p>
          <a:p>
            <a:pPr lvl="1" eaLnBrk="1" hangingPunct="1"/>
            <a:r>
              <a:rPr lang="es-ES_tradnl" altLang="es-UY" sz="2400"/>
              <a:t>Se busca diseñar una colaboración por cada caso de uso (o varios de ellos juntos)</a:t>
            </a:r>
          </a:p>
          <a:p>
            <a:pPr lvl="1" eaLnBrk="1" hangingPunct="1"/>
            <a:r>
              <a:rPr lang="es-ES_tradnl" altLang="es-UY" sz="2400"/>
              <a:t>Una colaboración realiza un conjunto de casos de uso cuando define su solución</a:t>
            </a:r>
          </a:p>
          <a:p>
            <a:pPr lvl="1" eaLnBrk="1" hangingPunct="1"/>
            <a:r>
              <a:rPr lang="es-ES_tradnl" altLang="es-UY" sz="2400"/>
              <a:t>Esta relación es la misma que se puede definir entre una interfaz y un conjunto de clases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627313" y="5589588"/>
            <a:ext cx="1439862" cy="719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Caso de Uso</a:t>
            </a:r>
            <a:endParaRPr lang="es-UY" altLang="es-UY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651500" y="5589588"/>
            <a:ext cx="1439863" cy="719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/>
              <a:t>Colaboración</a:t>
            </a:r>
            <a:endParaRPr lang="es-UY" altLang="es-UY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rot="-5400000">
            <a:off x="4052888" y="5856287"/>
            <a:ext cx="215900" cy="1873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cxnSp>
        <p:nvCxnSpPr>
          <p:cNvPr id="32775" name="AutoShape 7"/>
          <p:cNvCxnSpPr>
            <a:cxnSpLocks noChangeShapeType="1"/>
            <a:stCxn id="32774" idx="3"/>
            <a:endCxn id="32773" idx="2"/>
          </p:cNvCxnSpPr>
          <p:nvPr/>
        </p:nvCxnSpPr>
        <p:spPr bwMode="auto">
          <a:xfrm>
            <a:off x="4254500" y="5949950"/>
            <a:ext cx="1397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300788" y="5068888"/>
            <a:ext cx="2644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Relación de Realización</a:t>
            </a:r>
            <a:endParaRPr lang="es-UY" altLang="es-UY"/>
          </a:p>
        </p:txBody>
      </p:sp>
      <p:sp>
        <p:nvSpPr>
          <p:cNvPr id="32777" name="Freeform 10"/>
          <p:cNvSpPr>
            <a:spLocks/>
          </p:cNvSpPr>
          <p:nvPr/>
        </p:nvSpPr>
        <p:spPr bwMode="auto">
          <a:xfrm>
            <a:off x="4716463" y="5184775"/>
            <a:ext cx="1511300" cy="692150"/>
          </a:xfrm>
          <a:custGeom>
            <a:avLst/>
            <a:gdLst>
              <a:gd name="T0" fmla="*/ 2147483647 w 952"/>
              <a:gd name="T1" fmla="*/ 2147483647 h 436"/>
              <a:gd name="T2" fmla="*/ 2147483647 w 952"/>
              <a:gd name="T3" fmla="*/ 2147483647 h 436"/>
              <a:gd name="T4" fmla="*/ 0 w 952"/>
              <a:gd name="T5" fmla="*/ 2147483647 h 436"/>
              <a:gd name="T6" fmla="*/ 0 60000 65536"/>
              <a:gd name="T7" fmla="*/ 0 60000 65536"/>
              <a:gd name="T8" fmla="*/ 0 60000 65536"/>
              <a:gd name="T9" fmla="*/ 0 w 952"/>
              <a:gd name="T10" fmla="*/ 0 h 436"/>
              <a:gd name="T11" fmla="*/ 952 w 952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2" h="436">
                <a:moveTo>
                  <a:pt x="952" y="28"/>
                </a:moveTo>
                <a:cubicBezTo>
                  <a:pt x="867" y="35"/>
                  <a:pt x="603" y="0"/>
                  <a:pt x="444" y="68"/>
                </a:cubicBezTo>
                <a:cubicBezTo>
                  <a:pt x="285" y="136"/>
                  <a:pt x="93" y="359"/>
                  <a:pt x="0" y="4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25415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Colaboración</a:t>
            </a:r>
            <a:endParaRPr lang="es-UY" altLang="es-UY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Una Colaboración está compuesta por</a:t>
            </a:r>
          </a:p>
          <a:p>
            <a:pPr lvl="1" eaLnBrk="1" hangingPunct="1"/>
            <a:r>
              <a:rPr lang="es-ES_tradnl" altLang="es-UY" b="1"/>
              <a:t>Una Estructura:</a:t>
            </a:r>
            <a:r>
              <a:rPr lang="es-ES_tradnl" altLang="es-UY"/>
              <a:t> que indica </a:t>
            </a:r>
          </a:p>
          <a:p>
            <a:pPr lvl="2" eaLnBrk="1" hangingPunct="1"/>
            <a:r>
              <a:rPr lang="es-ES_tradnl" altLang="es-UY"/>
              <a:t>Las clases de objetos que participan en la solución de los casos de uso</a:t>
            </a:r>
          </a:p>
          <a:p>
            <a:pPr lvl="2" eaLnBrk="1" hangingPunct="1"/>
            <a:r>
              <a:rPr lang="es-ES_tradnl" altLang="es-UY"/>
              <a:t>Los atributos de las mismas y sus relaciones</a:t>
            </a:r>
          </a:p>
          <a:p>
            <a:pPr lvl="2" eaLnBrk="1" hangingPunct="1"/>
            <a:r>
              <a:rPr lang="es-ES_tradnl" altLang="es-UY"/>
              <a:t>Las operaciones que pueden ser invocadas sobre sus instancias</a:t>
            </a:r>
          </a:p>
          <a:p>
            <a:pPr lvl="1" eaLnBrk="1" hangingPunct="1"/>
            <a:r>
              <a:rPr lang="es-ES_tradnl" altLang="es-UY" b="1"/>
              <a:t>Interacciones:</a:t>
            </a:r>
            <a:r>
              <a:rPr lang="es-ES_tradnl" altLang="es-UY"/>
              <a:t> que definen la forma en que objetos de las clases dadas se comunican para obtener el resultado deseado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11856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Colaboración (2)</a:t>
            </a:r>
            <a:endParaRPr lang="es-UY" altLang="es-UY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05000"/>
            <a:ext cx="799465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La estructura de la colaboración indica </a:t>
            </a:r>
            <a:r>
              <a:rPr lang="es-ES_tradnl" altLang="es-UY" b="1"/>
              <a:t>quién</a:t>
            </a:r>
            <a:r>
              <a:rPr lang="es-ES_tradnl" altLang="es-UY"/>
              <a:t> participa y sus propiedades</a:t>
            </a:r>
          </a:p>
          <a:p>
            <a:pPr eaLnBrk="1" hangingPunct="1"/>
            <a:r>
              <a:rPr lang="es-ES_tradnl" altLang="es-UY"/>
              <a:t>Las interacciones de la colaboración indican </a:t>
            </a:r>
            <a:r>
              <a:rPr lang="es-ES_tradnl" altLang="es-UY" b="1"/>
              <a:t>cómo</a:t>
            </a:r>
            <a:r>
              <a:rPr lang="es-ES_tradnl" altLang="es-UY"/>
              <a:t> los participantes logran el resultado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993628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Colaboración (3)</a:t>
            </a:r>
            <a:endParaRPr lang="es-UY" altLang="es-UY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38325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Por lo tanto una Colaboración que realice un conjunto de Casos de Uso contendrá</a:t>
            </a:r>
          </a:p>
          <a:p>
            <a:pPr lvl="1" eaLnBrk="1" hangingPunct="1"/>
            <a:r>
              <a:rPr lang="es-ES_tradnl" altLang="es-UY"/>
              <a:t>La estructura de los participantes</a:t>
            </a:r>
          </a:p>
          <a:p>
            <a:pPr lvl="1" eaLnBrk="1" hangingPunct="1"/>
            <a:r>
              <a:rPr lang="es-ES_tradnl" altLang="es-UY"/>
              <a:t>Una interacción en términos de dichos participantes </a:t>
            </a:r>
            <a:r>
              <a:rPr lang="es-ES_tradnl" altLang="es-UY" u="sng"/>
              <a:t>para cada operación del sistema</a:t>
            </a:r>
          </a:p>
          <a:p>
            <a:pPr lvl="2" eaLnBrk="1" hangingPunct="1"/>
            <a:r>
              <a:rPr lang="es-ES_tradnl" altLang="es-UY"/>
              <a:t>En cada interacción se detalla la forma en que la operación del sistema es resuelta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29896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Enfoque</a:t>
            </a:r>
            <a:endParaRPr lang="es-UY" altLang="es-UY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18488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Existen dos enfoques para diseñar una colaboración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Definir primero la estructura y luego generar las diferentes interacciones respetándola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Definir “libremente” las interacciones y luego definir la estructura necesaria para que éstas puedan ocurrir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En el curso seguiremos el segundo enfoque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73174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800"/>
              <a:t>Actividades</a:t>
            </a:r>
            <a:endParaRPr lang="es-UY" altLang="es-UY" sz="38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Para lograr los objetivos planteados realizaremos las siguientes actividades</a:t>
            </a:r>
          </a:p>
          <a:p>
            <a:pPr lvl="1" eaLnBrk="1" hangingPunct="1"/>
            <a:r>
              <a:rPr lang="es-ES_tradnl" altLang="es-UY"/>
              <a:t>Diseño de interacciones</a:t>
            </a:r>
          </a:p>
          <a:p>
            <a:pPr lvl="1" eaLnBrk="1" hangingPunct="1"/>
            <a:r>
              <a:rPr lang="es-ES_tradnl" altLang="es-UY"/>
              <a:t>Diseño de la estructura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679761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Diseño de Interacciones</a:t>
            </a:r>
            <a:endParaRPr lang="es-UY" altLang="es-UY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075613" cy="4733925"/>
          </a:xfrm>
        </p:spPr>
        <p:txBody>
          <a:bodyPr/>
          <a:lstStyle/>
          <a:p>
            <a:pPr eaLnBrk="1" hangingPunct="1"/>
            <a:r>
              <a:rPr lang="es-ES_tradnl" altLang="es-UY" sz="2800"/>
              <a:t>Consiste en definir comunicaciones entre objetos que permitan resolver operaciones del sistema</a:t>
            </a:r>
          </a:p>
          <a:p>
            <a:pPr eaLnBrk="1" hangingPunct="1"/>
            <a:r>
              <a:rPr lang="es-ES_tradnl" altLang="es-UY" sz="2800"/>
              <a:t>Esta definición se realiza “libremente” </a:t>
            </a:r>
          </a:p>
          <a:p>
            <a:pPr lvl="1" eaLnBrk="1" hangingPunct="1"/>
            <a:r>
              <a:rPr lang="es-ES_tradnl" altLang="es-UY" sz="2400"/>
              <a:t>Los protagonistas aparecen “sugeridos” en el Modelo de Dominio</a:t>
            </a:r>
          </a:p>
          <a:p>
            <a:pPr lvl="1" eaLnBrk="1" hangingPunct="1"/>
            <a:r>
              <a:rPr lang="es-ES_tradnl" altLang="es-UY" sz="2400"/>
              <a:t>El resultado es el especificado en el contrato de la operación del sistema a diseñar</a:t>
            </a:r>
          </a:p>
          <a:p>
            <a:pPr eaLnBrk="1" hangingPunct="1"/>
            <a:r>
              <a:rPr lang="es-ES_tradnl" altLang="es-UY" sz="2800"/>
              <a:t>La libertad está dada en los mensajes que los protagonistas se puedan enviar entre sí</a:t>
            </a:r>
          </a:p>
          <a:p>
            <a:pPr eaLnBrk="1" hangingPunct="1"/>
            <a:r>
              <a:rPr lang="es-ES_tradnl" altLang="es-UY" sz="2800"/>
              <a:t>Herramienta: Diagrama de Comunicación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691389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Diseño de la Estructura</a:t>
            </a:r>
            <a:endParaRPr lang="es-UY" altLang="es-UY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Consiste en especificar completamente la estructura necesaria para que todas las interacciones puedan ocurrir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Se busca especificar la estructura de una colaboración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Por lo tanto es necesario considerar todas las interacciones del caso de uso que la colaboración realiza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Recordar que se define una interacción por cada operación del sistema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Herramienta: Diagrama de Clases de Diseño</a:t>
            </a:r>
            <a:endParaRPr lang="es-UY" altLang="es-UY" sz="30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238128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Consideraciones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424862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UY" sz="2800"/>
              <a:t>Durante la etapa de diseño de una metodología iterativa e incremental se obtienen un conjunto de colaboraciones que comprenden todos los casos de uso del sistema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UY" sz="2800"/>
              <a:t>En consecuencia, se obtiene un diagrama de comunicación por operación del sistema y un conjunto de DCDs, uno por colaboración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UY" sz="2800"/>
              <a:t>Los DCD pueden requerir algún tipo de revisión general de alguien con una visión global de la solución a los efectos de eliminar inconsistencias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654055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Consideraciones (2)</a:t>
            </a:r>
            <a:endParaRPr lang="es-UY" altLang="es-UY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Durante el diseño la idea clave es la de asignación de responsabilidades</a:t>
            </a:r>
          </a:p>
          <a:p>
            <a:pPr eaLnBrk="1" hangingPunct="1"/>
            <a:r>
              <a:rPr lang="es-ES_tradnl" altLang="es-UY"/>
              <a:t>La asignación de responsabilidades se realiza (en parte) </a:t>
            </a:r>
            <a:r>
              <a:rPr lang="es-ES_tradnl" altLang="es-UY" b="1"/>
              <a:t>definiendo operaciones</a:t>
            </a:r>
            <a:r>
              <a:rPr lang="es-ES_tradnl" altLang="es-UY"/>
              <a:t> para los participantes de la solución</a:t>
            </a:r>
          </a:p>
          <a:p>
            <a:pPr eaLnBrk="1" hangingPunct="1"/>
            <a:r>
              <a:rPr lang="es-ES_tradnl" altLang="es-UY"/>
              <a:t>Es posible definir diferentes interacciones para lograr un mismo efecto</a:t>
            </a:r>
          </a:p>
          <a:p>
            <a:pPr eaLnBrk="1" hangingPunct="1"/>
            <a:r>
              <a:rPr lang="es-ES_tradnl" altLang="es-UY"/>
              <a:t>Esto es asignando responsabilidades en maneras diferentes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2176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 sz="3800"/>
              <a:t>Introducción (2)</a:t>
            </a:r>
            <a:endParaRPr lang="es-UY" altLang="es-UY" sz="3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62950" cy="4733925"/>
          </a:xfrm>
        </p:spPr>
        <p:txBody>
          <a:bodyPr/>
          <a:lstStyle/>
          <a:p>
            <a:pPr eaLnBrk="1" hangingPunct="1"/>
            <a:r>
              <a:rPr lang="es-ES_tradnl" altLang="zh-CN" sz="2800">
                <a:ea typeface="SimSun" panose="02010600030101010101" pitchFamily="2" charset="-122"/>
              </a:rPr>
              <a:t>La Arquitectura de Software busca expresar la estructura global de una aplicación</a:t>
            </a:r>
            <a:endParaRPr lang="es-UY" altLang="zh-CN" sz="2800">
              <a:ea typeface="SimSun" panose="02010600030101010101" pitchFamily="2" charset="-122"/>
            </a:endParaRPr>
          </a:p>
          <a:p>
            <a:pPr eaLnBrk="1" hangingPunct="1"/>
            <a:r>
              <a:rPr lang="es-ES_tradnl" altLang="zh-CN" sz="2800">
                <a:ea typeface="SimSun" panose="02010600030101010101" pitchFamily="2" charset="-122"/>
              </a:rPr>
              <a:t>El nivel de abstracción empleado para expresar dicha estructura</a:t>
            </a:r>
            <a:r>
              <a:rPr lang="es-UY" altLang="zh-CN" sz="2800">
                <a:ea typeface="SimSun" panose="02010600030101010101" pitchFamily="2" charset="-122"/>
              </a:rPr>
              <a:t> </a:t>
            </a:r>
            <a:r>
              <a:rPr lang="es-ES_tradnl" altLang="zh-CN" sz="2800">
                <a:ea typeface="SimSun" panose="02010600030101010101" pitchFamily="2" charset="-122"/>
              </a:rPr>
              <a:t>es mayor que el empleado para detallar la solución al problema de software planteado</a:t>
            </a:r>
          </a:p>
          <a:p>
            <a:pPr eaLnBrk="1" hangingPunct="1"/>
            <a:r>
              <a:rPr lang="es-ES_tradnl" altLang="zh-CN" sz="2800">
                <a:ea typeface="SimSun" panose="02010600030101010101" pitchFamily="2" charset="-122"/>
              </a:rPr>
              <a:t>El objetivo de la arquitectura no es detallar la solución adoptada sino que es proveer una visión global de la misma para simplificar su comprensión</a:t>
            </a:r>
            <a:endParaRPr lang="es-ES_tradnl" altLang="es-UY" sz="2800">
              <a:ea typeface="SimSun" panose="02010600030101010101" pitchFamily="2" charset="-122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969653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Consideraciones (3)</a:t>
            </a:r>
            <a:endParaRPr lang="es-UY" altLang="es-UY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A pesar de que pueden existir varias soluciones no todas tienen buenas cualidades (flexibilidad, extensibilidad, adaptabilidad, etc.)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Buscaremos encontrar soluciones que además presenten buenas cualidades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Para ello utilizaremos criterios de asignación de responsabilidades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Estos criterios buscan evitar la toma de malas decisiones al momento de asignar responsabilidades </a:t>
            </a:r>
            <a:r>
              <a:rPr lang="es-ES_tradnl" altLang="es-UY"/>
              <a:t> 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171919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Resumen</a:t>
            </a:r>
            <a:endParaRPr lang="es-UY" altLang="es-UY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051050" y="2060575"/>
            <a:ext cx="1189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600"/>
              <a:t>Esc. Típico</a:t>
            </a:r>
            <a:endParaRPr lang="es-UY" altLang="es-UY" sz="1600"/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179388" y="2420938"/>
            <a:ext cx="1511300" cy="720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/>
              <a:t>Caso de Uso</a:t>
            </a:r>
            <a:endParaRPr lang="es-UY" altLang="es-UY" sz="1600"/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2051050" y="2420938"/>
            <a:ext cx="156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600"/>
              <a:t>Esc. Alternat. 1</a:t>
            </a:r>
            <a:endParaRPr lang="es-UY" altLang="es-UY" sz="1600"/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2051050" y="3141663"/>
            <a:ext cx="2592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600"/>
              <a:t>Esc. Alternat. </a:t>
            </a:r>
            <a:r>
              <a:rPr lang="es-ES_tradnl" altLang="es-UY" sz="1600" i="1"/>
              <a:t>n</a:t>
            </a:r>
            <a:endParaRPr lang="es-UY" altLang="es-UY" sz="1600"/>
          </a:p>
        </p:txBody>
      </p:sp>
      <p:sp>
        <p:nvSpPr>
          <p:cNvPr id="44039" name="AutoShape 8"/>
          <p:cNvSpPr>
            <a:spLocks/>
          </p:cNvSpPr>
          <p:nvPr/>
        </p:nvSpPr>
        <p:spPr bwMode="auto">
          <a:xfrm>
            <a:off x="1833563" y="2205038"/>
            <a:ext cx="146050" cy="1149350"/>
          </a:xfrm>
          <a:prstGeom prst="leftBrace">
            <a:avLst>
              <a:gd name="adj1" fmla="val 655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2195513" y="2708275"/>
            <a:ext cx="2413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s-ES_tradnl" altLang="es-UY" sz="16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altLang="es-UY" sz="1600" b="1"/>
              <a:t>.</a:t>
            </a:r>
          </a:p>
          <a:p>
            <a:pPr eaLnBrk="1" hangingPunct="1">
              <a:lnSpc>
                <a:spcPct val="60000"/>
              </a:lnSpc>
            </a:pPr>
            <a:r>
              <a:rPr lang="es-ES_tradnl" altLang="es-UY" sz="1600" b="1"/>
              <a:t>.</a:t>
            </a:r>
            <a:endParaRPr lang="es-UY" altLang="es-UY" sz="1600" b="1"/>
          </a:p>
        </p:txBody>
      </p:sp>
      <p:pic>
        <p:nvPicPr>
          <p:cNvPr id="44041" name="Picture 10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96975"/>
            <a:ext cx="84931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Line 11"/>
          <p:cNvSpPr>
            <a:spLocks noChangeShapeType="1"/>
          </p:cNvSpPr>
          <p:nvPr/>
        </p:nvSpPr>
        <p:spPr bwMode="auto">
          <a:xfrm flipV="1">
            <a:off x="3276600" y="2060575"/>
            <a:ext cx="5032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3563938" y="26368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>
            <a:off x="3635375" y="3357563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44045" name="Picture 14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276475"/>
            <a:ext cx="849312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6" name="Picture 15" descr="comportamiento del sistema - d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284538"/>
            <a:ext cx="849313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7" name="Picture 16" descr="diseño - mod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187166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8" name="AutoShape 17"/>
          <p:cNvSpPr>
            <a:spLocks/>
          </p:cNvSpPr>
          <p:nvPr/>
        </p:nvSpPr>
        <p:spPr bwMode="auto">
          <a:xfrm rot="-5400000">
            <a:off x="898526" y="2781300"/>
            <a:ext cx="144462" cy="1296987"/>
          </a:xfrm>
          <a:prstGeom prst="righ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44049" name="AutoShape 18"/>
          <p:cNvSpPr>
            <a:spLocks noChangeArrowheads="1"/>
          </p:cNvSpPr>
          <p:nvPr/>
        </p:nvSpPr>
        <p:spPr bwMode="auto">
          <a:xfrm>
            <a:off x="5219700" y="1268413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/>
              <a:t>Cont. 1</a:t>
            </a:r>
            <a:endParaRPr lang="es-UY" altLang="es-UY" sz="1600"/>
          </a:p>
        </p:txBody>
      </p:sp>
      <p:sp>
        <p:nvSpPr>
          <p:cNvPr id="44050" name="AutoShape 19"/>
          <p:cNvSpPr>
            <a:spLocks noChangeArrowheads="1"/>
          </p:cNvSpPr>
          <p:nvPr/>
        </p:nvSpPr>
        <p:spPr bwMode="auto">
          <a:xfrm>
            <a:off x="5219700" y="1773238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/>
              <a:t>Cont. 2</a:t>
            </a:r>
            <a:endParaRPr lang="es-UY" altLang="es-UY" sz="1600"/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 flipV="1">
            <a:off x="4787900" y="1484313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52" name="Line 21"/>
          <p:cNvSpPr>
            <a:spLocks noChangeShapeType="1"/>
          </p:cNvSpPr>
          <p:nvPr/>
        </p:nvSpPr>
        <p:spPr bwMode="auto">
          <a:xfrm>
            <a:off x="4787900" y="1916113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53" name="AutoShape 22"/>
          <p:cNvSpPr>
            <a:spLocks noChangeArrowheads="1"/>
          </p:cNvSpPr>
          <p:nvPr/>
        </p:nvSpPr>
        <p:spPr bwMode="auto">
          <a:xfrm>
            <a:off x="5292725" y="2492375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/>
              <a:t>Cont. 1</a:t>
            </a:r>
            <a:endParaRPr lang="es-UY" altLang="es-UY" sz="1600"/>
          </a:p>
        </p:txBody>
      </p:sp>
      <p:sp>
        <p:nvSpPr>
          <p:cNvPr id="44054" name="AutoShape 23"/>
          <p:cNvSpPr>
            <a:spLocks noChangeArrowheads="1"/>
          </p:cNvSpPr>
          <p:nvPr/>
        </p:nvSpPr>
        <p:spPr bwMode="auto">
          <a:xfrm>
            <a:off x="5292725" y="2997200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/>
              <a:t>Cont. 3</a:t>
            </a:r>
            <a:endParaRPr lang="es-UY" altLang="es-UY" sz="1600"/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 flipV="1">
            <a:off x="4860925" y="2708275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56" name="Line 25"/>
          <p:cNvSpPr>
            <a:spLocks noChangeShapeType="1"/>
          </p:cNvSpPr>
          <p:nvPr/>
        </p:nvSpPr>
        <p:spPr bwMode="auto">
          <a:xfrm>
            <a:off x="4860925" y="3140075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57" name="AutoShape 26"/>
          <p:cNvSpPr>
            <a:spLocks noChangeArrowheads="1"/>
          </p:cNvSpPr>
          <p:nvPr/>
        </p:nvSpPr>
        <p:spPr bwMode="auto">
          <a:xfrm>
            <a:off x="5292725" y="3571875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/>
              <a:t>Cont. 1</a:t>
            </a:r>
            <a:endParaRPr lang="es-UY" altLang="es-UY" sz="1600"/>
          </a:p>
        </p:txBody>
      </p:sp>
      <p:sp>
        <p:nvSpPr>
          <p:cNvPr id="44058" name="AutoShape 27"/>
          <p:cNvSpPr>
            <a:spLocks noChangeArrowheads="1"/>
          </p:cNvSpPr>
          <p:nvPr/>
        </p:nvSpPr>
        <p:spPr bwMode="auto">
          <a:xfrm>
            <a:off x="5292725" y="4076700"/>
            <a:ext cx="792163" cy="43180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1600"/>
              <a:t>Cont. 4</a:t>
            </a:r>
            <a:endParaRPr lang="es-UY" altLang="es-UY" sz="1600"/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 flipV="1">
            <a:off x="4860925" y="3787775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60" name="Line 29"/>
          <p:cNvSpPr>
            <a:spLocks noChangeShapeType="1"/>
          </p:cNvSpPr>
          <p:nvPr/>
        </p:nvSpPr>
        <p:spPr bwMode="auto">
          <a:xfrm>
            <a:off x="4860925" y="4219575"/>
            <a:ext cx="3603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44061" name="Picture 30" descr="diseño - intera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196975"/>
            <a:ext cx="1152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2" name="Line 31"/>
          <p:cNvSpPr>
            <a:spLocks noChangeShapeType="1"/>
          </p:cNvSpPr>
          <p:nvPr/>
        </p:nvSpPr>
        <p:spPr bwMode="auto">
          <a:xfrm>
            <a:off x="6227763" y="1412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44063" name="Picture 32" descr="diseño - intera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700213"/>
            <a:ext cx="11525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Line 33"/>
          <p:cNvSpPr>
            <a:spLocks noChangeShapeType="1"/>
          </p:cNvSpPr>
          <p:nvPr/>
        </p:nvSpPr>
        <p:spPr bwMode="auto">
          <a:xfrm>
            <a:off x="6227763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44065" name="Picture 34" descr="diseño - intera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924175"/>
            <a:ext cx="1152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6" name="Line 35"/>
          <p:cNvSpPr>
            <a:spLocks noChangeShapeType="1"/>
          </p:cNvSpPr>
          <p:nvPr/>
        </p:nvSpPr>
        <p:spPr bwMode="auto">
          <a:xfrm>
            <a:off x="6227763" y="31400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44067" name="Picture 36" descr="diseño - intera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76700"/>
            <a:ext cx="1152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8" name="Line 37"/>
          <p:cNvSpPr>
            <a:spLocks noChangeShapeType="1"/>
          </p:cNvSpPr>
          <p:nvPr/>
        </p:nvSpPr>
        <p:spPr bwMode="auto">
          <a:xfrm>
            <a:off x="6227763" y="42926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69" name="Freeform 39"/>
          <p:cNvSpPr>
            <a:spLocks/>
          </p:cNvSpPr>
          <p:nvPr/>
        </p:nvSpPr>
        <p:spPr bwMode="auto">
          <a:xfrm>
            <a:off x="1908175" y="4292600"/>
            <a:ext cx="4824413" cy="581025"/>
          </a:xfrm>
          <a:custGeom>
            <a:avLst/>
            <a:gdLst>
              <a:gd name="T0" fmla="*/ 0 w 3039"/>
              <a:gd name="T1" fmla="*/ 0 h 366"/>
              <a:gd name="T2" fmla="*/ 2147483647 w 3039"/>
              <a:gd name="T3" fmla="*/ 2147483647 h 366"/>
              <a:gd name="T4" fmla="*/ 2147483647 w 3039"/>
              <a:gd name="T5" fmla="*/ 2147483647 h 366"/>
              <a:gd name="T6" fmla="*/ 2147483647 w 3039"/>
              <a:gd name="T7" fmla="*/ 2147483647 h 366"/>
              <a:gd name="T8" fmla="*/ 0 60000 65536"/>
              <a:gd name="T9" fmla="*/ 0 60000 65536"/>
              <a:gd name="T10" fmla="*/ 0 60000 65536"/>
              <a:gd name="T11" fmla="*/ 0 60000 65536"/>
              <a:gd name="T12" fmla="*/ 0 w 3039"/>
              <a:gd name="T13" fmla="*/ 0 h 366"/>
              <a:gd name="T14" fmla="*/ 3039 w 3039"/>
              <a:gd name="T15" fmla="*/ 366 h 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9" h="366">
                <a:moveTo>
                  <a:pt x="0" y="0"/>
                </a:moveTo>
                <a:lnTo>
                  <a:pt x="716" y="366"/>
                </a:lnTo>
                <a:lnTo>
                  <a:pt x="2767" y="363"/>
                </a:lnTo>
                <a:lnTo>
                  <a:pt x="3039" y="18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44070" name="AutoShape 40"/>
          <p:cNvSpPr>
            <a:spLocks/>
          </p:cNvSpPr>
          <p:nvPr/>
        </p:nvSpPr>
        <p:spPr bwMode="auto">
          <a:xfrm>
            <a:off x="8027988" y="1196975"/>
            <a:ext cx="215900" cy="3384550"/>
          </a:xfrm>
          <a:prstGeom prst="rightBrace">
            <a:avLst>
              <a:gd name="adj1" fmla="val 130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pic>
        <p:nvPicPr>
          <p:cNvPr id="44071" name="Picture 41" descr="diseño - dc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5084763"/>
            <a:ext cx="251936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2" name="Freeform 42"/>
          <p:cNvSpPr>
            <a:spLocks/>
          </p:cNvSpPr>
          <p:nvPr/>
        </p:nvSpPr>
        <p:spPr bwMode="auto">
          <a:xfrm>
            <a:off x="8313738" y="2886075"/>
            <a:ext cx="650875" cy="2952750"/>
          </a:xfrm>
          <a:custGeom>
            <a:avLst/>
            <a:gdLst>
              <a:gd name="T0" fmla="*/ 0 w 363"/>
              <a:gd name="T1" fmla="*/ 0 h 1860"/>
              <a:gd name="T2" fmla="*/ 2147483647 w 363"/>
              <a:gd name="T3" fmla="*/ 0 h 1860"/>
              <a:gd name="T4" fmla="*/ 2147483647 w 363"/>
              <a:gd name="T5" fmla="*/ 2147483647 h 1860"/>
              <a:gd name="T6" fmla="*/ 2147483647 w 363"/>
              <a:gd name="T7" fmla="*/ 2147483647 h 1860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1860"/>
              <a:gd name="T14" fmla="*/ 363 w 363"/>
              <a:gd name="T15" fmla="*/ 1860 h 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1860">
                <a:moveTo>
                  <a:pt x="0" y="0"/>
                </a:moveTo>
                <a:lnTo>
                  <a:pt x="363" y="0"/>
                </a:lnTo>
                <a:lnTo>
                  <a:pt x="363" y="1860"/>
                </a:lnTo>
                <a:lnTo>
                  <a:pt x="181" y="18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44073" name="Freeform 43"/>
          <p:cNvSpPr>
            <a:spLocks/>
          </p:cNvSpPr>
          <p:nvPr/>
        </p:nvSpPr>
        <p:spPr bwMode="auto">
          <a:xfrm>
            <a:off x="1619250" y="4437063"/>
            <a:ext cx="4248150" cy="1368425"/>
          </a:xfrm>
          <a:custGeom>
            <a:avLst/>
            <a:gdLst>
              <a:gd name="T0" fmla="*/ 0 w 2676"/>
              <a:gd name="T1" fmla="*/ 0 h 998"/>
              <a:gd name="T2" fmla="*/ 2147483647 w 2676"/>
              <a:gd name="T3" fmla="*/ 2147483647 h 998"/>
              <a:gd name="T4" fmla="*/ 2147483647 w 2676"/>
              <a:gd name="T5" fmla="*/ 2147483647 h 998"/>
              <a:gd name="T6" fmla="*/ 0 60000 65536"/>
              <a:gd name="T7" fmla="*/ 0 60000 65536"/>
              <a:gd name="T8" fmla="*/ 0 60000 65536"/>
              <a:gd name="T9" fmla="*/ 0 w 2676"/>
              <a:gd name="T10" fmla="*/ 0 h 998"/>
              <a:gd name="T11" fmla="*/ 2676 w 2676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6" h="998">
                <a:moveTo>
                  <a:pt x="0" y="0"/>
                </a:moveTo>
                <a:lnTo>
                  <a:pt x="953" y="998"/>
                </a:lnTo>
                <a:lnTo>
                  <a:pt x="2676" y="99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183340" name="Freeform 44"/>
          <p:cNvSpPr>
            <a:spLocks/>
          </p:cNvSpPr>
          <p:nvPr/>
        </p:nvSpPr>
        <p:spPr bwMode="auto">
          <a:xfrm>
            <a:off x="5580063" y="1052513"/>
            <a:ext cx="3240087" cy="5472112"/>
          </a:xfrm>
          <a:custGeom>
            <a:avLst/>
            <a:gdLst>
              <a:gd name="T0" fmla="*/ 0 w 1996"/>
              <a:gd name="T1" fmla="*/ 2147483647 h 3447"/>
              <a:gd name="T2" fmla="*/ 2147483647 w 1996"/>
              <a:gd name="T3" fmla="*/ 2147483647 h 3447"/>
              <a:gd name="T4" fmla="*/ 2147483647 w 1996"/>
              <a:gd name="T5" fmla="*/ 2147483647 h 3447"/>
              <a:gd name="T6" fmla="*/ 2147483647 w 1996"/>
              <a:gd name="T7" fmla="*/ 0 h 3447"/>
              <a:gd name="T8" fmla="*/ 2147483647 w 1996"/>
              <a:gd name="T9" fmla="*/ 0 h 3447"/>
              <a:gd name="T10" fmla="*/ 2147483647 w 1996"/>
              <a:gd name="T11" fmla="*/ 2147483647 h 3447"/>
              <a:gd name="T12" fmla="*/ 0 w 1996"/>
              <a:gd name="T13" fmla="*/ 2147483647 h 34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96"/>
              <a:gd name="T22" fmla="*/ 0 h 3447"/>
              <a:gd name="T23" fmla="*/ 1996 w 1996"/>
              <a:gd name="T24" fmla="*/ 3447 h 34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96" h="3447">
                <a:moveTo>
                  <a:pt x="0" y="3447"/>
                </a:moveTo>
                <a:lnTo>
                  <a:pt x="2" y="2535"/>
                </a:lnTo>
                <a:lnTo>
                  <a:pt x="497" y="2535"/>
                </a:lnTo>
                <a:lnTo>
                  <a:pt x="499" y="0"/>
                </a:lnTo>
                <a:lnTo>
                  <a:pt x="1996" y="0"/>
                </a:lnTo>
                <a:lnTo>
                  <a:pt x="1996" y="3447"/>
                </a:lnTo>
                <a:lnTo>
                  <a:pt x="0" y="3447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UY"/>
          </a:p>
        </p:txBody>
      </p:sp>
      <p:sp>
        <p:nvSpPr>
          <p:cNvPr id="183341" name="Text Box 45"/>
          <p:cNvSpPr txBox="1">
            <a:spLocks noChangeArrowheads="1"/>
          </p:cNvSpPr>
          <p:nvPr/>
        </p:nvSpPr>
        <p:spPr bwMode="auto">
          <a:xfrm>
            <a:off x="3616325" y="604043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/>
              <a:t>Colaboración</a:t>
            </a:r>
            <a:endParaRPr lang="es-UY" altLang="es-UY"/>
          </a:p>
        </p:txBody>
      </p:sp>
      <p:sp>
        <p:nvSpPr>
          <p:cNvPr id="183342" name="Line 46"/>
          <p:cNvSpPr>
            <a:spLocks noChangeShapeType="1"/>
          </p:cNvSpPr>
          <p:nvPr/>
        </p:nvSpPr>
        <p:spPr bwMode="auto">
          <a:xfrm>
            <a:off x="5148263" y="6237288"/>
            <a:ext cx="360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6689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40" grpId="0" animBg="1"/>
      <p:bldP spid="183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Introducción (3)</a:t>
            </a:r>
            <a:endParaRPr lang="es-UY" altLang="es-UY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1719263"/>
            <a:ext cx="82296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s-ES_tradnl" altLang="es-UY" sz="3200"/>
              <a:t>Uno de los puntos de vista desde donde se suele estudiar la estructura de una aplicación es la </a:t>
            </a:r>
            <a:r>
              <a:rPr lang="es-ES_tradnl" altLang="es-UY" sz="3200" b="1"/>
              <a:t>estructura interna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s-UY" altLang="es-UY" sz="3200"/>
              <a:t>La arquitectura desde ese punto de vista se denomina </a:t>
            </a:r>
            <a:r>
              <a:rPr lang="es-UY" altLang="es-UY" sz="3200" b="1"/>
              <a:t>Arquitectura Lógica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s-ES" altLang="es-UY" sz="3200"/>
              <a:t>A definir </a:t>
            </a:r>
            <a:r>
              <a:rPr lang="es-ES" altLang="es-UY" sz="3200" b="1"/>
              <a:t>cómo</a:t>
            </a:r>
            <a:r>
              <a:rPr lang="es-ES" altLang="es-UY" sz="3200"/>
              <a:t> se resuelven las operaciones del sistema en esta estructura se le llama </a:t>
            </a:r>
            <a:r>
              <a:rPr lang="es-ES" altLang="es-UY" sz="3200" b="1"/>
              <a:t>diseño de bajo nivel</a:t>
            </a:r>
            <a:r>
              <a:rPr lang="es-ES" altLang="es-UY" sz="3200"/>
              <a:t> (o simplemente </a:t>
            </a:r>
            <a:r>
              <a:rPr lang="es-ES" altLang="es-UY" sz="3200" b="1"/>
              <a:t>diseño</a:t>
            </a:r>
            <a:r>
              <a:rPr lang="es-ES" altLang="es-UY" sz="3200"/>
              <a:t>)</a:t>
            </a:r>
            <a:endParaRPr lang="es-UY" altLang="es-UY" sz="32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22852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UY"/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700213"/>
            <a:ext cx="8229600" cy="3886200"/>
          </a:xfrm>
        </p:spPr>
        <p:txBody>
          <a:bodyPr/>
          <a:lstStyle/>
          <a:p>
            <a:pPr eaLnBrk="1" hangingPunct="1"/>
            <a:endParaRPr lang="es-ES" altLang="es-UY"/>
          </a:p>
          <a:p>
            <a:pPr eaLnBrk="1" hangingPunct="1"/>
            <a:r>
              <a:rPr lang="es-ES" altLang="es-UY"/>
              <a:t>Definir la estructura interna del sistema a construir</a:t>
            </a:r>
          </a:p>
          <a:p>
            <a:pPr eaLnBrk="1" hangingPunct="1"/>
            <a:r>
              <a:rPr lang="es-ES" altLang="es-UY"/>
              <a:t>Realizar el diseño de las operaciones del sistema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337947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altLang="es-UY" b="1" dirty="0">
                <a:solidFill>
                  <a:schemeClr val="tx1"/>
                </a:solidFill>
              </a:rPr>
              <a:t>Arquitectura Lógica</a:t>
            </a:r>
          </a:p>
        </p:txBody>
      </p:sp>
    </p:spTree>
    <p:extLst>
      <p:ext uri="{BB962C8B-B14F-4D97-AF65-F5344CB8AC3E}">
        <p14:creationId xmlns:p14="http://schemas.microsoft.com/office/powerpoint/2010/main" val="13595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Lógica</a:t>
            </a:r>
            <a:endParaRPr lang="es-UY" altLang="es-UY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719263"/>
            <a:ext cx="82296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s-ES_tradnl" altLang="es-UY" sz="3200"/>
              <a:t>La arquitectura lógica se define como un conjunto de componentes lógicos relacionados entre sí, con responsabilidades específicas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s-ES_tradnl" altLang="es-UY" sz="3200"/>
              <a:t>Estos componentes se obtienen a partir la sucesiva partición del sistema en componentes con responsabilidades más concretas (enfoque top-down)</a:t>
            </a:r>
            <a:endParaRPr lang="es-UY" altLang="es-UY" sz="32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70879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Arquitectura Lógica (2)</a:t>
            </a:r>
            <a:endParaRPr lang="es-UY" alt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Existen </a:t>
            </a:r>
            <a:r>
              <a:rPr lang="es-ES_tradnl" altLang="es-UY" b="1"/>
              <a:t>guías</a:t>
            </a:r>
            <a:r>
              <a:rPr lang="es-ES_tradnl" altLang="es-UY"/>
              <a:t> de particionamiento</a:t>
            </a:r>
          </a:p>
          <a:p>
            <a:pPr eaLnBrk="1" hangingPunct="1"/>
            <a:r>
              <a:rPr lang="es-ES_tradnl" altLang="es-UY"/>
              <a:t>Cada una de ellas propone</a:t>
            </a:r>
          </a:p>
          <a:p>
            <a:pPr lvl="1" eaLnBrk="1" hangingPunct="1"/>
            <a:r>
              <a:rPr lang="es-ES_tradnl" altLang="es-UY"/>
              <a:t>Un tipo de partición particular</a:t>
            </a:r>
          </a:p>
          <a:p>
            <a:pPr lvl="1" eaLnBrk="1" hangingPunct="1"/>
            <a:r>
              <a:rPr lang="es-ES_tradnl" altLang="es-UY"/>
              <a:t>Asignación de responsabilidades a los componentes resultantes</a:t>
            </a:r>
          </a:p>
          <a:p>
            <a:pPr eaLnBrk="1" hangingPunct="1"/>
            <a:r>
              <a:rPr lang="es-ES_tradnl" altLang="es-UY"/>
              <a:t>Se denominan estilos o patrones de arquitectura</a:t>
            </a:r>
          </a:p>
          <a:p>
            <a:pPr eaLnBrk="1" hangingPunct="1"/>
            <a:r>
              <a:rPr lang="es-ES_tradnl" altLang="es-UY"/>
              <a:t>La elección del estilo a aplicar depende del tipo de sistema que se esté construyendo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2063504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1945</Words>
  <Application>Microsoft Office PowerPoint</Application>
  <PresentationFormat>Presentación en pantalla (4:3)</PresentationFormat>
  <Paragraphs>356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SimSun</vt:lpstr>
      <vt:lpstr>Arial</vt:lpstr>
      <vt:lpstr>Calibri</vt:lpstr>
      <vt:lpstr>Lucida Console</vt:lpstr>
      <vt:lpstr>Wingdings</vt:lpstr>
      <vt:lpstr>Wingdings 2</vt:lpstr>
      <vt:lpstr>Theme1</vt:lpstr>
      <vt:lpstr>Programación Avanzada</vt:lpstr>
      <vt:lpstr>Contenido</vt:lpstr>
      <vt:lpstr>Introducción</vt:lpstr>
      <vt:lpstr>Introducción (2)</vt:lpstr>
      <vt:lpstr>Introducción (3)</vt:lpstr>
      <vt:lpstr>Objetivos</vt:lpstr>
      <vt:lpstr>Arquitectura Lógica</vt:lpstr>
      <vt:lpstr>Arquitectura Lógica</vt:lpstr>
      <vt:lpstr>Arquitectura Lógica (2)</vt:lpstr>
      <vt:lpstr>Aspectos de una Aplicación</vt:lpstr>
      <vt:lpstr>Aspectos de una Aplicación (2)</vt:lpstr>
      <vt:lpstr>Aspectos de una Aplicación (3)</vt:lpstr>
      <vt:lpstr>Aspectos de una Aplicación (4)</vt:lpstr>
      <vt:lpstr>Aspectos de una Aplicación (5)</vt:lpstr>
      <vt:lpstr>Aspectos de una Aplicación (6)</vt:lpstr>
      <vt:lpstr>Aspectos de una Aplicación (7)</vt:lpstr>
      <vt:lpstr>Arquitectura en Capas</vt:lpstr>
      <vt:lpstr>Arquitectura en Capas (2)</vt:lpstr>
      <vt:lpstr>Arquitectura en Capas (3)</vt:lpstr>
      <vt:lpstr>Arquitectura en Capas (4)</vt:lpstr>
      <vt:lpstr>Arquitectura en Capas (5)</vt:lpstr>
      <vt:lpstr>Arquitectura en Capas (6)</vt:lpstr>
      <vt:lpstr>Arquitectura en Capas (7)</vt:lpstr>
      <vt:lpstr>Operaciones del Sistema</vt:lpstr>
      <vt:lpstr>Operaciones del Sistema (2)</vt:lpstr>
      <vt:lpstr>Implementación</vt:lpstr>
      <vt:lpstr>Implementación (2)</vt:lpstr>
      <vt:lpstr>Diseño de Bajo Nivel</vt:lpstr>
      <vt:lpstr>Diseño de Bajo Nivel</vt:lpstr>
      <vt:lpstr>Objetivos</vt:lpstr>
      <vt:lpstr>Colaboración</vt:lpstr>
      <vt:lpstr>Colaboración (2)</vt:lpstr>
      <vt:lpstr>Colaboración (3)</vt:lpstr>
      <vt:lpstr>Enfoque</vt:lpstr>
      <vt:lpstr>Actividades</vt:lpstr>
      <vt:lpstr>Diseño de Interacciones</vt:lpstr>
      <vt:lpstr>Diseño de la Estructura</vt:lpstr>
      <vt:lpstr>Consideraciones</vt:lpstr>
      <vt:lpstr>Consideraciones (2)</vt:lpstr>
      <vt:lpstr>Consideraciones (3)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</cp:revision>
  <dcterms:created xsi:type="dcterms:W3CDTF">2013-04-08T04:25:11Z</dcterms:created>
  <dcterms:modified xsi:type="dcterms:W3CDTF">2017-03-04T15:41:23Z</dcterms:modified>
</cp:coreProperties>
</file>