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0" autoAdjust="0"/>
    <p:restoredTop sz="94660"/>
  </p:normalViewPr>
  <p:slideViewPr>
    <p:cSldViewPr>
      <p:cViewPr varScale="1">
        <p:scale>
          <a:sx n="79" d="100"/>
          <a:sy n="79" d="100"/>
        </p:scale>
        <p:origin x="157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49617-FFF9-4BB9-9140-73C8AFA9CD85}" type="datetimeFigureOut">
              <a:rPr lang="es-UY" smtClean="0"/>
              <a:t>4/3/2017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E1069-CEE7-41DE-B8EC-E52E5519132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14392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Diagramas de Comunicación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Diagramas de Comunicación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UY"/>
              <a:t>Programación Avanzada - Curso 2017</a:t>
            </a:r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Diseño: Diagramas de Comunicación</a:t>
            </a: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72BD8E-79F0-477B-80EB-1E542A6BCFD4}" type="slidenum">
              <a:rPr lang="es-ES" altLang="es-UY"/>
              <a:pPr/>
              <a:t>‹Nº›</a:t>
            </a:fld>
            <a:endParaRPr lang="es-ES" altLang="es-UY"/>
          </a:p>
        </p:txBody>
      </p:sp>
    </p:spTree>
    <p:extLst>
      <p:ext uri="{BB962C8B-B14F-4D97-AF65-F5344CB8AC3E}">
        <p14:creationId xmlns:p14="http://schemas.microsoft.com/office/powerpoint/2010/main" val="285203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Diagramas de Comunicación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Diagramas de Comunicación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Diagramas de Comunicación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Diagramas de Comunicación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Diagramas de Comunicación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Diagramas de Comunicación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Diagramas de Comunicación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UY"/>
              <a:t>Programación Avanzada - Curso 2017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UY"/>
              <a:t>Diseño: Diagramas de Comunicación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>
                <a:solidFill>
                  <a:schemeClr val="tx1"/>
                </a:solidFill>
              </a:rPr>
              <a:t>Programación Avanzada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UY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</a:t>
            </a:r>
          </a:p>
          <a:p>
            <a:r>
              <a:rPr lang="es-UY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104595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Notación</a:t>
            </a:r>
            <a:br>
              <a:rPr lang="es-ES_tradnl" altLang="es-UY" sz="3000"/>
            </a:br>
            <a:r>
              <a:rPr lang="es-ES_tradnl" altLang="es-UY"/>
              <a:t>Tipo de Retorno</a:t>
            </a:r>
            <a:endParaRPr lang="es-UY" altLang="es-UY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411662"/>
          </a:xfrm>
        </p:spPr>
        <p:txBody>
          <a:bodyPr/>
          <a:lstStyle/>
          <a:p>
            <a:pPr eaLnBrk="1" hangingPunct="1"/>
            <a:r>
              <a:rPr lang="es-ES_tradnl" altLang="es-UY"/>
              <a:t>El valor de retorno puede ser mostrado a la izquierda del mensaje, con un := en medio </a:t>
            </a:r>
          </a:p>
          <a:p>
            <a:pPr eaLnBrk="1" hangingPunct="1"/>
            <a:r>
              <a:rPr lang="es-ES_tradnl" altLang="es-UY"/>
              <a:t>Se puede mostrar además el tipo del valor de retorno</a:t>
            </a:r>
            <a:r>
              <a:rPr lang="es-UY" altLang="es-UY"/>
              <a:t> </a:t>
            </a:r>
          </a:p>
        </p:txBody>
      </p:sp>
      <p:pic>
        <p:nvPicPr>
          <p:cNvPr id="12292" name="Picture 5" descr="diseño - notac tiporetor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508500"/>
            <a:ext cx="471805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Diagramas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204012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Notación</a:t>
            </a:r>
            <a:br>
              <a:rPr lang="es-ES_tradnl" altLang="es-UY" sz="3000"/>
            </a:br>
            <a:r>
              <a:rPr lang="es-ES_tradnl" altLang="es-UY"/>
              <a:t>Sintaxis de Mensajes</a:t>
            </a:r>
            <a:endParaRPr lang="es-UY" altLang="es-UY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805362"/>
          </a:xfrm>
        </p:spPr>
        <p:txBody>
          <a:bodyPr/>
          <a:lstStyle/>
          <a:p>
            <a:pPr eaLnBrk="1" hangingPunct="1"/>
            <a:r>
              <a:rPr lang="es-ES_tradnl" altLang="es-UY" sz="2800"/>
              <a:t>La sintaxis de los mensajes es la siguiente:</a:t>
            </a:r>
          </a:p>
          <a:p>
            <a:pPr eaLnBrk="1" hangingPunct="1"/>
            <a:endParaRPr lang="es-ES_tradnl" altLang="es-UY" sz="2800"/>
          </a:p>
          <a:p>
            <a:pPr eaLnBrk="1" hangingPunct="1"/>
            <a:endParaRPr lang="es-ES_tradnl" altLang="es-UY" sz="1400"/>
          </a:p>
          <a:p>
            <a:pPr eaLnBrk="1" hangingPunct="1"/>
            <a:r>
              <a:rPr lang="es-ES_tradnl" altLang="es-UY" sz="2800"/>
              <a:t>Donde:</a:t>
            </a:r>
            <a:endParaRPr lang="es-UY" altLang="es-UY" sz="2800"/>
          </a:p>
          <a:p>
            <a:pPr lvl="1" eaLnBrk="1" hangingPunct="1"/>
            <a:r>
              <a:rPr lang="es-ES_tradnl" altLang="es-UY" sz="2400">
                <a:latin typeface="Lucida Console" panose="020B0609040504020204" pitchFamily="49" charset="0"/>
              </a:rPr>
              <a:t>ret</a:t>
            </a:r>
            <a:r>
              <a:rPr lang="es-ES_tradnl" altLang="es-UY" sz="2400"/>
              <a:t> almacena el resultado de la operación (opcional)</a:t>
            </a:r>
            <a:endParaRPr lang="es-ES" altLang="es-UY" sz="2400"/>
          </a:p>
          <a:p>
            <a:pPr lvl="1" eaLnBrk="1" hangingPunct="1"/>
            <a:r>
              <a:rPr lang="es-ES_tradnl" altLang="es-UY" sz="2400">
                <a:latin typeface="Lucida Console" panose="020B0609040504020204" pitchFamily="49" charset="0"/>
              </a:rPr>
              <a:t>mensaje</a:t>
            </a:r>
            <a:r>
              <a:rPr lang="es-ES_tradnl" altLang="es-UY" sz="2400"/>
              <a:t> es el nombre del mensaje enviado (y de la operación invocada)</a:t>
            </a:r>
            <a:endParaRPr lang="es-ES" altLang="es-UY" sz="2400"/>
          </a:p>
          <a:p>
            <a:pPr lvl="1" eaLnBrk="1" hangingPunct="1"/>
            <a:r>
              <a:rPr lang="es-ES_tradnl" altLang="es-UY" sz="2400">
                <a:latin typeface="Lucida Console" panose="020B0609040504020204" pitchFamily="49" charset="0"/>
              </a:rPr>
              <a:t>param</a:t>
            </a:r>
            <a:r>
              <a:rPr lang="es-ES_tradnl" altLang="es-UY" sz="2400"/>
              <a:t> son argumentos usados en el envío</a:t>
            </a:r>
            <a:endParaRPr lang="es-ES" altLang="es-UY" sz="2400"/>
          </a:p>
          <a:p>
            <a:pPr lvl="1" eaLnBrk="1" hangingPunct="1"/>
            <a:r>
              <a:rPr lang="es-ES_tradnl" altLang="es-UY" sz="2400">
                <a:latin typeface="Lucida Console" panose="020B0609040504020204" pitchFamily="49" charset="0"/>
              </a:rPr>
              <a:t>TipoParam</a:t>
            </a:r>
            <a:r>
              <a:rPr lang="es-ES_tradnl" altLang="es-UY" sz="2400"/>
              <a:t> es el tipo de cada parámetro (opcional)</a:t>
            </a:r>
            <a:endParaRPr lang="es-UY" altLang="es-UY" sz="2400"/>
          </a:p>
          <a:p>
            <a:pPr lvl="1" eaLnBrk="1" hangingPunct="1"/>
            <a:r>
              <a:rPr lang="es-ES_tradnl" altLang="es-UY" sz="2400">
                <a:latin typeface="Lucida Console" panose="020B0609040504020204" pitchFamily="49" charset="0"/>
              </a:rPr>
              <a:t>TipoRet</a:t>
            </a:r>
            <a:r>
              <a:rPr lang="es-ES_tradnl" altLang="es-UY" sz="2400"/>
              <a:t> es el tipo del recorrido de la operación (opcional)</a:t>
            </a:r>
            <a:r>
              <a:rPr lang="es-UY" altLang="es-UY" sz="2400"/>
              <a:t> 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179388" y="2425700"/>
            <a:ext cx="8766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sz="2200">
                <a:latin typeface="Lucida Console" panose="020B0609040504020204" pitchFamily="49" charset="0"/>
              </a:rPr>
              <a:t>[ret :=] mensaje([param [: TipoParam]]) [: TipoRet]</a:t>
            </a:r>
            <a:endParaRPr lang="es-UY" altLang="es-UY" sz="2200">
              <a:latin typeface="Lucida Console" panose="020B0609040504020204" pitchFamily="49" charset="0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Diagramas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121162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Notación</a:t>
            </a:r>
            <a:br>
              <a:rPr lang="es-ES_tradnl" altLang="es-UY" sz="3000"/>
            </a:br>
            <a:r>
              <a:rPr lang="es-ES_tradnl" altLang="es-UY"/>
              <a:t>Iteración</a:t>
            </a:r>
            <a:endParaRPr lang="es-UY" altLang="es-UY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805362"/>
          </a:xfrm>
        </p:spPr>
        <p:txBody>
          <a:bodyPr/>
          <a:lstStyle/>
          <a:p>
            <a:pPr eaLnBrk="1" hangingPunct="1"/>
            <a:r>
              <a:rPr lang="es-ES_tradnl" altLang="es-UY" sz="3000"/>
              <a:t>Las iteraciones se indican mediante un asterisco (*) a continuación del numero de secuencia del mensaje</a:t>
            </a:r>
          </a:p>
          <a:p>
            <a:pPr eaLnBrk="1" hangingPunct="1"/>
            <a:r>
              <a:rPr lang="es-ES_tradnl" altLang="es-UY" sz="3000"/>
              <a:t>Esto expresa que el mensaje es enviado en forma repetida (en un loop) al receptor</a:t>
            </a:r>
            <a:r>
              <a:rPr lang="es-UY" altLang="es-UY" sz="3000"/>
              <a:t> </a:t>
            </a:r>
          </a:p>
        </p:txBody>
      </p:sp>
      <p:pic>
        <p:nvPicPr>
          <p:cNvPr id="14340" name="Picture 5" descr="diseño - notac iter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724400"/>
            <a:ext cx="487680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5292725" y="4221163"/>
            <a:ext cx="3646488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>
                <a:solidFill>
                  <a:srgbClr val="0033CC"/>
                </a:solidFill>
                <a:latin typeface="Lucida Console" panose="020B0609040504020204" pitchFamily="49" charset="0"/>
              </a:rPr>
              <a:t>class</a:t>
            </a:r>
            <a:r>
              <a:rPr lang="es-ES_tradnl" altLang="es-UY">
                <a:latin typeface="Lucida Console" panose="020B0609040504020204" pitchFamily="49" charset="0"/>
              </a:rPr>
              <a:t> Simulador {</a:t>
            </a:r>
          </a:p>
          <a:p>
            <a:pPr eaLnBrk="1" hangingPunct="1"/>
            <a:r>
              <a:rPr lang="es-ES_tradnl" altLang="es-UY">
                <a:latin typeface="Lucida Console" panose="020B0609040504020204" pitchFamily="49" charset="0"/>
              </a:rPr>
              <a:t>  Generador gen;</a:t>
            </a:r>
          </a:p>
          <a:p>
            <a:pPr eaLnBrk="1" hangingPunct="1"/>
            <a:endParaRPr lang="es-ES_tradnl" altLang="es-UY">
              <a:latin typeface="Lucida Console" panose="020B0609040504020204" pitchFamily="49" charset="0"/>
            </a:endParaRPr>
          </a:p>
          <a:p>
            <a:pPr eaLnBrk="1" hangingPunct="1"/>
            <a:r>
              <a:rPr lang="es-ES_tradnl" altLang="es-UY">
                <a:latin typeface="Lucida Console" panose="020B0609040504020204" pitchFamily="49" charset="0"/>
              </a:rPr>
              <a:t>  </a:t>
            </a:r>
            <a:r>
              <a:rPr lang="es-ES_tradnl" altLang="es-UY">
                <a:solidFill>
                  <a:srgbClr val="0033CC"/>
                </a:solidFill>
                <a:latin typeface="Lucida Console" panose="020B0609040504020204" pitchFamily="49" charset="0"/>
              </a:rPr>
              <a:t>void</a:t>
            </a:r>
            <a:r>
              <a:rPr lang="es-ES_tradnl" altLang="es-UY">
                <a:latin typeface="Lucida Console" panose="020B0609040504020204" pitchFamily="49" charset="0"/>
              </a:rPr>
              <a:t> unaOper() {</a:t>
            </a:r>
          </a:p>
          <a:p>
            <a:pPr eaLnBrk="1" hangingPunct="1"/>
            <a:r>
              <a:rPr lang="es-ES_tradnl" altLang="es-UY">
                <a:latin typeface="Lucida Console" panose="020B0609040504020204" pitchFamily="49" charset="0"/>
              </a:rPr>
              <a:t>    </a:t>
            </a:r>
            <a:r>
              <a:rPr lang="es-ES_tradnl" altLang="es-UY">
                <a:solidFill>
                  <a:srgbClr val="0033CC"/>
                </a:solidFill>
                <a:latin typeface="Lucida Console" panose="020B0609040504020204" pitchFamily="49" charset="0"/>
              </a:rPr>
              <a:t>for</a:t>
            </a:r>
            <a:r>
              <a:rPr lang="es-ES_tradnl" altLang="es-UY">
                <a:latin typeface="Lucida Console" panose="020B0609040504020204" pitchFamily="49" charset="0"/>
              </a:rPr>
              <a:t> (i </a:t>
            </a:r>
            <a:r>
              <a:rPr lang="es-ES_tradnl" altLang="es-UY">
                <a:solidFill>
                  <a:srgbClr val="0033CC"/>
                </a:solidFill>
                <a:latin typeface="Lucida Console" panose="020B0609040504020204" pitchFamily="49" charset="0"/>
              </a:rPr>
              <a:t>from</a:t>
            </a:r>
            <a:r>
              <a:rPr lang="es-ES_tradnl" altLang="es-UY">
                <a:latin typeface="Lucida Console" panose="020B0609040504020204" pitchFamily="49" charset="0"/>
              </a:rPr>
              <a:t> 1 </a:t>
            </a:r>
            <a:r>
              <a:rPr lang="es-ES_tradnl" altLang="es-UY">
                <a:solidFill>
                  <a:srgbClr val="0033CC"/>
                </a:solidFill>
                <a:latin typeface="Lucida Console" panose="020B0609040504020204" pitchFamily="49" charset="0"/>
              </a:rPr>
              <a:t>to</a:t>
            </a:r>
            <a:r>
              <a:rPr lang="es-ES_tradnl" altLang="es-UY">
                <a:latin typeface="Lucida Console" panose="020B0609040504020204" pitchFamily="49" charset="0"/>
              </a:rPr>
              <a:t> n) {</a:t>
            </a:r>
          </a:p>
          <a:p>
            <a:pPr eaLnBrk="1" hangingPunct="1"/>
            <a:r>
              <a:rPr lang="es-ES_tradnl" altLang="es-UY">
                <a:latin typeface="Lucida Console" panose="020B0609040504020204" pitchFamily="49" charset="0"/>
              </a:rPr>
              <a:t>      x = gen.generar();</a:t>
            </a:r>
          </a:p>
          <a:p>
            <a:pPr eaLnBrk="1" hangingPunct="1"/>
            <a:r>
              <a:rPr lang="es-ES_tradnl" altLang="es-UY">
                <a:latin typeface="Lucida Console" panose="020B0609040504020204" pitchFamily="49" charset="0"/>
              </a:rPr>
              <a:t>    }</a:t>
            </a:r>
          </a:p>
          <a:p>
            <a:pPr eaLnBrk="1" hangingPunct="1"/>
            <a:r>
              <a:rPr lang="es-ES_tradnl" altLang="es-UY">
                <a:latin typeface="Lucida Console" panose="020B0609040504020204" pitchFamily="49" charset="0"/>
              </a:rPr>
              <a:t>}</a:t>
            </a:r>
            <a:endParaRPr lang="es-UY" altLang="es-UY">
              <a:latin typeface="Lucida Console" panose="020B0609040504020204" pitchFamily="49" charset="0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Diagramas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114526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Notación</a:t>
            </a:r>
            <a:br>
              <a:rPr lang="es-ES_tradnl" altLang="es-UY" sz="3000"/>
            </a:br>
            <a:r>
              <a:rPr lang="es-ES_tradnl" altLang="es-UY"/>
              <a:t>Creación de Instancias</a:t>
            </a:r>
            <a:endParaRPr lang="es-UY" altLang="es-UY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805362"/>
          </a:xfrm>
        </p:spPr>
        <p:txBody>
          <a:bodyPr/>
          <a:lstStyle/>
          <a:p>
            <a:pPr eaLnBrk="1" hangingPunct="1"/>
            <a:r>
              <a:rPr lang="es-ES_tradnl" altLang="es-UY"/>
              <a:t>La forma de ilustrar la creación de una instancia es enviando el mensaje </a:t>
            </a:r>
            <a:r>
              <a:rPr lang="es-ES_tradnl" altLang="es-UY" b="1"/>
              <a:t>create</a:t>
            </a:r>
            <a:endParaRPr lang="es-ES_tradnl" altLang="es-UY"/>
          </a:p>
          <a:p>
            <a:pPr eaLnBrk="1" hangingPunct="1"/>
            <a:r>
              <a:rPr lang="es-ES_tradnl" altLang="es-UY"/>
              <a:t>Este mensaje puede incluir parámetros</a:t>
            </a:r>
          </a:p>
          <a:p>
            <a:pPr eaLnBrk="1" hangingPunct="1"/>
            <a:r>
              <a:rPr lang="es-ES_tradnl" altLang="es-UY"/>
              <a:t>Lo usual es especificar un nombre para la instancia para poder utilizarla después</a:t>
            </a:r>
            <a:endParaRPr lang="es-UY" altLang="es-UY"/>
          </a:p>
        </p:txBody>
      </p:sp>
      <p:pic>
        <p:nvPicPr>
          <p:cNvPr id="15364" name="Picture 6" descr="diseño - notac cre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887913"/>
            <a:ext cx="4718050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Diagramas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3757046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Notación</a:t>
            </a:r>
            <a:br>
              <a:rPr lang="es-ES_tradnl" altLang="es-UY" sz="3000"/>
            </a:br>
            <a:r>
              <a:rPr lang="es-ES_tradnl" altLang="es-UY"/>
              <a:t>Destrucción de Instancias</a:t>
            </a:r>
            <a:endParaRPr lang="es-UY" altLang="es-UY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805362"/>
          </a:xfrm>
        </p:spPr>
        <p:txBody>
          <a:bodyPr/>
          <a:lstStyle/>
          <a:p>
            <a:pPr eaLnBrk="1" hangingPunct="1"/>
            <a:r>
              <a:rPr lang="es-ES_tradnl" altLang="es-UY"/>
              <a:t>La forma de ilustrar </a:t>
            </a:r>
            <a:r>
              <a:rPr lang="es-ES_tradnl" altLang="es-UY" u="sng"/>
              <a:t>explícitamente</a:t>
            </a:r>
            <a:r>
              <a:rPr lang="es-ES_tradnl" altLang="es-UY"/>
              <a:t> la destrucción de una instancia es enviando el mensaje </a:t>
            </a:r>
            <a:r>
              <a:rPr lang="es-ES_tradnl" altLang="es-UY" b="1"/>
              <a:t>destroy</a:t>
            </a:r>
            <a:endParaRPr lang="es-ES_tradnl" altLang="es-UY"/>
          </a:p>
          <a:p>
            <a:pPr eaLnBrk="1" hangingPunct="1"/>
            <a:r>
              <a:rPr lang="es-ES_tradnl" altLang="es-UY"/>
              <a:t>Previamente, debe eliminarse todo link que exista con esa instancia</a:t>
            </a:r>
          </a:p>
          <a:p>
            <a:pPr eaLnBrk="1" hangingPunct="1"/>
            <a:endParaRPr lang="es-ES_tradnl" altLang="es-UY"/>
          </a:p>
        </p:txBody>
      </p:sp>
      <p:pic>
        <p:nvPicPr>
          <p:cNvPr id="16388" name="Picture 5" descr="dise_o - notac destro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711700"/>
            <a:ext cx="4606925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Diagramas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366675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Notación</a:t>
            </a:r>
            <a:br>
              <a:rPr lang="es-ES_tradnl" altLang="es-UY" sz="3000"/>
            </a:br>
            <a:r>
              <a:rPr lang="es-ES_tradnl" altLang="es-UY"/>
              <a:t>Números de Secuencia</a:t>
            </a:r>
            <a:endParaRPr lang="es-UY" altLang="es-UY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805362"/>
          </a:xfrm>
        </p:spPr>
        <p:txBody>
          <a:bodyPr/>
          <a:lstStyle/>
          <a:p>
            <a:pPr eaLnBrk="1" hangingPunct="1"/>
            <a:r>
              <a:rPr lang="es-ES_tradnl" altLang="es-UY"/>
              <a:t>El orden de ocurrencia de los mensajes viene dado por los números de secuencia</a:t>
            </a:r>
          </a:p>
          <a:p>
            <a:pPr eaLnBrk="1" hangingPunct="1"/>
            <a:r>
              <a:rPr lang="es-ES_tradnl" altLang="es-UY"/>
              <a:t>El mensaje que inicia la interacción generalmente no es numerado</a:t>
            </a:r>
            <a:r>
              <a:rPr lang="es-UY" altLang="es-UY"/>
              <a:t> </a:t>
            </a:r>
          </a:p>
        </p:txBody>
      </p:sp>
      <p:pic>
        <p:nvPicPr>
          <p:cNvPr id="17412" name="Picture 5" descr="diseño - notac nums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149725"/>
            <a:ext cx="8208963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Diagramas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1795708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Notación</a:t>
            </a:r>
            <a:br>
              <a:rPr lang="es-ES_tradnl" altLang="es-UY" sz="3000"/>
            </a:br>
            <a:r>
              <a:rPr lang="es-ES_tradnl" altLang="es-UY"/>
              <a:t>Números de Secuencia (2)</a:t>
            </a:r>
            <a:endParaRPr lang="es-UY" altLang="es-UY"/>
          </a:p>
        </p:txBody>
      </p:sp>
      <p:pic>
        <p:nvPicPr>
          <p:cNvPr id="18435" name="Picture 5" descr="diseño - notac numsec 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00213"/>
            <a:ext cx="6480175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Diagramas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1646074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Notación</a:t>
            </a:r>
            <a:br>
              <a:rPr lang="es-ES_tradnl" altLang="es-UY" sz="3000"/>
            </a:br>
            <a:r>
              <a:rPr lang="es-ES_tradnl" altLang="es-UY"/>
              <a:t>Mensajes Condicionales</a:t>
            </a:r>
            <a:endParaRPr lang="es-UY" altLang="es-UY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805362"/>
          </a:xfrm>
        </p:spPr>
        <p:txBody>
          <a:bodyPr/>
          <a:lstStyle/>
          <a:p>
            <a:pPr eaLnBrk="1" hangingPunct="1"/>
            <a:r>
              <a:rPr lang="es-ES_tradnl" altLang="es-UY"/>
              <a:t>Un mensaje condicional es enviado únicamente si su guarda es satisfecha</a:t>
            </a:r>
          </a:p>
          <a:p>
            <a:pPr eaLnBrk="1" hangingPunct="1"/>
            <a:r>
              <a:rPr lang="es-ES_tradnl" altLang="es-UY"/>
              <a:t>La guarda se muestra entre paréntesis rectos ([ ]) a la izquierda del mensaje</a:t>
            </a:r>
            <a:r>
              <a:rPr lang="es-UY" altLang="es-UY"/>
              <a:t> </a:t>
            </a:r>
          </a:p>
        </p:txBody>
      </p:sp>
      <p:pic>
        <p:nvPicPr>
          <p:cNvPr id="19460" name="Picture 5" descr="diseño - notac cond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652963"/>
            <a:ext cx="4718050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Diagramas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2533536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Notación</a:t>
            </a:r>
            <a:br>
              <a:rPr lang="es-ES_tradnl" altLang="es-UY" sz="3000"/>
            </a:br>
            <a:r>
              <a:rPr lang="es-ES_tradnl" altLang="es-UY"/>
              <a:t>Colecciones</a:t>
            </a:r>
            <a:endParaRPr lang="es-UY" altLang="es-UY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805362"/>
          </a:xfrm>
        </p:spPr>
        <p:txBody>
          <a:bodyPr/>
          <a:lstStyle/>
          <a:p>
            <a:pPr eaLnBrk="1" hangingPunct="1"/>
            <a:r>
              <a:rPr lang="es-ES_tradnl" altLang="es-UY"/>
              <a:t>Los multiobjetos de los diagramas de interacción representan una colección de objetos de una cierta clase</a:t>
            </a:r>
            <a:r>
              <a:rPr lang="es-UY" altLang="es-UY"/>
              <a:t> </a:t>
            </a:r>
          </a:p>
        </p:txBody>
      </p:sp>
      <p:pic>
        <p:nvPicPr>
          <p:cNvPr id="20484" name="Picture 5" descr="diseño - colec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221163"/>
            <a:ext cx="149383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2916238" y="5013325"/>
            <a:ext cx="2584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/>
              <a:t>Colección de instancias</a:t>
            </a:r>
          </a:p>
          <a:p>
            <a:pPr algn="ctr" eaLnBrk="1" hangingPunct="1"/>
            <a:r>
              <a:rPr lang="es-ES_tradnl" altLang="es-UY"/>
              <a:t>de la clase Empleado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Diagramas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3096058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Notación</a:t>
            </a:r>
            <a:br>
              <a:rPr lang="es-ES_tradnl" altLang="es-UY" sz="3000"/>
            </a:br>
            <a:r>
              <a:rPr lang="es-ES_tradnl" altLang="es-UY"/>
              <a:t>Mensajes a Colecciones</a:t>
            </a:r>
            <a:endParaRPr lang="es-UY" altLang="es-UY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805362"/>
          </a:xfrm>
        </p:spPr>
        <p:txBody>
          <a:bodyPr/>
          <a:lstStyle/>
          <a:p>
            <a:pPr eaLnBrk="1" hangingPunct="1"/>
            <a:r>
              <a:rPr lang="es-ES_tradnl" altLang="es-UY"/>
              <a:t>Un mensaje a una colección representa un mensaje al objeto colección mismo</a:t>
            </a:r>
          </a:p>
          <a:p>
            <a:pPr eaLnBrk="1" hangingPunct="1"/>
            <a:r>
              <a:rPr lang="es-ES_tradnl" altLang="es-UY" u="sng"/>
              <a:t>No</a:t>
            </a:r>
            <a:r>
              <a:rPr lang="es-ES_tradnl" altLang="es-UY"/>
              <a:t> un broadcast a todos los elementos contenidos en él</a:t>
            </a:r>
            <a:r>
              <a:rPr lang="es-UY" altLang="es-UY"/>
              <a:t> </a:t>
            </a:r>
          </a:p>
        </p:txBody>
      </p:sp>
      <p:pic>
        <p:nvPicPr>
          <p:cNvPr id="21508" name="Picture 6" descr="diseño - notac menscole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3933825"/>
            <a:ext cx="47117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Diagramas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45727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Contenido</a:t>
            </a:r>
            <a:endParaRPr lang="es-UY" altLang="es-UY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662487"/>
          </a:xfrm>
        </p:spPr>
        <p:txBody>
          <a:bodyPr/>
          <a:lstStyle/>
          <a:p>
            <a:pPr eaLnBrk="1" hangingPunct="1"/>
            <a:r>
              <a:rPr lang="es-ES_tradnl" altLang="es-UY"/>
              <a:t>Diagramas de Interacción</a:t>
            </a:r>
          </a:p>
          <a:p>
            <a:pPr eaLnBrk="1" hangingPunct="1"/>
            <a:r>
              <a:rPr lang="es-ES_tradnl" altLang="es-UY"/>
              <a:t>Notación</a:t>
            </a:r>
          </a:p>
          <a:p>
            <a:pPr eaLnBrk="1" hangingPunct="1"/>
            <a:r>
              <a:rPr lang="es-ES_tradnl" altLang="es-UY"/>
              <a:t>Reuso de Elementos de Diseño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Diagramas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1635597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 sz="3000"/>
              <a:t>Notación</a:t>
            </a:r>
            <a:br>
              <a:rPr lang="es-ES_tradnl" altLang="es-UY" sz="2600"/>
            </a:br>
            <a:r>
              <a:rPr lang="es-ES_tradnl" altLang="es-UY" sz="3700"/>
              <a:t>Responsabilidad de Colecciones</a:t>
            </a:r>
            <a:endParaRPr lang="es-UY" altLang="es-UY" sz="37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805362"/>
          </a:xfrm>
        </p:spPr>
        <p:txBody>
          <a:bodyPr/>
          <a:lstStyle/>
          <a:p>
            <a:pPr eaLnBrk="1" hangingPunct="1"/>
            <a:r>
              <a:rPr lang="es-ES_tradnl" altLang="es-UY"/>
              <a:t>Las colecciones serán tratadas como meros contenedores de objetos por lo que no tendrán otra responsabilidad más que esa</a:t>
            </a:r>
          </a:p>
          <a:p>
            <a:pPr eaLnBrk="1" hangingPunct="1"/>
            <a:r>
              <a:rPr lang="es-ES_tradnl" altLang="es-UY"/>
              <a:t>Proveerán solamente operaciones que permitan administrar los objetos contenidos</a:t>
            </a:r>
          </a:p>
          <a:p>
            <a:pPr eaLnBrk="1" hangingPunct="1"/>
            <a:r>
              <a:rPr lang="es-ES_tradnl" altLang="es-UY"/>
              <a:t>En general las interfaces de </a:t>
            </a:r>
            <a:r>
              <a:rPr lang="es-ES_tradnl" altLang="es-UY" b="1"/>
              <a:t>Diccionario</a:t>
            </a:r>
            <a:r>
              <a:rPr lang="es-ES_tradnl" altLang="es-UY"/>
              <a:t> (add, remove, find, member, etc.) e </a:t>
            </a:r>
            <a:r>
              <a:rPr lang="es-ES_tradnl" altLang="es-UY" b="1"/>
              <a:t>Iterador</a:t>
            </a:r>
            <a:r>
              <a:rPr lang="es-ES_tradnl" altLang="es-UY"/>
              <a:t> (next, etc.) son suficientes para las colecciones</a:t>
            </a:r>
            <a:r>
              <a:rPr lang="es-UY" altLang="es-UY"/>
              <a:t> 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Diagramas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2435490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96838"/>
            <a:ext cx="7743825" cy="1412875"/>
          </a:xfrm>
        </p:spPr>
        <p:txBody>
          <a:bodyPr/>
          <a:lstStyle/>
          <a:p>
            <a:pPr eaLnBrk="1" hangingPunct="1"/>
            <a:r>
              <a:rPr lang="es-ES_tradnl" altLang="es-UY" sz="3000"/>
              <a:t>Notación</a:t>
            </a:r>
            <a:br>
              <a:rPr lang="es-ES_tradnl" altLang="es-UY" sz="2700"/>
            </a:br>
            <a:r>
              <a:rPr lang="es-ES_tradnl" altLang="es-UY" sz="3700"/>
              <a:t>Responsabilidad de Colecciones (2)</a:t>
            </a:r>
            <a:endParaRPr lang="es-UY" altLang="es-UY" sz="370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8053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_tradnl" altLang="es-UY" sz="2600">
                <a:latin typeface="Courier New" panose="02070309020205020404" pitchFamily="49" charset="0"/>
              </a:rPr>
              <a:t>add(</a:t>
            </a:r>
            <a:r>
              <a:rPr lang="es-ES_tradnl" altLang="es-UY" sz="2600" i="1">
                <a:latin typeface="Courier New" panose="02070309020205020404" pitchFamily="49" charset="0"/>
              </a:rPr>
              <a:t>o</a:t>
            </a:r>
            <a:r>
              <a:rPr lang="es-ES_tradnl" altLang="es-UY" sz="2600">
                <a:latin typeface="Courier New" panose="02070309020205020404" pitchFamily="49" charset="0"/>
              </a:rPr>
              <a:t>:</a:t>
            </a:r>
            <a:r>
              <a:rPr lang="es-ES_tradnl" altLang="es-UY" sz="2600" i="1">
                <a:latin typeface="Courier New" panose="02070309020205020404" pitchFamily="49" charset="0"/>
              </a:rPr>
              <a:t>Tipo)</a:t>
            </a:r>
            <a:r>
              <a:rPr lang="es-ES_tradnl" altLang="es-UY" sz="2600"/>
              <a:t> Agrega la instancia </a:t>
            </a:r>
            <a:r>
              <a:rPr lang="es-ES_tradnl" altLang="es-UY" sz="2600" b="1">
                <a:latin typeface="Courier New" panose="02070309020205020404" pitchFamily="49" charset="0"/>
              </a:rPr>
              <a:t>o</a:t>
            </a:r>
            <a:r>
              <a:rPr lang="es-ES_tradnl" altLang="es-UY" sz="2600"/>
              <a:t> a la colección</a:t>
            </a:r>
            <a:endParaRPr lang="es-ES_tradnl" altLang="es-UY" sz="2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s-ES_tradnl" altLang="es-UY" sz="2600">
                <a:latin typeface="Courier New" panose="02070309020205020404" pitchFamily="49" charset="0"/>
              </a:rPr>
              <a:t>remove(</a:t>
            </a:r>
            <a:r>
              <a:rPr lang="es-ES_tradnl" altLang="es-UY" sz="2600" i="1">
                <a:latin typeface="Courier New" panose="02070309020205020404" pitchFamily="49" charset="0"/>
              </a:rPr>
              <a:t>o</a:t>
            </a:r>
            <a:r>
              <a:rPr lang="es-ES_tradnl" altLang="es-UY" sz="2600">
                <a:latin typeface="Courier New" panose="02070309020205020404" pitchFamily="49" charset="0"/>
              </a:rPr>
              <a:t>:</a:t>
            </a:r>
            <a:r>
              <a:rPr lang="es-ES_tradnl" altLang="es-UY" sz="2600" i="1">
                <a:latin typeface="Courier New" panose="02070309020205020404" pitchFamily="49" charset="0"/>
              </a:rPr>
              <a:t>Tipo)</a:t>
            </a:r>
            <a:r>
              <a:rPr lang="es-ES_tradnl" altLang="es-UY" sz="2600"/>
              <a:t> Remueve la instancia </a:t>
            </a:r>
            <a:r>
              <a:rPr lang="es-ES_tradnl" altLang="es-UY" sz="2600" b="1">
                <a:latin typeface="Courier New" panose="02070309020205020404" pitchFamily="49" charset="0"/>
              </a:rPr>
              <a:t>o</a:t>
            </a:r>
            <a:r>
              <a:rPr lang="es-ES_tradnl" altLang="es-UY" sz="2600"/>
              <a:t> de la colección</a:t>
            </a:r>
            <a:r>
              <a:rPr lang="es-ES_tradnl" altLang="es-UY" sz="2600" i="1"/>
              <a:t>.</a:t>
            </a:r>
            <a:r>
              <a:rPr lang="es-ES_tradnl" altLang="es-UY" sz="2600"/>
              <a:t> </a:t>
            </a:r>
            <a:r>
              <a:rPr lang="es-ES_tradnl" altLang="es-UY" sz="2600" u="sng"/>
              <a:t>No elimina la instancia</a:t>
            </a:r>
          </a:p>
          <a:p>
            <a:pPr eaLnBrk="1" hangingPunct="1">
              <a:lnSpc>
                <a:spcPct val="80000"/>
              </a:lnSpc>
            </a:pPr>
            <a:r>
              <a:rPr lang="es-ES_tradnl" altLang="es-UY" sz="2600">
                <a:latin typeface="Courier New" panose="02070309020205020404" pitchFamily="49" charset="0"/>
              </a:rPr>
              <a:t>find(</a:t>
            </a:r>
            <a:r>
              <a:rPr lang="es-ES_tradnl" altLang="es-UY" sz="2600" i="1">
                <a:latin typeface="Courier New" panose="02070309020205020404" pitchFamily="49" charset="0"/>
              </a:rPr>
              <a:t>c</a:t>
            </a:r>
            <a:r>
              <a:rPr lang="es-ES_tradnl" altLang="es-UY" sz="2600">
                <a:latin typeface="Courier New" panose="02070309020205020404" pitchFamily="49" charset="0"/>
              </a:rPr>
              <a:t>:</a:t>
            </a:r>
            <a:r>
              <a:rPr lang="es-ES_tradnl" altLang="es-UY" sz="2600" i="1">
                <a:latin typeface="Courier New" panose="02070309020205020404" pitchFamily="49" charset="0"/>
              </a:rPr>
              <a:t>Clave</a:t>
            </a:r>
            <a:r>
              <a:rPr lang="es-ES_tradnl" altLang="es-UY" sz="2600">
                <a:latin typeface="Courier New" panose="02070309020205020404" pitchFamily="49" charset="0"/>
              </a:rPr>
              <a:t>):</a:t>
            </a:r>
            <a:r>
              <a:rPr lang="es-ES_tradnl" altLang="es-UY" sz="2600" i="1">
                <a:latin typeface="Courier New" panose="02070309020205020404" pitchFamily="49" charset="0"/>
              </a:rPr>
              <a:t>Tipo</a:t>
            </a:r>
            <a:r>
              <a:rPr lang="es-ES_tradnl" altLang="es-UY" sz="2600"/>
              <a:t>  Retorna la instancia con clave </a:t>
            </a:r>
            <a:r>
              <a:rPr lang="es-ES_tradnl" altLang="es-UY" sz="2600" b="1">
                <a:latin typeface="Courier New" panose="02070309020205020404" pitchFamily="49" charset="0"/>
              </a:rPr>
              <a:t>c</a:t>
            </a:r>
            <a:r>
              <a:rPr lang="es-ES_tradnl" altLang="es-UY" sz="2600"/>
              <a:t> de tipo </a:t>
            </a:r>
            <a:r>
              <a:rPr lang="es-ES_tradnl" altLang="es-UY" sz="2600" b="1">
                <a:latin typeface="Courier New" panose="02070309020205020404" pitchFamily="49" charset="0"/>
              </a:rPr>
              <a:t>Clave</a:t>
            </a:r>
          </a:p>
          <a:p>
            <a:pPr eaLnBrk="1" hangingPunct="1">
              <a:lnSpc>
                <a:spcPct val="80000"/>
              </a:lnSpc>
            </a:pPr>
            <a:r>
              <a:rPr lang="es-ES_tradnl" altLang="es-UY" sz="2600">
                <a:latin typeface="Courier New" panose="02070309020205020404" pitchFamily="49" charset="0"/>
              </a:rPr>
              <a:t>exists(</a:t>
            </a:r>
            <a:r>
              <a:rPr lang="es-ES_tradnl" altLang="es-UY" sz="2600" i="1">
                <a:latin typeface="Courier New" panose="02070309020205020404" pitchFamily="49" charset="0"/>
              </a:rPr>
              <a:t>c</a:t>
            </a:r>
            <a:r>
              <a:rPr lang="es-ES_tradnl" altLang="es-UY" sz="2600">
                <a:latin typeface="Courier New" panose="02070309020205020404" pitchFamily="49" charset="0"/>
              </a:rPr>
              <a:t>:</a:t>
            </a:r>
            <a:r>
              <a:rPr lang="es-ES_tradnl" altLang="es-UY" sz="2600" i="1">
                <a:latin typeface="Courier New" panose="02070309020205020404" pitchFamily="49" charset="0"/>
              </a:rPr>
              <a:t>Clave</a:t>
            </a:r>
            <a:r>
              <a:rPr lang="es-ES_tradnl" altLang="es-UY" sz="2600">
                <a:latin typeface="Courier New" panose="02070309020205020404" pitchFamily="49" charset="0"/>
              </a:rPr>
              <a:t>):</a:t>
            </a:r>
            <a:r>
              <a:rPr lang="es-ES_tradnl" altLang="es-UY" sz="2600" i="1">
                <a:latin typeface="Courier New" panose="02070309020205020404" pitchFamily="49" charset="0"/>
              </a:rPr>
              <a:t>Boolean</a:t>
            </a:r>
            <a:r>
              <a:rPr lang="es-ES_tradnl" altLang="es-UY" sz="2600"/>
              <a:t> Devuelve un booleano indicando si la instancia con clave </a:t>
            </a:r>
            <a:r>
              <a:rPr lang="es-ES_tradnl" altLang="es-UY" sz="2600" b="1">
                <a:latin typeface="Courier New" panose="02070309020205020404" pitchFamily="49" charset="0"/>
              </a:rPr>
              <a:t>c</a:t>
            </a:r>
            <a:r>
              <a:rPr lang="es-ES_tradnl" altLang="es-UY" sz="2600"/>
              <a:t> existe o no en la colección</a:t>
            </a:r>
            <a:endParaRPr lang="es-ES_tradnl" altLang="es-UY" sz="2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s-ES_tradnl" altLang="es-UY" sz="2600">
                <a:latin typeface="Courier New" panose="02070309020205020404" pitchFamily="49" charset="0"/>
              </a:rPr>
              <a:t>member(</a:t>
            </a:r>
            <a:r>
              <a:rPr lang="es-ES_tradnl" altLang="es-UY" sz="2600" i="1">
                <a:latin typeface="Courier New" panose="02070309020205020404" pitchFamily="49" charset="0"/>
              </a:rPr>
              <a:t>o</a:t>
            </a:r>
            <a:r>
              <a:rPr lang="es-ES_tradnl" altLang="es-UY" sz="2600">
                <a:latin typeface="Courier New" panose="02070309020205020404" pitchFamily="49" charset="0"/>
              </a:rPr>
              <a:t>:</a:t>
            </a:r>
            <a:r>
              <a:rPr lang="es-ES_tradnl" altLang="es-UY" sz="2600" i="1">
                <a:latin typeface="Courier New" panose="02070309020205020404" pitchFamily="49" charset="0"/>
              </a:rPr>
              <a:t>Tipo</a:t>
            </a:r>
            <a:r>
              <a:rPr lang="es-ES_tradnl" altLang="es-UY" sz="2600">
                <a:latin typeface="Courier New" panose="02070309020205020404" pitchFamily="49" charset="0"/>
              </a:rPr>
              <a:t>):</a:t>
            </a:r>
            <a:r>
              <a:rPr lang="es-ES_tradnl" altLang="es-UY" sz="2600" i="1">
                <a:latin typeface="Courier New" panose="02070309020205020404" pitchFamily="49" charset="0"/>
              </a:rPr>
              <a:t>Boolean</a:t>
            </a:r>
            <a:r>
              <a:rPr lang="es-ES_tradnl" altLang="es-UY" sz="2600"/>
              <a:t>  Devuelve un booleano indicando si la instancia </a:t>
            </a:r>
            <a:r>
              <a:rPr lang="es-ES_tradnl" altLang="es-UY" sz="2600" b="1">
                <a:latin typeface="Courier New" panose="02070309020205020404" pitchFamily="49" charset="0"/>
              </a:rPr>
              <a:t>o</a:t>
            </a:r>
            <a:r>
              <a:rPr lang="es-ES_tradnl" altLang="es-UY" sz="2600"/>
              <a:t> existe o no en la colección</a:t>
            </a:r>
          </a:p>
          <a:p>
            <a:pPr eaLnBrk="1" hangingPunct="1">
              <a:lnSpc>
                <a:spcPct val="80000"/>
              </a:lnSpc>
            </a:pPr>
            <a:r>
              <a:rPr lang="es-ES_tradnl" altLang="es-UY" sz="2600">
                <a:latin typeface="Courier New" panose="02070309020205020404" pitchFamily="49" charset="0"/>
              </a:rPr>
              <a:t>next():</a:t>
            </a:r>
            <a:r>
              <a:rPr lang="es-ES_tradnl" altLang="es-UY" sz="2600" i="1">
                <a:latin typeface="Courier New" panose="02070309020205020404" pitchFamily="49" charset="0"/>
              </a:rPr>
              <a:t>Tipo</a:t>
            </a:r>
            <a:r>
              <a:rPr lang="es-ES_tradnl" altLang="es-UY" sz="2600"/>
              <a:t>  Devuelve el próximo elemento en la colección. </a:t>
            </a:r>
            <a:r>
              <a:rPr lang="es-ES_tradnl" altLang="es-UY" sz="2600" u="sng"/>
              <a:t>Se supone que la colección está ordenada</a:t>
            </a:r>
            <a:endParaRPr lang="es-UY" altLang="es-UY" sz="2600" u="sng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Diagramas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3799790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 sz="3000"/>
              <a:t>Notación</a:t>
            </a:r>
            <a:br>
              <a:rPr lang="es-ES_tradnl" altLang="es-UY" sz="2600"/>
            </a:br>
            <a:r>
              <a:rPr lang="es-ES_tradnl" altLang="es-UY" sz="3700"/>
              <a:t>Resp. de Colecciones - Ejemplo</a:t>
            </a:r>
            <a:endParaRPr lang="es-UY" altLang="es-UY" sz="3700"/>
          </a:p>
        </p:txBody>
      </p:sp>
      <p:pic>
        <p:nvPicPr>
          <p:cNvPr id="24579" name="Picture 5" descr="diseño - notac itercol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013325"/>
            <a:ext cx="6265862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7885113" y="2492375"/>
            <a:ext cx="903287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UY" altLang="es-UY" sz="7200">
                <a:solidFill>
                  <a:srgbClr val="008000"/>
                </a:solidFill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7864475" y="4870450"/>
            <a:ext cx="765175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UY" altLang="es-UY" sz="720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</a:p>
        </p:txBody>
      </p:sp>
      <p:pic>
        <p:nvPicPr>
          <p:cNvPr id="24582" name="Picture 8" descr="diseño - notac itercol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60575"/>
            <a:ext cx="6345238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Diagramas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430855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 sz="3000"/>
              <a:t>Notación</a:t>
            </a:r>
            <a:br>
              <a:rPr lang="es-ES_tradnl" altLang="es-UY" sz="3000"/>
            </a:br>
            <a:r>
              <a:rPr lang="es-ES_tradnl" altLang="es-UY"/>
              <a:t>Datatypes</a:t>
            </a:r>
            <a:endParaRPr lang="es-UY" altLang="es-UY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9738" y="1762125"/>
            <a:ext cx="8235950" cy="4114800"/>
          </a:xfrm>
        </p:spPr>
        <p:txBody>
          <a:bodyPr/>
          <a:lstStyle/>
          <a:p>
            <a:pPr eaLnBrk="1" hangingPunct="1"/>
            <a:r>
              <a:rPr lang="es-ES_tradnl" altLang="es-UY"/>
              <a:t>El procesamiento de datatypes (construcción, envío de mensajes) no se muestra gráficamente: se utilizan notas</a:t>
            </a:r>
            <a:endParaRPr lang="es-UY" altLang="es-UY"/>
          </a:p>
        </p:txBody>
      </p:sp>
      <p:pic>
        <p:nvPicPr>
          <p:cNvPr id="25604" name="Picture 11" descr="dibsDisenio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3573463"/>
            <a:ext cx="8353425" cy="2687637"/>
          </a:xfrm>
          <a:noFill/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UY"/>
              <a:t>Programación Avanzada - Curso 2017</a:t>
            </a:r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Diseño: Diagramas de Comunicación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4060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 sz="3000">
                <a:solidFill>
                  <a:schemeClr val="tx1"/>
                </a:solidFill>
              </a:rPr>
              <a:t>Notación</a:t>
            </a:r>
            <a:br>
              <a:rPr lang="es-ES_tradnl" altLang="es-UY" sz="3000">
                <a:solidFill>
                  <a:schemeClr val="tx1"/>
                </a:solidFill>
              </a:rPr>
            </a:br>
            <a:r>
              <a:rPr lang="es-ES_tradnl" altLang="es-UY">
                <a:solidFill>
                  <a:schemeClr val="tx1"/>
                </a:solidFill>
              </a:rPr>
              <a:t>Datatypes (2)</a:t>
            </a:r>
            <a:endParaRPr lang="es-UY" altLang="es-UY">
              <a:solidFill>
                <a:schemeClr val="tx1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9738" y="1762125"/>
            <a:ext cx="8235950" cy="4114800"/>
          </a:xfrm>
        </p:spPr>
        <p:txBody>
          <a:bodyPr/>
          <a:lstStyle/>
          <a:p>
            <a:pPr eaLnBrk="1" hangingPunct="1"/>
            <a:r>
              <a:rPr lang="es-ES_tradnl" altLang="es-UY" sz="2800"/>
              <a:t>Es posible iterar sobre los elementos de una colección de datatypes:  </a:t>
            </a:r>
            <a:r>
              <a:rPr lang="en-US" altLang="es-UY" sz="2800" i="1"/>
              <a:t>forall dt in ColDT</a:t>
            </a:r>
          </a:p>
          <a:p>
            <a:pPr eaLnBrk="1" hangingPunct="1"/>
            <a:endParaRPr lang="en-US" altLang="es-UY" sz="2800"/>
          </a:p>
          <a:p>
            <a:pPr eaLnBrk="1" hangingPunct="1"/>
            <a:endParaRPr lang="es-UY" altLang="es-UY" sz="2800"/>
          </a:p>
          <a:p>
            <a:pPr eaLnBrk="1" hangingPunct="1"/>
            <a:endParaRPr lang="es-UY" altLang="es-UY" sz="2800"/>
          </a:p>
          <a:p>
            <a:pPr eaLnBrk="1" hangingPunct="1"/>
            <a:r>
              <a:rPr lang="es-UY" altLang="es-UY" sz="2800"/>
              <a:t>Es posible acceder a los elementos de un datatype utilizando el operador “.”</a:t>
            </a:r>
          </a:p>
        </p:txBody>
      </p:sp>
      <p:pic>
        <p:nvPicPr>
          <p:cNvPr id="26628" name="Picture 11" descr="pu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5397500"/>
            <a:ext cx="7705725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Group 15"/>
          <p:cNvGrpSpPr>
            <a:grpSpLocks noChangeAspect="1"/>
          </p:cNvGrpSpPr>
          <p:nvPr/>
        </p:nvGrpSpPr>
        <p:grpSpPr bwMode="auto">
          <a:xfrm>
            <a:off x="539750" y="2998788"/>
            <a:ext cx="8174038" cy="862012"/>
            <a:chOff x="340" y="1889"/>
            <a:chExt cx="5149" cy="543"/>
          </a:xfrm>
        </p:grpSpPr>
        <p:sp>
          <p:nvSpPr>
            <p:cNvPr id="26630" name="AutoShape 14"/>
            <p:cNvSpPr>
              <a:spLocks noChangeAspect="1" noChangeArrowheads="1" noTextEdit="1"/>
            </p:cNvSpPr>
            <p:nvPr/>
          </p:nvSpPr>
          <p:spPr bwMode="auto">
            <a:xfrm>
              <a:off x="340" y="1889"/>
              <a:ext cx="508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26631" name="Rectangle 16"/>
            <p:cNvSpPr>
              <a:spLocks noChangeArrowheads="1"/>
            </p:cNvSpPr>
            <p:nvPr/>
          </p:nvSpPr>
          <p:spPr bwMode="auto">
            <a:xfrm>
              <a:off x="2669" y="1926"/>
              <a:ext cx="270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500">
                  <a:solidFill>
                    <a:srgbClr val="000000"/>
                  </a:solidFill>
                </a:rPr>
                <a:t>1* [forall dp in ColDP]: agregar(dp : DataProducto)</a:t>
              </a:r>
              <a:endParaRPr lang="es-UY" altLang="es-UY"/>
            </a:p>
          </p:txBody>
        </p:sp>
        <p:sp>
          <p:nvSpPr>
            <p:cNvPr id="26632" name="Rectangle 17"/>
            <p:cNvSpPr>
              <a:spLocks noChangeArrowheads="1"/>
            </p:cNvSpPr>
            <p:nvPr/>
          </p:nvSpPr>
          <p:spPr bwMode="auto">
            <a:xfrm>
              <a:off x="1795" y="2148"/>
              <a:ext cx="758" cy="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26633" name="Rectangle 18"/>
            <p:cNvSpPr>
              <a:spLocks noChangeArrowheads="1"/>
            </p:cNvSpPr>
            <p:nvPr/>
          </p:nvSpPr>
          <p:spPr bwMode="auto">
            <a:xfrm>
              <a:off x="1795" y="2148"/>
              <a:ext cx="758" cy="260"/>
            </a:xfrm>
            <a:prstGeom prst="rect">
              <a:avLst/>
            </a:prstGeom>
            <a:noFill/>
            <a:ln w="1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26634" name="Line 19"/>
            <p:cNvSpPr>
              <a:spLocks noChangeShapeType="1"/>
            </p:cNvSpPr>
            <p:nvPr/>
          </p:nvSpPr>
          <p:spPr bwMode="auto">
            <a:xfrm>
              <a:off x="1974" y="2327"/>
              <a:ext cx="399" cy="1"/>
            </a:xfrm>
            <a:prstGeom prst="line">
              <a:avLst/>
            </a:prstGeom>
            <a:noFill/>
            <a:ln w="7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26635" name="Rectangle 20"/>
            <p:cNvSpPr>
              <a:spLocks noChangeArrowheads="1"/>
            </p:cNvSpPr>
            <p:nvPr/>
          </p:nvSpPr>
          <p:spPr bwMode="auto">
            <a:xfrm>
              <a:off x="1974" y="2206"/>
              <a:ext cx="50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500">
                  <a:solidFill>
                    <a:srgbClr val="000000"/>
                  </a:solidFill>
                </a:rPr>
                <a:t> : Venta</a:t>
              </a:r>
              <a:endParaRPr lang="es-UY" altLang="es-UY"/>
            </a:p>
          </p:txBody>
        </p:sp>
        <p:sp>
          <p:nvSpPr>
            <p:cNvPr id="26636" name="Rectangle 21"/>
            <p:cNvSpPr>
              <a:spLocks noChangeArrowheads="1"/>
            </p:cNvSpPr>
            <p:nvPr/>
          </p:nvSpPr>
          <p:spPr bwMode="auto">
            <a:xfrm>
              <a:off x="4445" y="2148"/>
              <a:ext cx="952" cy="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26637" name="Rectangle 22"/>
            <p:cNvSpPr>
              <a:spLocks noChangeArrowheads="1"/>
            </p:cNvSpPr>
            <p:nvPr/>
          </p:nvSpPr>
          <p:spPr bwMode="auto">
            <a:xfrm>
              <a:off x="4445" y="2148"/>
              <a:ext cx="952" cy="260"/>
            </a:xfrm>
            <a:prstGeom prst="rect">
              <a:avLst/>
            </a:prstGeom>
            <a:noFill/>
            <a:ln w="1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26638" name="Line 23"/>
            <p:cNvSpPr>
              <a:spLocks noChangeShapeType="1"/>
            </p:cNvSpPr>
            <p:nvPr/>
          </p:nvSpPr>
          <p:spPr bwMode="auto">
            <a:xfrm>
              <a:off x="4507" y="2327"/>
              <a:ext cx="829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26639" name="Rectangle 24"/>
            <p:cNvSpPr>
              <a:spLocks noChangeArrowheads="1"/>
            </p:cNvSpPr>
            <p:nvPr/>
          </p:nvSpPr>
          <p:spPr bwMode="auto">
            <a:xfrm>
              <a:off x="4507" y="2206"/>
              <a:ext cx="98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500">
                  <a:solidFill>
                    <a:srgbClr val="000000"/>
                  </a:solidFill>
                </a:rPr>
                <a:t> : LineaDeVenta</a:t>
              </a:r>
              <a:endParaRPr lang="es-UY" altLang="es-UY"/>
            </a:p>
          </p:txBody>
        </p:sp>
        <p:sp>
          <p:nvSpPr>
            <p:cNvPr id="26640" name="Line 25"/>
            <p:cNvSpPr>
              <a:spLocks noChangeShapeType="1"/>
            </p:cNvSpPr>
            <p:nvPr/>
          </p:nvSpPr>
          <p:spPr bwMode="auto">
            <a:xfrm>
              <a:off x="2553" y="2278"/>
              <a:ext cx="1892" cy="1"/>
            </a:xfrm>
            <a:prstGeom prst="line">
              <a:avLst/>
            </a:prstGeom>
            <a:noFill/>
            <a:ln w="7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26641" name="Line 26"/>
            <p:cNvSpPr>
              <a:spLocks noChangeShapeType="1"/>
            </p:cNvSpPr>
            <p:nvPr/>
          </p:nvSpPr>
          <p:spPr bwMode="auto">
            <a:xfrm flipH="1">
              <a:off x="694" y="2278"/>
              <a:ext cx="1101" cy="1"/>
            </a:xfrm>
            <a:prstGeom prst="line">
              <a:avLst/>
            </a:prstGeom>
            <a:noFill/>
            <a:ln w="7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26642" name="Rectangle 27"/>
            <p:cNvSpPr>
              <a:spLocks noChangeArrowheads="1"/>
            </p:cNvSpPr>
            <p:nvPr/>
          </p:nvSpPr>
          <p:spPr bwMode="auto">
            <a:xfrm>
              <a:off x="356" y="1926"/>
              <a:ext cx="2408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UY" altLang="es-UY" sz="1500">
                  <a:solidFill>
                    <a:srgbClr val="000000"/>
                  </a:solidFill>
                </a:rPr>
                <a:t>agregarDatos(colDP: Set(DataProducto))</a:t>
              </a:r>
              <a:endParaRPr lang="es-UY" altLang="es-UY"/>
            </a:p>
          </p:txBody>
        </p:sp>
        <p:sp>
          <p:nvSpPr>
            <p:cNvPr id="26643" name="Line 28"/>
            <p:cNvSpPr>
              <a:spLocks noChangeShapeType="1"/>
            </p:cNvSpPr>
            <p:nvPr/>
          </p:nvSpPr>
          <p:spPr bwMode="auto">
            <a:xfrm>
              <a:off x="1263" y="2184"/>
              <a:ext cx="188" cy="1"/>
            </a:xfrm>
            <a:prstGeom prst="line">
              <a:avLst/>
            </a:prstGeom>
            <a:noFill/>
            <a:ln w="7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26644" name="Freeform 29"/>
            <p:cNvSpPr>
              <a:spLocks/>
            </p:cNvSpPr>
            <p:nvPr/>
          </p:nvSpPr>
          <p:spPr bwMode="auto">
            <a:xfrm>
              <a:off x="1443" y="2149"/>
              <a:ext cx="65" cy="69"/>
            </a:xfrm>
            <a:custGeom>
              <a:avLst/>
              <a:gdLst>
                <a:gd name="T0" fmla="*/ 0 w 65"/>
                <a:gd name="T1" fmla="*/ 0 h 69"/>
                <a:gd name="T2" fmla="*/ 65 w 65"/>
                <a:gd name="T3" fmla="*/ 35 h 69"/>
                <a:gd name="T4" fmla="*/ 0 w 65"/>
                <a:gd name="T5" fmla="*/ 69 h 69"/>
                <a:gd name="T6" fmla="*/ 0 w 65"/>
                <a:gd name="T7" fmla="*/ 0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69"/>
                <a:gd name="T14" fmla="*/ 65 w 65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69">
                  <a:moveTo>
                    <a:pt x="0" y="0"/>
                  </a:moveTo>
                  <a:lnTo>
                    <a:pt x="65" y="35"/>
                  </a:lnTo>
                  <a:lnTo>
                    <a:pt x="0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26645" name="Line 30"/>
            <p:cNvSpPr>
              <a:spLocks noChangeShapeType="1"/>
            </p:cNvSpPr>
            <p:nvPr/>
          </p:nvSpPr>
          <p:spPr bwMode="auto">
            <a:xfrm>
              <a:off x="3394" y="2192"/>
              <a:ext cx="187" cy="1"/>
            </a:xfrm>
            <a:prstGeom prst="line">
              <a:avLst/>
            </a:prstGeom>
            <a:noFill/>
            <a:ln w="7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26646" name="Freeform 31"/>
            <p:cNvSpPr>
              <a:spLocks/>
            </p:cNvSpPr>
            <p:nvPr/>
          </p:nvSpPr>
          <p:spPr bwMode="auto">
            <a:xfrm>
              <a:off x="3573" y="2157"/>
              <a:ext cx="66" cy="69"/>
            </a:xfrm>
            <a:custGeom>
              <a:avLst/>
              <a:gdLst>
                <a:gd name="T0" fmla="*/ 0 w 66"/>
                <a:gd name="T1" fmla="*/ 0 h 69"/>
                <a:gd name="T2" fmla="*/ 66 w 66"/>
                <a:gd name="T3" fmla="*/ 35 h 69"/>
                <a:gd name="T4" fmla="*/ 0 w 66"/>
                <a:gd name="T5" fmla="*/ 69 h 69"/>
                <a:gd name="T6" fmla="*/ 0 w 66"/>
                <a:gd name="T7" fmla="*/ 0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69"/>
                <a:gd name="T14" fmla="*/ 66 w 66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69">
                  <a:moveTo>
                    <a:pt x="0" y="0"/>
                  </a:moveTo>
                  <a:lnTo>
                    <a:pt x="66" y="35"/>
                  </a:lnTo>
                  <a:lnTo>
                    <a:pt x="0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</p:grp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UY"/>
              <a:t>Programación Avanzada - Curso 2017</a:t>
            </a:r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Diseño: Diagramas de Comunicación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2713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96838"/>
            <a:ext cx="7385050" cy="14128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altLang="es-UY"/>
              <a:t>Reuso de Elementos de Diseño</a:t>
            </a:r>
            <a:endParaRPr lang="en-US" altLang="es-UY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62125"/>
            <a:ext cx="82073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UY" altLang="es-UY"/>
              <a:t>Se busca reutilizar los elementos de diseño generados de una iteración a otra</a:t>
            </a:r>
          </a:p>
          <a:p>
            <a:pPr lvl="1" eaLnBrk="1" hangingPunct="1">
              <a:lnSpc>
                <a:spcPct val="90000"/>
              </a:lnSpc>
            </a:pPr>
            <a:r>
              <a:rPr lang="es-UY" altLang="es-UY"/>
              <a:t>En particular: clases, operaciones y atributos</a:t>
            </a:r>
          </a:p>
          <a:p>
            <a:pPr eaLnBrk="1" hangingPunct="1">
              <a:lnSpc>
                <a:spcPct val="90000"/>
              </a:lnSpc>
            </a:pPr>
            <a:r>
              <a:rPr lang="es-UY" altLang="es-UY"/>
              <a:t>Esto apunta a generar iterativamente el diseño y no “reinventar la rueda” cada vez</a:t>
            </a:r>
          </a:p>
          <a:p>
            <a:pPr eaLnBrk="1" hangingPunct="1">
              <a:lnSpc>
                <a:spcPct val="90000"/>
              </a:lnSpc>
            </a:pPr>
            <a:r>
              <a:rPr lang="es-UY" altLang="es-UY"/>
              <a:t>El diseño debe ser consistente de una iteración a otra. Es decir, si un elemento de diseño cambia, no puede quedar información inconsistente en otra parte del diseño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Diagramas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274349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Diagramas de Comunicación</a:t>
            </a:r>
            <a:br>
              <a:rPr lang="es-ES_tradnl" altLang="es-UY" sz="2600"/>
            </a:br>
            <a:r>
              <a:rPr lang="es-ES_tradnl" altLang="es-UY"/>
              <a:t>Errores Comunes</a:t>
            </a:r>
            <a:endParaRPr lang="en-US" altLang="es-UY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662487"/>
          </a:xfrm>
        </p:spPr>
        <p:txBody>
          <a:bodyPr/>
          <a:lstStyle/>
          <a:p>
            <a:pPr eaLnBrk="1" hangingPunct="1"/>
            <a:r>
              <a:rPr lang="es-UY" altLang="es-UY"/>
              <a:t>Suponer la existencia de links nunca generados</a:t>
            </a:r>
          </a:p>
          <a:p>
            <a:pPr eaLnBrk="1" hangingPunct="1"/>
            <a:r>
              <a:rPr lang="es-UY" altLang="es-UY"/>
              <a:t>Enviar un mensaje a un multiobjeto que implique el procesamiento con todos los objetos contenidos en él</a:t>
            </a:r>
          </a:p>
          <a:p>
            <a:pPr eaLnBrk="1" hangingPunct="1"/>
            <a:r>
              <a:rPr lang="es-UY" altLang="es-UY"/>
              <a:t>No especificar qué sucede con mensajes que aparentan ser triviales</a:t>
            </a:r>
          </a:p>
          <a:p>
            <a:pPr eaLnBrk="1" hangingPunct="1"/>
            <a:r>
              <a:rPr lang="es-UY" altLang="es-UY"/>
              <a:t>Representar datatypes como instancias</a:t>
            </a:r>
            <a:endParaRPr lang="en-US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Diagramas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382168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 sz="3800"/>
              <a:t>Diagramas de Interacción</a:t>
            </a:r>
            <a:endParaRPr lang="es-UY" altLang="es-UY" sz="380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733925"/>
          </a:xfrm>
        </p:spPr>
        <p:txBody>
          <a:bodyPr/>
          <a:lstStyle/>
          <a:p>
            <a:pPr eaLnBrk="1" hangingPunct="1"/>
            <a:r>
              <a:rPr lang="es-ES_tradnl" altLang="es-UY"/>
              <a:t>UML incluye los </a:t>
            </a:r>
            <a:r>
              <a:rPr lang="es-ES_tradnl" altLang="es-UY" b="1"/>
              <a:t>diagramas de interacción</a:t>
            </a:r>
            <a:r>
              <a:rPr lang="es-ES_tradnl" altLang="es-UY"/>
              <a:t> que sirven para mostrar ejemplos de cómo ciertos objetos interactúan a través de mensajes para la realización de tareas</a:t>
            </a:r>
            <a:endParaRPr lang="es-UY" altLang="es-UY"/>
          </a:p>
          <a:p>
            <a:pPr eaLnBrk="1" hangingPunct="1"/>
            <a:r>
              <a:rPr lang="es-ES_tradnl" altLang="es-UY"/>
              <a:t>Existen varios tipos de diagramas de interacción que son semánticamente equivalentes entre sí, en particular:</a:t>
            </a:r>
          </a:p>
          <a:p>
            <a:pPr lvl="1" eaLnBrk="1" hangingPunct="1"/>
            <a:r>
              <a:rPr lang="es-ES_tradnl" altLang="es-UY" b="1"/>
              <a:t>Diagramas de Secuencia</a:t>
            </a:r>
          </a:p>
          <a:p>
            <a:pPr lvl="1" eaLnBrk="1" hangingPunct="1"/>
            <a:r>
              <a:rPr lang="es-ES_tradnl" altLang="es-UY" b="1"/>
              <a:t>Diagramas de Comunicación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Diagramas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73571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 sz="3800"/>
              <a:t>Diagramas de Interacción (2)</a:t>
            </a:r>
            <a:endParaRPr lang="es-UY" altLang="es-UY" sz="38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733925"/>
          </a:xfrm>
        </p:spPr>
        <p:txBody>
          <a:bodyPr/>
          <a:lstStyle/>
          <a:p>
            <a:pPr eaLnBrk="1" hangingPunct="1"/>
            <a:r>
              <a:rPr lang="es-ES_tradnl" altLang="es-UY"/>
              <a:t>Un Diagrama de Secuencia</a:t>
            </a:r>
          </a:p>
          <a:p>
            <a:pPr eaLnBrk="1" hangingPunct="1"/>
            <a:endParaRPr lang="es-ES_tradnl" altLang="es-UY"/>
          </a:p>
          <a:p>
            <a:pPr eaLnBrk="1" hangingPunct="1"/>
            <a:endParaRPr lang="es-ES_tradnl" altLang="es-UY"/>
          </a:p>
          <a:p>
            <a:pPr eaLnBrk="1" hangingPunct="1"/>
            <a:endParaRPr lang="es-ES_tradnl" altLang="es-UY"/>
          </a:p>
          <a:p>
            <a:pPr eaLnBrk="1" hangingPunct="1"/>
            <a:endParaRPr lang="es-ES_tradnl" altLang="es-UY"/>
          </a:p>
          <a:p>
            <a:pPr eaLnBrk="1" hangingPunct="1"/>
            <a:r>
              <a:rPr lang="es-ES_tradnl" altLang="es-UY"/>
              <a:t>Su Diagrama de Comunicación equivalente</a:t>
            </a:r>
          </a:p>
          <a:p>
            <a:pPr eaLnBrk="1" hangingPunct="1"/>
            <a:endParaRPr lang="es-ES_tradnl" altLang="es-UY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UY"/>
              <a:t> </a:t>
            </a:r>
          </a:p>
        </p:txBody>
      </p:sp>
      <p:pic>
        <p:nvPicPr>
          <p:cNvPr id="6148" name="Picture 4" descr="diseño - notac ds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351088"/>
            <a:ext cx="3814762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diseño - notac dcol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373688"/>
            <a:ext cx="455930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Diagramas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357986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>
                <a:solidFill>
                  <a:schemeClr val="tx1"/>
                </a:solidFill>
              </a:rPr>
              <a:t>Notación</a:t>
            </a:r>
            <a:br>
              <a:rPr lang="es-ES_tradnl" altLang="es-UY" sz="3000">
                <a:solidFill>
                  <a:schemeClr val="tx1"/>
                </a:solidFill>
              </a:rPr>
            </a:br>
            <a:r>
              <a:rPr lang="es-ES_tradnl" altLang="es-UY">
                <a:solidFill>
                  <a:schemeClr val="tx1"/>
                </a:solidFill>
              </a:rPr>
              <a:t>Instancias</a:t>
            </a:r>
            <a:endParaRPr lang="es-UY" altLang="es-UY">
              <a:solidFill>
                <a:schemeClr val="tx1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411662"/>
          </a:xfrm>
        </p:spPr>
        <p:txBody>
          <a:bodyPr/>
          <a:lstStyle/>
          <a:p>
            <a:pPr eaLnBrk="1" hangingPunct="1"/>
            <a:r>
              <a:rPr lang="es-ES_tradnl" altLang="es-UY"/>
              <a:t>Las instancias se representan igual que en los diagramas de instancias</a:t>
            </a:r>
          </a:p>
          <a:p>
            <a:pPr eaLnBrk="1" hangingPunct="1"/>
            <a:r>
              <a:rPr lang="es-ES_tradnl" altLang="es-UY"/>
              <a:t>Corresponden a una instancia “cualquiera” de una cierta clase o interfaz (no a una instancia real)</a:t>
            </a:r>
            <a:endParaRPr lang="es-UY" altLang="es-UY"/>
          </a:p>
        </p:txBody>
      </p:sp>
      <p:pic>
        <p:nvPicPr>
          <p:cNvPr id="7172" name="Picture 4" descr="diseño - notac instanci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4652963"/>
            <a:ext cx="36639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365250" y="5249863"/>
            <a:ext cx="1441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b="1"/>
              <a:t>Sin nombre</a:t>
            </a:r>
            <a:endParaRPr lang="es-UY" altLang="es-UY" b="1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617913" y="5229225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b="1"/>
              <a:t>Con nombre</a:t>
            </a:r>
            <a:endParaRPr lang="es-UY" altLang="es-UY" b="1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940425" y="4699000"/>
            <a:ext cx="1871663" cy="433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UY" sz="1600" u="sng"/>
              <a:t>p / Rol : Persona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5867400" y="5229225"/>
            <a:ext cx="20002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 b="1"/>
              <a:t>Cuando existen </a:t>
            </a:r>
            <a:br>
              <a:rPr lang="es-ES_tradnl" altLang="es-UY" b="1"/>
            </a:br>
            <a:r>
              <a:rPr lang="es-ES_tradnl" altLang="es-UY" b="1"/>
              <a:t>varias formas de</a:t>
            </a:r>
            <a:br>
              <a:rPr lang="es-ES_tradnl" altLang="es-UY" b="1"/>
            </a:br>
            <a:r>
              <a:rPr lang="es-ES_tradnl" altLang="es-UY" b="1"/>
              <a:t>acceder a esa </a:t>
            </a:r>
            <a:br>
              <a:rPr lang="es-ES_tradnl" altLang="es-UY" b="1"/>
            </a:br>
            <a:r>
              <a:rPr lang="es-ES_tradnl" altLang="es-UY" b="1"/>
              <a:t>instancia</a:t>
            </a:r>
            <a:endParaRPr lang="es-UY" altLang="es-UY" b="1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Diagramas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136878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Notación</a:t>
            </a:r>
            <a:br>
              <a:rPr lang="es-ES_tradnl" altLang="es-UY" sz="3000"/>
            </a:br>
            <a:r>
              <a:rPr lang="es-ES_tradnl" altLang="es-UY"/>
              <a:t>Clases</a:t>
            </a:r>
            <a:endParaRPr lang="es-UY" altLang="es-UY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411662"/>
          </a:xfrm>
        </p:spPr>
        <p:txBody>
          <a:bodyPr/>
          <a:lstStyle/>
          <a:p>
            <a:pPr eaLnBrk="1" hangingPunct="1"/>
            <a:r>
              <a:rPr lang="es-ES_tradnl" altLang="es-UY"/>
              <a:t>Las clases se representan con el nombre de la clase dentro de un rectángulo</a:t>
            </a:r>
          </a:p>
          <a:p>
            <a:pPr eaLnBrk="1" hangingPunct="1"/>
            <a:r>
              <a:rPr lang="es-ES_tradnl" altLang="es-UY"/>
              <a:t>Corresponden a una clase no a una instancia</a:t>
            </a:r>
            <a:endParaRPr lang="es-UY" altLang="es-UY"/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3533775" y="5006975"/>
            <a:ext cx="175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b="1"/>
              <a:t>Clase Persona</a:t>
            </a:r>
            <a:endParaRPr lang="es-UY" altLang="es-UY" b="1"/>
          </a:p>
        </p:txBody>
      </p:sp>
      <p:pic>
        <p:nvPicPr>
          <p:cNvPr id="8197" name="Picture 7" descr="dise_o - notac cla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4225925"/>
            <a:ext cx="1295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Diagramas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392622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Notación</a:t>
            </a:r>
            <a:br>
              <a:rPr lang="es-ES_tradnl" altLang="es-UY" sz="3000"/>
            </a:br>
            <a:r>
              <a:rPr lang="es-ES_tradnl" altLang="es-UY"/>
              <a:t>Links</a:t>
            </a:r>
            <a:endParaRPr lang="es-UY" altLang="es-UY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411662"/>
          </a:xfrm>
        </p:spPr>
        <p:txBody>
          <a:bodyPr/>
          <a:lstStyle/>
          <a:p>
            <a:pPr eaLnBrk="1" hangingPunct="1"/>
            <a:r>
              <a:rPr lang="es-ES_tradnl" altLang="es-UY"/>
              <a:t>Representa una conexión entre instancias que indica navegabilidad y visibilidad entre ellas</a:t>
            </a:r>
          </a:p>
          <a:p>
            <a:pPr eaLnBrk="1" hangingPunct="1"/>
            <a:r>
              <a:rPr lang="es-ES_tradnl" altLang="es-UY"/>
              <a:t>Establece una relación de cliente/servidor entre las instancias</a:t>
            </a:r>
            <a:r>
              <a:rPr lang="es-UY" altLang="es-UY"/>
              <a:t> </a:t>
            </a:r>
          </a:p>
        </p:txBody>
      </p:sp>
      <p:pic>
        <p:nvPicPr>
          <p:cNvPr id="9220" name="Picture 7" descr="diseño - notac li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951413"/>
            <a:ext cx="47212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Diagramas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27286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Notación</a:t>
            </a:r>
            <a:br>
              <a:rPr lang="es-ES_tradnl" altLang="es-UY" sz="3000"/>
            </a:br>
            <a:r>
              <a:rPr lang="es-ES_tradnl" altLang="es-UY"/>
              <a:t>Mensajes</a:t>
            </a:r>
            <a:endParaRPr lang="es-UY" altLang="es-UY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411662"/>
          </a:xfrm>
        </p:spPr>
        <p:txBody>
          <a:bodyPr/>
          <a:lstStyle/>
          <a:p>
            <a:pPr eaLnBrk="1" hangingPunct="1"/>
            <a:r>
              <a:rPr lang="es-ES_tradnl" altLang="es-UY"/>
              <a:t>Los mensajes son representados mediante una flecha etiquetada</a:t>
            </a:r>
          </a:p>
          <a:p>
            <a:pPr eaLnBrk="1" hangingPunct="1"/>
            <a:r>
              <a:rPr lang="es-ES_tradnl" altLang="es-UY"/>
              <a:t>Un mensaje está asociado a un link y tiene asignado un número de secuencia que determina el orden de ocurrencia</a:t>
            </a:r>
            <a:r>
              <a:rPr lang="es-UY" altLang="es-UY"/>
              <a:t> </a:t>
            </a:r>
          </a:p>
        </p:txBody>
      </p:sp>
      <p:pic>
        <p:nvPicPr>
          <p:cNvPr id="10244" name="Picture 6" descr="diseño - notac mensaj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581525"/>
            <a:ext cx="47117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Diagramas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208451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Notación</a:t>
            </a:r>
            <a:br>
              <a:rPr lang="es-ES_tradnl" altLang="es-UY" sz="3000"/>
            </a:br>
            <a:r>
              <a:rPr lang="es-ES_tradnl" altLang="es-UY"/>
              <a:t>Parámetros</a:t>
            </a:r>
            <a:endParaRPr lang="es-UY" altLang="es-UY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411662"/>
          </a:xfrm>
        </p:spPr>
        <p:txBody>
          <a:bodyPr/>
          <a:lstStyle/>
          <a:p>
            <a:pPr eaLnBrk="1" hangingPunct="1"/>
            <a:r>
              <a:rPr lang="es-ES_tradnl" altLang="es-UY"/>
              <a:t>Los parámetros se muestran entre paréntesis a la derecha del nombre del mensaje</a:t>
            </a:r>
          </a:p>
          <a:p>
            <a:pPr eaLnBrk="1" hangingPunct="1"/>
            <a:r>
              <a:rPr lang="es-ES_tradnl" altLang="es-UY"/>
              <a:t>Se puede mostrar además su tipo</a:t>
            </a:r>
            <a:r>
              <a:rPr lang="es-UY" altLang="es-UY"/>
              <a:t> </a:t>
            </a:r>
          </a:p>
        </p:txBody>
      </p:sp>
      <p:pic>
        <p:nvPicPr>
          <p:cNvPr id="11268" name="Picture 5" descr="diseño - notac parametr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437063"/>
            <a:ext cx="4718050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Diagramas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1041879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24</TotalTime>
  <Words>1137</Words>
  <Application>Microsoft Office PowerPoint</Application>
  <PresentationFormat>Presentación en pantalla (4:3)</PresentationFormat>
  <Paragraphs>173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Calibri</vt:lpstr>
      <vt:lpstr>Courier New</vt:lpstr>
      <vt:lpstr>Lucida Console</vt:lpstr>
      <vt:lpstr>Wingdings</vt:lpstr>
      <vt:lpstr>Wingdings 2</vt:lpstr>
      <vt:lpstr>Theme1</vt:lpstr>
      <vt:lpstr>Programación Avanzada</vt:lpstr>
      <vt:lpstr>Contenido</vt:lpstr>
      <vt:lpstr>Diagramas de Interacción</vt:lpstr>
      <vt:lpstr>Diagramas de Interacción (2)</vt:lpstr>
      <vt:lpstr>Notación Instancias</vt:lpstr>
      <vt:lpstr>Notación Clases</vt:lpstr>
      <vt:lpstr>Notación Links</vt:lpstr>
      <vt:lpstr>Notación Mensajes</vt:lpstr>
      <vt:lpstr>Notación Parámetros</vt:lpstr>
      <vt:lpstr>Notación Tipo de Retorno</vt:lpstr>
      <vt:lpstr>Notación Sintaxis de Mensajes</vt:lpstr>
      <vt:lpstr>Notación Iteración</vt:lpstr>
      <vt:lpstr>Notación Creación de Instancias</vt:lpstr>
      <vt:lpstr>Notación Destrucción de Instancias</vt:lpstr>
      <vt:lpstr>Notación Números de Secuencia</vt:lpstr>
      <vt:lpstr>Notación Números de Secuencia (2)</vt:lpstr>
      <vt:lpstr>Notación Mensajes Condicionales</vt:lpstr>
      <vt:lpstr>Notación Colecciones</vt:lpstr>
      <vt:lpstr>Notación Mensajes a Colecciones</vt:lpstr>
      <vt:lpstr>Notación Responsabilidad de Colecciones</vt:lpstr>
      <vt:lpstr>Notación Responsabilidad de Colecciones (2)</vt:lpstr>
      <vt:lpstr>Notación Resp. de Colecciones - Ejemplo</vt:lpstr>
      <vt:lpstr>Notación Datatypes</vt:lpstr>
      <vt:lpstr>Notación Datatypes (2)</vt:lpstr>
      <vt:lpstr>Reuso de Elementos de Diseño</vt:lpstr>
      <vt:lpstr>Diagramas de Comunicación Errores Comunes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7</cp:revision>
  <dcterms:created xsi:type="dcterms:W3CDTF">2013-04-08T04:25:11Z</dcterms:created>
  <dcterms:modified xsi:type="dcterms:W3CDTF">2017-03-04T15:49:23Z</dcterms:modified>
</cp:coreProperties>
</file>