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0" autoAdjust="0"/>
    <p:restoredTop sz="94660"/>
  </p:normalViewPr>
  <p:slideViewPr>
    <p:cSldViewPr>
      <p:cViewPr varScale="1">
        <p:scale>
          <a:sx n="79" d="100"/>
          <a:sy n="79" d="100"/>
        </p:scale>
        <p:origin x="157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49617-FFF9-4BB9-9140-73C8AFA9CD85}" type="datetimeFigureOut">
              <a:rPr lang="es-UY" smtClean="0"/>
              <a:t>4/3/2017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E1069-CEE7-41DE-B8EC-E52E5519132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1439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Programación Avanzada - Curso 2017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Diseño: Criterios de Asignación de Responsabilidades GRASP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4C60DD-08F2-43E7-A99E-9B8A1F621B59}" type="slidenum">
              <a:rPr lang="es-UY" smtClean="0"/>
              <a:t>‹Nº›</a:t>
            </a:fld>
            <a:endParaRPr lang="es-UY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>
                <a:solidFill>
                  <a:schemeClr val="tx1"/>
                </a:solidFill>
              </a:rPr>
              <a:t>Programación Avanzada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UY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</a:t>
            </a:r>
          </a:p>
          <a:p>
            <a:r>
              <a:rPr lang="es-UY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04595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Responsabilidades</a:t>
            </a:r>
            <a:br>
              <a:rPr lang="es-ES_tradnl" altLang="es-UY"/>
            </a:br>
            <a:r>
              <a:rPr lang="es-ES_tradnl" altLang="es-UY"/>
              <a:t>Diagramas de Comunicación</a:t>
            </a:r>
            <a:endParaRPr lang="es-UY" altLang="es-UY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733925"/>
          </a:xfrm>
        </p:spPr>
        <p:txBody>
          <a:bodyPr/>
          <a:lstStyle/>
          <a:p>
            <a:pPr eaLnBrk="1" hangingPunct="1"/>
            <a:r>
              <a:rPr lang="es-ES_tradnl" altLang="es-UY"/>
              <a:t>Los diagramas de comunicación son los artefactos mediante los cuales se expresarán las interacciones</a:t>
            </a:r>
          </a:p>
          <a:p>
            <a:pPr eaLnBrk="1" hangingPunct="1"/>
            <a:r>
              <a:rPr lang="es-ES_tradnl" altLang="es-UY"/>
              <a:t>Su propósito es ilustrar la asignación de responsabilidades y sub-responsabilidades</a:t>
            </a:r>
          </a:p>
          <a:p>
            <a:pPr eaLnBrk="1" hangingPunct="1"/>
            <a:r>
              <a:rPr lang="es-ES_tradnl" altLang="es-UY"/>
              <a:t>Dan una pauta de cómo se debe implementar el punto de entrada</a:t>
            </a:r>
          </a:p>
          <a:p>
            <a:pPr eaLnBrk="1" hangingPunct="1"/>
            <a:r>
              <a:rPr lang="es-ES_tradnl" altLang="es-UY"/>
              <a:t>Sin embargo NO intenta ser un  pseudocódigo para la operación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301306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Criterios GRASP</a:t>
            </a:r>
            <a:endParaRPr lang="es-UY" altLang="es-UY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Los GRASP son criterios que ayudan a resolver el problema de asignar responsabilidades</a:t>
            </a:r>
          </a:p>
          <a:p>
            <a:pPr eaLnBrk="1" hangingPunct="1"/>
            <a:r>
              <a:rPr lang="es-ES_tradnl" altLang="es-UY"/>
              <a:t>Sugieren: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969963" y="3835400"/>
            <a:ext cx="8066087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s-ES_tradnl" altLang="es-UY" sz="2600"/>
              <a:t>A quién asignar una responsabilidad cualquiera</a:t>
            </a:r>
          </a:p>
          <a:p>
            <a:pPr eaLnBrk="1" hangingPunct="1">
              <a:buFontTx/>
              <a:buAutoNum type="arabicPeriod"/>
            </a:pPr>
            <a:r>
              <a:rPr lang="es-ES_tradnl" altLang="es-UY" sz="2600"/>
              <a:t>A quién asignar algunas responsabilidades particulares</a:t>
            </a:r>
          </a:p>
          <a:p>
            <a:pPr eaLnBrk="1" hangingPunct="1">
              <a:buFontTx/>
              <a:buAutoNum type="arabicPeriod"/>
            </a:pPr>
            <a:r>
              <a:rPr lang="es-ES_tradnl" altLang="es-UY" sz="2600"/>
              <a:t>Aspectos a tener en cuenta al asignar una responsabilidad para que la solución presente ciertas cualidades deseables</a:t>
            </a:r>
            <a:endParaRPr lang="es-UY" altLang="es-UY" sz="260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28517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Criterios GRASP (2)</a:t>
            </a:r>
            <a:endParaRPr lang="es-UY" altLang="es-UY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053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altLang="es-UY" sz="2800" b="1"/>
              <a:t>Expert</a:t>
            </a:r>
            <a:r>
              <a:rPr lang="es-ES_tradnl" altLang="es-UY" sz="2800"/>
              <a:t> (Tipo 1) Responsabilizar a quién tenga la información necesaria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UY" sz="2800" b="1"/>
              <a:t>Creator</a:t>
            </a:r>
            <a:r>
              <a:rPr lang="es-ES_tradnl" altLang="es-UY" sz="2800"/>
              <a:t> (Tipo 2) A quién responsabilizar de la creación de un objeto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UY" sz="2800" b="1"/>
              <a:t>Bajo Acoplamiento</a:t>
            </a:r>
            <a:r>
              <a:rPr lang="es-ES_tradnl" altLang="es-UY" sz="2800"/>
              <a:t> (Tipo 3) Evitar que un objeto interactúe con demasiados objetos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UY" sz="2800" b="1"/>
              <a:t>Alta Cohesión</a:t>
            </a:r>
            <a:r>
              <a:rPr lang="es-ES_tradnl" altLang="es-UY" sz="2800"/>
              <a:t> (Tipo 3) Evitar que un objeto haga demasiado trabajo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UY" sz="2800" b="1"/>
              <a:t>No Hables con Extraños</a:t>
            </a:r>
            <a:r>
              <a:rPr lang="es-ES_tradnl" altLang="es-UY" sz="2800"/>
              <a:t> (Tipo 3) Asegurarse que un objeto realmente delega trabajo</a:t>
            </a:r>
          </a:p>
          <a:p>
            <a:pPr eaLnBrk="1" hangingPunct="1">
              <a:lnSpc>
                <a:spcPct val="80000"/>
              </a:lnSpc>
            </a:pPr>
            <a:r>
              <a:rPr lang="es-ES_tradnl" altLang="es-UY" sz="2800" b="1"/>
              <a:t>Controller</a:t>
            </a:r>
            <a:r>
              <a:rPr lang="es-ES_tradnl" altLang="es-UY" sz="2800"/>
              <a:t> (Tipo 2) A quién responsabilizar de ser el controlador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5583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Criterios GRASP (3)</a:t>
            </a:r>
            <a:endParaRPr lang="es-UY" altLang="es-UY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 altLang="es-UY" sz="3000" b="1"/>
              <a:t>Controller</a:t>
            </a:r>
            <a:r>
              <a:rPr lang="es-ES_tradnl" altLang="es-UY" sz="3000"/>
              <a:t> ayuda a asignar la responsabilidad de manejar una operación del sistema</a:t>
            </a:r>
          </a:p>
          <a:p>
            <a:pPr eaLnBrk="1" hangingPunct="1"/>
            <a:r>
              <a:rPr lang="es-ES_tradnl" altLang="es-UY" sz="3000" b="1"/>
              <a:t>Expert</a:t>
            </a:r>
            <a:r>
              <a:rPr lang="es-ES_tradnl" altLang="es-UY" sz="3000"/>
              <a:t> típicamente ayuda a asignar sub-responsabilidades</a:t>
            </a:r>
          </a:p>
          <a:p>
            <a:pPr eaLnBrk="1" hangingPunct="1"/>
            <a:r>
              <a:rPr lang="es-ES_tradnl" altLang="es-UY" sz="3000" b="1"/>
              <a:t>Creator</a:t>
            </a:r>
            <a:r>
              <a:rPr lang="es-ES_tradnl" altLang="es-UY" sz="3000"/>
              <a:t> aplica cuando una responsabilidad implica crear un objeto</a:t>
            </a:r>
          </a:p>
          <a:p>
            <a:pPr eaLnBrk="1" hangingPunct="1"/>
            <a:r>
              <a:rPr lang="es-ES_tradnl" altLang="es-UY" sz="3000"/>
              <a:t>El resto se tiene en cuenta en todo momento</a:t>
            </a:r>
          </a:p>
          <a:p>
            <a:pPr lvl="1" eaLnBrk="1" hangingPunct="1"/>
            <a:r>
              <a:rPr lang="es-ES_tradnl" altLang="es-UY"/>
              <a:t>Típicamente para elegir la “preferible” entre diferentes alternativas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346348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Controller</a:t>
            </a:r>
            <a:endParaRPr lang="es-UY" altLang="es-UY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Sugerencia 1: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27088" y="2636838"/>
            <a:ext cx="8064500" cy="2735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3888" indent="-2682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s-ES_tradnl" altLang="es-UY" sz="2800"/>
              <a:t>“</a:t>
            </a:r>
            <a:r>
              <a:rPr lang="es-ES" altLang="es-UY" sz="2800"/>
              <a:t>Asignar la responsabilidad de manejar las operaciones del sistema a una clase que represente una de las siguientes opciones:</a:t>
            </a:r>
            <a:endParaRPr lang="es-UY" altLang="es-UY" sz="2800"/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lang="es-ES_tradnl" altLang="es-UY" sz="2600"/>
              <a:t> La organización o el sistema (façade controller)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lang="es-ES_tradnl" altLang="es-UY" sz="2600"/>
              <a:t> Un manejador artificial de todas las operaciones de un mismo caso de uso (use-case controller)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02580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Controller (2)</a:t>
            </a:r>
            <a:endParaRPr lang="es-UY" altLang="es-UY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Un controlador de tipo Façade provee todas las operaciones del sistema:</a:t>
            </a:r>
          </a:p>
          <a:p>
            <a:pPr lvl="1" eaLnBrk="1" hangingPunct="1"/>
            <a:r>
              <a:rPr lang="es-ES_tradnl" altLang="es-UY" sz="2600"/>
              <a:t>Existe un único controlador por sistema</a:t>
            </a:r>
          </a:p>
          <a:p>
            <a:pPr lvl="1" eaLnBrk="1" hangingPunct="1"/>
            <a:r>
              <a:rPr lang="es-ES_tradnl" altLang="es-UY" sz="2600"/>
              <a:t>Recibe el nombre del sistema o de la organización</a:t>
            </a:r>
          </a:p>
          <a:p>
            <a:pPr eaLnBrk="1" hangingPunct="1"/>
            <a:r>
              <a:rPr lang="es-ES_tradnl" altLang="es-UY"/>
              <a:t>Un controlador de casos de uso realiza las operaciones de un solo caso de uso:</a:t>
            </a:r>
          </a:p>
          <a:p>
            <a:pPr lvl="1" eaLnBrk="1" hangingPunct="1"/>
            <a:r>
              <a:rPr lang="es-ES_tradnl" altLang="es-UY" sz="2600"/>
              <a:t>Existen tantos controladores como tantos casos de uso</a:t>
            </a:r>
          </a:p>
          <a:p>
            <a:pPr lvl="1" eaLnBrk="1" hangingPunct="1"/>
            <a:r>
              <a:rPr lang="es-ES_tradnl" altLang="es-UY" sz="2600"/>
              <a:t>Reciben el nombre XXController siendo XX el caso de uso asociado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781828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Controller (3)</a:t>
            </a:r>
            <a:endParaRPr lang="es-UY" altLang="es-UY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Ejemplo:</a:t>
            </a:r>
          </a:p>
          <a:p>
            <a:pPr lvl="1" eaLnBrk="1" hangingPunct="1"/>
            <a:r>
              <a:rPr lang="es-ES_tradnl" altLang="es-UY"/>
              <a:t>¿Quién debe ser responsable de manejar un evento del sistema como “ingresarItem”?</a:t>
            </a:r>
          </a:p>
          <a:p>
            <a:pPr lvl="1" eaLnBrk="1" hangingPunct="1"/>
            <a:r>
              <a:rPr lang="es-ES_tradnl" altLang="es-UY"/>
              <a:t>Según Controller estas serían las opciones:</a:t>
            </a:r>
          </a:p>
          <a:p>
            <a:pPr lvl="2" eaLnBrk="1" hangingPunct="1"/>
            <a:r>
              <a:rPr lang="es-ES_tradnl" altLang="es-UY"/>
              <a:t>Caja  –  façade controller (representa al sistema)	</a:t>
            </a:r>
          </a:p>
          <a:p>
            <a:pPr lvl="2" eaLnBrk="1" hangingPunct="1"/>
            <a:r>
              <a:rPr lang="es-ES_tradnl" altLang="es-UY"/>
              <a:t>Supermercado  –  façade controller (representa a la organización)	</a:t>
            </a:r>
          </a:p>
          <a:p>
            <a:pPr lvl="2" eaLnBrk="1" hangingPunct="1"/>
            <a:r>
              <a:rPr lang="es-ES_tradnl" altLang="es-UY"/>
              <a:t>ProcesarVentaController  –  use-case controller (representa un manejador artificial para el caso de uso considerado)</a:t>
            </a:r>
          </a:p>
          <a:p>
            <a:pPr lvl="1" eaLnBrk="1" hangingPunct="1"/>
            <a:endParaRPr lang="es-ES_tradnl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2246837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Controller (4)</a:t>
            </a:r>
            <a:endParaRPr lang="es-UY" altLang="es-UY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Sugerencia 2:</a:t>
            </a:r>
          </a:p>
          <a:p>
            <a:pPr eaLnBrk="1" hangingPunct="1"/>
            <a:endParaRPr lang="es-ES_tradnl" altLang="es-UY"/>
          </a:p>
          <a:p>
            <a:pPr eaLnBrk="1" hangingPunct="1"/>
            <a:endParaRPr lang="es-ES_tradnl" altLang="es-UY"/>
          </a:p>
          <a:p>
            <a:pPr eaLnBrk="1" hangingPunct="1"/>
            <a:endParaRPr lang="es-ES_tradnl" altLang="es-UY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UY" altLang="es-UY" sz="1800"/>
          </a:p>
          <a:p>
            <a:pPr lvl="1" eaLnBrk="1" hangingPunct="1"/>
            <a:r>
              <a:rPr lang="es-ES_tradnl" altLang="es-UY"/>
              <a:t>Esto es para poder mantener dentro de un mismo controlador el estado de la sesión</a:t>
            </a:r>
          </a:p>
          <a:p>
            <a:pPr lvl="1" eaLnBrk="1" hangingPunct="1"/>
            <a:r>
              <a:rPr lang="es-ES_tradnl" altLang="es-UY"/>
              <a:t>De otra forma el estado quedaría distribuido en diferentes controladores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187450" y="2565400"/>
            <a:ext cx="7416800" cy="1382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 sz="2800"/>
              <a:t>“Utilizar el mismo controlador para manejar las operaciones del sistema de un mismo caso de uso”</a:t>
            </a:r>
            <a:r>
              <a:rPr lang="es-UY" altLang="es-UY" sz="2800"/>
              <a:t> 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242855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Controller (5)</a:t>
            </a:r>
            <a:endParaRPr lang="es-UY" altLang="es-UY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Discusión: ¿En qué casos conviene elegir uno u otro tipo de controlador?</a:t>
            </a:r>
          </a:p>
          <a:p>
            <a:pPr lvl="1" eaLnBrk="1" hangingPunct="1"/>
            <a:r>
              <a:rPr lang="es-ES_tradnl" altLang="es-UY"/>
              <a:t>Un error muy común al diseñar controladores es asignarles demasiadas responsabilidades</a:t>
            </a:r>
          </a:p>
          <a:p>
            <a:pPr lvl="1" eaLnBrk="1" hangingPunct="1"/>
            <a:r>
              <a:rPr lang="es-ES_tradnl" altLang="es-UY"/>
              <a:t>En este tipo de casos el controlador presentaría una baja cohesión y además un alto acoplamiento</a:t>
            </a:r>
          </a:p>
          <a:p>
            <a:pPr lvl="1" eaLnBrk="1" hangingPunct="1"/>
            <a:r>
              <a:rPr lang="es-ES_tradnl" altLang="es-UY"/>
              <a:t>Un controlador debería delegar trabajo a otros objetos mientras él coordina la actividad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832996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Controller (6)</a:t>
            </a:r>
            <a:endParaRPr lang="es-UY" altLang="es-UY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Discusión (cont.):</a:t>
            </a:r>
          </a:p>
          <a:p>
            <a:pPr lvl="1" eaLnBrk="1" hangingPunct="1"/>
            <a:r>
              <a:rPr lang="es-ES_tradnl" altLang="es-UY"/>
              <a:t>Los controladores façade son adecuados cuando se tiene pocos casos de uso y una poca cantidad de operaciones del sistema en cada uno</a:t>
            </a:r>
          </a:p>
          <a:p>
            <a:pPr lvl="1" eaLnBrk="1" hangingPunct="1"/>
            <a:r>
              <a:rPr lang="es-ES_tradnl" altLang="es-UY"/>
              <a:t>Un controlador façade puede verse desbordado de responsabilidades si manejase muchas operaciones del sistema de muchos casos de uso</a:t>
            </a:r>
            <a:r>
              <a:rPr lang="es-UY" altLang="es-UY"/>
              <a:t> </a:t>
            </a:r>
            <a:endParaRPr lang="es-ES_tradnl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358996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Contenido</a:t>
            </a:r>
            <a:endParaRPr lang="es-UY" altLang="es-UY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662487"/>
          </a:xfrm>
        </p:spPr>
        <p:txBody>
          <a:bodyPr/>
          <a:lstStyle/>
          <a:p>
            <a:pPr eaLnBrk="1" hangingPunct="1"/>
            <a:r>
              <a:rPr lang="es-ES_tradnl" altLang="es-UY"/>
              <a:t>Introducción</a:t>
            </a:r>
          </a:p>
          <a:p>
            <a:pPr eaLnBrk="1" hangingPunct="1"/>
            <a:r>
              <a:rPr lang="es-ES_tradnl" altLang="es-UY"/>
              <a:t>Responsabilidades</a:t>
            </a:r>
          </a:p>
          <a:p>
            <a:pPr eaLnBrk="1" hangingPunct="1"/>
            <a:r>
              <a:rPr lang="es-ES_tradnl" altLang="es-UY"/>
              <a:t>Criterios GRASP</a:t>
            </a:r>
          </a:p>
          <a:p>
            <a:pPr eaLnBrk="1" hangingPunct="1"/>
            <a:r>
              <a:rPr lang="es-ES_tradnl" altLang="es-UY"/>
              <a:t>Acceso a la Capa Lógica</a:t>
            </a:r>
          </a:p>
          <a:p>
            <a:pPr lvl="1" eaLnBrk="1" hangingPunct="1"/>
            <a:r>
              <a:rPr lang="es-ES_tradnl" altLang="es-UY"/>
              <a:t>Interfaces del Sistema</a:t>
            </a:r>
          </a:p>
          <a:p>
            <a:pPr lvl="1" eaLnBrk="1" hangingPunct="1"/>
            <a:r>
              <a:rPr lang="es-ES_tradnl" altLang="es-UY"/>
              <a:t>Fábricas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3877701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>
                <a:solidFill>
                  <a:schemeClr val="tx1"/>
                </a:solidFill>
              </a:rPr>
              <a:t>Criterios GRASP</a:t>
            </a:r>
            <a:br>
              <a:rPr lang="es-ES_tradnl" altLang="es-UY" sz="3000">
                <a:solidFill>
                  <a:schemeClr val="tx1"/>
                </a:solidFill>
              </a:rPr>
            </a:br>
            <a:r>
              <a:rPr lang="es-ES_tradnl" altLang="es-UY">
                <a:solidFill>
                  <a:schemeClr val="tx1"/>
                </a:solidFill>
              </a:rPr>
              <a:t>Controller (7)</a:t>
            </a:r>
            <a:endParaRPr lang="es-UY" altLang="es-UY">
              <a:solidFill>
                <a:schemeClr val="tx1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Discusión (cont.):</a:t>
            </a:r>
          </a:p>
          <a:p>
            <a:pPr lvl="1" eaLnBrk="1" hangingPunct="1"/>
            <a:r>
              <a:rPr lang="es-ES_tradnl" altLang="es-UY" sz="2600"/>
              <a:t>Cuando se tienen muchos casos de uso con muchas operaciones es conveniente optar por controladores de casos de uso</a:t>
            </a:r>
          </a:p>
          <a:p>
            <a:pPr lvl="1" eaLnBrk="1" hangingPunct="1"/>
            <a:r>
              <a:rPr lang="es-ES_tradnl" altLang="es-UY" sz="2600"/>
              <a:t>Cada controlador manejaría las operaciones del caso de uso correspondiente, manteniendo alta su cohesión</a:t>
            </a:r>
          </a:p>
          <a:p>
            <a:pPr lvl="1" eaLnBrk="1" hangingPunct="1"/>
            <a:r>
              <a:rPr lang="es-ES_tradnl" altLang="es-UY" sz="2600"/>
              <a:t>Una desventaja que presenta este enfoque es que si la cantidad de casos de uso es muy grande entonces la cantidad clases de controladores también lo será</a:t>
            </a:r>
            <a:r>
              <a:rPr lang="es-UY" altLang="es-UY" sz="2600"/>
              <a:t> </a:t>
            </a:r>
            <a:endParaRPr lang="es-ES_tradnl" altLang="es-UY" sz="260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72328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Controller (8)</a:t>
            </a:r>
            <a:endParaRPr lang="es-UY" altLang="es-UY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Ejemplo</a:t>
            </a:r>
          </a:p>
        </p:txBody>
      </p:sp>
      <p:pic>
        <p:nvPicPr>
          <p:cNvPr id="23556" name="Picture 4" descr="diseño - grasp controller eje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060575"/>
            <a:ext cx="1743075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 descr="diseño - grasp controller eje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4176713" cy="296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659563" y="6092825"/>
            <a:ext cx="234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b="1"/>
              <a:t>Controlador Façade</a:t>
            </a:r>
            <a:endParaRPr lang="es-UY" altLang="es-UY" b="1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00113" y="6092825"/>
            <a:ext cx="352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b="1"/>
              <a:t>Controladores de Caso de Uso</a:t>
            </a:r>
            <a:endParaRPr lang="es-UY" altLang="es-UY" b="1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5435600" y="3644900"/>
            <a:ext cx="819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sz="3600" b="1"/>
              <a:t>vs.</a:t>
            </a:r>
            <a:endParaRPr lang="es-UY" altLang="es-UY" sz="3600" b="1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4271849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>
                <a:solidFill>
                  <a:schemeClr val="tx1"/>
                </a:solidFill>
              </a:rPr>
              <a:t>Criterios GRASP</a:t>
            </a:r>
            <a:br>
              <a:rPr lang="es-ES_tradnl" altLang="es-UY" sz="3000">
                <a:solidFill>
                  <a:schemeClr val="tx1"/>
                </a:solidFill>
              </a:rPr>
            </a:br>
            <a:r>
              <a:rPr lang="es-ES_tradnl" altLang="es-UY">
                <a:solidFill>
                  <a:schemeClr val="tx1"/>
                </a:solidFill>
              </a:rPr>
              <a:t>Expert</a:t>
            </a:r>
            <a:endParaRPr lang="es-UY" altLang="es-UY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1773238"/>
            <a:ext cx="8139112" cy="4114800"/>
          </a:xfrm>
        </p:spPr>
        <p:txBody>
          <a:bodyPr/>
          <a:lstStyle/>
          <a:p>
            <a:pPr eaLnBrk="1" hangingPunct="1"/>
            <a:r>
              <a:rPr lang="es-ES_tradnl" altLang="es-UY"/>
              <a:t>Sugerencia:</a:t>
            </a:r>
            <a:r>
              <a:rPr lang="es-UY" altLang="es-UY"/>
              <a:t> 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55650" y="3213100"/>
            <a:ext cx="8085138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 sz="2800"/>
              <a:t>“Asignar una responsabilidad al experto en información: la clase que tiene o conoce la información necesaria para cumplir con la responsabilidad”</a:t>
            </a:r>
            <a:endParaRPr lang="es-UY" altLang="es-UY" sz="280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3061069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Expert (2)</a:t>
            </a:r>
            <a:endParaRPr lang="es-UY" altLang="es-UY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es-ES_tradnl" altLang="es-UY"/>
              <a:t>Ejemplo</a:t>
            </a:r>
            <a:endParaRPr lang="es-UY" altLang="es-UY"/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684213" y="5949950"/>
            <a:ext cx="825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sz="2400"/>
              <a:t>¿Quién es el responsable de conocer el total de una venta?</a:t>
            </a:r>
            <a:endParaRPr lang="es-UY" altLang="es-UY" sz="2400"/>
          </a:p>
        </p:txBody>
      </p:sp>
      <p:pic>
        <p:nvPicPr>
          <p:cNvPr id="25605" name="Picture 7" descr="diseño - grasp expert eje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420938"/>
            <a:ext cx="5754687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073454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Expert (3)</a:t>
            </a:r>
            <a:endParaRPr lang="es-UY" altLang="es-UY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es-UY" sz="3000"/>
              <a:t>Para asignar esa responsabilidad hay que determinar qué información se requiere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 sz="2700"/>
              <a:t>El subtotal de cada línea de la venta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 sz="3000"/>
              <a:t>Esta información sólo puede ser obtenida por la venta pues es quien conoce cada línea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 sz="2700"/>
              <a:t>La clase Venta es la experta en conocer el total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 sz="3000"/>
              <a:t>Esto genera otro problema de asignación de responsabilidades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 sz="2700"/>
              <a:t>¿Quién es responsable de conocer el subtotal de una línea de venta?</a:t>
            </a:r>
            <a:endParaRPr lang="es-UY" altLang="es-UY" sz="270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600815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Expert (4)</a:t>
            </a:r>
            <a:endParaRPr lang="es-UY" altLang="es-UY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878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es-UY" sz="3000"/>
              <a:t>Para asignar esa nueva responsabilidad hay que determinar qué información se requiere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 sz="2700"/>
              <a:t>La cantidad de productos y el precio unitario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 sz="3000"/>
              <a:t>Esta información sólo puede ser obtenida por la línea de venta pues es quien conoce la cantidad y la especificación del producto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 sz="2700"/>
              <a:t>La clase LineaDeVenta es la experta en conocer el subtotal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 sz="3000"/>
              <a:t>Esto genera otro problema de asignación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 sz="2700"/>
              <a:t>¿Quién es responsable de conocer el precio unitario?</a:t>
            </a:r>
            <a:endParaRPr lang="es-UY" altLang="es-UY" sz="270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464145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Expert (5)</a:t>
            </a:r>
            <a:endParaRPr lang="es-UY" altLang="es-UY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878387"/>
          </a:xfrm>
        </p:spPr>
        <p:txBody>
          <a:bodyPr/>
          <a:lstStyle/>
          <a:p>
            <a:pPr eaLnBrk="1" hangingPunct="1"/>
            <a:r>
              <a:rPr lang="es-ES_tradnl" altLang="es-UY" sz="3000"/>
              <a:t>Para asignar esa nueva responsabilidad hay que determinar qué información se requiere</a:t>
            </a:r>
          </a:p>
          <a:p>
            <a:pPr lvl="1" eaLnBrk="1" hangingPunct="1"/>
            <a:r>
              <a:rPr lang="es-ES_tradnl" altLang="es-UY" sz="2700"/>
              <a:t>El precio unitario de un producto</a:t>
            </a:r>
          </a:p>
          <a:p>
            <a:pPr eaLnBrk="1" hangingPunct="1"/>
            <a:r>
              <a:rPr lang="es-ES_tradnl" altLang="es-UY" sz="3000"/>
              <a:t>Esta información sólo puede ser obtenida por la especificación del producto pues tiene ese dato como atributo</a:t>
            </a:r>
          </a:p>
          <a:p>
            <a:pPr lvl="1" eaLnBrk="1" hangingPunct="1"/>
            <a:r>
              <a:rPr lang="es-ES_tradnl" altLang="es-UY" sz="2700"/>
              <a:t>La clase EspProducto es la experta en conocer el precio unitario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78932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Expert (6)</a:t>
            </a:r>
            <a:endParaRPr lang="es-UY" altLang="es-UY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878387"/>
          </a:xfrm>
        </p:spPr>
        <p:txBody>
          <a:bodyPr/>
          <a:lstStyle/>
          <a:p>
            <a:pPr eaLnBrk="1" hangingPunct="1"/>
            <a:r>
              <a:rPr lang="es-ES_tradnl" altLang="es-UY"/>
              <a:t>Esta asignación se ilustra en un diagrama</a:t>
            </a:r>
          </a:p>
        </p:txBody>
      </p:sp>
      <p:pic>
        <p:nvPicPr>
          <p:cNvPr id="29700" name="Picture 4" descr="diseño - grasp expert eje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852738"/>
            <a:ext cx="6502400" cy="27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403350" y="6005513"/>
            <a:ext cx="5946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b="1"/>
              <a:t>Recordar que esto no pretende ser un pseudocódigo</a:t>
            </a:r>
            <a:endParaRPr lang="es-UY" altLang="es-UY" b="1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22238" y="4076700"/>
            <a:ext cx="205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 b="1"/>
              <a:t>Punto de entrada</a:t>
            </a:r>
          </a:p>
          <a:p>
            <a:pPr algn="ctr" eaLnBrk="1" hangingPunct="1"/>
            <a:r>
              <a:rPr lang="es-ES_tradnl" altLang="es-UY" b="1"/>
              <a:t>de la interacción</a:t>
            </a:r>
            <a:endParaRPr lang="es-UY" altLang="es-UY" b="1"/>
          </a:p>
        </p:txBody>
      </p:sp>
      <p:sp>
        <p:nvSpPr>
          <p:cNvPr id="29703" name="Freeform 7"/>
          <p:cNvSpPr>
            <a:spLocks/>
          </p:cNvSpPr>
          <p:nvPr/>
        </p:nvSpPr>
        <p:spPr bwMode="auto">
          <a:xfrm>
            <a:off x="989013" y="3141663"/>
            <a:ext cx="342900" cy="925512"/>
          </a:xfrm>
          <a:custGeom>
            <a:avLst/>
            <a:gdLst>
              <a:gd name="T0" fmla="*/ 0 w 216"/>
              <a:gd name="T1" fmla="*/ 2147483647 h 583"/>
              <a:gd name="T2" fmla="*/ 2147483647 w 216"/>
              <a:gd name="T3" fmla="*/ 2147483647 h 583"/>
              <a:gd name="T4" fmla="*/ 2147483647 w 216"/>
              <a:gd name="T5" fmla="*/ 0 h 583"/>
              <a:gd name="T6" fmla="*/ 0 60000 65536"/>
              <a:gd name="T7" fmla="*/ 0 60000 65536"/>
              <a:gd name="T8" fmla="*/ 0 60000 65536"/>
              <a:gd name="T9" fmla="*/ 0 w 216"/>
              <a:gd name="T10" fmla="*/ 0 h 583"/>
              <a:gd name="T11" fmla="*/ 216 w 216"/>
              <a:gd name="T12" fmla="*/ 583 h 5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" h="583">
                <a:moveTo>
                  <a:pt x="0" y="583"/>
                </a:moveTo>
                <a:cubicBezTo>
                  <a:pt x="9" y="528"/>
                  <a:pt x="19" y="347"/>
                  <a:pt x="55" y="250"/>
                </a:cubicBezTo>
                <a:cubicBezTo>
                  <a:pt x="91" y="153"/>
                  <a:pt x="183" y="52"/>
                  <a:pt x="21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968209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Expert (7)</a:t>
            </a:r>
            <a:endParaRPr lang="es-UY" altLang="es-UY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878387"/>
          </a:xfrm>
        </p:spPr>
        <p:txBody>
          <a:bodyPr/>
          <a:lstStyle/>
          <a:p>
            <a:pPr eaLnBrk="1" hangingPunct="1"/>
            <a:r>
              <a:rPr lang="es-ES_tradnl" altLang="es-UY" sz="3000"/>
              <a:t>La estructura necesaria para esta interacción sería</a:t>
            </a:r>
          </a:p>
        </p:txBody>
      </p:sp>
      <p:pic>
        <p:nvPicPr>
          <p:cNvPr id="30724" name="Picture 5" descr="diseño - grasp expert ejem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492375"/>
            <a:ext cx="6103937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2478058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>
                <a:solidFill>
                  <a:schemeClr val="tx1"/>
                </a:solidFill>
              </a:rPr>
              <a:t>Criterios GRASP</a:t>
            </a:r>
            <a:br>
              <a:rPr lang="es-ES_tradnl" altLang="es-UY" sz="3000">
                <a:solidFill>
                  <a:schemeClr val="tx1"/>
                </a:solidFill>
              </a:rPr>
            </a:br>
            <a:r>
              <a:rPr lang="es-ES_tradnl" altLang="es-UY">
                <a:solidFill>
                  <a:schemeClr val="tx1"/>
                </a:solidFill>
              </a:rPr>
              <a:t>Creator</a:t>
            </a:r>
            <a:endParaRPr lang="es-UY" altLang="es-UY">
              <a:solidFill>
                <a:schemeClr val="tx1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878387"/>
          </a:xfrm>
        </p:spPr>
        <p:txBody>
          <a:bodyPr/>
          <a:lstStyle/>
          <a:p>
            <a:pPr eaLnBrk="1" hangingPunct="1"/>
            <a:r>
              <a:rPr lang="es-ES_tradnl" altLang="es-UY"/>
              <a:t>Sugerencia:</a:t>
            </a: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684213" y="2420938"/>
            <a:ext cx="8280400" cy="3960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3888" indent="-2682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s-ES_tradnl" altLang="es-UY" sz="2800"/>
              <a:t>“Asignar a la clase B la responsabilidad de crear una instancia de la clase A en uno de los siguientes casos:</a:t>
            </a:r>
            <a:endParaRPr lang="es-UY" altLang="es-UY" sz="2800"/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lang="es-ES_tradnl" altLang="es-UY" sz="2800"/>
              <a:t> A está agregado en B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lang="es-ES_tradnl" altLang="es-UY" sz="2800"/>
              <a:t> A está contenido en B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lang="es-ES_tradnl" altLang="es-UY" sz="2800"/>
              <a:t> B registra instancias de A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lang="es-ES_tradnl" altLang="es-UY" sz="2800"/>
              <a:t> B utiliza objetos de A en forma ‘exclusiva’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lang="es-ES_tradnl" altLang="es-UY" sz="2800"/>
              <a:t> B es experto en crear instancias de A”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77315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Introducción</a:t>
            </a:r>
            <a:endParaRPr lang="es-UY" altLang="es-UY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1773238"/>
            <a:ext cx="8139112" cy="4114800"/>
          </a:xfrm>
        </p:spPr>
        <p:txBody>
          <a:bodyPr/>
          <a:lstStyle/>
          <a:p>
            <a:pPr eaLnBrk="1" hangingPunct="1"/>
            <a:r>
              <a:rPr lang="es-ES" altLang="es-UY"/>
              <a:t>Un sistema orientado a objetos está compuesto de objetos que envían mensajes a otros objetos para realizar operaciones</a:t>
            </a:r>
            <a:endParaRPr lang="es-UY" altLang="es-UY"/>
          </a:p>
          <a:p>
            <a:pPr eaLnBrk="1" hangingPunct="1"/>
            <a:r>
              <a:rPr lang="es-ES_tradnl" altLang="es-UY"/>
              <a:t>Para una misma operación es posible diseñar interacciones asignando responsabilidades de diferentes formas</a:t>
            </a:r>
          </a:p>
          <a:p>
            <a:pPr eaLnBrk="1" hangingPunct="1"/>
            <a:r>
              <a:rPr lang="es-ES_tradnl" altLang="es-UY"/>
              <a:t>La calidad del producto resultante no es la misma en todos los casos</a:t>
            </a:r>
            <a:r>
              <a:rPr lang="es-UY" altLang="es-UY"/>
              <a:t> 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2235845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Creator (2)</a:t>
            </a:r>
            <a:endParaRPr lang="es-UY" altLang="es-UY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1844675"/>
            <a:ext cx="8007350" cy="3811588"/>
          </a:xfrm>
        </p:spPr>
        <p:txBody>
          <a:bodyPr/>
          <a:lstStyle/>
          <a:p>
            <a:pPr eaLnBrk="1" hangingPunct="1"/>
            <a:r>
              <a:rPr lang="es-ES_tradnl" altLang="es-UY"/>
              <a:t>Crear instancias es una de las acciones más comunes en un sistema orientado a objetos</a:t>
            </a:r>
          </a:p>
          <a:p>
            <a:pPr eaLnBrk="1" hangingPunct="1"/>
            <a:r>
              <a:rPr lang="es-ES_tradnl" altLang="es-UY"/>
              <a:t>Es de utilidad disponer de un criterio general para la asignación de la responsabilidad de crear instancias</a:t>
            </a:r>
          </a:p>
          <a:p>
            <a:pPr eaLnBrk="1" hangingPunct="1"/>
            <a:r>
              <a:rPr lang="es-ES_tradnl" altLang="es-UY"/>
              <a:t>Realizándose en buena forma el diseño adquiere buenas cualidades como el bajo acoplamiento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3996607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>
                <a:solidFill>
                  <a:schemeClr val="tx1"/>
                </a:solidFill>
              </a:rPr>
              <a:t>Criterios GRASP</a:t>
            </a:r>
            <a:br>
              <a:rPr lang="es-ES_tradnl" altLang="es-UY" sz="3000">
                <a:solidFill>
                  <a:schemeClr val="tx1"/>
                </a:solidFill>
              </a:rPr>
            </a:br>
            <a:r>
              <a:rPr lang="es-ES_tradnl" altLang="es-UY">
                <a:solidFill>
                  <a:schemeClr val="tx1"/>
                </a:solidFill>
              </a:rPr>
              <a:t>Creator (3)</a:t>
            </a:r>
            <a:endParaRPr lang="es-UY" altLang="es-UY">
              <a:solidFill>
                <a:schemeClr val="tx1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7934325" cy="38115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s-ES_tradnl" altLang="es-UY" sz="3000"/>
              <a:t>Ejemplo:</a:t>
            </a:r>
          </a:p>
          <a:p>
            <a:pPr lvl="1" eaLnBrk="1" hangingPunct="1">
              <a:lnSpc>
                <a:spcPct val="110000"/>
              </a:lnSpc>
            </a:pPr>
            <a:r>
              <a:rPr lang="es-ES_tradnl" altLang="es-UY" sz="2600"/>
              <a:t>¿Quién es el responsable de crear instancias de LineaDeVenta?</a:t>
            </a:r>
          </a:p>
          <a:p>
            <a:pPr lvl="1" eaLnBrk="1" hangingPunct="1">
              <a:lnSpc>
                <a:spcPct val="110000"/>
              </a:lnSpc>
            </a:pPr>
            <a:r>
              <a:rPr lang="es-ES_tradnl" altLang="es-UY" sz="2600"/>
              <a:t>Por Creator, se decide que la clase Venta es responsable de crear instancias de LineaDeVenta</a:t>
            </a:r>
          </a:p>
        </p:txBody>
      </p:sp>
      <p:pic>
        <p:nvPicPr>
          <p:cNvPr id="33796" name="Picture 5" descr="diseño - grasp creator ej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5214938"/>
            <a:ext cx="75692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002282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Bajo Acoplamiento</a:t>
            </a:r>
            <a:endParaRPr lang="es-UY" altLang="es-UY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7862887" cy="3811588"/>
          </a:xfrm>
        </p:spPr>
        <p:txBody>
          <a:bodyPr/>
          <a:lstStyle/>
          <a:p>
            <a:pPr eaLnBrk="1" hangingPunct="1"/>
            <a:r>
              <a:rPr lang="es-ES_tradnl" altLang="es-UY"/>
              <a:t>Sugerencia: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611188" y="2997200"/>
            <a:ext cx="7993062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 sz="2800"/>
              <a:t>“Asignar responsabilidades de forma tal que el acoplamiento general se mantenga bajo”</a:t>
            </a:r>
            <a:r>
              <a:rPr lang="es-UY" altLang="es-UY" sz="2800"/>
              <a:t> 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2290466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Bajo Acoplamiento (2)</a:t>
            </a:r>
            <a:endParaRPr lang="es-UY" altLang="es-UY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075613" cy="4662487"/>
          </a:xfrm>
        </p:spPr>
        <p:txBody>
          <a:bodyPr/>
          <a:lstStyle/>
          <a:p>
            <a:pPr eaLnBrk="1" hangingPunct="1"/>
            <a:r>
              <a:rPr lang="es-ES_tradnl" altLang="es-UY"/>
              <a:t>El </a:t>
            </a:r>
            <a:r>
              <a:rPr lang="es-ES_tradnl" altLang="es-UY" b="1"/>
              <a:t>acoplamiento</a:t>
            </a:r>
            <a:r>
              <a:rPr lang="es-ES_tradnl" altLang="es-UY"/>
              <a:t> es una medida de</a:t>
            </a:r>
          </a:p>
          <a:p>
            <a:pPr lvl="1" eaLnBrk="1" hangingPunct="1"/>
            <a:r>
              <a:rPr lang="es-ES_tradnl" altLang="es-UY"/>
              <a:t>Que tanto una clase está relacionada</a:t>
            </a:r>
          </a:p>
          <a:p>
            <a:pPr lvl="1" eaLnBrk="1" hangingPunct="1"/>
            <a:r>
              <a:rPr lang="es-ES_tradnl" altLang="es-UY"/>
              <a:t>Tiene conocimiento de</a:t>
            </a:r>
          </a:p>
          <a:p>
            <a:pPr lvl="1" eaLnBrk="1" hangingPunct="1"/>
            <a:r>
              <a:rPr lang="es-ES_tradnl" altLang="es-UY"/>
              <a:t>O depende de otras clases</a:t>
            </a:r>
          </a:p>
          <a:p>
            <a:pPr eaLnBrk="1" hangingPunct="1"/>
            <a:r>
              <a:rPr lang="es-ES_tradnl" altLang="es-UY"/>
              <a:t>Una clase con bajo acoplamiento  depende de pocas clases</a:t>
            </a:r>
          </a:p>
          <a:p>
            <a:pPr eaLnBrk="1" hangingPunct="1"/>
            <a:r>
              <a:rPr lang="es-ES_tradnl" altLang="es-UY"/>
              <a:t>En cambio una con alto acoplamiento depende de demasiadas clases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312133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Bajo Acoplamiento (3)</a:t>
            </a:r>
            <a:endParaRPr lang="es-UY" altLang="es-UY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075613" cy="4662487"/>
          </a:xfrm>
        </p:spPr>
        <p:txBody>
          <a:bodyPr/>
          <a:lstStyle/>
          <a:p>
            <a:pPr eaLnBrk="1" hangingPunct="1"/>
            <a:r>
              <a:rPr lang="es-ES_tradnl" altLang="es-UY"/>
              <a:t>Una clase con alto acoplamiento no es deseable ya que presenta los siguientes problemas:</a:t>
            </a:r>
          </a:p>
          <a:p>
            <a:pPr lvl="1" eaLnBrk="1" hangingPunct="1"/>
            <a:r>
              <a:rPr lang="es-ES_tradnl" altLang="es-UY"/>
              <a:t>Cambios en las clases en las que se depende fuerzan cambios locales</a:t>
            </a:r>
          </a:p>
          <a:p>
            <a:pPr lvl="1" eaLnBrk="1" hangingPunct="1"/>
            <a:r>
              <a:rPr lang="es-ES_tradnl" altLang="es-UY"/>
              <a:t>Es difícil de comprender en forma aislada</a:t>
            </a:r>
          </a:p>
          <a:p>
            <a:pPr lvl="1" eaLnBrk="1" hangingPunct="1"/>
            <a:r>
              <a:rPr lang="es-ES_tradnl" altLang="es-UY"/>
              <a:t>Es difícil de reutilizar ya que requiere de la presencia de las clases de las que depende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708089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Bajo Acoplamiento (4)</a:t>
            </a:r>
            <a:endParaRPr lang="es-UY" altLang="es-UY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075613" cy="4662487"/>
          </a:xfrm>
        </p:spPr>
        <p:txBody>
          <a:bodyPr/>
          <a:lstStyle/>
          <a:p>
            <a:pPr eaLnBrk="1" hangingPunct="1"/>
            <a:r>
              <a:rPr lang="da-DK" altLang="es-UY"/>
              <a:t>Formas comunes de acoplamiento entre elementos X y Y pueden ser:</a:t>
            </a:r>
          </a:p>
          <a:p>
            <a:pPr lvl="1" eaLnBrk="1" hangingPunct="1"/>
            <a:r>
              <a:rPr lang="da-DK" altLang="es-UY"/>
              <a:t>X tiene un atributo de tipo Y</a:t>
            </a:r>
          </a:p>
          <a:p>
            <a:pPr lvl="1" eaLnBrk="1" hangingPunct="1"/>
            <a:r>
              <a:rPr lang="da-DK" altLang="es-UY"/>
              <a:t>X tiene un método que referencia a una instancia de Y. Esto puede ser porque:</a:t>
            </a:r>
          </a:p>
          <a:p>
            <a:pPr lvl="2" eaLnBrk="1" hangingPunct="1"/>
            <a:r>
              <a:rPr lang="es-ES_tradnl" altLang="es-UY"/>
              <a:t>Tiene una variable local</a:t>
            </a:r>
          </a:p>
          <a:p>
            <a:pPr lvl="2" eaLnBrk="1" hangingPunct="1"/>
            <a:r>
              <a:rPr lang="es-ES_tradnl" altLang="es-UY"/>
              <a:t>Tiene un parámetro formal</a:t>
            </a:r>
          </a:p>
          <a:p>
            <a:pPr lvl="2" eaLnBrk="1" hangingPunct="1"/>
            <a:r>
              <a:rPr lang="es-ES_tradnl" altLang="es-UY"/>
              <a:t>Retorna una instancia de tipo Y</a:t>
            </a:r>
            <a:r>
              <a:rPr lang="es-UY" altLang="es-UY"/>
              <a:t> </a:t>
            </a:r>
            <a:endParaRPr lang="da-DK" altLang="es-UY"/>
          </a:p>
          <a:p>
            <a:pPr lvl="1" eaLnBrk="1" hangingPunct="1"/>
            <a:r>
              <a:rPr lang="da-DK" altLang="es-UY"/>
              <a:t>X es subclase directa o indirecta de Y</a:t>
            </a:r>
          </a:p>
          <a:p>
            <a:pPr lvl="1" eaLnBrk="1" hangingPunct="1"/>
            <a:r>
              <a:rPr lang="da-DK" altLang="es-UY"/>
              <a:t>Y es una interfaz y X la implementa</a:t>
            </a:r>
            <a:endParaRPr lang="es-ES_tradnl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4253021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Bajo Acoplamiento (5)</a:t>
            </a:r>
            <a:endParaRPr lang="es-UY" altLang="es-UY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662487"/>
          </a:xfrm>
        </p:spPr>
        <p:txBody>
          <a:bodyPr/>
          <a:lstStyle/>
          <a:p>
            <a:pPr eaLnBrk="1" hangingPunct="1"/>
            <a:r>
              <a:rPr lang="es-ES_tradnl" altLang="es-UY"/>
              <a:t>Ejemplo:</a:t>
            </a:r>
          </a:p>
          <a:p>
            <a:pPr lvl="1" eaLnBrk="1" hangingPunct="1"/>
            <a:r>
              <a:rPr lang="es-ES_tradnl" altLang="es-UY"/>
              <a:t>Se necesita crear un pago y asociarlo a la venta correspondiente</a:t>
            </a:r>
          </a:p>
          <a:p>
            <a:pPr lvl="1" eaLnBrk="1" hangingPunct="1"/>
            <a:r>
              <a:rPr lang="es-ES_tradnl" altLang="es-UY"/>
              <a:t>¿Quién es el responsable de esto?</a:t>
            </a:r>
          </a:p>
          <a:p>
            <a:pPr lvl="1" eaLnBrk="1" hangingPunct="1"/>
            <a:r>
              <a:rPr lang="es-ES_tradnl" altLang="es-UY"/>
              <a:t>La caja registraría los pagos en el mundo real </a:t>
            </a:r>
          </a:p>
          <a:p>
            <a:pPr lvl="1" eaLnBrk="1" hangingPunct="1"/>
            <a:r>
              <a:rPr lang="es-ES_tradnl" altLang="es-UY"/>
              <a:t>Por Creator la clase Caja es entonces un candidato para ser responsable de crear los pagos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3822201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Bajo Acoplamiento (6)</a:t>
            </a:r>
            <a:endParaRPr lang="es-UY" altLang="es-UY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Ejemplo (cont.)</a:t>
            </a:r>
          </a:p>
          <a:p>
            <a:pPr lvl="1" eaLnBrk="1" hangingPunct="1"/>
            <a:r>
              <a:rPr lang="es-ES_tradnl" altLang="es-UY"/>
              <a:t>Una asignación de responsabilidades tal produciría la siguiente solución</a:t>
            </a:r>
          </a:p>
          <a:p>
            <a:pPr lvl="1" eaLnBrk="1" hangingPunct="1"/>
            <a:endParaRPr lang="es-ES_tradnl" altLang="es-UY"/>
          </a:p>
          <a:p>
            <a:pPr lvl="1" eaLnBrk="1" hangingPunct="1"/>
            <a:endParaRPr lang="es-ES_tradnl" altLang="es-UY"/>
          </a:p>
          <a:p>
            <a:pPr lvl="1" eaLnBrk="1" hangingPunct="1"/>
            <a:endParaRPr lang="es-ES_tradnl" altLang="es-UY"/>
          </a:p>
          <a:p>
            <a:pPr lvl="1" eaLnBrk="1" hangingPunct="1"/>
            <a:endParaRPr lang="es-ES_tradnl" altLang="es-UY"/>
          </a:p>
          <a:p>
            <a:pPr lvl="1" eaLnBrk="1" hangingPunct="1"/>
            <a:r>
              <a:rPr lang="es-ES_tradnl" altLang="es-UY"/>
              <a:t>Sin embargo aquí se acopla a Caja con Pago y a Venta con Pago (Caja ya estaba acoplada a Venta)</a:t>
            </a:r>
          </a:p>
        </p:txBody>
      </p:sp>
      <p:pic>
        <p:nvPicPr>
          <p:cNvPr id="39940" name="Picture 5" descr="diseño - grasp bacop eje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284538"/>
            <a:ext cx="5995988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896623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>
                <a:solidFill>
                  <a:schemeClr val="tx1"/>
                </a:solidFill>
              </a:rPr>
              <a:t>Criterios GRASP</a:t>
            </a:r>
            <a:br>
              <a:rPr lang="es-ES_tradnl" altLang="es-UY" sz="3000">
                <a:solidFill>
                  <a:schemeClr val="tx1"/>
                </a:solidFill>
              </a:rPr>
            </a:br>
            <a:r>
              <a:rPr lang="es-ES_tradnl" altLang="es-UY">
                <a:solidFill>
                  <a:schemeClr val="tx1"/>
                </a:solidFill>
              </a:rPr>
              <a:t>Bajo Acoplamiento (7)</a:t>
            </a:r>
            <a:endParaRPr lang="es-UY" altLang="es-UY">
              <a:solidFill>
                <a:schemeClr val="tx1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Ejemplo (cont.)</a:t>
            </a:r>
          </a:p>
          <a:p>
            <a:pPr lvl="1" eaLnBrk="1" hangingPunct="1"/>
            <a:r>
              <a:rPr lang="da-DK" altLang="es-UY"/>
              <a:t>Ya que la Venta esta acoplada al Pago, por Bajo Acoplamiento podríamos hacer que la Venta cree el Pago, así Caja no estaría acoplada con Pago</a:t>
            </a:r>
            <a:endParaRPr lang="es-ES_tradnl" altLang="es-UY"/>
          </a:p>
        </p:txBody>
      </p:sp>
      <p:pic>
        <p:nvPicPr>
          <p:cNvPr id="40964" name="Picture 5" descr="diseño - grasp bacop eje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062413"/>
            <a:ext cx="5999163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763566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Alta Cohesión</a:t>
            </a:r>
            <a:endParaRPr lang="es-UY" altLang="es-UY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Sugerencia: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1116013" y="2997200"/>
            <a:ext cx="74168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UY" sz="2800"/>
              <a:t>“Asignar responsabilidades de forma tal que la cohesión general se mantenga alta”</a:t>
            </a:r>
            <a:r>
              <a:rPr lang="es-UY" altLang="es-UY" sz="2800"/>
              <a:t> 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235756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Introducción (2)</a:t>
            </a:r>
            <a:endParaRPr lang="es-UY" altLang="es-UY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1773238"/>
            <a:ext cx="8210550" cy="4114800"/>
          </a:xfrm>
        </p:spPr>
        <p:txBody>
          <a:bodyPr/>
          <a:lstStyle/>
          <a:p>
            <a:pPr eaLnBrk="1" hangingPunct="1"/>
            <a:r>
              <a:rPr lang="es-ES_tradnl" altLang="es-UY"/>
              <a:t>Malas elecciones pueden conducir a sistemas que sean frágiles y difíciles de mantener, comprender, reutilizar y extender</a:t>
            </a:r>
            <a:endParaRPr lang="es-UY" altLang="es-UY"/>
          </a:p>
          <a:p>
            <a:pPr eaLnBrk="1" hangingPunct="1"/>
            <a:r>
              <a:rPr lang="es-ES_tradnl" altLang="es-UY"/>
              <a:t>Existen criterios para la asignación de responsabilidades que nos guían hacia el diseño de una buena solución</a:t>
            </a:r>
            <a:endParaRPr lang="es-UY" altLang="es-UY"/>
          </a:p>
          <a:p>
            <a:pPr eaLnBrk="1" hangingPunct="1"/>
            <a:r>
              <a:rPr lang="es-ES_tradnl" altLang="es-UY"/>
              <a:t>Estos son los criterios GRASP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349090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Alta Cohesión (2)</a:t>
            </a:r>
            <a:endParaRPr lang="es-UY" altLang="es-UY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La </a:t>
            </a:r>
            <a:r>
              <a:rPr lang="es-ES_tradnl" altLang="es-UY" b="1"/>
              <a:t>cohesión</a:t>
            </a:r>
            <a:r>
              <a:rPr lang="es-ES_tradnl" altLang="es-UY"/>
              <a:t> es una medida de que tan relacionadas están entre sí las responsabilidades de una clase</a:t>
            </a:r>
          </a:p>
          <a:p>
            <a:pPr eaLnBrk="1" hangingPunct="1"/>
            <a:r>
              <a:rPr lang="es-ES_tradnl" altLang="es-UY"/>
              <a:t>Una clase altamente cohesiva tiene un conjunto de responsabilidades relacionadas y no realiza una gran </a:t>
            </a:r>
            <a:br>
              <a:rPr lang="es-ES_tradnl" altLang="es-UY"/>
            </a:br>
            <a:r>
              <a:rPr lang="es-ES_tradnl" altLang="es-UY"/>
              <a:t>cantidad de trabajo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2285018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>
                <a:solidFill>
                  <a:schemeClr val="tx1"/>
                </a:solidFill>
              </a:rPr>
              <a:t>Criterios GRASP</a:t>
            </a:r>
            <a:br>
              <a:rPr lang="es-ES_tradnl" altLang="es-UY" sz="3000">
                <a:solidFill>
                  <a:schemeClr val="tx1"/>
                </a:solidFill>
              </a:rPr>
            </a:br>
            <a:r>
              <a:rPr lang="es-ES_tradnl" altLang="es-UY">
                <a:solidFill>
                  <a:schemeClr val="tx1"/>
                </a:solidFill>
              </a:rPr>
              <a:t>Alta Cohesión (3)</a:t>
            </a:r>
            <a:endParaRPr lang="es-UY" altLang="es-UY">
              <a:solidFill>
                <a:schemeClr val="tx1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 altLang="es-UY" sz="3000"/>
              <a:t>Una clase con baja cohesión no es deseable ya que presenta los siguientes problemas:</a:t>
            </a:r>
          </a:p>
          <a:p>
            <a:pPr lvl="1" eaLnBrk="1" hangingPunct="1"/>
            <a:r>
              <a:rPr lang="es-ES_tradnl" altLang="es-UY" sz="2700"/>
              <a:t>Es difícil de comprender</a:t>
            </a:r>
          </a:p>
          <a:p>
            <a:pPr lvl="1" eaLnBrk="1" hangingPunct="1"/>
            <a:r>
              <a:rPr lang="es-ES_tradnl" altLang="es-UY" sz="2700"/>
              <a:t>Es difícil de reutilizar</a:t>
            </a:r>
          </a:p>
          <a:p>
            <a:pPr lvl="1" eaLnBrk="1" hangingPunct="1"/>
            <a:r>
              <a:rPr lang="es-ES_tradnl" altLang="es-UY" sz="2700"/>
              <a:t>Es difícil de mantener</a:t>
            </a:r>
          </a:p>
          <a:p>
            <a:pPr lvl="1" eaLnBrk="1" hangingPunct="1"/>
            <a:r>
              <a:rPr lang="es-ES_tradnl" altLang="es-UY" sz="2700"/>
              <a:t>Se ve afectada por cambios en forma constante</a:t>
            </a:r>
          </a:p>
          <a:p>
            <a:pPr eaLnBrk="1" hangingPunct="1"/>
            <a:r>
              <a:rPr lang="es-ES_tradnl" altLang="es-UY" sz="3000"/>
              <a:t>Clases con baja cohesión tomaron demasiadas responsabilidades que pudieron haber delegado a otras clases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510683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Alta Cohesión (4)</a:t>
            </a:r>
            <a:endParaRPr lang="es-UY" altLang="es-UY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 altLang="es-UY" sz="2800"/>
              <a:t>Ejemplo:</a:t>
            </a:r>
          </a:p>
          <a:p>
            <a:pPr lvl="1" eaLnBrk="1" hangingPunct="1"/>
            <a:r>
              <a:rPr lang="es-ES_tradnl" altLang="es-UY" sz="2600"/>
              <a:t>Es posible retomar el ejemplo anterior asignando la responsabilidad de crear un pago a la clase Caja</a:t>
            </a:r>
          </a:p>
          <a:p>
            <a:pPr lvl="1" eaLnBrk="1" hangingPunct="1"/>
            <a:r>
              <a:rPr lang="es-ES_tradnl" altLang="es-UY" sz="2600"/>
              <a:t>Considerándose en forma aislada (aparte del problema del acoplamiento) no habría problema en asignar la responsabilidad a la caja</a:t>
            </a:r>
          </a:p>
          <a:p>
            <a:pPr lvl="1" eaLnBrk="1" hangingPunct="1"/>
            <a:r>
              <a:rPr lang="es-ES_tradnl" altLang="es-UY" sz="2600"/>
              <a:t>Pero en un contexto más global si se hace a la caja responsable de más y más operaciones del sistema resultaría que se encontraría sobrecargada y bajaría su nivel de cohesión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5547412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>
                <a:solidFill>
                  <a:schemeClr val="tx1"/>
                </a:solidFill>
              </a:rPr>
              <a:t>Criterios GRASP</a:t>
            </a:r>
            <a:br>
              <a:rPr lang="es-ES_tradnl" altLang="es-UY" sz="3000">
                <a:solidFill>
                  <a:schemeClr val="tx1"/>
                </a:solidFill>
              </a:rPr>
            </a:br>
            <a:r>
              <a:rPr lang="es-ES_tradnl" altLang="es-UY">
                <a:solidFill>
                  <a:schemeClr val="tx1"/>
                </a:solidFill>
              </a:rPr>
              <a:t>Alta Cohesión (5)</a:t>
            </a:r>
            <a:endParaRPr lang="es-UY" altLang="es-UY">
              <a:solidFill>
                <a:schemeClr val="tx1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En conclusión una clase con alta </a:t>
            </a:r>
            <a:br>
              <a:rPr lang="es-ES_tradnl" altLang="es-UY"/>
            </a:br>
            <a:r>
              <a:rPr lang="es-ES_tradnl" altLang="es-UY"/>
              <a:t>cohesión:</a:t>
            </a:r>
          </a:p>
          <a:p>
            <a:pPr lvl="1" eaLnBrk="1" hangingPunct="1"/>
            <a:r>
              <a:rPr lang="es-ES_tradnl" altLang="es-UY"/>
              <a:t>Tiene un número relativamente pequeño de operaciones (no realiza demasiado trabajo)</a:t>
            </a:r>
          </a:p>
          <a:p>
            <a:pPr lvl="1" eaLnBrk="1" hangingPunct="1"/>
            <a:r>
              <a:rPr lang="es-ES_tradnl" altLang="es-UY"/>
              <a:t>Sus funcionalidades están muy relacionadas</a:t>
            </a:r>
          </a:p>
          <a:p>
            <a:pPr eaLnBrk="1" hangingPunct="1"/>
            <a:r>
              <a:rPr lang="es-ES_tradnl" altLang="es-UY"/>
              <a:t>Clases así son ventajosas ya que son fáciles de mantener, entender y reutilizar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2382713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>
                <a:solidFill>
                  <a:schemeClr val="tx1"/>
                </a:solidFill>
              </a:rPr>
              <a:t>Criterios GRASP</a:t>
            </a:r>
            <a:br>
              <a:rPr lang="es-ES_tradnl" altLang="es-UY" sz="3000">
                <a:solidFill>
                  <a:schemeClr val="tx1"/>
                </a:solidFill>
              </a:rPr>
            </a:br>
            <a:r>
              <a:rPr lang="es-ES_tradnl" altLang="es-UY">
                <a:solidFill>
                  <a:schemeClr val="tx1"/>
                </a:solidFill>
              </a:rPr>
              <a:t>No Hables con Extraños</a:t>
            </a:r>
            <a:endParaRPr lang="es-UY" altLang="es-UY">
              <a:solidFill>
                <a:schemeClr val="tx1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Sugerencia: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84213" y="2349500"/>
            <a:ext cx="8280400" cy="417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3888" indent="-2682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s-ES_tradnl" altLang="es-UY" sz="2800"/>
              <a:t>“</a:t>
            </a:r>
            <a:r>
              <a:rPr lang="es-ES" altLang="es-UY" sz="2800"/>
              <a:t>Asignar responsabilidades de forma tal que un objeto desde un método le envíe mensajes solamente a</a:t>
            </a:r>
            <a:r>
              <a:rPr lang="es-ES_tradnl" altLang="es-UY" sz="2800"/>
              <a:t>:</a:t>
            </a:r>
            <a:endParaRPr lang="es-UY" altLang="es-UY" sz="280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lang="es-ES_tradnl" altLang="es-UY" sz="2600"/>
              <a:t> Él mismo (</a:t>
            </a:r>
            <a:r>
              <a:rPr lang="es-ES_tradnl" altLang="es-UY" sz="2600" i="1"/>
              <a:t>this</a:t>
            </a:r>
            <a:r>
              <a:rPr lang="es-ES_tradnl" altLang="es-UY" sz="2600"/>
              <a:t> o </a:t>
            </a:r>
            <a:r>
              <a:rPr lang="es-ES_tradnl" altLang="es-UY" sz="2600" i="1"/>
              <a:t>self</a:t>
            </a:r>
            <a:r>
              <a:rPr lang="es-ES_tradnl" altLang="es-UY" sz="2600"/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lang="es-ES_tradnl" altLang="es-UY" sz="2600"/>
              <a:t> Un parámetro de un método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lang="es-ES_tradnl" altLang="es-UY" sz="2600"/>
              <a:t> Un atributo de </a:t>
            </a:r>
            <a:r>
              <a:rPr lang="es-ES_tradnl" altLang="es-UY" sz="2600" i="1"/>
              <a:t>this</a:t>
            </a:r>
            <a:r>
              <a:rPr lang="es-ES_tradnl" altLang="es-UY" sz="2600"/>
              <a:t> o </a:t>
            </a:r>
            <a:r>
              <a:rPr lang="es-ES_tradnl" altLang="es-UY" sz="2600" i="1"/>
              <a:t>self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lang="es-ES_tradnl" altLang="es-UY" sz="2600"/>
              <a:t> Un objeto contenido en una colección que sea un atributo de </a:t>
            </a:r>
            <a:r>
              <a:rPr lang="es-ES_tradnl" altLang="es-UY" sz="2600" i="1"/>
              <a:t>this</a:t>
            </a:r>
            <a:r>
              <a:rPr lang="es-ES_tradnl" altLang="es-UY" sz="2600"/>
              <a:t> o </a:t>
            </a:r>
            <a:r>
              <a:rPr lang="es-ES_tradnl" altLang="es-UY" sz="2600" i="1"/>
              <a:t>self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lang="es-ES_tradnl" altLang="es-UY" sz="2600"/>
              <a:t> Un objeto local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lang="es-ES_tradnl" altLang="es-UY" sz="2600"/>
              <a:t> Un objeto global”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25039883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>
                <a:solidFill>
                  <a:schemeClr val="tx1"/>
                </a:solidFill>
              </a:rPr>
              <a:t>Criterios GRASP</a:t>
            </a:r>
            <a:br>
              <a:rPr lang="es-ES_tradnl" altLang="es-UY" sz="3000">
                <a:solidFill>
                  <a:schemeClr val="tx1"/>
                </a:solidFill>
              </a:rPr>
            </a:br>
            <a:r>
              <a:rPr lang="es-ES_tradnl" altLang="es-UY">
                <a:solidFill>
                  <a:schemeClr val="tx1"/>
                </a:solidFill>
              </a:rPr>
              <a:t>No Hables con Extraños (2)</a:t>
            </a:r>
            <a:endParaRPr lang="es-UY" altLang="es-UY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es-UY" sz="3000"/>
              <a:t>Lo que busca evitar es que un objeto gane temporalmente visibilidad sobre un objeto “indirecto”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 sz="3000"/>
              <a:t>Un objeto es indirecto respecto a uno dado si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 sz="2600"/>
              <a:t>No está conectado directamente a éste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 sz="2600"/>
              <a:t>Existe un tercer objeto intermedio que esté conectado directamente a ambos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 sz="3000"/>
              <a:t>Ganar visibilidad sobre un objeto indirecto implica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 sz="2600"/>
              <a:t>Quedar finalmente acoplado a éste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 sz="2600"/>
              <a:t>Conocer la estructura interna del objeto intermedio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3245400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No Hables con Extraños (3)</a:t>
            </a:r>
            <a:endParaRPr lang="es-UY" altLang="es-UY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Ejemplo:</a:t>
            </a:r>
          </a:p>
          <a:p>
            <a:pPr lvl="1" eaLnBrk="1" hangingPunct="1"/>
            <a:r>
              <a:rPr lang="es-ES_tradnl" altLang="es-UY"/>
              <a:t>En caso de que la caja deba responder el monto de un pago una solución podría ser la siguiente:</a:t>
            </a:r>
          </a:p>
        </p:txBody>
      </p:sp>
      <p:pic>
        <p:nvPicPr>
          <p:cNvPr id="49156" name="Picture 5" descr="diseño - grasp nhce eje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911600"/>
            <a:ext cx="8050212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116013" y="5661025"/>
            <a:ext cx="771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b="1"/>
              <a:t>Un pago es un objeto indirecto para la caja (la venta es el intermedio)</a:t>
            </a:r>
            <a:endParaRPr lang="es-UY" altLang="es-UY" b="1"/>
          </a:p>
        </p:txBody>
      </p:sp>
      <p:sp>
        <p:nvSpPr>
          <p:cNvPr id="49158" name="5 Elipse"/>
          <p:cNvSpPr>
            <a:spLocks noChangeArrowheads="1"/>
          </p:cNvSpPr>
          <p:nvPr/>
        </p:nvSpPr>
        <p:spPr bwMode="auto">
          <a:xfrm>
            <a:off x="5072063" y="4714875"/>
            <a:ext cx="642937" cy="357188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559194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No Hables con Extraños (4)</a:t>
            </a:r>
            <a:endParaRPr lang="es-UY" altLang="es-UY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Ejemplo (cont.):</a:t>
            </a:r>
          </a:p>
          <a:p>
            <a:pPr lvl="1" eaLnBrk="1" hangingPunct="1"/>
            <a:r>
              <a:rPr lang="es-ES_tradnl" altLang="es-UY"/>
              <a:t>La forma de devolver el monto del pago sería:</a:t>
            </a:r>
          </a:p>
        </p:txBody>
      </p:sp>
      <p:pic>
        <p:nvPicPr>
          <p:cNvPr id="50180" name="Picture 6" descr="diseño - grasp nhce eje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357563"/>
            <a:ext cx="662940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 Box 7"/>
          <p:cNvSpPr txBox="1">
            <a:spLocks noChangeArrowheads="1"/>
          </p:cNvSpPr>
          <p:nvPr/>
        </p:nvSpPr>
        <p:spPr bwMode="auto">
          <a:xfrm>
            <a:off x="1331913" y="5876925"/>
            <a:ext cx="729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b="1"/>
              <a:t>En el mensaje 2 la caja habla con un objeto indirecto (un extraño)</a:t>
            </a:r>
            <a:endParaRPr lang="es-UY" altLang="es-UY" b="1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7183099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No Hables con Extraños (5)</a:t>
            </a:r>
            <a:endParaRPr lang="es-UY" altLang="es-UY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714500"/>
            <a:ext cx="8507412" cy="4805363"/>
          </a:xfrm>
        </p:spPr>
        <p:txBody>
          <a:bodyPr/>
          <a:lstStyle/>
          <a:p>
            <a:pPr eaLnBrk="1" hangingPunct="1"/>
            <a:r>
              <a:rPr lang="es-ES_tradnl" altLang="es-UY"/>
              <a:t>Ejemplo (cont.):</a:t>
            </a:r>
          </a:p>
          <a:p>
            <a:pPr lvl="1" eaLnBrk="1" hangingPunct="1"/>
            <a:r>
              <a:rPr lang="es-ES_tradnl" altLang="es-UY"/>
              <a:t>Un enfoque más adecuado sería que la venta en lugar de devolver el pago completo devuelva </a:t>
            </a:r>
            <a:r>
              <a:rPr lang="es-ES_tradnl" altLang="es-UY" b="1"/>
              <a:t>la información del pago</a:t>
            </a:r>
            <a:r>
              <a:rPr lang="es-ES_tradnl" altLang="es-UY"/>
              <a:t> que la caja necesita</a:t>
            </a:r>
          </a:p>
          <a:p>
            <a:pPr lvl="1" eaLnBrk="1" hangingPunct="1"/>
            <a:r>
              <a:rPr lang="es-ES_tradnl" altLang="es-UY"/>
              <a:t>Las clases Caja y Pago quedan incambiadas</a:t>
            </a:r>
          </a:p>
        </p:txBody>
      </p:sp>
      <p:pic>
        <p:nvPicPr>
          <p:cNvPr id="51204" name="Picture 6" descr="diseño - grasp nhce ejem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932363"/>
            <a:ext cx="18859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4 Elipse"/>
          <p:cNvSpPr>
            <a:spLocks noChangeArrowheads="1"/>
          </p:cNvSpPr>
          <p:nvPr/>
        </p:nvSpPr>
        <p:spPr bwMode="auto">
          <a:xfrm>
            <a:off x="4973638" y="5843588"/>
            <a:ext cx="642937" cy="357187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s-ES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4520541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No Hables con Extraños (6)</a:t>
            </a:r>
            <a:endParaRPr lang="es-UY" altLang="es-UY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Ejemplo (cont.):</a:t>
            </a:r>
          </a:p>
          <a:p>
            <a:pPr lvl="1" eaLnBrk="1" hangingPunct="1"/>
            <a:r>
              <a:rPr lang="es-ES_tradnl" altLang="es-UY"/>
              <a:t>Realizada dicha modificación la forma de devolver el monto del pago sería</a:t>
            </a:r>
          </a:p>
        </p:txBody>
      </p:sp>
      <p:pic>
        <p:nvPicPr>
          <p:cNvPr id="52228" name="Picture 5" descr="diseño - grasp nhce ejem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632200"/>
            <a:ext cx="6596063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684213" y="5949950"/>
            <a:ext cx="3981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b="1"/>
              <a:t>La caja ya no habla con un extraño</a:t>
            </a:r>
            <a:endParaRPr lang="es-UY" altLang="es-UY" b="1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53437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Responsabilidades</a:t>
            </a:r>
            <a:endParaRPr lang="es-UY" altLang="es-UY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411662"/>
          </a:xfrm>
        </p:spPr>
        <p:txBody>
          <a:bodyPr/>
          <a:lstStyle/>
          <a:p>
            <a:pPr eaLnBrk="1" hangingPunct="1"/>
            <a:r>
              <a:rPr lang="es-ES_tradnl" altLang="es-UY"/>
              <a:t>Una responsabilidad es una obligación que un tipo tiene</a:t>
            </a:r>
          </a:p>
          <a:p>
            <a:pPr eaLnBrk="1" hangingPunct="1"/>
            <a:r>
              <a:rPr lang="es-ES_tradnl" altLang="es-UY"/>
              <a:t>Estas obligaciones son entendidas en términos del comportamiento de los objetos</a:t>
            </a:r>
            <a:endParaRPr lang="es-UY" altLang="es-UY"/>
          </a:p>
          <a:p>
            <a:pPr eaLnBrk="1" hangingPunct="1"/>
            <a:r>
              <a:rPr lang="es-ES_tradnl" altLang="es-UY"/>
              <a:t>Existen dos tipos básicos de responsabilidades:</a:t>
            </a:r>
          </a:p>
          <a:p>
            <a:pPr lvl="1" eaLnBrk="1" hangingPunct="1"/>
            <a:r>
              <a:rPr lang="es-ES_tradnl" altLang="es-UY"/>
              <a:t>Responsabilidad de saber o conocer</a:t>
            </a:r>
          </a:p>
          <a:p>
            <a:pPr lvl="1" eaLnBrk="1" hangingPunct="1"/>
            <a:r>
              <a:rPr lang="es-ES_tradnl" altLang="es-UY"/>
              <a:t>Responsabilidad de hacer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815461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Criterios GRASP</a:t>
            </a:r>
            <a:br>
              <a:rPr lang="es-ES_tradnl" altLang="es-UY" sz="3000"/>
            </a:br>
            <a:r>
              <a:rPr lang="es-ES_tradnl" altLang="es-UY"/>
              <a:t>No Hables con Extraños (7)</a:t>
            </a:r>
            <a:endParaRPr lang="es-UY" altLang="es-UY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Ejemplo:</a:t>
            </a:r>
          </a:p>
        </p:txBody>
      </p:sp>
      <p:pic>
        <p:nvPicPr>
          <p:cNvPr id="53252" name="Picture 6" descr="diseño - grasp nhce ejem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349500"/>
            <a:ext cx="596265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Text Box 7"/>
          <p:cNvSpPr txBox="1">
            <a:spLocks noChangeArrowheads="1"/>
          </p:cNvSpPr>
          <p:nvPr/>
        </p:nvSpPr>
        <p:spPr bwMode="auto">
          <a:xfrm>
            <a:off x="1835150" y="6021388"/>
            <a:ext cx="668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b="1"/>
              <a:t>X habla (y por lo tanto queda acoplado) con varios extraños</a:t>
            </a:r>
            <a:endParaRPr lang="es-UY" altLang="es-UY" b="1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39190696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>
                <a:solidFill>
                  <a:schemeClr val="tx1"/>
                </a:solidFill>
              </a:rPr>
              <a:t>Criterios GRASP</a:t>
            </a:r>
            <a:br>
              <a:rPr lang="es-ES_tradnl" altLang="es-UY" sz="3000">
                <a:solidFill>
                  <a:schemeClr val="tx1"/>
                </a:solidFill>
              </a:rPr>
            </a:br>
            <a:r>
              <a:rPr lang="es-ES_tradnl" altLang="es-UY">
                <a:solidFill>
                  <a:schemeClr val="tx1"/>
                </a:solidFill>
              </a:rPr>
              <a:t>No Hables con Extraños (8)</a:t>
            </a:r>
            <a:endParaRPr lang="es-UY" altLang="es-UY">
              <a:solidFill>
                <a:schemeClr val="tx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 altLang="es-UY" sz="3000"/>
              <a:t>Este criterio representa una buena sugerencia</a:t>
            </a:r>
          </a:p>
          <a:p>
            <a:pPr eaLnBrk="1" hangingPunct="1"/>
            <a:r>
              <a:rPr lang="es-ES_tradnl" altLang="es-UY" sz="3000"/>
              <a:t>En algunas situaciones particulares es preferible </a:t>
            </a:r>
            <a:r>
              <a:rPr lang="es-ES_tradnl" altLang="es-UY" sz="3000" b="1"/>
              <a:t>no tenerlo en cuenta</a:t>
            </a:r>
          </a:p>
          <a:p>
            <a:pPr eaLnBrk="1" hangingPunct="1"/>
            <a:r>
              <a:rPr lang="es-ES_tradnl" altLang="es-UY" sz="3000"/>
              <a:t>Estos casos corresponden a clases que se encargan de devolver objetos indirectos para que otros ganen visibilidad sobre ellos</a:t>
            </a:r>
          </a:p>
          <a:p>
            <a:pPr eaLnBrk="1" hangingPunct="1"/>
            <a:r>
              <a:rPr lang="es-ES_tradnl" altLang="es-UY" sz="3000"/>
              <a:t>Estos casos presentan particularidades pero pueden ser considerados como violaciones a No Hables con Extraños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42531304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UY" altLang="es-UY" b="1" dirty="0">
                <a:solidFill>
                  <a:schemeClr val="tx1"/>
                </a:solidFill>
              </a:rPr>
              <a:t>Acceso a la Capa Lógica</a:t>
            </a:r>
          </a:p>
        </p:txBody>
      </p:sp>
    </p:spTree>
    <p:extLst>
      <p:ext uri="{BB962C8B-B14F-4D97-AF65-F5344CB8AC3E}">
        <p14:creationId xmlns:p14="http://schemas.microsoft.com/office/powerpoint/2010/main" val="2309419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Interfaces del Sistema</a:t>
            </a:r>
            <a:endParaRPr lang="es-UY" altLang="es-UY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es-UY" sz="3000"/>
              <a:t>Las operaciones del sistema realizadas por los controladores deben ser ofrecidas en interfaces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 sz="3000"/>
              <a:t>Interfaces que contienen operaciones del sistema se denominan </a:t>
            </a:r>
            <a:r>
              <a:rPr lang="es-ES_tradnl" altLang="es-UY" sz="3000" b="1"/>
              <a:t>Interfaces del Sistema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 sz="3000"/>
              <a:t>Enfoque para interfaces del sistema: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/>
              <a:t>Son realizadas por controladores (en la capa lógica)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/>
              <a:t>Son utilizadas por habitantes de la capa de presentación 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40231056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Interfaces del Sistema (2)</a:t>
            </a:r>
            <a:endParaRPr lang="es-UY" altLang="es-UY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es-ES_tradnl" altLang="es-UY"/>
              <a:t>Propósito de las interfaces del sistema: Quebrar la dependencia entre…</a:t>
            </a:r>
          </a:p>
          <a:p>
            <a:pPr lvl="1" eaLnBrk="1" hangingPunct="1"/>
            <a:r>
              <a:rPr lang="es-ES_tradnl" altLang="es-UY"/>
              <a:t>Los elementos de la capa de presentación que invocan operaciones del sistema</a:t>
            </a:r>
          </a:p>
          <a:p>
            <a:pPr lvl="1" eaLnBrk="1" hangingPunct="1"/>
            <a:r>
              <a:rPr lang="es-ES_tradnl" altLang="es-UY"/>
              <a:t>Los controladores de la capa lógica que las implementan</a:t>
            </a:r>
          </a:p>
          <a:p>
            <a:pPr eaLnBrk="1" hangingPunct="1"/>
            <a:r>
              <a:rPr lang="es-ES_tradnl" altLang="es-UY"/>
              <a:t>Usualmente cada controlador realiza una interfaz del sistema (relación 1:1)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26219018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Interfaces del Sistema (3)</a:t>
            </a:r>
            <a:endParaRPr lang="es-UY" altLang="es-UY"/>
          </a:p>
        </p:txBody>
      </p:sp>
      <p:pic>
        <p:nvPicPr>
          <p:cNvPr id="58371" name="Picture 4" descr="diseño - grasp isistem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670050"/>
            <a:ext cx="5405438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5" descr="diseño - grasp isistem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259263"/>
            <a:ext cx="7593012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6 CuadroTexto"/>
          <p:cNvSpPr txBox="1">
            <a:spLocks noChangeArrowheads="1"/>
          </p:cNvSpPr>
          <p:nvPr/>
        </p:nvSpPr>
        <p:spPr bwMode="auto">
          <a:xfrm>
            <a:off x="3714750" y="3643313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UY" altLang="es-UY" b="1"/>
              <a:t>vs.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2511639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Interfaces del Sistema (4)</a:t>
            </a:r>
            <a:endParaRPr lang="es-UY" altLang="es-UY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 altLang="es-UY" sz="3000"/>
              <a:t>El criterio para organizar estas interfaces es el mismo propuesto por Controller:</a:t>
            </a:r>
          </a:p>
          <a:p>
            <a:pPr lvl="1" eaLnBrk="1" hangingPunct="1"/>
            <a:r>
              <a:rPr lang="es-ES_tradnl" altLang="es-UY"/>
              <a:t>Una interfaz para con todas las operaciones del sistema (façade)</a:t>
            </a:r>
          </a:p>
          <a:p>
            <a:pPr lvl="1" eaLnBrk="1" hangingPunct="1"/>
            <a:r>
              <a:rPr lang="es-ES_tradnl" altLang="es-UY"/>
              <a:t>Una interfaz por caso de uso</a:t>
            </a:r>
          </a:p>
          <a:p>
            <a:pPr eaLnBrk="1" hangingPunct="1"/>
            <a:r>
              <a:rPr lang="es-ES_tradnl" altLang="es-UY" sz="3000"/>
              <a:t>Cuando se tienen </a:t>
            </a:r>
            <a:r>
              <a:rPr lang="es-ES_tradnl" altLang="es-UY" sz="3000" u="sng"/>
              <a:t>pocas operaciones del sistema por caso de uso pero existen varios de ellos</a:t>
            </a:r>
            <a:r>
              <a:rPr lang="es-ES_tradnl" altLang="es-UY" sz="3000"/>
              <a:t> puede que sea conveniente optar por una solución intermedia a la propuesta por Controller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9537329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Interfaces del Sistema (5)</a:t>
            </a:r>
            <a:endParaRPr lang="es-UY" altLang="es-UY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/>
            <a:r>
              <a:rPr lang="es-ES_tradnl" altLang="es-UY"/>
              <a:t>En este tipo de casos:</a:t>
            </a:r>
          </a:p>
          <a:p>
            <a:pPr lvl="1" eaLnBrk="1" hangingPunct="1"/>
            <a:r>
              <a:rPr lang="es-ES_tradnl" altLang="es-UY"/>
              <a:t>Definir una interfaz para un controlador façade puede hacer que quede una sola interfaz demasiado grande</a:t>
            </a:r>
          </a:p>
          <a:p>
            <a:pPr lvl="1" eaLnBrk="1" hangingPunct="1"/>
            <a:r>
              <a:rPr lang="es-ES_tradnl" altLang="es-UY"/>
              <a:t>Definir una interfaz por cada caso de uso para definir controladores de caso de uso puede hacer que queden demasiadas interfaces pequeñas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2048547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Interfaces del Sistema (6)</a:t>
            </a:r>
            <a:endParaRPr lang="es-UY" altLang="es-UY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799465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es-UY"/>
              <a:t>La propuesta es: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/>
              <a:t>Agrupar casos de uso que estén relacionados entre sí temáticamente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/>
              <a:t>Definir un controlador façade para cada uno de los </a:t>
            </a:r>
            <a:r>
              <a:rPr lang="es-ES_tradnl" altLang="es-UY" u="sng"/>
              <a:t>grupos</a:t>
            </a:r>
            <a:r>
              <a:rPr lang="es-ES_tradnl" altLang="es-UY"/>
              <a:t> de casos de uso</a:t>
            </a:r>
            <a:r>
              <a:rPr lang="es-UY" altLang="es-UY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/>
              <a:t>De esta forma existe un “mini façade” por cada uno de los grupos definido 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/>
              <a:t>Así las cantidades de interfaces y operaciones del sistema por interfaz se equilibran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2409588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Interfaces del Sistema (7)</a:t>
            </a:r>
            <a:endParaRPr lang="es-UY" altLang="es-UY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es-UY"/>
              <a:t>Ejemplo: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/>
              <a:t>Sistema de gestión de la información de un cine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/>
              <a:t>Gran cantidad de casos de uso (15 considerados para este ejemplo)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/>
              <a:t>Muy pocas operaciones del sistema por caso de uso (menos de 2 en promedio)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/>
              <a:t>Alternativas: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altLang="es-UY"/>
              <a:t>1 interfaz façade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altLang="es-UY"/>
              <a:t>15 interfaces de caso de uso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altLang="es-UY"/>
              <a:t>Interfaces híbridas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18582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>
                <a:solidFill>
                  <a:schemeClr val="tx1"/>
                </a:solidFill>
              </a:rPr>
              <a:t>Responsabilidades</a:t>
            </a:r>
            <a:br>
              <a:rPr lang="es-ES_tradnl" altLang="es-UY">
                <a:solidFill>
                  <a:schemeClr val="tx1"/>
                </a:solidFill>
              </a:rPr>
            </a:br>
            <a:r>
              <a:rPr lang="es-ES_tradnl" altLang="es-UY">
                <a:solidFill>
                  <a:schemeClr val="tx1"/>
                </a:solidFill>
              </a:rPr>
              <a:t>Saber/Conocer</a:t>
            </a:r>
            <a:endParaRPr lang="es-UY" altLang="es-UY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411662"/>
          </a:xfrm>
        </p:spPr>
        <p:txBody>
          <a:bodyPr/>
          <a:lstStyle/>
          <a:p>
            <a:pPr eaLnBrk="1" hangingPunct="1"/>
            <a:r>
              <a:rPr lang="es-ES_tradnl" altLang="es-UY"/>
              <a:t>Responsabilidades de objetos típicas de esta categoría:</a:t>
            </a:r>
          </a:p>
          <a:p>
            <a:pPr lvl="1" eaLnBrk="1" hangingPunct="1"/>
            <a:r>
              <a:rPr lang="es-ES_tradnl" altLang="es-UY"/>
              <a:t>Conocer datos privados</a:t>
            </a:r>
          </a:p>
          <a:p>
            <a:pPr lvl="1" eaLnBrk="1" hangingPunct="1"/>
            <a:r>
              <a:rPr lang="es-ES_tradnl" altLang="es-UY"/>
              <a:t>Conocer a otros objetos</a:t>
            </a:r>
          </a:p>
          <a:p>
            <a:pPr lvl="1" eaLnBrk="1" hangingPunct="1"/>
            <a:r>
              <a:rPr lang="es-ES_tradnl" altLang="es-UY"/>
              <a:t>Saber cosas que pueda derivar o calcular</a:t>
            </a:r>
          </a:p>
          <a:p>
            <a:pPr eaLnBrk="1" hangingPunct="1"/>
            <a:r>
              <a:rPr lang="es-ES_tradnl" altLang="es-UY"/>
              <a:t>Ejemplo: Una transacción de un cajero automático es responsable de conocer su fecha de realizada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35342408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Interfaces del Sistema (8)</a:t>
            </a:r>
            <a:endParaRPr lang="es-UY" altLang="es-UY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7010400" cy="4114800"/>
          </a:xfrm>
        </p:spPr>
        <p:txBody>
          <a:bodyPr/>
          <a:lstStyle/>
          <a:p>
            <a:pPr eaLnBrk="1" hangingPunct="1"/>
            <a:r>
              <a:rPr lang="es-ES_tradnl" altLang="es-UY"/>
              <a:t>Interfaz Façade</a:t>
            </a:r>
            <a:endParaRPr lang="es-UY" altLang="es-UY"/>
          </a:p>
        </p:txBody>
      </p:sp>
      <p:pic>
        <p:nvPicPr>
          <p:cNvPr id="63492" name="Picture 5" descr="diseño - grasp ejem isistem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89138"/>
            <a:ext cx="2463800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Text Box 6"/>
          <p:cNvSpPr txBox="1">
            <a:spLocks noChangeArrowheads="1"/>
          </p:cNvSpPr>
          <p:nvPr/>
        </p:nvSpPr>
        <p:spPr bwMode="auto">
          <a:xfrm>
            <a:off x="900113" y="5949950"/>
            <a:ext cx="292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b="1"/>
              <a:t>Demasiadas operaciones</a:t>
            </a:r>
            <a:endParaRPr lang="es-UY" altLang="es-UY" b="1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33615863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Interfaces del Sistema (9)</a:t>
            </a:r>
            <a:endParaRPr lang="es-UY" altLang="es-UY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762125"/>
            <a:ext cx="7010400" cy="4114800"/>
          </a:xfrm>
        </p:spPr>
        <p:txBody>
          <a:bodyPr/>
          <a:lstStyle/>
          <a:p>
            <a:pPr eaLnBrk="1" hangingPunct="1"/>
            <a:r>
              <a:rPr lang="es-ES_tradnl" altLang="es-UY"/>
              <a:t>Interfaces de Caso de Uso</a:t>
            </a:r>
            <a:endParaRPr lang="es-UY" altLang="es-UY"/>
          </a:p>
        </p:txBody>
      </p:sp>
      <p:pic>
        <p:nvPicPr>
          <p:cNvPr id="64516" name="Picture 5" descr="diseño - grasp ejem isistem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492375"/>
            <a:ext cx="7850187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Text Box 6"/>
          <p:cNvSpPr txBox="1">
            <a:spLocks noChangeArrowheads="1"/>
          </p:cNvSpPr>
          <p:nvPr/>
        </p:nvSpPr>
        <p:spPr bwMode="auto">
          <a:xfrm>
            <a:off x="107950" y="5949950"/>
            <a:ext cx="266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b="1"/>
              <a:t>Demasiadas interfaces</a:t>
            </a:r>
            <a:endParaRPr lang="es-UY" altLang="es-UY" b="1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35898037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Interfaces del Sistema (10)</a:t>
            </a:r>
            <a:endParaRPr lang="es-UY" altLang="es-UY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7010400" cy="4114800"/>
          </a:xfrm>
        </p:spPr>
        <p:txBody>
          <a:bodyPr/>
          <a:lstStyle/>
          <a:p>
            <a:pPr eaLnBrk="1" hangingPunct="1"/>
            <a:r>
              <a:rPr lang="es-ES_tradnl" altLang="es-UY"/>
              <a:t>Propuesta intermedia</a:t>
            </a:r>
            <a:endParaRPr lang="es-UY" altLang="es-UY"/>
          </a:p>
        </p:txBody>
      </p:sp>
      <p:pic>
        <p:nvPicPr>
          <p:cNvPr id="65540" name="Picture 5" descr="diseño - grasp ejem isistem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708275"/>
            <a:ext cx="78041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Text Box 6"/>
          <p:cNvSpPr txBox="1">
            <a:spLocks noChangeArrowheads="1"/>
          </p:cNvSpPr>
          <p:nvPr/>
        </p:nvSpPr>
        <p:spPr bwMode="auto">
          <a:xfrm>
            <a:off x="774700" y="6015038"/>
            <a:ext cx="761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b="1"/>
              <a:t>La cantidad de interfaces y de operaciones por interfaz es razonable</a:t>
            </a:r>
            <a:endParaRPr lang="es-UY" altLang="es-UY" b="1"/>
          </a:p>
        </p:txBody>
      </p:sp>
      <p:sp>
        <p:nvSpPr>
          <p:cNvPr id="65542" name="Text Box 7"/>
          <p:cNvSpPr txBox="1">
            <a:spLocks noChangeArrowheads="1"/>
          </p:cNvSpPr>
          <p:nvPr/>
        </p:nvSpPr>
        <p:spPr bwMode="auto">
          <a:xfrm>
            <a:off x="5867400" y="4724400"/>
            <a:ext cx="301783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sz="1600" b="1"/>
              <a:t>Interfaz que contiene todas</a:t>
            </a:r>
          </a:p>
          <a:p>
            <a:pPr eaLnBrk="1" hangingPunct="1"/>
            <a:r>
              <a:rPr lang="es-ES_tradnl" altLang="es-UY" sz="1600" b="1"/>
              <a:t>las operaciones del sistema</a:t>
            </a:r>
          </a:p>
          <a:p>
            <a:pPr eaLnBrk="1" hangingPunct="1"/>
            <a:r>
              <a:rPr lang="es-ES_tradnl" altLang="es-UY" sz="1600" b="1"/>
              <a:t>de los casos de uso relativos</a:t>
            </a:r>
          </a:p>
          <a:p>
            <a:pPr eaLnBrk="1" hangingPunct="1"/>
            <a:r>
              <a:rPr lang="es-ES_tradnl" altLang="es-UY" sz="1600" b="1"/>
              <a:t>a la venta de boletos</a:t>
            </a:r>
            <a:endParaRPr lang="es-UY" altLang="es-UY" sz="1600" b="1"/>
          </a:p>
        </p:txBody>
      </p:sp>
      <p:sp>
        <p:nvSpPr>
          <p:cNvPr id="65543" name="Line 8"/>
          <p:cNvSpPr>
            <a:spLocks noChangeShapeType="1"/>
          </p:cNvSpPr>
          <p:nvPr/>
        </p:nvSpPr>
        <p:spPr bwMode="auto">
          <a:xfrm flipV="1">
            <a:off x="7164388" y="4221163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41357970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Fábricas</a:t>
            </a:r>
            <a:endParaRPr lang="es-UY" altLang="es-UY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es-UY" sz="3000"/>
              <a:t>Las interfaces del sistema se definieron como un mecanismo que permite quebrar la dependencia de las clases de presentación hacia los controladores de la capa lógica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 sz="3000"/>
              <a:t>Pero definir una interfaz no es suficiente para quebrar la dependencia entre dos clases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 sz="3000"/>
              <a:t>La forma en que una de las clases (invocador) obtiene una referencia a la otra (la que realiza la interfaz) determina si la dependencia se quiebra o no </a:t>
            </a:r>
            <a:endParaRPr lang="es-UY" altLang="es-UY" sz="300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9054568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Fábricas (2)</a:t>
            </a:r>
            <a:endParaRPr lang="es-UY" altLang="es-UY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es-ES_tradnl" altLang="es-UY"/>
              <a:t>Ejemplo (clase Formulario)</a:t>
            </a:r>
            <a:endParaRPr lang="es-UY" altLang="es-UY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827088" y="2565400"/>
            <a:ext cx="8102600" cy="3451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sz="2200">
                <a:solidFill>
                  <a:srgbClr val="0033CC"/>
                </a:solidFill>
                <a:latin typeface="Lucida Console" panose="020B0609040504020204" pitchFamily="49" charset="0"/>
              </a:rPr>
              <a:t>class</a:t>
            </a:r>
            <a:r>
              <a:rPr lang="es-ES_tradnl" altLang="es-UY" sz="2200">
                <a:latin typeface="Lucida Console" panose="020B0609040504020204" pitchFamily="49" charset="0"/>
              </a:rPr>
              <a:t> Formulario {</a:t>
            </a:r>
          </a:p>
          <a:p>
            <a:pPr eaLnBrk="1" hangingPunct="1"/>
            <a:r>
              <a:rPr lang="es-ES_tradnl" altLang="es-UY" sz="2200">
                <a:latin typeface="Lucida Console" panose="020B0609040504020204" pitchFamily="49" charset="0"/>
              </a:rPr>
              <a:t>   ISistema i;                </a:t>
            </a:r>
            <a:r>
              <a:rPr lang="es-ES_tradnl" altLang="es-UY" sz="2200">
                <a:solidFill>
                  <a:srgbClr val="008000"/>
                </a:solidFill>
                <a:latin typeface="Lucida Console" panose="020B0609040504020204" pitchFamily="49" charset="0"/>
              </a:rPr>
              <a:t>// pseudoatributo</a:t>
            </a:r>
          </a:p>
          <a:p>
            <a:pPr eaLnBrk="1" hangingPunct="1"/>
            <a:r>
              <a:rPr lang="es-ES_tradnl" altLang="es-UY" sz="2200">
                <a:latin typeface="Lucida Console" panose="020B0609040504020204" pitchFamily="49" charset="0"/>
              </a:rPr>
              <a:t>   </a:t>
            </a:r>
          </a:p>
          <a:p>
            <a:pPr eaLnBrk="1" hangingPunct="1"/>
            <a:r>
              <a:rPr lang="es-ES_tradnl" altLang="es-UY" sz="2200">
                <a:latin typeface="Lucida Console" panose="020B0609040504020204" pitchFamily="49" charset="0"/>
              </a:rPr>
              <a:t>   Formulario() {</a:t>
            </a:r>
          </a:p>
          <a:p>
            <a:pPr eaLnBrk="1" hangingPunct="1"/>
            <a:r>
              <a:rPr lang="es-ES_tradnl" altLang="es-UY" sz="2200">
                <a:latin typeface="Lucida Console" panose="020B0609040504020204" pitchFamily="49" charset="0"/>
              </a:rPr>
              <a:t>      i = </a:t>
            </a:r>
            <a:r>
              <a:rPr lang="es-ES_tradnl" altLang="es-UY" sz="2200">
                <a:solidFill>
                  <a:srgbClr val="0033CC"/>
                </a:solidFill>
                <a:latin typeface="Lucida Console" panose="020B0609040504020204" pitchFamily="49" charset="0"/>
              </a:rPr>
              <a:t>new</a:t>
            </a:r>
            <a:r>
              <a:rPr lang="es-ES_tradnl" altLang="es-UY" sz="2200">
                <a:latin typeface="Lucida Console" panose="020B0609040504020204" pitchFamily="49" charset="0"/>
              </a:rPr>
              <a:t> Controlador();</a:t>
            </a:r>
          </a:p>
          <a:p>
            <a:pPr eaLnBrk="1" hangingPunct="1"/>
            <a:r>
              <a:rPr lang="es-ES_tradnl" altLang="es-UY" sz="2200">
                <a:latin typeface="Lucida Console" panose="020B0609040504020204" pitchFamily="49" charset="0"/>
              </a:rPr>
              <a:t>   }</a:t>
            </a:r>
          </a:p>
          <a:p>
            <a:pPr eaLnBrk="1" hangingPunct="1"/>
            <a:r>
              <a:rPr lang="es-ES_tradnl" altLang="es-UY" sz="2200">
                <a:latin typeface="Lucida Console" panose="020B0609040504020204" pitchFamily="49" charset="0"/>
              </a:rPr>
              <a:t>   .</a:t>
            </a:r>
          </a:p>
          <a:p>
            <a:pPr eaLnBrk="1" hangingPunct="1"/>
            <a:r>
              <a:rPr lang="es-ES_tradnl" altLang="es-UY" sz="2200">
                <a:latin typeface="Lucida Console" panose="020B0609040504020204" pitchFamily="49" charset="0"/>
              </a:rPr>
              <a:t>   .</a:t>
            </a:r>
          </a:p>
          <a:p>
            <a:pPr eaLnBrk="1" hangingPunct="1"/>
            <a:r>
              <a:rPr lang="es-ES_tradnl" altLang="es-UY" sz="2200">
                <a:latin typeface="Lucida Console" panose="020B0609040504020204" pitchFamily="49" charset="0"/>
              </a:rPr>
              <a:t>   .</a:t>
            </a:r>
          </a:p>
          <a:p>
            <a:pPr eaLnBrk="1" hangingPunct="1"/>
            <a:r>
              <a:rPr lang="es-ES_tradnl" altLang="es-UY" sz="2200">
                <a:latin typeface="Lucida Console" panose="020B0609040504020204" pitchFamily="49" charset="0"/>
              </a:rPr>
              <a:t>}</a:t>
            </a:r>
            <a:endParaRPr lang="es-UY" altLang="es-UY" sz="2200">
              <a:latin typeface="Lucida Console" panose="020B0609040504020204" pitchFamily="49" charset="0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1331913" y="6157913"/>
            <a:ext cx="699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b="1"/>
              <a:t>¡¡¡La clase Formulario igual depende de la clase Controlador!!!</a:t>
            </a:r>
            <a:endParaRPr lang="es-UY" altLang="es-UY" b="1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40395339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Fábricas (3)</a:t>
            </a:r>
            <a:endParaRPr lang="es-UY" altLang="es-UY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733925"/>
          </a:xfrm>
        </p:spPr>
        <p:txBody>
          <a:bodyPr/>
          <a:lstStyle/>
          <a:p>
            <a:pPr eaLnBrk="1" hangingPunct="1"/>
            <a:r>
              <a:rPr lang="es-ES_tradnl" altLang="es-UY"/>
              <a:t>El problema es que para inicializar el pseudoatributo de Formulario se menciona explícitamente a la clase Controlador</a:t>
            </a:r>
          </a:p>
          <a:p>
            <a:pPr eaLnBrk="1" hangingPunct="1"/>
            <a:r>
              <a:rPr lang="es-ES_tradnl" altLang="es-UY"/>
              <a:t>Para solucionar este problema es necesario encontrar otra forma de incializar el pseudoatributo con una instancia de Controlador</a:t>
            </a:r>
          </a:p>
          <a:p>
            <a:pPr eaLnBrk="1" hangingPunct="1"/>
            <a:r>
              <a:rPr lang="es-ES_tradnl" altLang="es-UY"/>
              <a:t>Esa forma alternativa debe evitar que se mencione a la clase Controlador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21889903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Fábricas (3)</a:t>
            </a:r>
            <a:endParaRPr lang="es-UY" altLang="es-UY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78850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es-UY"/>
              <a:t>La forma de hacer eso es mediante una “fábrica” de objetos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/>
              <a:t>Una fábrica es un objeto que tiene la responsabilidad de crear instancias que realicen una interfaz determinada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UY"/>
              <a:t>En nuestro caso la fábrica crea instancias que realizan la interfaz ISistema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/>
              <a:t>El invocador quedará acoplado a la fábrica pero no dependerá del realizador de la interfaz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8567817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Fábricas (4)</a:t>
            </a:r>
            <a:endParaRPr lang="es-UY" altLang="es-UY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7010400" cy="4114800"/>
          </a:xfrm>
        </p:spPr>
        <p:txBody>
          <a:bodyPr/>
          <a:lstStyle/>
          <a:p>
            <a:pPr eaLnBrk="1" hangingPunct="1"/>
            <a:r>
              <a:rPr lang="es-ES_tradnl" altLang="es-UY"/>
              <a:t>Ejemplo de funcionamiento</a:t>
            </a:r>
            <a:endParaRPr lang="es-UY" altLang="es-UY"/>
          </a:p>
        </p:txBody>
      </p:sp>
      <p:pic>
        <p:nvPicPr>
          <p:cNvPr id="70660" name="Picture 4" descr="diseño - fabrica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565400"/>
            <a:ext cx="62261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179388" y="5661025"/>
            <a:ext cx="874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b="1"/>
              <a:t>El Formulario solicita a la Fabrica una instancia que realice la interfaz ISistema</a:t>
            </a:r>
          </a:p>
          <a:p>
            <a:pPr eaLnBrk="1" hangingPunct="1"/>
            <a:r>
              <a:rPr lang="es-ES_tradnl" altLang="es-UY" b="1"/>
              <a:t>Sin saber que es de clase Controlador, el formulario le invoca una operación</a:t>
            </a:r>
            <a:endParaRPr lang="es-UY" altLang="es-UY" b="1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30805777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UY"/>
              <a:t>Fábricas (5)</a:t>
            </a:r>
            <a:endParaRPr lang="es-UY" altLang="es-UY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62125"/>
            <a:ext cx="7010400" cy="4114800"/>
          </a:xfrm>
        </p:spPr>
        <p:txBody>
          <a:bodyPr/>
          <a:lstStyle/>
          <a:p>
            <a:pPr eaLnBrk="1" hangingPunct="1"/>
            <a:r>
              <a:rPr lang="es-ES_tradnl" altLang="es-UY"/>
              <a:t>Estructura</a:t>
            </a:r>
            <a:endParaRPr lang="es-UY" altLang="es-UY"/>
          </a:p>
        </p:txBody>
      </p:sp>
      <p:pic>
        <p:nvPicPr>
          <p:cNvPr id="71684" name="Picture 4" descr="diseño - fabrica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349500"/>
            <a:ext cx="8208963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827088" y="5734050"/>
            <a:ext cx="775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UY" b="1"/>
              <a:t>En caso de existir más interfaces del sistema la misma Fábrica puede</a:t>
            </a:r>
          </a:p>
          <a:p>
            <a:pPr eaLnBrk="1" hangingPunct="1"/>
            <a:r>
              <a:rPr lang="es-ES_tradnl" altLang="es-UY" b="1"/>
              <a:t>encargarse de devolver instancias que las realicen</a:t>
            </a:r>
            <a:endParaRPr lang="es-UY" altLang="es-UY" b="1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3166076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s-ES_tradnl" altLang="es-UY" sz="3300"/>
            </a:br>
            <a:r>
              <a:rPr lang="es-ES_tradnl" altLang="es-UY" sz="4400"/>
              <a:t>Instancias del Sistema</a:t>
            </a:r>
            <a:endParaRPr lang="en-US" altLang="es-UY" sz="440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05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zh-CN">
                <a:ea typeface="SimSun" panose="02010600030101010101" pitchFamily="2" charset="-122"/>
              </a:rPr>
              <a:t>¿Quién tiene la responsabilidad de contener las instancias de un tipo determinado?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Esta responsabilidad define el punto de acceso a las instancias de cierto tipo</a:t>
            </a:r>
            <a:endParaRPr lang="es-ES" altLang="zh-CN"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s-ES" altLang="zh-CN">
                <a:ea typeface="SimSun" panose="02010600030101010101" pitchFamily="2" charset="-122"/>
              </a:rPr>
              <a:t>Para las instancias temporales (memoria del sistema) la responsabilidad suelen ser del controlador</a:t>
            </a:r>
          </a:p>
          <a:p>
            <a:pPr eaLnBrk="1" hangingPunct="1">
              <a:lnSpc>
                <a:spcPct val="90000"/>
              </a:lnSpc>
            </a:pPr>
            <a:r>
              <a:rPr lang="es-ES" altLang="zh-CN">
                <a:ea typeface="SimSun" panose="02010600030101010101" pitchFamily="2" charset="-122"/>
              </a:rPr>
              <a:t>Para el resto de las instancias hay otras opciones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20476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Responsabilidades</a:t>
            </a:r>
            <a:br>
              <a:rPr lang="es-ES_tradnl" altLang="es-UY"/>
            </a:br>
            <a:r>
              <a:rPr lang="es-ES_tradnl" altLang="es-UY"/>
              <a:t>Hacer</a:t>
            </a:r>
            <a:endParaRPr lang="es-UY" altLang="es-UY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07413" cy="4411662"/>
          </a:xfrm>
        </p:spPr>
        <p:txBody>
          <a:bodyPr/>
          <a:lstStyle/>
          <a:p>
            <a:pPr eaLnBrk="1" hangingPunct="1"/>
            <a:r>
              <a:rPr lang="es-ES_tradnl" altLang="es-UY"/>
              <a:t>Responsabilidades de objetos típicas de esta categoría:</a:t>
            </a:r>
          </a:p>
          <a:p>
            <a:pPr lvl="1" eaLnBrk="1" hangingPunct="1"/>
            <a:r>
              <a:rPr lang="es-ES_tradnl" altLang="es-UY"/>
              <a:t>Hacer algo por sí mismos</a:t>
            </a:r>
          </a:p>
          <a:p>
            <a:pPr lvl="1" eaLnBrk="1" hangingPunct="1"/>
            <a:r>
              <a:rPr lang="es-ES_tradnl" altLang="es-UY"/>
              <a:t>Iniciar acciones en otros objetos</a:t>
            </a:r>
          </a:p>
          <a:p>
            <a:pPr lvl="1" eaLnBrk="1" hangingPunct="1"/>
            <a:r>
              <a:rPr lang="es-ES_tradnl" altLang="es-UY"/>
              <a:t>Controlar actividades de otros objetos</a:t>
            </a:r>
          </a:p>
          <a:p>
            <a:pPr eaLnBrk="1" hangingPunct="1"/>
            <a:r>
              <a:rPr lang="es-ES_tradnl" altLang="es-UY"/>
              <a:t>Ejemplo: Una transacción de un cajero automático es responsable de imprimirse a sí misma</a:t>
            </a:r>
            <a:endParaRPr lang="es-UY" altLang="es-UY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22552891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s-ES_tradnl" altLang="es-UY" sz="3300"/>
            </a:br>
            <a:r>
              <a:rPr lang="es-ES_tradnl" altLang="es-UY" sz="4400"/>
              <a:t>Instancias del Sistema (2)</a:t>
            </a:r>
            <a:endParaRPr lang="en-US" altLang="es-UY" sz="440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05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zh-CN">
                <a:ea typeface="SimSun" panose="02010600030101010101" pitchFamily="2" charset="-122"/>
              </a:rPr>
              <a:t>Opción 1: Un controlador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Se puede asignar si el controlador posee operaciones estrechamente relacionadas con el tipo en cuestión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El acceso a las instancias se centraliza en el controlador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Suele utilizarse si el controlador es de fachada o si existe una única instancia del controlador 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26986063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s-ES_tradnl" altLang="es-UY" sz="3300"/>
            </a:br>
            <a:r>
              <a:rPr lang="es-ES_tradnl" altLang="es-UY" sz="4400"/>
              <a:t>Instancias del Sistema (3)</a:t>
            </a:r>
            <a:endParaRPr lang="en-US" altLang="es-UY" sz="440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05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zh-CN">
                <a:ea typeface="SimSun" panose="02010600030101010101" pitchFamily="2" charset="-122"/>
              </a:rPr>
              <a:t>Opción 2: Una clase del dominio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Se puede asignar si existe una clase del dominio que tiene “propiedad” sobre el tipo en cuestión</a:t>
            </a:r>
            <a:endParaRPr lang="es-ES" altLang="zh-CN">
              <a:ea typeface="SimSun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s-ES" altLang="zh-CN">
                <a:ea typeface="SimSun" panose="02010600030101010101" pitchFamily="2" charset="-122"/>
              </a:rPr>
              <a:t>La responsabilidad suele ser parcial, es decir, cada instancia de la clase del dominio contiene la colección de instancias que “le pertenece” y no el universo de ellas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Ejemplo: Un cliente contiene el conjunto de transacciones que le pertenece, no todas las transacciones del sistema</a:t>
            </a:r>
            <a:endParaRPr lang="es-ES" altLang="zh-CN"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s-ES" altLang="zh-CN">
              <a:ea typeface="SimSun" panose="02010600030101010101" pitchFamily="2" charset="-122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36663271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s-ES_tradnl" altLang="es-UY" sz="3300"/>
            </a:br>
            <a:r>
              <a:rPr lang="es-ES_tradnl" altLang="es-UY" sz="4400"/>
              <a:t>Instancias del Sistema (4)</a:t>
            </a:r>
            <a:endParaRPr lang="en-US" altLang="es-UY" sz="440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805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zh-CN">
                <a:ea typeface="SimSun" panose="02010600030101010101" pitchFamily="2" charset="-122"/>
              </a:rPr>
              <a:t>Opción 3: Una clase ficticia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Se suele asignar </a:t>
            </a:r>
            <a:r>
              <a:rPr lang="es-ES" altLang="zh-CN">
                <a:ea typeface="SimSun" panose="02010600030101010101" pitchFamily="2" charset="-122"/>
              </a:rPr>
              <a:t>cuando las alternativas anteriores no son aceptables o deseables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zh-CN">
                <a:ea typeface="SimSun" panose="02010600030101010101" pitchFamily="2" charset="-122"/>
              </a:rPr>
              <a:t>porque varios controladores requieren las instancias y deseo quebrar la dependencia entre ellos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porque no encuentro una clase del dominio candidata</a:t>
            </a:r>
            <a:endParaRPr lang="es-ES" altLang="zh-CN">
              <a:ea typeface="SimSun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porque considero adecuado no agregar una nueva </a:t>
            </a:r>
            <a:r>
              <a:rPr lang="es-ES" altLang="zh-CN">
                <a:ea typeface="SimSun" panose="02010600030101010101" pitchFamily="2" charset="-122"/>
              </a:rPr>
              <a:t>responsabilidad a las clases existentes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Suele existir una única instancia de esta clase que centraliza el acceso</a:t>
            </a:r>
            <a:endParaRPr lang="es-ES" altLang="zh-CN">
              <a:ea typeface="SimSun" panose="02010600030101010101" pitchFamily="2" charset="-122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22364156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s-ES_tradnl" altLang="es-UY" sz="3300"/>
            </a:br>
            <a:r>
              <a:rPr lang="es-ES_tradnl" altLang="es-UY" sz="4400"/>
              <a:t>Instancias del Sistema (5)</a:t>
            </a:r>
            <a:endParaRPr lang="en-US" altLang="es-UY" sz="440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05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zh-CN">
                <a:ea typeface="SimSun" panose="02010600030101010101" pitchFamily="2" charset="-122"/>
              </a:rPr>
              <a:t>Dado que la clase responsable es experta en información del tipo en cuestión, se le puede asignar además la responsabilidad de hacer lo que se requiera con ese tipo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zh-CN">
                <a:ea typeface="SimSun" panose="02010600030101010101" pitchFamily="2" charset="-122"/>
              </a:rPr>
              <a:t>Crear y destruir instancias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Consultar información de ellas</a:t>
            </a:r>
            <a:endParaRPr lang="es-ES" altLang="zh-CN">
              <a:ea typeface="SimSun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Acceder a instancias de otro tipo relacionadas con ellas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Realizar operaciones complejas que involucren estas instancias</a:t>
            </a:r>
            <a:endParaRPr lang="es-ES" altLang="zh-CN">
              <a:ea typeface="SimSun" panose="02010600030101010101" pitchFamily="2" charset="-122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93961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>
                <a:solidFill>
                  <a:schemeClr val="tx1"/>
                </a:solidFill>
              </a:rPr>
              <a:t>Responsabilidades</a:t>
            </a:r>
            <a:br>
              <a:rPr lang="es-ES_tradnl" altLang="es-UY">
                <a:solidFill>
                  <a:schemeClr val="tx1"/>
                </a:solidFill>
              </a:rPr>
            </a:br>
            <a:r>
              <a:rPr lang="es-ES_tradnl" altLang="es-UY">
                <a:solidFill>
                  <a:schemeClr val="tx1"/>
                </a:solidFill>
              </a:rPr>
              <a:t>Responsabilidades y Métodos</a:t>
            </a:r>
            <a:endParaRPr lang="es-UY" altLang="es-UY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es-UY"/>
              <a:t>Una responsabilidad es típicamente asignada a una clase siendo instancias de ésta quienes efectivamente deben cumplir con la responsabilidad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/>
              <a:t>Para solicitar a una instancia que cumpla con una responsabilidad es necesario enviarle un mensaje (i.e. invocarle una operación)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UY"/>
              <a:t>Dicha operación suele denominarse “punto de entrada”</a:t>
            </a:r>
            <a:endParaRPr lang="es-ES_tradnl" altLang="es-UY">
              <a:solidFill>
                <a:srgbClr val="FF0000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350756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altLang="es-UY" sz="3000"/>
              <a:t>Responsabilidades</a:t>
            </a:r>
            <a:br>
              <a:rPr lang="es-ES_tradnl" altLang="es-UY"/>
            </a:br>
            <a:r>
              <a:rPr lang="es-ES_tradnl" altLang="es-UY"/>
              <a:t>Resps. y Métodos (2)</a:t>
            </a:r>
            <a:endParaRPr lang="es-UY" altLang="es-UY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7339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ES_tradnl" altLang="es-UY" sz="2800"/>
              <a:t>El método asociado al punto de entrada generará el resultado esperado en función de:</a:t>
            </a:r>
          </a:p>
          <a:p>
            <a:pPr lvl="1" eaLnBrk="1" hangingPunct="1"/>
            <a:r>
              <a:rPr lang="es-ES_tradnl" altLang="es-UY" sz="2400"/>
              <a:t>El estado del objeto implícito (la responsabilidad se resuelve completamente en el punto de entrada)</a:t>
            </a:r>
          </a:p>
          <a:p>
            <a:pPr lvl="1" eaLnBrk="1" hangingPunct="1"/>
            <a:r>
              <a:rPr lang="es-ES_tradnl" altLang="es-UY" sz="2400"/>
              <a:t>El trabajo delegado a otros objetos</a:t>
            </a:r>
          </a:p>
          <a:p>
            <a:pPr lvl="1" eaLnBrk="1" hangingPunct="1"/>
            <a:r>
              <a:rPr lang="es-ES_tradnl" altLang="es-UY" sz="2400"/>
              <a:t>Una combinación de ambos enfoques</a:t>
            </a:r>
          </a:p>
          <a:p>
            <a:pPr eaLnBrk="1" hangingPunct="1"/>
            <a:r>
              <a:rPr lang="es-ES_tradnl" altLang="es-UY" sz="2800"/>
              <a:t>Delegar trabajo a otros objetos significa definir sub-responsabilidades y asignarlas a ellos</a:t>
            </a:r>
          </a:p>
          <a:p>
            <a:pPr eaLnBrk="1" hangingPunct="1"/>
            <a:r>
              <a:rPr lang="es-ES_tradnl" altLang="es-UY" sz="2800"/>
              <a:t>Esto causa que para resolver la responsabilidad original se deba producir un interacción entre un conjunto de objetos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Diseño: Criterios de Asignación de Responsabilidades GRASP</a:t>
            </a:r>
          </a:p>
        </p:txBody>
      </p:sp>
    </p:spTree>
    <p:extLst>
      <p:ext uri="{BB962C8B-B14F-4D97-AF65-F5344CB8AC3E}">
        <p14:creationId xmlns:p14="http://schemas.microsoft.com/office/powerpoint/2010/main" val="1146370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243</TotalTime>
  <Words>4111</Words>
  <Application>Microsoft Office PowerPoint</Application>
  <PresentationFormat>Presentación en pantalla (4:3)</PresentationFormat>
  <Paragraphs>526</Paragraphs>
  <Slides>73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73</vt:i4>
      </vt:variant>
    </vt:vector>
  </HeadingPairs>
  <TitlesOfParts>
    <vt:vector size="80" baseType="lpstr">
      <vt:lpstr>SimSun</vt:lpstr>
      <vt:lpstr>Arial</vt:lpstr>
      <vt:lpstr>Calibri</vt:lpstr>
      <vt:lpstr>Lucida Console</vt:lpstr>
      <vt:lpstr>Wingdings</vt:lpstr>
      <vt:lpstr>Wingdings 2</vt:lpstr>
      <vt:lpstr>Theme1</vt:lpstr>
      <vt:lpstr>Programación Avanzada</vt:lpstr>
      <vt:lpstr>Contenido</vt:lpstr>
      <vt:lpstr>Introducción</vt:lpstr>
      <vt:lpstr>Introducción (2)</vt:lpstr>
      <vt:lpstr>Responsabilidades</vt:lpstr>
      <vt:lpstr>Responsabilidades Saber/Conocer</vt:lpstr>
      <vt:lpstr>Responsabilidades Hacer</vt:lpstr>
      <vt:lpstr>Responsabilidades Responsabilidades y Métodos</vt:lpstr>
      <vt:lpstr>Responsabilidades Resps. y Métodos (2)</vt:lpstr>
      <vt:lpstr>Responsabilidades Diagramas de Comunicación</vt:lpstr>
      <vt:lpstr>Criterios GRASP</vt:lpstr>
      <vt:lpstr>Criterios GRASP (2)</vt:lpstr>
      <vt:lpstr>Criterios GRASP (3)</vt:lpstr>
      <vt:lpstr>Criterios GRASP Controller</vt:lpstr>
      <vt:lpstr>Criterios GRASP Controller (2)</vt:lpstr>
      <vt:lpstr>Criterios GRASP Controller (3)</vt:lpstr>
      <vt:lpstr>Criterios GRASP Controller (4)</vt:lpstr>
      <vt:lpstr>Criterios GRASP Controller (5)</vt:lpstr>
      <vt:lpstr>Criterios GRASP Controller (6)</vt:lpstr>
      <vt:lpstr>Criterios GRASP Controller (7)</vt:lpstr>
      <vt:lpstr>Criterios GRASP Controller (8)</vt:lpstr>
      <vt:lpstr>Criterios GRASP Expert</vt:lpstr>
      <vt:lpstr>Criterios GRASP Expert (2)</vt:lpstr>
      <vt:lpstr>Criterios GRASP Expert (3)</vt:lpstr>
      <vt:lpstr>Criterios GRASP Expert (4)</vt:lpstr>
      <vt:lpstr>Criterios GRASP Expert (5)</vt:lpstr>
      <vt:lpstr>Criterios GRASP Expert (6)</vt:lpstr>
      <vt:lpstr>Criterios GRASP Expert (7)</vt:lpstr>
      <vt:lpstr>Criterios GRASP Creator</vt:lpstr>
      <vt:lpstr>Criterios GRASP Creator (2)</vt:lpstr>
      <vt:lpstr>Criterios GRASP Creator (3)</vt:lpstr>
      <vt:lpstr>Criterios GRASP Bajo Acoplamiento</vt:lpstr>
      <vt:lpstr>Criterios GRASP Bajo Acoplamiento (2)</vt:lpstr>
      <vt:lpstr>Criterios GRASP Bajo Acoplamiento (3)</vt:lpstr>
      <vt:lpstr>Criterios GRASP Bajo Acoplamiento (4)</vt:lpstr>
      <vt:lpstr>Criterios GRASP Bajo Acoplamiento (5)</vt:lpstr>
      <vt:lpstr>Criterios GRASP Bajo Acoplamiento (6)</vt:lpstr>
      <vt:lpstr>Criterios GRASP Bajo Acoplamiento (7)</vt:lpstr>
      <vt:lpstr>Criterios GRASP Alta Cohesión</vt:lpstr>
      <vt:lpstr>Criterios GRASP Alta Cohesión (2)</vt:lpstr>
      <vt:lpstr>Criterios GRASP Alta Cohesión (3)</vt:lpstr>
      <vt:lpstr>Criterios GRASP Alta Cohesión (4)</vt:lpstr>
      <vt:lpstr>Criterios GRASP Alta Cohesión (5)</vt:lpstr>
      <vt:lpstr>Criterios GRASP No Hables con Extraños</vt:lpstr>
      <vt:lpstr>Criterios GRASP No Hables con Extraños (2)</vt:lpstr>
      <vt:lpstr>Criterios GRASP No Hables con Extraños (3)</vt:lpstr>
      <vt:lpstr>Criterios GRASP No Hables con Extraños (4)</vt:lpstr>
      <vt:lpstr>Criterios GRASP No Hables con Extraños (5)</vt:lpstr>
      <vt:lpstr>Criterios GRASP No Hables con Extraños (6)</vt:lpstr>
      <vt:lpstr>Criterios GRASP No Hables con Extraños (7)</vt:lpstr>
      <vt:lpstr>Criterios GRASP No Hables con Extraños (8)</vt:lpstr>
      <vt:lpstr>Acceso a la Capa Lógica</vt:lpstr>
      <vt:lpstr>Interfaces del Sistema</vt:lpstr>
      <vt:lpstr>Interfaces del Sistema (2)</vt:lpstr>
      <vt:lpstr>Interfaces del Sistema (3)</vt:lpstr>
      <vt:lpstr>Interfaces del Sistema (4)</vt:lpstr>
      <vt:lpstr>Interfaces del Sistema (5)</vt:lpstr>
      <vt:lpstr>Interfaces del Sistema (6)</vt:lpstr>
      <vt:lpstr>Interfaces del Sistema (7)</vt:lpstr>
      <vt:lpstr>Interfaces del Sistema (8)</vt:lpstr>
      <vt:lpstr>Interfaces del Sistema (9)</vt:lpstr>
      <vt:lpstr>Interfaces del Sistema (10)</vt:lpstr>
      <vt:lpstr>Fábricas</vt:lpstr>
      <vt:lpstr>Fábricas (2)</vt:lpstr>
      <vt:lpstr>Fábricas (3)</vt:lpstr>
      <vt:lpstr>Fábricas (3)</vt:lpstr>
      <vt:lpstr>Fábricas (4)</vt:lpstr>
      <vt:lpstr>Fábricas (5)</vt:lpstr>
      <vt:lpstr> Instancias del Sistema</vt:lpstr>
      <vt:lpstr> Instancias del Sistema (2)</vt:lpstr>
      <vt:lpstr> Instancias del Sistema (3)</vt:lpstr>
      <vt:lpstr> Instancias del Sistema (4)</vt:lpstr>
      <vt:lpstr> Instancias del Sistema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9</cp:revision>
  <dcterms:created xsi:type="dcterms:W3CDTF">2013-04-08T04:25:11Z</dcterms:created>
  <dcterms:modified xsi:type="dcterms:W3CDTF">2017-03-04T19:32:26Z</dcterms:modified>
</cp:coreProperties>
</file>