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0" autoAdjust="0"/>
    <p:restoredTop sz="94660"/>
  </p:normalViewPr>
  <p:slideViewPr>
    <p:cSldViewPr>
      <p:cViewPr varScale="1">
        <p:scale>
          <a:sx n="79" d="100"/>
          <a:sy n="79" d="100"/>
        </p:scale>
        <p:origin x="157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49617-FFF9-4BB9-9140-73C8AFA9CD85}" type="datetimeFigureOut">
              <a:rPr lang="es-UY" smtClean="0"/>
              <a:t>4/3/2017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E1069-CEE7-41DE-B8EC-E52E5519132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1439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Visibilidad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Visibilidad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Visibilidad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Visibilidad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Visibilidad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Visibilidad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Visibilidad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Visibilidad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Visibilidad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Programación Avanzada - Curso 2017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Diseño: Visibilidad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>
                <a:solidFill>
                  <a:schemeClr val="tx1"/>
                </a:solidFill>
              </a:rPr>
              <a:t>Programación Avanzada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UY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</a:t>
            </a:r>
          </a:p>
          <a:p>
            <a:r>
              <a:rPr lang="es-UY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Visibilidad</a:t>
            </a:r>
          </a:p>
        </p:txBody>
      </p:sp>
    </p:spTree>
    <p:extLst>
      <p:ext uri="{BB962C8B-B14F-4D97-AF65-F5344CB8AC3E}">
        <p14:creationId xmlns:p14="http://schemas.microsoft.com/office/powerpoint/2010/main" val="104595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Visibilidad Local (2)</a:t>
            </a:r>
            <a:endParaRPr lang="es-UY" altLang="es-UY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8496300" cy="4114800"/>
          </a:xfrm>
        </p:spPr>
        <p:txBody>
          <a:bodyPr/>
          <a:lstStyle/>
          <a:p>
            <a:pPr eaLnBrk="1" hangingPunct="1"/>
            <a:r>
              <a:rPr lang="es-ES" altLang="es-UY"/>
              <a:t>Formas de obtener este tipo de visibilidad:</a:t>
            </a:r>
          </a:p>
          <a:p>
            <a:pPr lvl="1" eaLnBrk="1" hangingPunct="1"/>
            <a:r>
              <a:rPr lang="es-ES" altLang="es-UY"/>
              <a:t>Crear una instancia localmente y asignarla a una variable local</a:t>
            </a:r>
          </a:p>
          <a:p>
            <a:pPr lvl="1" eaLnBrk="1" hangingPunct="1"/>
            <a:r>
              <a:rPr lang="es-ES" altLang="es-UY"/>
              <a:t>Ejemplo:</a:t>
            </a:r>
          </a:p>
        </p:txBody>
      </p:sp>
      <p:pic>
        <p:nvPicPr>
          <p:cNvPr id="12292" name="Picture 4" descr="diseño - notac menscole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3644900"/>
            <a:ext cx="47117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187450" y="6086475"/>
            <a:ext cx="729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/>
              <a:t>La empresa ve al empleado </a:t>
            </a:r>
            <a:r>
              <a:rPr lang="es-ES_tradnl" altLang="es-UY" i="1"/>
              <a:t>e</a:t>
            </a:r>
            <a:r>
              <a:rPr lang="es-ES_tradnl" altLang="es-UY"/>
              <a:t> localmente y puede mandarle mensajes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Visibilidad</a:t>
            </a:r>
          </a:p>
        </p:txBody>
      </p:sp>
    </p:spTree>
    <p:extLst>
      <p:ext uri="{BB962C8B-B14F-4D97-AF65-F5344CB8AC3E}">
        <p14:creationId xmlns:p14="http://schemas.microsoft.com/office/powerpoint/2010/main" val="23527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Visibilidad Local (3)</a:t>
            </a:r>
            <a:endParaRPr lang="es-UY" altLang="es-UY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8280400" cy="4114800"/>
          </a:xfrm>
        </p:spPr>
        <p:txBody>
          <a:bodyPr/>
          <a:lstStyle/>
          <a:p>
            <a:pPr eaLnBrk="1" hangingPunct="1"/>
            <a:r>
              <a:rPr lang="es-ES" altLang="es-UY"/>
              <a:t>Formas de obtener este tipo de visibilidad:  </a:t>
            </a:r>
          </a:p>
          <a:p>
            <a:pPr lvl="1" eaLnBrk="1" hangingPunct="1"/>
            <a:r>
              <a:rPr lang="es-ES" altLang="es-UY"/>
              <a:t>Asignar el objeto devuelto por un método a una variable local</a:t>
            </a:r>
          </a:p>
          <a:p>
            <a:pPr lvl="1" eaLnBrk="1" hangingPunct="1"/>
            <a:r>
              <a:rPr lang="es-ES" altLang="es-UY"/>
              <a:t>Ejemplo:</a:t>
            </a:r>
            <a:endParaRPr lang="es-UY" altLang="es-UY"/>
          </a:p>
        </p:txBody>
      </p:sp>
      <p:pic>
        <p:nvPicPr>
          <p:cNvPr id="13316" name="Picture 4" descr="diseño - visibilidad pa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149725"/>
            <a:ext cx="8878888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447800" y="6184900"/>
            <a:ext cx="694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/>
              <a:t>La empresa ve al cliente </a:t>
            </a:r>
            <a:r>
              <a:rPr lang="es-ES_tradnl" altLang="es-UY" i="1"/>
              <a:t>c</a:t>
            </a:r>
            <a:r>
              <a:rPr lang="es-ES_tradnl" altLang="es-UY"/>
              <a:t> localmente y puede mandarle mensajes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Visibilidad</a:t>
            </a:r>
          </a:p>
        </p:txBody>
      </p:sp>
    </p:spTree>
    <p:extLst>
      <p:ext uri="{BB962C8B-B14F-4D97-AF65-F5344CB8AC3E}">
        <p14:creationId xmlns:p14="http://schemas.microsoft.com/office/powerpoint/2010/main" val="3152861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Visibilidad Global</a:t>
            </a:r>
            <a:endParaRPr lang="es-UY" altLang="es-UY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805362"/>
          </a:xfrm>
        </p:spPr>
        <p:txBody>
          <a:bodyPr/>
          <a:lstStyle/>
          <a:p>
            <a:pPr eaLnBrk="1" hangingPunct="1"/>
            <a:r>
              <a:rPr lang="es-ES" altLang="es-UY" sz="3000"/>
              <a:t>Si existe esta visibilidad entre A y B entonces B es global a A</a:t>
            </a:r>
          </a:p>
          <a:p>
            <a:pPr eaLnBrk="1" hangingPunct="1"/>
            <a:r>
              <a:rPr lang="es-ES" altLang="es-UY" sz="3000"/>
              <a:t>Es una visibilidad relativamente permanente ya que existe mientras A y B existan</a:t>
            </a:r>
          </a:p>
          <a:p>
            <a:pPr eaLnBrk="1" hangingPunct="1"/>
            <a:r>
              <a:rPr lang="es-ES" altLang="es-UY" sz="3000"/>
              <a:t>Es la forma menos común de visibilidad</a:t>
            </a:r>
          </a:p>
          <a:p>
            <a:pPr eaLnBrk="1" hangingPunct="1"/>
            <a:r>
              <a:rPr lang="es-ES" altLang="es-UY" sz="3000"/>
              <a:t>La forma más obvia de lograr esta visibilidad es asignar una instancia a una variable global</a:t>
            </a:r>
          </a:p>
          <a:p>
            <a:pPr eaLnBrk="1" hangingPunct="1"/>
            <a:r>
              <a:rPr lang="es-ES" altLang="es-UY" sz="3000"/>
              <a:t>Otra forma de obtenerla es mediante el patrón </a:t>
            </a:r>
            <a:r>
              <a:rPr lang="es-ES" altLang="es-UY" sz="3000" i="1"/>
              <a:t>Singleton</a:t>
            </a:r>
            <a:r>
              <a:rPr lang="es-UY" altLang="es-UY" sz="3000"/>
              <a:t> 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Visibilidad</a:t>
            </a:r>
          </a:p>
        </p:txBody>
      </p:sp>
    </p:spTree>
    <p:extLst>
      <p:ext uri="{BB962C8B-B14F-4D97-AF65-F5344CB8AC3E}">
        <p14:creationId xmlns:p14="http://schemas.microsoft.com/office/powerpoint/2010/main" val="23214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Visibilidad en UML</a:t>
            </a:r>
            <a:endParaRPr lang="es-UY" altLang="es-UY"/>
          </a:p>
        </p:txBody>
      </p:sp>
      <p:pic>
        <p:nvPicPr>
          <p:cNvPr id="15363" name="Picture 4" descr="diseño - visibilidad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852738"/>
            <a:ext cx="4824412" cy="354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411662"/>
          </a:xfrm>
        </p:spPr>
        <p:txBody>
          <a:bodyPr/>
          <a:lstStyle/>
          <a:p>
            <a:pPr eaLnBrk="1" hangingPunct="1"/>
            <a:r>
              <a:rPr lang="es-ES_tradnl" altLang="es-UY" sz="3000"/>
              <a:t>En UML es posible indicar el tipo de visibilidad gracias a la cual un mensaje es enviado</a:t>
            </a:r>
            <a:endParaRPr lang="es-UY" altLang="es-UY" sz="300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Visibilidad</a:t>
            </a:r>
          </a:p>
        </p:txBody>
      </p:sp>
    </p:spTree>
    <p:extLst>
      <p:ext uri="{BB962C8B-B14F-4D97-AF65-F5344CB8AC3E}">
        <p14:creationId xmlns:p14="http://schemas.microsoft.com/office/powerpoint/2010/main" val="270270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Contenido</a:t>
            </a:r>
            <a:endParaRPr lang="es-UY" altLang="es-UY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662487"/>
          </a:xfrm>
        </p:spPr>
        <p:txBody>
          <a:bodyPr/>
          <a:lstStyle/>
          <a:p>
            <a:pPr eaLnBrk="1" hangingPunct="1"/>
            <a:r>
              <a:rPr lang="es-ES_tradnl" altLang="es-UY"/>
              <a:t>Introducción</a:t>
            </a:r>
          </a:p>
          <a:p>
            <a:pPr eaLnBrk="1" hangingPunct="1"/>
            <a:r>
              <a:rPr lang="es-ES_tradnl" altLang="es-UY"/>
              <a:t>Visibilidad</a:t>
            </a:r>
          </a:p>
          <a:p>
            <a:pPr eaLnBrk="1" hangingPunct="1"/>
            <a:r>
              <a:rPr lang="es-ES_tradnl" altLang="es-UY"/>
              <a:t>Notación UML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Visibilidad</a:t>
            </a:r>
          </a:p>
        </p:txBody>
      </p:sp>
    </p:spTree>
    <p:extLst>
      <p:ext uri="{BB962C8B-B14F-4D97-AF65-F5344CB8AC3E}">
        <p14:creationId xmlns:p14="http://schemas.microsoft.com/office/powerpoint/2010/main" val="74190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Introducción</a:t>
            </a:r>
            <a:endParaRPr lang="es-UY" altLang="es-UY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8066087" cy="4114800"/>
          </a:xfrm>
        </p:spPr>
        <p:txBody>
          <a:bodyPr/>
          <a:lstStyle/>
          <a:p>
            <a:pPr eaLnBrk="1" hangingPunct="1"/>
            <a:r>
              <a:rPr lang="es-ES" altLang="es-UY"/>
              <a:t>Los diagramas de comunicación ilustran el envío de mensajes entre objetos</a:t>
            </a:r>
          </a:p>
          <a:p>
            <a:pPr eaLnBrk="1" hangingPunct="1"/>
            <a:r>
              <a:rPr lang="es-ES" altLang="es-UY"/>
              <a:t>Para que un objeto pueda enviar un mensaje a otro el primero debe tener visibilidad sobre el segundo</a:t>
            </a:r>
          </a:p>
          <a:p>
            <a:pPr eaLnBrk="1" hangingPunct="1"/>
            <a:r>
              <a:rPr lang="es-ES" altLang="es-UY"/>
              <a:t>En lo sucesivo se definirán distintos tipos de visibilidad aplicables en UML</a:t>
            </a:r>
            <a:r>
              <a:rPr lang="es-UY" altLang="es-UY"/>
              <a:t> y su notación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Visibilidad</a:t>
            </a:r>
          </a:p>
        </p:txBody>
      </p:sp>
    </p:spTree>
    <p:extLst>
      <p:ext uri="{BB962C8B-B14F-4D97-AF65-F5344CB8AC3E}">
        <p14:creationId xmlns:p14="http://schemas.microsoft.com/office/powerpoint/2010/main" val="183125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>
                <a:solidFill>
                  <a:schemeClr val="tx1"/>
                </a:solidFill>
              </a:rPr>
              <a:t>Visibilidad</a:t>
            </a:r>
            <a:endParaRPr lang="es-UY" altLang="es-UY">
              <a:solidFill>
                <a:schemeClr val="tx1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805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es-UY"/>
              <a:t>La visibilidad es la capacidad de un objeto de tener una referencia a otro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UY"/>
              <a:t>Existen cuatro formas básicas de que un objeto A tenga visibilidad sobre otro B:</a:t>
            </a:r>
            <a:endParaRPr lang="es-UY" altLang="es-UY"/>
          </a:p>
          <a:p>
            <a:pPr lvl="1" eaLnBrk="1" hangingPunct="1">
              <a:lnSpc>
                <a:spcPct val="90000"/>
              </a:lnSpc>
            </a:pPr>
            <a:r>
              <a:rPr lang="es-ES_tradnl" altLang="es-UY" b="1"/>
              <a:t>Por atributo</a:t>
            </a:r>
            <a:r>
              <a:rPr lang="es-ES_tradnl" altLang="es-UY"/>
              <a:t>: B es un pseudoatributo de 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 b="1"/>
              <a:t>Por parámetro</a:t>
            </a:r>
            <a:r>
              <a:rPr lang="es-ES_tradnl" altLang="es-UY"/>
              <a:t>: B es un parámetro de un método de 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 b="1"/>
              <a:t>Local</a:t>
            </a:r>
            <a:r>
              <a:rPr lang="es-ES_tradnl" altLang="es-UY"/>
              <a:t>: B es declarado localmente en un método de 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 b="1"/>
              <a:t>Global</a:t>
            </a:r>
            <a:r>
              <a:rPr lang="es-ES_tradnl" altLang="es-UY"/>
              <a:t>: B es visible en forma global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Visibilidad</a:t>
            </a:r>
          </a:p>
        </p:txBody>
      </p:sp>
    </p:spTree>
    <p:extLst>
      <p:ext uri="{BB962C8B-B14F-4D97-AF65-F5344CB8AC3E}">
        <p14:creationId xmlns:p14="http://schemas.microsoft.com/office/powerpoint/2010/main" val="212154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>
                <a:solidFill>
                  <a:schemeClr val="tx1"/>
                </a:solidFill>
              </a:rPr>
              <a:t>Visibilidad por Atributo</a:t>
            </a:r>
            <a:endParaRPr lang="es-UY" altLang="es-UY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8066087" cy="4114800"/>
          </a:xfrm>
        </p:spPr>
        <p:txBody>
          <a:bodyPr/>
          <a:lstStyle/>
          <a:p>
            <a:pPr eaLnBrk="1" hangingPunct="1"/>
            <a:r>
              <a:rPr lang="es-ES" altLang="es-UY"/>
              <a:t>Si existe esta visibilidad entre A y B entonces B es un pseudoatributo de A</a:t>
            </a:r>
          </a:p>
          <a:p>
            <a:pPr eaLnBrk="1" hangingPunct="1"/>
            <a:r>
              <a:rPr lang="es-ES" altLang="es-UY"/>
              <a:t>Es una visibilidad permanente ya que existe mientras A y B existan</a:t>
            </a:r>
          </a:p>
          <a:p>
            <a:pPr eaLnBrk="1" hangingPunct="1"/>
            <a:r>
              <a:rPr lang="es-ES" altLang="es-UY"/>
              <a:t>Notar que si la multiplicidad mínima es de cero la visibilidad no será permanente</a:t>
            </a:r>
          </a:p>
          <a:p>
            <a:pPr eaLnBrk="1" hangingPunct="1"/>
            <a:r>
              <a:rPr lang="es-ES" altLang="es-UY"/>
              <a:t>Es el tipo de visibilidad más común en sistemas orientados a objetos</a:t>
            </a:r>
            <a:r>
              <a:rPr lang="es-UY" altLang="es-UY"/>
              <a:t> 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Visibilidad</a:t>
            </a:r>
          </a:p>
        </p:txBody>
      </p:sp>
    </p:spTree>
    <p:extLst>
      <p:ext uri="{BB962C8B-B14F-4D97-AF65-F5344CB8AC3E}">
        <p14:creationId xmlns:p14="http://schemas.microsoft.com/office/powerpoint/2010/main" val="323113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Visibilidad por Atributo (2)</a:t>
            </a:r>
            <a:endParaRPr lang="es-UY" altLang="es-UY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8066087" cy="4114800"/>
          </a:xfrm>
        </p:spPr>
        <p:txBody>
          <a:bodyPr/>
          <a:lstStyle/>
          <a:p>
            <a:pPr eaLnBrk="1" hangingPunct="1"/>
            <a:r>
              <a:rPr lang="es-ES_tradnl" altLang="es-UY"/>
              <a:t>Ejemplo:</a:t>
            </a:r>
            <a:endParaRPr lang="es-UY" altLang="es-UY"/>
          </a:p>
        </p:txBody>
      </p:sp>
      <p:pic>
        <p:nvPicPr>
          <p:cNvPr id="8196" name="Picture 4" descr="diseño - notac menscole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852738"/>
            <a:ext cx="47117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1187450" y="5876925"/>
            <a:ext cx="666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/>
              <a:t>La colección de empleados es un pseudoatributo de la empresa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Visibilidad</a:t>
            </a:r>
          </a:p>
        </p:txBody>
      </p:sp>
    </p:spTree>
    <p:extLst>
      <p:ext uri="{BB962C8B-B14F-4D97-AF65-F5344CB8AC3E}">
        <p14:creationId xmlns:p14="http://schemas.microsoft.com/office/powerpoint/2010/main" val="331219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Visibilidad por Parámetro</a:t>
            </a:r>
            <a:endParaRPr lang="es-UY" altLang="es-UY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8066087" cy="4114800"/>
          </a:xfrm>
        </p:spPr>
        <p:txBody>
          <a:bodyPr/>
          <a:lstStyle/>
          <a:p>
            <a:pPr eaLnBrk="1" hangingPunct="1"/>
            <a:r>
              <a:rPr lang="es-ES" altLang="es-UY"/>
              <a:t>Si existe esta visibilidad entre A y B entonces B fue recibido como parámetro en un método de A</a:t>
            </a:r>
          </a:p>
          <a:p>
            <a:pPr eaLnBrk="1" hangingPunct="1"/>
            <a:r>
              <a:rPr lang="es-ES" altLang="es-UY"/>
              <a:t>Es una visibilidad temporal ya que existe solamente en el alcance del método</a:t>
            </a:r>
          </a:p>
          <a:p>
            <a:pPr eaLnBrk="1" hangingPunct="1"/>
            <a:r>
              <a:rPr lang="es-ES" altLang="es-UY"/>
              <a:t>Es el segundo tipo de visibilidad más común</a:t>
            </a:r>
            <a:r>
              <a:rPr lang="es-UY" altLang="es-UY"/>
              <a:t> en sistemas orientados a objetos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Visibilidad</a:t>
            </a:r>
          </a:p>
        </p:txBody>
      </p:sp>
    </p:spTree>
    <p:extLst>
      <p:ext uri="{BB962C8B-B14F-4D97-AF65-F5344CB8AC3E}">
        <p14:creationId xmlns:p14="http://schemas.microsoft.com/office/powerpoint/2010/main" val="266236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Visibilidad por Parámetro (2)</a:t>
            </a:r>
            <a:endParaRPr lang="es-UY" altLang="es-UY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8066087" cy="4114800"/>
          </a:xfrm>
        </p:spPr>
        <p:txBody>
          <a:bodyPr/>
          <a:lstStyle/>
          <a:p>
            <a:pPr eaLnBrk="1" hangingPunct="1"/>
            <a:r>
              <a:rPr lang="es-ES_tradnl" altLang="es-UY"/>
              <a:t>Ejemplo:</a:t>
            </a:r>
            <a:endParaRPr lang="es-UY" altLang="es-UY"/>
          </a:p>
        </p:txBody>
      </p:sp>
      <p:pic>
        <p:nvPicPr>
          <p:cNvPr id="10244" name="Picture 4" descr="diseño - visibilidad pa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924175"/>
            <a:ext cx="8878888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1760538" y="5876925"/>
            <a:ext cx="588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/>
              <a:t>El cliente </a:t>
            </a:r>
            <a:r>
              <a:rPr lang="es-ES_tradnl" altLang="es-UY" i="1"/>
              <a:t>c</a:t>
            </a:r>
            <a:r>
              <a:rPr lang="es-ES_tradnl" altLang="es-UY"/>
              <a:t> es recibido como parámetro por el empleado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Visibilidad</a:t>
            </a:r>
          </a:p>
        </p:txBody>
      </p:sp>
    </p:spTree>
    <p:extLst>
      <p:ext uri="{BB962C8B-B14F-4D97-AF65-F5344CB8AC3E}">
        <p14:creationId xmlns:p14="http://schemas.microsoft.com/office/powerpoint/2010/main" val="29935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Visibilidad Local</a:t>
            </a:r>
            <a:endParaRPr lang="es-UY" altLang="es-UY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8066087" cy="4114800"/>
          </a:xfrm>
        </p:spPr>
        <p:txBody>
          <a:bodyPr/>
          <a:lstStyle/>
          <a:p>
            <a:pPr eaLnBrk="1" hangingPunct="1"/>
            <a:r>
              <a:rPr lang="es-ES" altLang="es-UY"/>
              <a:t>Si existe esta visibilidad entre A y B entonces B fue declarado como un objeto local en un método de A</a:t>
            </a:r>
          </a:p>
          <a:p>
            <a:pPr eaLnBrk="1" hangingPunct="1"/>
            <a:r>
              <a:rPr lang="es-ES" altLang="es-UY"/>
              <a:t>También es una visibilidad temporal ya que existe en el alcance del método</a:t>
            </a:r>
          </a:p>
          <a:p>
            <a:pPr eaLnBrk="1" hangingPunct="1"/>
            <a:r>
              <a:rPr lang="es-ES" altLang="es-UY"/>
              <a:t>Es el tercer tipo de visibilidad más común</a:t>
            </a:r>
          </a:p>
          <a:p>
            <a:pPr eaLnBrk="1" hangingPunct="1"/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Visibilidad</a:t>
            </a:r>
          </a:p>
        </p:txBody>
      </p:sp>
    </p:spTree>
    <p:extLst>
      <p:ext uri="{BB962C8B-B14F-4D97-AF65-F5344CB8AC3E}">
        <p14:creationId xmlns:p14="http://schemas.microsoft.com/office/powerpoint/2010/main" val="2375226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26</TotalTime>
  <Words>558</Words>
  <Application>Microsoft Office PowerPoint</Application>
  <PresentationFormat>Presentación en pantalla (4:3)</PresentationFormat>
  <Paragraphs>79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 2</vt:lpstr>
      <vt:lpstr>Theme1</vt:lpstr>
      <vt:lpstr>Programación Avanzada</vt:lpstr>
      <vt:lpstr>Contenido</vt:lpstr>
      <vt:lpstr>Introducción</vt:lpstr>
      <vt:lpstr>Visibilidad</vt:lpstr>
      <vt:lpstr>Visibilidad por Atributo</vt:lpstr>
      <vt:lpstr>Visibilidad por Atributo (2)</vt:lpstr>
      <vt:lpstr>Visibilidad por Parámetro</vt:lpstr>
      <vt:lpstr>Visibilidad por Parámetro (2)</vt:lpstr>
      <vt:lpstr>Visibilidad Local</vt:lpstr>
      <vt:lpstr>Visibilidad Local (2)</vt:lpstr>
      <vt:lpstr>Visibilidad Local (3)</vt:lpstr>
      <vt:lpstr>Visibilidad Global</vt:lpstr>
      <vt:lpstr>Visibilidad en 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9</cp:revision>
  <dcterms:created xsi:type="dcterms:W3CDTF">2013-04-08T04:25:11Z</dcterms:created>
  <dcterms:modified xsi:type="dcterms:W3CDTF">2017-03-04T19:37:35Z</dcterms:modified>
</cp:coreProperties>
</file>