
<file path=[Content_Types].xml><?xml version="1.0" encoding="utf-8"?>
<Types xmlns="http://schemas.openxmlformats.org/package/2006/content-types"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</p:sldIdLst>
  <p:sldSz cx="9144000" cy="6858000" type="screen4x3"/>
  <p:notesSz cx="6858000" cy="9144000"/>
  <p:defaultTextStyle>
    <a:defPPr>
      <a:defRPr lang="es-U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70" autoAdjust="0"/>
    <p:restoredTop sz="94660"/>
  </p:normalViewPr>
  <p:slideViewPr>
    <p:cSldViewPr>
      <p:cViewPr varScale="1">
        <p:scale>
          <a:sx n="79" d="100"/>
          <a:sy n="79" d="100"/>
        </p:scale>
        <p:origin x="1579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U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C49617-FFF9-4BB9-9140-73C8AFA9CD85}" type="datetimeFigureOut">
              <a:rPr lang="es-UY" smtClean="0"/>
              <a:t>4/3/2017</a:t>
            </a:fld>
            <a:endParaRPr lang="es-U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U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U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U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AE1069-CEE7-41DE-B8EC-E52E55191326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10143920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82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82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82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82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82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09346FF-8D81-42E5-A366-E01A115292E9}" type="slidenum">
              <a:rPr lang="es-UY" altLang="es-UY" sz="1200"/>
              <a:pPr eaLnBrk="1" hangingPunct="1"/>
              <a:t>10</a:t>
            </a:fld>
            <a:endParaRPr lang="es-UY" altLang="es-UY" sz="1200"/>
          </a:p>
        </p:txBody>
      </p:sp>
      <p:sp>
        <p:nvSpPr>
          <p:cNvPr id="2969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s-UY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54393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82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82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82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82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82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F1320E1-C22A-4532-A87A-08BD1FD879A9}" type="slidenum">
              <a:rPr lang="es-UY" altLang="es-UY" sz="1200"/>
              <a:pPr eaLnBrk="1" hangingPunct="1"/>
              <a:t>19</a:t>
            </a:fld>
            <a:endParaRPr lang="es-UY" altLang="es-UY" sz="1200"/>
          </a:p>
        </p:txBody>
      </p:sp>
      <p:sp>
        <p:nvSpPr>
          <p:cNvPr id="3891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s-UY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9863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82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82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82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82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82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E492222-5966-4B48-9FE5-64C5CF15CEDD}" type="slidenum">
              <a:rPr lang="es-UY" altLang="es-UY" sz="1200"/>
              <a:pPr eaLnBrk="1" hangingPunct="1"/>
              <a:t>20</a:t>
            </a:fld>
            <a:endParaRPr lang="es-UY" altLang="es-UY" sz="1200"/>
          </a:p>
        </p:txBody>
      </p:sp>
      <p:sp>
        <p:nvSpPr>
          <p:cNvPr id="3993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s-UY" altLang="es-UY" i="1">
                <a:solidFill>
                  <a:srgbClr val="FF0000"/>
                </a:solidFill>
                <a:latin typeface="Arial" panose="020B0604020202020204" pitchFamily="34" charset="0"/>
              </a:rPr>
              <a:t>¿Qué sucede con las clases de asociación? Mostrar que se “transforman” en otra cosa, e incluso, desaparecer</a:t>
            </a:r>
          </a:p>
          <a:p>
            <a:pPr eaLnBrk="1" hangingPunct="1"/>
            <a:r>
              <a:rPr lang="es-UY" altLang="es-UY" i="1">
                <a:solidFill>
                  <a:srgbClr val="FF0000"/>
                </a:solidFill>
                <a:latin typeface="Arial" panose="020B0604020202020204" pitchFamily="34" charset="0"/>
              </a:rPr>
              <a:t>¿Qué visibilidades necesito? (reuso de elementos de diseño)</a:t>
            </a:r>
          </a:p>
          <a:p>
            <a:pPr eaLnBrk="1" hangingPunct="1"/>
            <a:r>
              <a:rPr lang="es-UY" altLang="es-UY" i="1">
                <a:solidFill>
                  <a:srgbClr val="FF0000"/>
                </a:solidFill>
                <a:latin typeface="Arial" panose="020B0604020202020204" pitchFamily="34" charset="0"/>
              </a:rPr>
              <a:t>¿Cómo me comunico con los controladores en un diag. de comunicación (Singleton)?</a:t>
            </a:r>
          </a:p>
          <a:p>
            <a:pPr eaLnBrk="1" hangingPunct="1"/>
            <a:r>
              <a:rPr lang="es-UY" altLang="es-UY" i="1">
                <a:solidFill>
                  <a:srgbClr val="FF0000"/>
                </a:solidFill>
                <a:latin typeface="Arial" panose="020B0604020202020204" pitchFamily="34" charset="0"/>
              </a:rPr>
              <a:t>¿Cómo asigno responsabilidades (GRASP)?</a:t>
            </a:r>
          </a:p>
          <a:p>
            <a:pPr eaLnBrk="1" hangingPunct="1"/>
            <a:r>
              <a:rPr lang="es-UY" altLang="es-UY" i="1">
                <a:solidFill>
                  <a:srgbClr val="FF0000"/>
                </a:solidFill>
                <a:latin typeface="Arial" panose="020B0604020202020204" pitchFamily="34" charset="0"/>
              </a:rPr>
              <a:t>Mostrar algunos diag. de comunicación y un posible DCD resultado</a:t>
            </a:r>
          </a:p>
          <a:p>
            <a:pPr eaLnBrk="1" hangingPunct="1"/>
            <a:endParaRPr lang="en-US" altLang="es-UY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23544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82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82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82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82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82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403B032-35DA-47B6-ACF3-A3BED9D355D6}" type="slidenum">
              <a:rPr lang="es-UY" altLang="es-UY" sz="1200"/>
              <a:pPr eaLnBrk="1" hangingPunct="1"/>
              <a:t>21</a:t>
            </a:fld>
            <a:endParaRPr lang="es-UY" altLang="es-UY" sz="1200"/>
          </a:p>
        </p:txBody>
      </p:sp>
      <p:sp>
        <p:nvSpPr>
          <p:cNvPr id="4096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s-UY" altLang="es-UY" i="1">
                <a:solidFill>
                  <a:srgbClr val="FF0000"/>
                </a:solidFill>
                <a:latin typeface="Arial" panose="020B0604020202020204" pitchFamily="34" charset="0"/>
              </a:rPr>
              <a:t>¿Qué sucede con las clases de asociación? Mostrar que se “transforman” en otra cosa, e incluso, desaparecer</a:t>
            </a:r>
          </a:p>
          <a:p>
            <a:pPr eaLnBrk="1" hangingPunct="1"/>
            <a:r>
              <a:rPr lang="es-UY" altLang="es-UY" i="1">
                <a:solidFill>
                  <a:srgbClr val="FF0000"/>
                </a:solidFill>
                <a:latin typeface="Arial" panose="020B0604020202020204" pitchFamily="34" charset="0"/>
              </a:rPr>
              <a:t>¿Qué visibilidades necesito? (reuso de elementos de diseño)</a:t>
            </a:r>
          </a:p>
          <a:p>
            <a:pPr eaLnBrk="1" hangingPunct="1"/>
            <a:r>
              <a:rPr lang="es-UY" altLang="es-UY" i="1">
                <a:solidFill>
                  <a:srgbClr val="FF0000"/>
                </a:solidFill>
                <a:latin typeface="Arial" panose="020B0604020202020204" pitchFamily="34" charset="0"/>
              </a:rPr>
              <a:t>¿Cómo me comunico con los controladores en un diag. de comunicación (Singleton)?</a:t>
            </a:r>
          </a:p>
          <a:p>
            <a:pPr eaLnBrk="1" hangingPunct="1"/>
            <a:r>
              <a:rPr lang="es-UY" altLang="es-UY" i="1">
                <a:solidFill>
                  <a:srgbClr val="FF0000"/>
                </a:solidFill>
                <a:latin typeface="Arial" panose="020B0604020202020204" pitchFamily="34" charset="0"/>
              </a:rPr>
              <a:t>¿Cómo asigno responsabilidades (GRASP)?</a:t>
            </a:r>
          </a:p>
          <a:p>
            <a:pPr eaLnBrk="1" hangingPunct="1"/>
            <a:r>
              <a:rPr lang="es-UY" altLang="es-UY" i="1">
                <a:solidFill>
                  <a:srgbClr val="FF0000"/>
                </a:solidFill>
                <a:latin typeface="Arial" panose="020B0604020202020204" pitchFamily="34" charset="0"/>
              </a:rPr>
              <a:t>Mostrar algunos diag. de comunicación y un posible DCD resultado</a:t>
            </a:r>
          </a:p>
          <a:p>
            <a:pPr eaLnBrk="1" hangingPunct="1"/>
            <a:endParaRPr lang="en-US" altLang="es-UY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49088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82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82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82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82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82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F355728-C2A7-41A5-BB01-E20907D555FB}" type="slidenum">
              <a:rPr lang="es-UY" altLang="es-UY" sz="1200"/>
              <a:pPr eaLnBrk="1" hangingPunct="1"/>
              <a:t>22</a:t>
            </a:fld>
            <a:endParaRPr lang="es-UY" altLang="es-UY" sz="1200"/>
          </a:p>
        </p:txBody>
      </p:sp>
      <p:sp>
        <p:nvSpPr>
          <p:cNvPr id="4198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s-UY" altLang="es-UY" i="1">
                <a:solidFill>
                  <a:srgbClr val="FF0000"/>
                </a:solidFill>
                <a:latin typeface="Arial" panose="020B0604020202020204" pitchFamily="34" charset="0"/>
              </a:rPr>
              <a:t>¿Qué sucede con las clases de asociación? Mostrar que se “transforman” en otra cosa, e incluso, desaparecer</a:t>
            </a:r>
          </a:p>
          <a:p>
            <a:pPr eaLnBrk="1" hangingPunct="1"/>
            <a:r>
              <a:rPr lang="es-UY" altLang="es-UY" i="1">
                <a:solidFill>
                  <a:srgbClr val="FF0000"/>
                </a:solidFill>
                <a:latin typeface="Arial" panose="020B0604020202020204" pitchFamily="34" charset="0"/>
              </a:rPr>
              <a:t>¿Qué visibilidades necesito? (reuso de elementos de diseño)</a:t>
            </a:r>
          </a:p>
          <a:p>
            <a:pPr eaLnBrk="1" hangingPunct="1"/>
            <a:r>
              <a:rPr lang="es-UY" altLang="es-UY" i="1">
                <a:solidFill>
                  <a:srgbClr val="FF0000"/>
                </a:solidFill>
                <a:latin typeface="Arial" panose="020B0604020202020204" pitchFamily="34" charset="0"/>
              </a:rPr>
              <a:t>¿Cómo me comunico con los controladores en un diag. de comunicación (Singleton)?</a:t>
            </a:r>
          </a:p>
          <a:p>
            <a:pPr eaLnBrk="1" hangingPunct="1"/>
            <a:r>
              <a:rPr lang="es-UY" altLang="es-UY" i="1">
                <a:solidFill>
                  <a:srgbClr val="FF0000"/>
                </a:solidFill>
                <a:latin typeface="Arial" panose="020B0604020202020204" pitchFamily="34" charset="0"/>
              </a:rPr>
              <a:t>¿Cómo asigno responsabilidades (GRASP)?</a:t>
            </a:r>
          </a:p>
          <a:p>
            <a:pPr eaLnBrk="1" hangingPunct="1"/>
            <a:r>
              <a:rPr lang="es-UY" altLang="es-UY" i="1">
                <a:solidFill>
                  <a:srgbClr val="FF0000"/>
                </a:solidFill>
                <a:latin typeface="Arial" panose="020B0604020202020204" pitchFamily="34" charset="0"/>
              </a:rPr>
              <a:t>Mostrar algunos diag. de comunicación y un posible DCD resultado</a:t>
            </a:r>
          </a:p>
          <a:p>
            <a:pPr eaLnBrk="1" hangingPunct="1"/>
            <a:endParaRPr lang="en-US" altLang="es-UY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26904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82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82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82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82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82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8952FD1-5FE9-434D-BEF4-34B121AE533F}" type="slidenum">
              <a:rPr lang="es-UY" altLang="es-UY" sz="1200"/>
              <a:pPr eaLnBrk="1" hangingPunct="1"/>
              <a:t>23</a:t>
            </a:fld>
            <a:endParaRPr lang="es-UY" altLang="es-UY" sz="1200"/>
          </a:p>
        </p:txBody>
      </p:sp>
      <p:sp>
        <p:nvSpPr>
          <p:cNvPr id="4301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s-UY" altLang="es-UY" i="1">
                <a:solidFill>
                  <a:srgbClr val="FF0000"/>
                </a:solidFill>
                <a:latin typeface="Arial" panose="020B0604020202020204" pitchFamily="34" charset="0"/>
              </a:rPr>
              <a:t>¿Qué sucede con las clases de asociación? Mostrar que se “transforman” en otra cosa, e incluso, desaparecer</a:t>
            </a:r>
          </a:p>
          <a:p>
            <a:pPr eaLnBrk="1" hangingPunct="1"/>
            <a:r>
              <a:rPr lang="es-UY" altLang="es-UY" i="1">
                <a:solidFill>
                  <a:srgbClr val="FF0000"/>
                </a:solidFill>
                <a:latin typeface="Arial" panose="020B0604020202020204" pitchFamily="34" charset="0"/>
              </a:rPr>
              <a:t>¿Qué visibilidades necesito? (reuso de elementos de diseño)</a:t>
            </a:r>
          </a:p>
          <a:p>
            <a:pPr eaLnBrk="1" hangingPunct="1"/>
            <a:r>
              <a:rPr lang="es-UY" altLang="es-UY" i="1">
                <a:solidFill>
                  <a:srgbClr val="FF0000"/>
                </a:solidFill>
                <a:latin typeface="Arial" panose="020B0604020202020204" pitchFamily="34" charset="0"/>
              </a:rPr>
              <a:t>¿Cómo me comunico con los controladores en un diag. de comunicación (Singleton)?</a:t>
            </a:r>
          </a:p>
          <a:p>
            <a:pPr eaLnBrk="1" hangingPunct="1"/>
            <a:r>
              <a:rPr lang="es-UY" altLang="es-UY" i="1">
                <a:solidFill>
                  <a:srgbClr val="FF0000"/>
                </a:solidFill>
                <a:latin typeface="Arial" panose="020B0604020202020204" pitchFamily="34" charset="0"/>
              </a:rPr>
              <a:t>¿Cómo asigno responsabilidades (GRASP)?</a:t>
            </a:r>
          </a:p>
          <a:p>
            <a:pPr eaLnBrk="1" hangingPunct="1"/>
            <a:r>
              <a:rPr lang="es-UY" altLang="es-UY" i="1">
                <a:solidFill>
                  <a:srgbClr val="FF0000"/>
                </a:solidFill>
                <a:latin typeface="Arial" panose="020B0604020202020204" pitchFamily="34" charset="0"/>
              </a:rPr>
              <a:t>Mostrar algunos diag. de comunicación y un posible DCD resultado</a:t>
            </a:r>
          </a:p>
          <a:p>
            <a:pPr eaLnBrk="1" hangingPunct="1"/>
            <a:endParaRPr lang="en-US" altLang="es-UY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5768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82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82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82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82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82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8C11F57-DBA4-4FEA-AEE6-56FEF65C5320}" type="slidenum">
              <a:rPr lang="es-UY" altLang="es-UY" sz="1200"/>
              <a:pPr eaLnBrk="1" hangingPunct="1"/>
              <a:t>24</a:t>
            </a:fld>
            <a:endParaRPr lang="es-UY" altLang="es-UY" sz="1200"/>
          </a:p>
        </p:txBody>
      </p:sp>
      <p:sp>
        <p:nvSpPr>
          <p:cNvPr id="4403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s-UY" altLang="es-UY" i="1">
                <a:solidFill>
                  <a:srgbClr val="FF0000"/>
                </a:solidFill>
                <a:latin typeface="Arial" panose="020B0604020202020204" pitchFamily="34" charset="0"/>
              </a:rPr>
              <a:t>¿Qué sucede con las clases de asociación? Mostrar que se “transforman” en otra cosa, e incluso, desaparecer</a:t>
            </a:r>
          </a:p>
          <a:p>
            <a:pPr eaLnBrk="1" hangingPunct="1"/>
            <a:r>
              <a:rPr lang="es-UY" altLang="es-UY" i="1">
                <a:solidFill>
                  <a:srgbClr val="FF0000"/>
                </a:solidFill>
                <a:latin typeface="Arial" panose="020B0604020202020204" pitchFamily="34" charset="0"/>
              </a:rPr>
              <a:t>¿Qué visibilidades necesito? (reuso de elementos de diseño)</a:t>
            </a:r>
          </a:p>
          <a:p>
            <a:pPr eaLnBrk="1" hangingPunct="1"/>
            <a:r>
              <a:rPr lang="es-UY" altLang="es-UY" i="1">
                <a:solidFill>
                  <a:srgbClr val="FF0000"/>
                </a:solidFill>
                <a:latin typeface="Arial" panose="020B0604020202020204" pitchFamily="34" charset="0"/>
              </a:rPr>
              <a:t>¿Cómo me comunico con los controladores en un diag. de comunicación (Singleton)?</a:t>
            </a:r>
          </a:p>
          <a:p>
            <a:pPr eaLnBrk="1" hangingPunct="1"/>
            <a:r>
              <a:rPr lang="es-UY" altLang="es-UY" i="1">
                <a:solidFill>
                  <a:srgbClr val="FF0000"/>
                </a:solidFill>
                <a:latin typeface="Arial" panose="020B0604020202020204" pitchFamily="34" charset="0"/>
              </a:rPr>
              <a:t>¿Cómo asigno responsabilidades (GRASP)?</a:t>
            </a:r>
          </a:p>
          <a:p>
            <a:pPr eaLnBrk="1" hangingPunct="1"/>
            <a:r>
              <a:rPr lang="es-UY" altLang="es-UY" i="1">
                <a:solidFill>
                  <a:srgbClr val="FF0000"/>
                </a:solidFill>
                <a:latin typeface="Arial" panose="020B0604020202020204" pitchFamily="34" charset="0"/>
              </a:rPr>
              <a:t>Mostrar algunos diag. de comunicación y un posible DCD resultado</a:t>
            </a:r>
          </a:p>
          <a:p>
            <a:pPr eaLnBrk="1" hangingPunct="1"/>
            <a:endParaRPr lang="en-US" altLang="es-UY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97664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82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82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82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82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82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24E0C8C-BE93-4F9B-96F9-66026A980C8E}" type="slidenum">
              <a:rPr lang="es-UY" altLang="es-UY" sz="1200"/>
              <a:pPr eaLnBrk="1" hangingPunct="1"/>
              <a:t>11</a:t>
            </a:fld>
            <a:endParaRPr lang="es-UY" altLang="es-UY" sz="1200"/>
          </a:p>
        </p:txBody>
      </p:sp>
      <p:sp>
        <p:nvSpPr>
          <p:cNvPr id="3072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s-UY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71262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82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82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82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82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82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308BA12-F887-4424-9CB0-88DA38047FC4}" type="slidenum">
              <a:rPr lang="es-UY" altLang="es-UY" sz="1200"/>
              <a:pPr eaLnBrk="1" hangingPunct="1"/>
              <a:t>12</a:t>
            </a:fld>
            <a:endParaRPr lang="es-UY" altLang="es-UY" sz="1200"/>
          </a:p>
        </p:txBody>
      </p:sp>
      <p:sp>
        <p:nvSpPr>
          <p:cNvPr id="3174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s-UY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93966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82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82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82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82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82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62FD6EC-CEC8-4B78-902C-DCB4469E7081}" type="slidenum">
              <a:rPr lang="es-UY" altLang="es-UY" sz="1200"/>
              <a:pPr eaLnBrk="1" hangingPunct="1"/>
              <a:t>13</a:t>
            </a:fld>
            <a:endParaRPr lang="es-UY" altLang="es-UY" sz="1200"/>
          </a:p>
        </p:txBody>
      </p:sp>
      <p:sp>
        <p:nvSpPr>
          <p:cNvPr id="3277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s-UY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44959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82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82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82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82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82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A57C6D5-D702-4B21-BC62-5373B5E06FFF}" type="slidenum">
              <a:rPr lang="es-UY" altLang="es-UY" sz="1200"/>
              <a:pPr eaLnBrk="1" hangingPunct="1"/>
              <a:t>14</a:t>
            </a:fld>
            <a:endParaRPr lang="es-UY" altLang="es-UY" sz="1200"/>
          </a:p>
        </p:txBody>
      </p:sp>
      <p:sp>
        <p:nvSpPr>
          <p:cNvPr id="3379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s-UY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48223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82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82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82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82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82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89A2E52-A313-4851-A12B-A413BEA6F0C6}" type="slidenum">
              <a:rPr lang="es-UY" altLang="es-UY" sz="1200"/>
              <a:pPr eaLnBrk="1" hangingPunct="1"/>
              <a:t>15</a:t>
            </a:fld>
            <a:endParaRPr lang="es-UY" altLang="es-UY" sz="1200"/>
          </a:p>
        </p:txBody>
      </p:sp>
      <p:sp>
        <p:nvSpPr>
          <p:cNvPr id="3481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s-UY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69042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82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82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82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82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82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8B29E7A-1C36-45AA-92C3-C7C6C9AAF8A2}" type="slidenum">
              <a:rPr lang="es-UY" altLang="es-UY" sz="1200"/>
              <a:pPr eaLnBrk="1" hangingPunct="1"/>
              <a:t>16</a:t>
            </a:fld>
            <a:endParaRPr lang="es-UY" altLang="es-UY" sz="1200"/>
          </a:p>
        </p:txBody>
      </p:sp>
      <p:sp>
        <p:nvSpPr>
          <p:cNvPr id="3584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s-UY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87790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82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82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82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82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82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4147F47-87B6-4F07-852C-D730D4B73B2A}" type="slidenum">
              <a:rPr lang="es-UY" altLang="es-UY" sz="1200"/>
              <a:pPr eaLnBrk="1" hangingPunct="1"/>
              <a:t>17</a:t>
            </a:fld>
            <a:endParaRPr lang="es-UY" altLang="es-UY" sz="1200"/>
          </a:p>
        </p:txBody>
      </p:sp>
      <p:sp>
        <p:nvSpPr>
          <p:cNvPr id="3686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s-UY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06620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82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82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82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82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82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6EB5E23-FE15-4A8E-A1F4-836687326F66}" type="slidenum">
              <a:rPr lang="es-UY" altLang="es-UY" sz="1200"/>
              <a:pPr eaLnBrk="1" hangingPunct="1"/>
              <a:t>18</a:t>
            </a:fld>
            <a:endParaRPr lang="es-UY" altLang="es-UY" sz="1200"/>
          </a:p>
        </p:txBody>
      </p:sp>
      <p:sp>
        <p:nvSpPr>
          <p:cNvPr id="3789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s-UY" altLang="es-UY" sz="1400" i="1">
                <a:solidFill>
                  <a:srgbClr val="FF0000"/>
                </a:solidFill>
                <a:latin typeface="Arial" panose="020B0604020202020204" pitchFamily="34" charset="0"/>
              </a:rPr>
              <a:t>Plantear que la asignación es tremendamente subjetiva</a:t>
            </a:r>
          </a:p>
          <a:p>
            <a:pPr eaLnBrk="1" hangingPunct="1"/>
            <a:r>
              <a:rPr lang="es-UY" altLang="es-UY" sz="1400" i="1">
                <a:solidFill>
                  <a:srgbClr val="FF0000"/>
                </a:solidFill>
                <a:latin typeface="Arial" panose="020B0604020202020204" pitchFamily="34" charset="0"/>
              </a:rPr>
              <a:t>En el ejemplo, puedo definir una sola colaboración ya que está todo relacionado. Definir dos colaboraciones no me beneficia en nada</a:t>
            </a:r>
          </a:p>
          <a:p>
            <a:pPr eaLnBrk="1" hangingPunct="1"/>
            <a:endParaRPr lang="en-US" altLang="es-UY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13847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499992" y="6356350"/>
            <a:ext cx="3352800" cy="365125"/>
          </a:xfrm>
        </p:spPr>
        <p:txBody>
          <a:bodyPr/>
          <a:lstStyle/>
          <a:p>
            <a:r>
              <a:rPr lang="es-UY"/>
              <a:t>Diseño: Guías para el Abordaje del Diseño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762000" cy="365125"/>
          </a:xfrm>
        </p:spPr>
        <p:txBody>
          <a:bodyPr/>
          <a:lstStyle/>
          <a:p>
            <a:fld id="{974C60DD-08F2-43E7-A99E-9B8A1F621B59}" type="slidenum">
              <a:rPr lang="es-UY" smtClean="0"/>
              <a:t>‹Nº›</a:t>
            </a:fld>
            <a:endParaRPr lang="es-UY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499992" y="6356350"/>
            <a:ext cx="3352800" cy="365125"/>
          </a:xfrm>
        </p:spPr>
        <p:txBody>
          <a:bodyPr/>
          <a:lstStyle/>
          <a:p>
            <a:r>
              <a:rPr lang="es-UY"/>
              <a:t>Diseño: Guías para el Abordaje del Diseño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762000" cy="365125"/>
          </a:xfrm>
        </p:spPr>
        <p:txBody>
          <a:bodyPr/>
          <a:lstStyle/>
          <a:p>
            <a:fld id="{974C60DD-08F2-43E7-A99E-9B8A1F621B59}" type="slidenum">
              <a:rPr lang="es-UY" smtClean="0"/>
              <a:t>‹Nº›</a:t>
            </a:fld>
            <a:endParaRPr lang="es-UY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Diseño: Guías para el Abordaje del Diseño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C60DD-08F2-43E7-A99E-9B8A1F621B59}" type="slidenum">
              <a:rPr lang="es-UY" smtClean="0"/>
              <a:t>‹Nº›</a:t>
            </a:fld>
            <a:endParaRPr lang="es-UY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499992" y="6356350"/>
            <a:ext cx="3352800" cy="365125"/>
          </a:xfrm>
        </p:spPr>
        <p:txBody>
          <a:bodyPr/>
          <a:lstStyle/>
          <a:p>
            <a:r>
              <a:rPr lang="es-UY"/>
              <a:t>Diseño: Guías para el Abordaje del Diseño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762000" cy="365125"/>
          </a:xfrm>
        </p:spPr>
        <p:txBody>
          <a:bodyPr/>
          <a:lstStyle/>
          <a:p>
            <a:fld id="{974C60DD-08F2-43E7-A99E-9B8A1F621B59}" type="slidenum">
              <a:rPr lang="es-UY" smtClean="0"/>
              <a:t>‹Nº›</a:t>
            </a:fld>
            <a:endParaRPr lang="es-UY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499992" y="6356350"/>
            <a:ext cx="3352800" cy="365125"/>
          </a:xfrm>
        </p:spPr>
        <p:txBody>
          <a:bodyPr/>
          <a:lstStyle/>
          <a:p>
            <a:r>
              <a:rPr lang="es-UY"/>
              <a:t>Diseño: Guías para el Abordaje del Diseño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762000" cy="365125"/>
          </a:xfrm>
        </p:spPr>
        <p:txBody>
          <a:bodyPr/>
          <a:lstStyle/>
          <a:p>
            <a:fld id="{974C60DD-08F2-43E7-A99E-9B8A1F621B59}" type="slidenum">
              <a:rPr lang="es-UY" smtClean="0"/>
              <a:t>‹Nº›</a:t>
            </a:fld>
            <a:endParaRPr lang="es-UY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499992" y="6356350"/>
            <a:ext cx="3352800" cy="365125"/>
          </a:xfrm>
        </p:spPr>
        <p:txBody>
          <a:bodyPr/>
          <a:lstStyle/>
          <a:p>
            <a:r>
              <a:rPr lang="es-UY"/>
              <a:t>Diseño: Guías para el Abordaje del Diseño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762000" cy="365125"/>
          </a:xfrm>
        </p:spPr>
        <p:txBody>
          <a:bodyPr/>
          <a:lstStyle/>
          <a:p>
            <a:fld id="{974C60DD-08F2-43E7-A99E-9B8A1F621B59}" type="slidenum">
              <a:rPr lang="es-UY" smtClean="0"/>
              <a:t>‹Nº›</a:t>
            </a:fld>
            <a:endParaRPr lang="es-UY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499992" y="6356350"/>
            <a:ext cx="3352800" cy="365125"/>
          </a:xfrm>
        </p:spPr>
        <p:txBody>
          <a:bodyPr/>
          <a:lstStyle/>
          <a:p>
            <a:r>
              <a:rPr lang="es-UY"/>
              <a:t>Diseño: Guías para el Abordaje del Diseño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762000" cy="365125"/>
          </a:xfrm>
        </p:spPr>
        <p:txBody>
          <a:bodyPr/>
          <a:lstStyle/>
          <a:p>
            <a:fld id="{974C60DD-08F2-43E7-A99E-9B8A1F621B59}" type="slidenum">
              <a:rPr lang="es-UY" smtClean="0"/>
              <a:t>‹Nº›</a:t>
            </a:fld>
            <a:endParaRPr lang="es-UY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499992" y="6356350"/>
            <a:ext cx="3352800" cy="365125"/>
          </a:xfrm>
        </p:spPr>
        <p:txBody>
          <a:bodyPr/>
          <a:lstStyle/>
          <a:p>
            <a:r>
              <a:rPr lang="es-UY"/>
              <a:t>Diseño: Guías para el Abordaje del Diseño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762000" cy="365125"/>
          </a:xfrm>
        </p:spPr>
        <p:txBody>
          <a:bodyPr/>
          <a:lstStyle/>
          <a:p>
            <a:fld id="{974C60DD-08F2-43E7-A99E-9B8A1F621B59}" type="slidenum">
              <a:rPr lang="es-UY" smtClean="0"/>
              <a:t>‹Nº›</a:t>
            </a:fld>
            <a:endParaRPr lang="es-UY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499992" y="6356350"/>
            <a:ext cx="3352800" cy="365125"/>
          </a:xfrm>
        </p:spPr>
        <p:txBody>
          <a:bodyPr/>
          <a:lstStyle/>
          <a:p>
            <a:r>
              <a:rPr lang="es-UY"/>
              <a:t>Diseño: Guías para el Abordaje del Diseño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762000" cy="365125"/>
          </a:xfrm>
        </p:spPr>
        <p:txBody>
          <a:bodyPr/>
          <a:lstStyle/>
          <a:p>
            <a:fld id="{974C60DD-08F2-43E7-A99E-9B8A1F621B59}" type="slidenum">
              <a:rPr lang="es-UY" smtClean="0"/>
              <a:t>‹Nº›</a:t>
            </a:fld>
            <a:endParaRPr lang="es-UY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s-UY"/>
              <a:t>Programación Avanzada - Curso 2017</a:t>
            </a: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s-UY"/>
              <a:t>Diseño: Guías para el Abordaje del Diseño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74C60DD-08F2-43E7-A99E-9B8A1F621B59}" type="slidenum">
              <a:rPr lang="es-UY" smtClean="0"/>
              <a:t>‹Nº›</a:t>
            </a:fld>
            <a:endParaRPr lang="es-UY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UY" dirty="0">
                <a:solidFill>
                  <a:schemeClr val="tx1"/>
                </a:solidFill>
              </a:rPr>
              <a:t>Programación Avanzada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UY" sz="3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Diseño</a:t>
            </a:r>
          </a:p>
          <a:p>
            <a:r>
              <a:rPr lang="es-UY" sz="3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Guías para el Abordaje del Diseño</a:t>
            </a:r>
          </a:p>
        </p:txBody>
      </p:sp>
    </p:spTree>
    <p:extLst>
      <p:ext uri="{BB962C8B-B14F-4D97-AF65-F5344CB8AC3E}">
        <p14:creationId xmlns:p14="http://schemas.microsoft.com/office/powerpoint/2010/main" val="10459576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s-UY" altLang="es-UY" sz="3000"/>
              <a:t>Caso de Estudio</a:t>
            </a:r>
            <a:br>
              <a:rPr lang="es-UY" altLang="es-UY" sz="3000"/>
            </a:br>
            <a:r>
              <a:rPr lang="es-UY" altLang="es-UY"/>
              <a:t>DSS con Memoria (</a:t>
            </a:r>
            <a:r>
              <a:rPr lang="es-UY" altLang="es-UY" sz="3600"/>
              <a:t>2</a:t>
            </a:r>
            <a:r>
              <a:rPr lang="es-UY" altLang="es-UY"/>
              <a:t>)</a:t>
            </a:r>
            <a:endParaRPr lang="en-US" altLang="es-UY"/>
          </a:p>
        </p:txBody>
      </p:sp>
      <p:grpSp>
        <p:nvGrpSpPr>
          <p:cNvPr id="12291" name="Group 48"/>
          <p:cNvGrpSpPr>
            <a:grpSpLocks/>
          </p:cNvGrpSpPr>
          <p:nvPr/>
        </p:nvGrpSpPr>
        <p:grpSpPr bwMode="auto">
          <a:xfrm>
            <a:off x="323850" y="2187575"/>
            <a:ext cx="8496300" cy="3833813"/>
            <a:chOff x="340" y="1417"/>
            <a:chExt cx="5216" cy="2354"/>
          </a:xfrm>
        </p:grpSpPr>
        <p:sp>
          <p:nvSpPr>
            <p:cNvPr id="12292" name="AutoShape 11"/>
            <p:cNvSpPr>
              <a:spLocks noChangeAspect="1" noChangeArrowheads="1" noTextEdit="1"/>
            </p:cNvSpPr>
            <p:nvPr/>
          </p:nvSpPr>
          <p:spPr bwMode="auto">
            <a:xfrm>
              <a:off x="340" y="1417"/>
              <a:ext cx="5216" cy="23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UY"/>
            </a:p>
          </p:txBody>
        </p:sp>
        <p:sp>
          <p:nvSpPr>
            <p:cNvPr id="12293" name="Freeform 13"/>
            <p:cNvSpPr>
              <a:spLocks/>
            </p:cNvSpPr>
            <p:nvPr/>
          </p:nvSpPr>
          <p:spPr bwMode="auto">
            <a:xfrm>
              <a:off x="444" y="1437"/>
              <a:ext cx="152" cy="159"/>
            </a:xfrm>
            <a:custGeom>
              <a:avLst/>
              <a:gdLst>
                <a:gd name="T0" fmla="*/ 0 w 304"/>
                <a:gd name="T1" fmla="*/ 2 h 320"/>
                <a:gd name="T2" fmla="*/ 1 w 304"/>
                <a:gd name="T3" fmla="*/ 1 h 320"/>
                <a:gd name="T4" fmla="*/ 1 w 304"/>
                <a:gd name="T5" fmla="*/ 1 h 320"/>
                <a:gd name="T6" fmla="*/ 1 w 304"/>
                <a:gd name="T7" fmla="*/ 0 h 320"/>
                <a:gd name="T8" fmla="*/ 1 w 304"/>
                <a:gd name="T9" fmla="*/ 0 h 320"/>
                <a:gd name="T10" fmla="*/ 1 w 304"/>
                <a:gd name="T11" fmla="*/ 0 h 320"/>
                <a:gd name="T12" fmla="*/ 1 w 304"/>
                <a:gd name="T13" fmla="*/ 0 h 320"/>
                <a:gd name="T14" fmla="*/ 2 w 304"/>
                <a:gd name="T15" fmla="*/ 0 h 320"/>
                <a:gd name="T16" fmla="*/ 2 w 304"/>
                <a:gd name="T17" fmla="*/ 0 h 320"/>
                <a:gd name="T18" fmla="*/ 3 w 304"/>
                <a:gd name="T19" fmla="*/ 0 h 320"/>
                <a:gd name="T20" fmla="*/ 3 w 304"/>
                <a:gd name="T21" fmla="*/ 0 h 320"/>
                <a:gd name="T22" fmla="*/ 3 w 304"/>
                <a:gd name="T23" fmla="*/ 0 h 320"/>
                <a:gd name="T24" fmla="*/ 5 w 304"/>
                <a:gd name="T25" fmla="*/ 0 h 320"/>
                <a:gd name="T26" fmla="*/ 5 w 304"/>
                <a:gd name="T27" fmla="*/ 1 h 320"/>
                <a:gd name="T28" fmla="*/ 5 w 304"/>
                <a:gd name="T29" fmla="*/ 1 h 320"/>
                <a:gd name="T30" fmla="*/ 5 w 304"/>
                <a:gd name="T31" fmla="*/ 2 h 320"/>
                <a:gd name="T32" fmla="*/ 5 w 304"/>
                <a:gd name="T33" fmla="*/ 2 h 320"/>
                <a:gd name="T34" fmla="*/ 5 w 304"/>
                <a:gd name="T35" fmla="*/ 3 h 320"/>
                <a:gd name="T36" fmla="*/ 5 w 304"/>
                <a:gd name="T37" fmla="*/ 3 h 320"/>
                <a:gd name="T38" fmla="*/ 5 w 304"/>
                <a:gd name="T39" fmla="*/ 3 h 320"/>
                <a:gd name="T40" fmla="*/ 5 w 304"/>
                <a:gd name="T41" fmla="*/ 4 h 320"/>
                <a:gd name="T42" fmla="*/ 3 w 304"/>
                <a:gd name="T43" fmla="*/ 4 h 320"/>
                <a:gd name="T44" fmla="*/ 3 w 304"/>
                <a:gd name="T45" fmla="*/ 4 h 320"/>
                <a:gd name="T46" fmla="*/ 2 w 304"/>
                <a:gd name="T47" fmla="*/ 4 h 320"/>
                <a:gd name="T48" fmla="*/ 2 w 304"/>
                <a:gd name="T49" fmla="*/ 4 h 320"/>
                <a:gd name="T50" fmla="*/ 1 w 304"/>
                <a:gd name="T51" fmla="*/ 4 h 320"/>
                <a:gd name="T52" fmla="*/ 1 w 304"/>
                <a:gd name="T53" fmla="*/ 4 h 320"/>
                <a:gd name="T54" fmla="*/ 1 w 304"/>
                <a:gd name="T55" fmla="*/ 4 h 320"/>
                <a:gd name="T56" fmla="*/ 1 w 304"/>
                <a:gd name="T57" fmla="*/ 4 h 320"/>
                <a:gd name="T58" fmla="*/ 1 w 304"/>
                <a:gd name="T59" fmla="*/ 3 h 320"/>
                <a:gd name="T60" fmla="*/ 1 w 304"/>
                <a:gd name="T61" fmla="*/ 3 h 320"/>
                <a:gd name="T62" fmla="*/ 1 w 304"/>
                <a:gd name="T63" fmla="*/ 3 h 320"/>
                <a:gd name="T64" fmla="*/ 0 w 304"/>
                <a:gd name="T65" fmla="*/ 2 h 32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04"/>
                <a:gd name="T100" fmla="*/ 0 h 320"/>
                <a:gd name="T101" fmla="*/ 304 w 304"/>
                <a:gd name="T102" fmla="*/ 320 h 320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04" h="320">
                  <a:moveTo>
                    <a:pt x="0" y="159"/>
                  </a:moveTo>
                  <a:lnTo>
                    <a:pt x="0" y="144"/>
                  </a:lnTo>
                  <a:lnTo>
                    <a:pt x="2" y="127"/>
                  </a:lnTo>
                  <a:lnTo>
                    <a:pt x="6" y="112"/>
                  </a:lnTo>
                  <a:lnTo>
                    <a:pt x="11" y="97"/>
                  </a:lnTo>
                  <a:lnTo>
                    <a:pt x="17" y="82"/>
                  </a:lnTo>
                  <a:lnTo>
                    <a:pt x="25" y="69"/>
                  </a:lnTo>
                  <a:lnTo>
                    <a:pt x="34" y="58"/>
                  </a:lnTo>
                  <a:lnTo>
                    <a:pt x="43" y="47"/>
                  </a:lnTo>
                  <a:lnTo>
                    <a:pt x="55" y="36"/>
                  </a:lnTo>
                  <a:lnTo>
                    <a:pt x="66" y="26"/>
                  </a:lnTo>
                  <a:lnTo>
                    <a:pt x="79" y="19"/>
                  </a:lnTo>
                  <a:lnTo>
                    <a:pt x="92" y="11"/>
                  </a:lnTo>
                  <a:lnTo>
                    <a:pt x="107" y="6"/>
                  </a:lnTo>
                  <a:lnTo>
                    <a:pt x="120" y="2"/>
                  </a:lnTo>
                  <a:lnTo>
                    <a:pt x="135" y="0"/>
                  </a:lnTo>
                  <a:lnTo>
                    <a:pt x="152" y="0"/>
                  </a:lnTo>
                  <a:lnTo>
                    <a:pt x="167" y="0"/>
                  </a:lnTo>
                  <a:lnTo>
                    <a:pt x="182" y="2"/>
                  </a:lnTo>
                  <a:lnTo>
                    <a:pt x="197" y="6"/>
                  </a:lnTo>
                  <a:lnTo>
                    <a:pt x="210" y="11"/>
                  </a:lnTo>
                  <a:lnTo>
                    <a:pt x="223" y="19"/>
                  </a:lnTo>
                  <a:lnTo>
                    <a:pt x="236" y="26"/>
                  </a:lnTo>
                  <a:lnTo>
                    <a:pt x="248" y="36"/>
                  </a:lnTo>
                  <a:lnTo>
                    <a:pt x="259" y="47"/>
                  </a:lnTo>
                  <a:lnTo>
                    <a:pt x="268" y="58"/>
                  </a:lnTo>
                  <a:lnTo>
                    <a:pt x="278" y="69"/>
                  </a:lnTo>
                  <a:lnTo>
                    <a:pt x="285" y="82"/>
                  </a:lnTo>
                  <a:lnTo>
                    <a:pt x="291" y="97"/>
                  </a:lnTo>
                  <a:lnTo>
                    <a:pt x="296" y="112"/>
                  </a:lnTo>
                  <a:lnTo>
                    <a:pt x="300" y="127"/>
                  </a:lnTo>
                  <a:lnTo>
                    <a:pt x="302" y="144"/>
                  </a:lnTo>
                  <a:lnTo>
                    <a:pt x="304" y="159"/>
                  </a:lnTo>
                  <a:lnTo>
                    <a:pt x="302" y="176"/>
                  </a:lnTo>
                  <a:lnTo>
                    <a:pt x="300" y="193"/>
                  </a:lnTo>
                  <a:lnTo>
                    <a:pt x="296" y="208"/>
                  </a:lnTo>
                  <a:lnTo>
                    <a:pt x="291" y="223"/>
                  </a:lnTo>
                  <a:lnTo>
                    <a:pt x="285" y="236"/>
                  </a:lnTo>
                  <a:lnTo>
                    <a:pt x="278" y="249"/>
                  </a:lnTo>
                  <a:lnTo>
                    <a:pt x="268" y="262"/>
                  </a:lnTo>
                  <a:lnTo>
                    <a:pt x="259" y="273"/>
                  </a:lnTo>
                  <a:lnTo>
                    <a:pt x="248" y="282"/>
                  </a:lnTo>
                  <a:lnTo>
                    <a:pt x="236" y="292"/>
                  </a:lnTo>
                  <a:lnTo>
                    <a:pt x="223" y="301"/>
                  </a:lnTo>
                  <a:lnTo>
                    <a:pt x="210" y="307"/>
                  </a:lnTo>
                  <a:lnTo>
                    <a:pt x="197" y="312"/>
                  </a:lnTo>
                  <a:lnTo>
                    <a:pt x="182" y="316"/>
                  </a:lnTo>
                  <a:lnTo>
                    <a:pt x="167" y="320"/>
                  </a:lnTo>
                  <a:lnTo>
                    <a:pt x="152" y="320"/>
                  </a:lnTo>
                  <a:lnTo>
                    <a:pt x="135" y="320"/>
                  </a:lnTo>
                  <a:lnTo>
                    <a:pt x="120" y="316"/>
                  </a:lnTo>
                  <a:lnTo>
                    <a:pt x="107" y="312"/>
                  </a:lnTo>
                  <a:lnTo>
                    <a:pt x="92" y="307"/>
                  </a:lnTo>
                  <a:lnTo>
                    <a:pt x="79" y="301"/>
                  </a:lnTo>
                  <a:lnTo>
                    <a:pt x="66" y="292"/>
                  </a:lnTo>
                  <a:lnTo>
                    <a:pt x="55" y="282"/>
                  </a:lnTo>
                  <a:lnTo>
                    <a:pt x="43" y="273"/>
                  </a:lnTo>
                  <a:lnTo>
                    <a:pt x="34" y="262"/>
                  </a:lnTo>
                  <a:lnTo>
                    <a:pt x="25" y="249"/>
                  </a:lnTo>
                  <a:lnTo>
                    <a:pt x="17" y="236"/>
                  </a:lnTo>
                  <a:lnTo>
                    <a:pt x="11" y="223"/>
                  </a:lnTo>
                  <a:lnTo>
                    <a:pt x="6" y="208"/>
                  </a:lnTo>
                  <a:lnTo>
                    <a:pt x="2" y="193"/>
                  </a:lnTo>
                  <a:lnTo>
                    <a:pt x="0" y="176"/>
                  </a:lnTo>
                  <a:lnTo>
                    <a:pt x="0" y="15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ES" altLang="es-UY"/>
            </a:p>
          </p:txBody>
        </p:sp>
        <p:sp>
          <p:nvSpPr>
            <p:cNvPr id="12294" name="Line 14"/>
            <p:cNvSpPr>
              <a:spLocks noChangeShapeType="1"/>
            </p:cNvSpPr>
            <p:nvPr/>
          </p:nvSpPr>
          <p:spPr bwMode="auto">
            <a:xfrm>
              <a:off x="368" y="1677"/>
              <a:ext cx="304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UY"/>
            </a:p>
          </p:txBody>
        </p:sp>
        <p:sp>
          <p:nvSpPr>
            <p:cNvPr id="12295" name="Line 15"/>
            <p:cNvSpPr>
              <a:spLocks noChangeShapeType="1"/>
            </p:cNvSpPr>
            <p:nvPr/>
          </p:nvSpPr>
          <p:spPr bwMode="auto">
            <a:xfrm>
              <a:off x="520" y="1997"/>
              <a:ext cx="152" cy="32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UY"/>
            </a:p>
          </p:txBody>
        </p:sp>
        <p:sp>
          <p:nvSpPr>
            <p:cNvPr id="12296" name="Freeform 16"/>
            <p:cNvSpPr>
              <a:spLocks/>
            </p:cNvSpPr>
            <p:nvPr/>
          </p:nvSpPr>
          <p:spPr bwMode="auto">
            <a:xfrm>
              <a:off x="368" y="1596"/>
              <a:ext cx="152" cy="722"/>
            </a:xfrm>
            <a:custGeom>
              <a:avLst/>
              <a:gdLst>
                <a:gd name="T0" fmla="*/ 5 w 304"/>
                <a:gd name="T1" fmla="*/ 0 h 1443"/>
                <a:gd name="T2" fmla="*/ 5 w 304"/>
                <a:gd name="T3" fmla="*/ 13 h 1443"/>
                <a:gd name="T4" fmla="*/ 0 w 304"/>
                <a:gd name="T5" fmla="*/ 23 h 1443"/>
                <a:gd name="T6" fmla="*/ 0 60000 65536"/>
                <a:gd name="T7" fmla="*/ 0 60000 65536"/>
                <a:gd name="T8" fmla="*/ 0 60000 65536"/>
                <a:gd name="T9" fmla="*/ 0 w 304"/>
                <a:gd name="T10" fmla="*/ 0 h 1443"/>
                <a:gd name="T11" fmla="*/ 304 w 304"/>
                <a:gd name="T12" fmla="*/ 1443 h 144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04" h="1443">
                  <a:moveTo>
                    <a:pt x="304" y="0"/>
                  </a:moveTo>
                  <a:lnTo>
                    <a:pt x="304" y="802"/>
                  </a:lnTo>
                  <a:lnTo>
                    <a:pt x="0" y="1443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ES" altLang="es-UY"/>
            </a:p>
          </p:txBody>
        </p:sp>
        <p:sp>
          <p:nvSpPr>
            <p:cNvPr id="12297" name="Freeform 17"/>
            <p:cNvSpPr>
              <a:spLocks/>
            </p:cNvSpPr>
            <p:nvPr/>
          </p:nvSpPr>
          <p:spPr bwMode="auto">
            <a:xfrm>
              <a:off x="444" y="1437"/>
              <a:ext cx="152" cy="159"/>
            </a:xfrm>
            <a:custGeom>
              <a:avLst/>
              <a:gdLst>
                <a:gd name="T0" fmla="*/ 0 w 304"/>
                <a:gd name="T1" fmla="*/ 2 h 320"/>
                <a:gd name="T2" fmla="*/ 1 w 304"/>
                <a:gd name="T3" fmla="*/ 1 h 320"/>
                <a:gd name="T4" fmla="*/ 1 w 304"/>
                <a:gd name="T5" fmla="*/ 1 h 320"/>
                <a:gd name="T6" fmla="*/ 1 w 304"/>
                <a:gd name="T7" fmla="*/ 0 h 320"/>
                <a:gd name="T8" fmla="*/ 1 w 304"/>
                <a:gd name="T9" fmla="*/ 0 h 320"/>
                <a:gd name="T10" fmla="*/ 1 w 304"/>
                <a:gd name="T11" fmla="*/ 0 h 320"/>
                <a:gd name="T12" fmla="*/ 1 w 304"/>
                <a:gd name="T13" fmla="*/ 0 h 320"/>
                <a:gd name="T14" fmla="*/ 2 w 304"/>
                <a:gd name="T15" fmla="*/ 0 h 320"/>
                <a:gd name="T16" fmla="*/ 2 w 304"/>
                <a:gd name="T17" fmla="*/ 0 h 320"/>
                <a:gd name="T18" fmla="*/ 3 w 304"/>
                <a:gd name="T19" fmla="*/ 0 h 320"/>
                <a:gd name="T20" fmla="*/ 3 w 304"/>
                <a:gd name="T21" fmla="*/ 0 h 320"/>
                <a:gd name="T22" fmla="*/ 3 w 304"/>
                <a:gd name="T23" fmla="*/ 0 h 320"/>
                <a:gd name="T24" fmla="*/ 5 w 304"/>
                <a:gd name="T25" fmla="*/ 0 h 320"/>
                <a:gd name="T26" fmla="*/ 5 w 304"/>
                <a:gd name="T27" fmla="*/ 1 h 320"/>
                <a:gd name="T28" fmla="*/ 5 w 304"/>
                <a:gd name="T29" fmla="*/ 1 h 320"/>
                <a:gd name="T30" fmla="*/ 5 w 304"/>
                <a:gd name="T31" fmla="*/ 2 h 320"/>
                <a:gd name="T32" fmla="*/ 5 w 304"/>
                <a:gd name="T33" fmla="*/ 2 h 320"/>
                <a:gd name="T34" fmla="*/ 5 w 304"/>
                <a:gd name="T35" fmla="*/ 3 h 320"/>
                <a:gd name="T36" fmla="*/ 5 w 304"/>
                <a:gd name="T37" fmla="*/ 3 h 320"/>
                <a:gd name="T38" fmla="*/ 5 w 304"/>
                <a:gd name="T39" fmla="*/ 3 h 320"/>
                <a:gd name="T40" fmla="*/ 5 w 304"/>
                <a:gd name="T41" fmla="*/ 4 h 320"/>
                <a:gd name="T42" fmla="*/ 3 w 304"/>
                <a:gd name="T43" fmla="*/ 4 h 320"/>
                <a:gd name="T44" fmla="*/ 3 w 304"/>
                <a:gd name="T45" fmla="*/ 4 h 320"/>
                <a:gd name="T46" fmla="*/ 2 w 304"/>
                <a:gd name="T47" fmla="*/ 4 h 320"/>
                <a:gd name="T48" fmla="*/ 2 w 304"/>
                <a:gd name="T49" fmla="*/ 4 h 320"/>
                <a:gd name="T50" fmla="*/ 1 w 304"/>
                <a:gd name="T51" fmla="*/ 4 h 320"/>
                <a:gd name="T52" fmla="*/ 1 w 304"/>
                <a:gd name="T53" fmla="*/ 4 h 320"/>
                <a:gd name="T54" fmla="*/ 1 w 304"/>
                <a:gd name="T55" fmla="*/ 4 h 320"/>
                <a:gd name="T56" fmla="*/ 1 w 304"/>
                <a:gd name="T57" fmla="*/ 4 h 320"/>
                <a:gd name="T58" fmla="*/ 1 w 304"/>
                <a:gd name="T59" fmla="*/ 3 h 320"/>
                <a:gd name="T60" fmla="*/ 1 w 304"/>
                <a:gd name="T61" fmla="*/ 3 h 320"/>
                <a:gd name="T62" fmla="*/ 1 w 304"/>
                <a:gd name="T63" fmla="*/ 3 h 320"/>
                <a:gd name="T64" fmla="*/ 0 w 304"/>
                <a:gd name="T65" fmla="*/ 2 h 32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04"/>
                <a:gd name="T100" fmla="*/ 0 h 320"/>
                <a:gd name="T101" fmla="*/ 304 w 304"/>
                <a:gd name="T102" fmla="*/ 320 h 320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04" h="320">
                  <a:moveTo>
                    <a:pt x="0" y="159"/>
                  </a:moveTo>
                  <a:lnTo>
                    <a:pt x="0" y="144"/>
                  </a:lnTo>
                  <a:lnTo>
                    <a:pt x="2" y="127"/>
                  </a:lnTo>
                  <a:lnTo>
                    <a:pt x="6" y="112"/>
                  </a:lnTo>
                  <a:lnTo>
                    <a:pt x="11" y="97"/>
                  </a:lnTo>
                  <a:lnTo>
                    <a:pt x="17" y="82"/>
                  </a:lnTo>
                  <a:lnTo>
                    <a:pt x="25" y="69"/>
                  </a:lnTo>
                  <a:lnTo>
                    <a:pt x="34" y="58"/>
                  </a:lnTo>
                  <a:lnTo>
                    <a:pt x="43" y="47"/>
                  </a:lnTo>
                  <a:lnTo>
                    <a:pt x="55" y="36"/>
                  </a:lnTo>
                  <a:lnTo>
                    <a:pt x="66" y="26"/>
                  </a:lnTo>
                  <a:lnTo>
                    <a:pt x="79" y="19"/>
                  </a:lnTo>
                  <a:lnTo>
                    <a:pt x="92" y="11"/>
                  </a:lnTo>
                  <a:lnTo>
                    <a:pt x="107" y="6"/>
                  </a:lnTo>
                  <a:lnTo>
                    <a:pt x="120" y="2"/>
                  </a:lnTo>
                  <a:lnTo>
                    <a:pt x="135" y="0"/>
                  </a:lnTo>
                  <a:lnTo>
                    <a:pt x="152" y="0"/>
                  </a:lnTo>
                  <a:lnTo>
                    <a:pt x="167" y="0"/>
                  </a:lnTo>
                  <a:lnTo>
                    <a:pt x="182" y="2"/>
                  </a:lnTo>
                  <a:lnTo>
                    <a:pt x="197" y="6"/>
                  </a:lnTo>
                  <a:lnTo>
                    <a:pt x="210" y="11"/>
                  </a:lnTo>
                  <a:lnTo>
                    <a:pt x="223" y="19"/>
                  </a:lnTo>
                  <a:lnTo>
                    <a:pt x="236" y="26"/>
                  </a:lnTo>
                  <a:lnTo>
                    <a:pt x="248" y="36"/>
                  </a:lnTo>
                  <a:lnTo>
                    <a:pt x="259" y="47"/>
                  </a:lnTo>
                  <a:lnTo>
                    <a:pt x="268" y="58"/>
                  </a:lnTo>
                  <a:lnTo>
                    <a:pt x="278" y="69"/>
                  </a:lnTo>
                  <a:lnTo>
                    <a:pt x="285" y="82"/>
                  </a:lnTo>
                  <a:lnTo>
                    <a:pt x="291" y="97"/>
                  </a:lnTo>
                  <a:lnTo>
                    <a:pt x="296" y="112"/>
                  </a:lnTo>
                  <a:lnTo>
                    <a:pt x="300" y="127"/>
                  </a:lnTo>
                  <a:lnTo>
                    <a:pt x="302" y="144"/>
                  </a:lnTo>
                  <a:lnTo>
                    <a:pt x="304" y="159"/>
                  </a:lnTo>
                  <a:lnTo>
                    <a:pt x="302" y="176"/>
                  </a:lnTo>
                  <a:lnTo>
                    <a:pt x="300" y="193"/>
                  </a:lnTo>
                  <a:lnTo>
                    <a:pt x="296" y="208"/>
                  </a:lnTo>
                  <a:lnTo>
                    <a:pt x="291" y="223"/>
                  </a:lnTo>
                  <a:lnTo>
                    <a:pt x="285" y="236"/>
                  </a:lnTo>
                  <a:lnTo>
                    <a:pt x="278" y="249"/>
                  </a:lnTo>
                  <a:lnTo>
                    <a:pt x="268" y="262"/>
                  </a:lnTo>
                  <a:lnTo>
                    <a:pt x="259" y="273"/>
                  </a:lnTo>
                  <a:lnTo>
                    <a:pt x="248" y="282"/>
                  </a:lnTo>
                  <a:lnTo>
                    <a:pt x="236" y="292"/>
                  </a:lnTo>
                  <a:lnTo>
                    <a:pt x="223" y="301"/>
                  </a:lnTo>
                  <a:lnTo>
                    <a:pt x="210" y="307"/>
                  </a:lnTo>
                  <a:lnTo>
                    <a:pt x="197" y="312"/>
                  </a:lnTo>
                  <a:lnTo>
                    <a:pt x="182" y="316"/>
                  </a:lnTo>
                  <a:lnTo>
                    <a:pt x="167" y="320"/>
                  </a:lnTo>
                  <a:lnTo>
                    <a:pt x="152" y="320"/>
                  </a:lnTo>
                  <a:lnTo>
                    <a:pt x="135" y="320"/>
                  </a:lnTo>
                  <a:lnTo>
                    <a:pt x="120" y="316"/>
                  </a:lnTo>
                  <a:lnTo>
                    <a:pt x="107" y="312"/>
                  </a:lnTo>
                  <a:lnTo>
                    <a:pt x="92" y="307"/>
                  </a:lnTo>
                  <a:lnTo>
                    <a:pt x="79" y="301"/>
                  </a:lnTo>
                  <a:lnTo>
                    <a:pt x="66" y="292"/>
                  </a:lnTo>
                  <a:lnTo>
                    <a:pt x="55" y="282"/>
                  </a:lnTo>
                  <a:lnTo>
                    <a:pt x="43" y="273"/>
                  </a:lnTo>
                  <a:lnTo>
                    <a:pt x="34" y="262"/>
                  </a:lnTo>
                  <a:lnTo>
                    <a:pt x="25" y="249"/>
                  </a:lnTo>
                  <a:lnTo>
                    <a:pt x="17" y="236"/>
                  </a:lnTo>
                  <a:lnTo>
                    <a:pt x="11" y="223"/>
                  </a:lnTo>
                  <a:lnTo>
                    <a:pt x="6" y="208"/>
                  </a:lnTo>
                  <a:lnTo>
                    <a:pt x="2" y="193"/>
                  </a:lnTo>
                  <a:lnTo>
                    <a:pt x="0" y="176"/>
                  </a:lnTo>
                  <a:lnTo>
                    <a:pt x="0" y="159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ES" altLang="es-UY"/>
            </a:p>
          </p:txBody>
        </p:sp>
        <p:sp>
          <p:nvSpPr>
            <p:cNvPr id="12298" name="Rectangle 18"/>
            <p:cNvSpPr>
              <a:spLocks noChangeArrowheads="1"/>
            </p:cNvSpPr>
            <p:nvPr/>
          </p:nvSpPr>
          <p:spPr bwMode="auto">
            <a:xfrm>
              <a:off x="355" y="2375"/>
              <a:ext cx="339" cy="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s-UY" altLang="es-UY" sz="1400">
                  <a:solidFill>
                    <a:srgbClr val="000000"/>
                  </a:solidFill>
                </a:rPr>
                <a:t>Cliente</a:t>
              </a:r>
              <a:endParaRPr lang="es-UY" altLang="es-UY" sz="1800"/>
            </a:p>
          </p:txBody>
        </p:sp>
        <p:sp>
          <p:nvSpPr>
            <p:cNvPr id="12299" name="Freeform 19"/>
            <p:cNvSpPr>
              <a:spLocks noEditPoints="1"/>
            </p:cNvSpPr>
            <p:nvPr/>
          </p:nvSpPr>
          <p:spPr bwMode="auto">
            <a:xfrm>
              <a:off x="3375" y="2272"/>
              <a:ext cx="7" cy="203"/>
            </a:xfrm>
            <a:custGeom>
              <a:avLst/>
              <a:gdLst>
                <a:gd name="T0" fmla="*/ 1 w 13"/>
                <a:gd name="T1" fmla="*/ 1 h 406"/>
                <a:gd name="T2" fmla="*/ 1 w 13"/>
                <a:gd name="T3" fmla="*/ 2 h 406"/>
                <a:gd name="T4" fmla="*/ 1 w 13"/>
                <a:gd name="T5" fmla="*/ 2 h 406"/>
                <a:gd name="T6" fmla="*/ 1 w 13"/>
                <a:gd name="T7" fmla="*/ 2 h 406"/>
                <a:gd name="T8" fmla="*/ 1 w 13"/>
                <a:gd name="T9" fmla="*/ 2 h 406"/>
                <a:gd name="T10" fmla="*/ 1 w 13"/>
                <a:gd name="T11" fmla="*/ 2 h 406"/>
                <a:gd name="T12" fmla="*/ 1 w 13"/>
                <a:gd name="T13" fmla="*/ 2 h 406"/>
                <a:gd name="T14" fmla="*/ 1 w 13"/>
                <a:gd name="T15" fmla="*/ 2 h 406"/>
                <a:gd name="T16" fmla="*/ 0 w 13"/>
                <a:gd name="T17" fmla="*/ 2 h 406"/>
                <a:gd name="T18" fmla="*/ 0 w 13"/>
                <a:gd name="T19" fmla="*/ 2 h 406"/>
                <a:gd name="T20" fmla="*/ 0 w 13"/>
                <a:gd name="T21" fmla="*/ 1 h 406"/>
                <a:gd name="T22" fmla="*/ 0 w 13"/>
                <a:gd name="T23" fmla="*/ 1 h 406"/>
                <a:gd name="T24" fmla="*/ 1 w 13"/>
                <a:gd name="T25" fmla="*/ 1 h 406"/>
                <a:gd name="T26" fmla="*/ 1 w 13"/>
                <a:gd name="T27" fmla="*/ 1 h 406"/>
                <a:gd name="T28" fmla="*/ 1 w 13"/>
                <a:gd name="T29" fmla="*/ 0 h 406"/>
                <a:gd name="T30" fmla="*/ 1 w 13"/>
                <a:gd name="T31" fmla="*/ 1 h 406"/>
                <a:gd name="T32" fmla="*/ 1 w 13"/>
                <a:gd name="T33" fmla="*/ 1 h 406"/>
                <a:gd name="T34" fmla="*/ 1 w 13"/>
                <a:gd name="T35" fmla="*/ 1 h 406"/>
                <a:gd name="T36" fmla="*/ 1 w 13"/>
                <a:gd name="T37" fmla="*/ 1 h 406"/>
                <a:gd name="T38" fmla="*/ 1 w 13"/>
                <a:gd name="T39" fmla="*/ 1 h 406"/>
                <a:gd name="T40" fmla="*/ 1 w 13"/>
                <a:gd name="T41" fmla="*/ 3 h 406"/>
                <a:gd name="T42" fmla="*/ 1 w 13"/>
                <a:gd name="T43" fmla="*/ 3 h 406"/>
                <a:gd name="T44" fmla="*/ 1 w 13"/>
                <a:gd name="T45" fmla="*/ 3 h 406"/>
                <a:gd name="T46" fmla="*/ 1 w 13"/>
                <a:gd name="T47" fmla="*/ 3 h 406"/>
                <a:gd name="T48" fmla="*/ 1 w 13"/>
                <a:gd name="T49" fmla="*/ 3 h 406"/>
                <a:gd name="T50" fmla="*/ 1 w 13"/>
                <a:gd name="T51" fmla="*/ 3 h 406"/>
                <a:gd name="T52" fmla="*/ 1 w 13"/>
                <a:gd name="T53" fmla="*/ 3 h 406"/>
                <a:gd name="T54" fmla="*/ 1 w 13"/>
                <a:gd name="T55" fmla="*/ 3 h 406"/>
                <a:gd name="T56" fmla="*/ 0 w 13"/>
                <a:gd name="T57" fmla="*/ 3 h 406"/>
                <a:gd name="T58" fmla="*/ 0 w 13"/>
                <a:gd name="T59" fmla="*/ 3 h 406"/>
                <a:gd name="T60" fmla="*/ 0 w 13"/>
                <a:gd name="T61" fmla="*/ 3 h 406"/>
                <a:gd name="T62" fmla="*/ 0 w 13"/>
                <a:gd name="T63" fmla="*/ 3 h 406"/>
                <a:gd name="T64" fmla="*/ 1 w 13"/>
                <a:gd name="T65" fmla="*/ 3 h 406"/>
                <a:gd name="T66" fmla="*/ 1 w 13"/>
                <a:gd name="T67" fmla="*/ 3 h 406"/>
                <a:gd name="T68" fmla="*/ 1 w 13"/>
                <a:gd name="T69" fmla="*/ 3 h 406"/>
                <a:gd name="T70" fmla="*/ 1 w 13"/>
                <a:gd name="T71" fmla="*/ 3 h 406"/>
                <a:gd name="T72" fmla="*/ 1 w 13"/>
                <a:gd name="T73" fmla="*/ 3 h 406"/>
                <a:gd name="T74" fmla="*/ 1 w 13"/>
                <a:gd name="T75" fmla="*/ 3 h 406"/>
                <a:gd name="T76" fmla="*/ 1 w 13"/>
                <a:gd name="T77" fmla="*/ 3 h 406"/>
                <a:gd name="T78" fmla="*/ 1 w 13"/>
                <a:gd name="T79" fmla="*/ 3 h 406"/>
                <a:gd name="T80" fmla="*/ 1 w 13"/>
                <a:gd name="T81" fmla="*/ 5 h 406"/>
                <a:gd name="T82" fmla="*/ 1 w 13"/>
                <a:gd name="T83" fmla="*/ 6 h 406"/>
                <a:gd name="T84" fmla="*/ 1 w 13"/>
                <a:gd name="T85" fmla="*/ 6 h 406"/>
                <a:gd name="T86" fmla="*/ 1 w 13"/>
                <a:gd name="T87" fmla="*/ 6 h 406"/>
                <a:gd name="T88" fmla="*/ 1 w 13"/>
                <a:gd name="T89" fmla="*/ 6 h 406"/>
                <a:gd name="T90" fmla="*/ 1 w 13"/>
                <a:gd name="T91" fmla="*/ 6 h 406"/>
                <a:gd name="T92" fmla="*/ 1 w 13"/>
                <a:gd name="T93" fmla="*/ 6 h 406"/>
                <a:gd name="T94" fmla="*/ 1 w 13"/>
                <a:gd name="T95" fmla="*/ 6 h 406"/>
                <a:gd name="T96" fmla="*/ 0 w 13"/>
                <a:gd name="T97" fmla="*/ 6 h 406"/>
                <a:gd name="T98" fmla="*/ 0 w 13"/>
                <a:gd name="T99" fmla="*/ 6 h 406"/>
                <a:gd name="T100" fmla="*/ 0 w 13"/>
                <a:gd name="T101" fmla="*/ 5 h 406"/>
                <a:gd name="T102" fmla="*/ 0 w 13"/>
                <a:gd name="T103" fmla="*/ 5 h 406"/>
                <a:gd name="T104" fmla="*/ 1 w 13"/>
                <a:gd name="T105" fmla="*/ 5 h 406"/>
                <a:gd name="T106" fmla="*/ 1 w 13"/>
                <a:gd name="T107" fmla="*/ 5 h 406"/>
                <a:gd name="T108" fmla="*/ 1 w 13"/>
                <a:gd name="T109" fmla="*/ 5 h 406"/>
                <a:gd name="T110" fmla="*/ 1 w 13"/>
                <a:gd name="T111" fmla="*/ 5 h 406"/>
                <a:gd name="T112" fmla="*/ 1 w 13"/>
                <a:gd name="T113" fmla="*/ 5 h 406"/>
                <a:gd name="T114" fmla="*/ 1 w 13"/>
                <a:gd name="T115" fmla="*/ 5 h 406"/>
                <a:gd name="T116" fmla="*/ 1 w 13"/>
                <a:gd name="T117" fmla="*/ 5 h 406"/>
                <a:gd name="T118" fmla="*/ 1 w 13"/>
                <a:gd name="T119" fmla="*/ 5 h 40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13"/>
                <a:gd name="T181" fmla="*/ 0 h 406"/>
                <a:gd name="T182" fmla="*/ 13 w 13"/>
                <a:gd name="T183" fmla="*/ 406 h 40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13" h="406">
                  <a:moveTo>
                    <a:pt x="13" y="8"/>
                  </a:moveTo>
                  <a:lnTo>
                    <a:pt x="13" y="95"/>
                  </a:lnTo>
                  <a:lnTo>
                    <a:pt x="13" y="97"/>
                  </a:lnTo>
                  <a:lnTo>
                    <a:pt x="11" y="101"/>
                  </a:lnTo>
                  <a:lnTo>
                    <a:pt x="10" y="101"/>
                  </a:lnTo>
                  <a:lnTo>
                    <a:pt x="8" y="103"/>
                  </a:lnTo>
                  <a:lnTo>
                    <a:pt x="4" y="101"/>
                  </a:lnTo>
                  <a:lnTo>
                    <a:pt x="2" y="101"/>
                  </a:lnTo>
                  <a:lnTo>
                    <a:pt x="0" y="97"/>
                  </a:lnTo>
                  <a:lnTo>
                    <a:pt x="0" y="95"/>
                  </a:lnTo>
                  <a:lnTo>
                    <a:pt x="0" y="8"/>
                  </a:lnTo>
                  <a:lnTo>
                    <a:pt x="0" y="4"/>
                  </a:lnTo>
                  <a:lnTo>
                    <a:pt x="2" y="2"/>
                  </a:lnTo>
                  <a:lnTo>
                    <a:pt x="4" y="2"/>
                  </a:lnTo>
                  <a:lnTo>
                    <a:pt x="8" y="0"/>
                  </a:lnTo>
                  <a:lnTo>
                    <a:pt x="10" y="2"/>
                  </a:lnTo>
                  <a:lnTo>
                    <a:pt x="11" y="2"/>
                  </a:lnTo>
                  <a:lnTo>
                    <a:pt x="13" y="4"/>
                  </a:lnTo>
                  <a:lnTo>
                    <a:pt x="13" y="8"/>
                  </a:lnTo>
                  <a:close/>
                  <a:moveTo>
                    <a:pt x="13" y="159"/>
                  </a:moveTo>
                  <a:lnTo>
                    <a:pt x="13" y="247"/>
                  </a:lnTo>
                  <a:lnTo>
                    <a:pt x="13" y="251"/>
                  </a:lnTo>
                  <a:lnTo>
                    <a:pt x="11" y="252"/>
                  </a:lnTo>
                  <a:lnTo>
                    <a:pt x="10" y="254"/>
                  </a:lnTo>
                  <a:lnTo>
                    <a:pt x="8" y="254"/>
                  </a:lnTo>
                  <a:lnTo>
                    <a:pt x="4" y="254"/>
                  </a:lnTo>
                  <a:lnTo>
                    <a:pt x="2" y="252"/>
                  </a:lnTo>
                  <a:lnTo>
                    <a:pt x="0" y="251"/>
                  </a:lnTo>
                  <a:lnTo>
                    <a:pt x="0" y="247"/>
                  </a:lnTo>
                  <a:lnTo>
                    <a:pt x="0" y="159"/>
                  </a:lnTo>
                  <a:lnTo>
                    <a:pt x="0" y="157"/>
                  </a:lnTo>
                  <a:lnTo>
                    <a:pt x="2" y="155"/>
                  </a:lnTo>
                  <a:lnTo>
                    <a:pt x="4" y="153"/>
                  </a:lnTo>
                  <a:lnTo>
                    <a:pt x="8" y="153"/>
                  </a:lnTo>
                  <a:lnTo>
                    <a:pt x="10" y="153"/>
                  </a:lnTo>
                  <a:lnTo>
                    <a:pt x="11" y="155"/>
                  </a:lnTo>
                  <a:lnTo>
                    <a:pt x="13" y="157"/>
                  </a:lnTo>
                  <a:lnTo>
                    <a:pt x="13" y="159"/>
                  </a:lnTo>
                  <a:close/>
                  <a:moveTo>
                    <a:pt x="13" y="310"/>
                  </a:moveTo>
                  <a:lnTo>
                    <a:pt x="13" y="400"/>
                  </a:lnTo>
                  <a:lnTo>
                    <a:pt x="13" y="402"/>
                  </a:lnTo>
                  <a:lnTo>
                    <a:pt x="11" y="404"/>
                  </a:lnTo>
                  <a:lnTo>
                    <a:pt x="10" y="406"/>
                  </a:lnTo>
                  <a:lnTo>
                    <a:pt x="8" y="406"/>
                  </a:lnTo>
                  <a:lnTo>
                    <a:pt x="4" y="406"/>
                  </a:lnTo>
                  <a:lnTo>
                    <a:pt x="2" y="404"/>
                  </a:lnTo>
                  <a:lnTo>
                    <a:pt x="0" y="402"/>
                  </a:lnTo>
                  <a:lnTo>
                    <a:pt x="0" y="400"/>
                  </a:lnTo>
                  <a:lnTo>
                    <a:pt x="0" y="310"/>
                  </a:lnTo>
                  <a:lnTo>
                    <a:pt x="0" y="309"/>
                  </a:lnTo>
                  <a:lnTo>
                    <a:pt x="2" y="307"/>
                  </a:lnTo>
                  <a:lnTo>
                    <a:pt x="4" y="305"/>
                  </a:lnTo>
                  <a:lnTo>
                    <a:pt x="8" y="305"/>
                  </a:lnTo>
                  <a:lnTo>
                    <a:pt x="10" y="305"/>
                  </a:lnTo>
                  <a:lnTo>
                    <a:pt x="11" y="307"/>
                  </a:lnTo>
                  <a:lnTo>
                    <a:pt x="13" y="309"/>
                  </a:lnTo>
                  <a:lnTo>
                    <a:pt x="13" y="310"/>
                  </a:lnTo>
                  <a:close/>
                </a:path>
              </a:pathLst>
            </a:custGeom>
            <a:solidFill>
              <a:srgbClr val="000000"/>
            </a:solidFill>
            <a:ln w="15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ES" altLang="es-UY"/>
            </a:p>
          </p:txBody>
        </p:sp>
        <p:sp>
          <p:nvSpPr>
            <p:cNvPr id="12300" name="Rectangle 20"/>
            <p:cNvSpPr>
              <a:spLocks noChangeArrowheads="1"/>
            </p:cNvSpPr>
            <p:nvPr/>
          </p:nvSpPr>
          <p:spPr bwMode="auto">
            <a:xfrm>
              <a:off x="3023" y="2120"/>
              <a:ext cx="712" cy="35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ES" altLang="es-UY"/>
            </a:p>
          </p:txBody>
        </p:sp>
        <p:sp>
          <p:nvSpPr>
            <p:cNvPr id="12301" name="Rectangle 21"/>
            <p:cNvSpPr>
              <a:spLocks noChangeArrowheads="1"/>
            </p:cNvSpPr>
            <p:nvPr/>
          </p:nvSpPr>
          <p:spPr bwMode="auto">
            <a:xfrm>
              <a:off x="3023" y="2120"/>
              <a:ext cx="712" cy="355"/>
            </a:xfrm>
            <a:prstGeom prst="rect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ES" altLang="es-UY"/>
            </a:p>
          </p:txBody>
        </p:sp>
        <p:sp>
          <p:nvSpPr>
            <p:cNvPr id="12302" name="Line 22"/>
            <p:cNvSpPr>
              <a:spLocks noChangeShapeType="1"/>
            </p:cNvSpPr>
            <p:nvPr/>
          </p:nvSpPr>
          <p:spPr bwMode="auto">
            <a:xfrm>
              <a:off x="3188" y="2342"/>
              <a:ext cx="382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UY"/>
            </a:p>
          </p:txBody>
        </p:sp>
        <p:sp>
          <p:nvSpPr>
            <p:cNvPr id="12303" name="Rectangle 23"/>
            <p:cNvSpPr>
              <a:spLocks noChangeArrowheads="1"/>
            </p:cNvSpPr>
            <p:nvPr/>
          </p:nvSpPr>
          <p:spPr bwMode="auto">
            <a:xfrm>
              <a:off x="3188" y="2231"/>
              <a:ext cx="393" cy="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s-UY" altLang="es-UY" sz="1400">
                  <a:solidFill>
                    <a:srgbClr val="000000"/>
                  </a:solidFill>
                </a:rPr>
                <a:t>Sistema</a:t>
              </a:r>
              <a:endParaRPr lang="es-UY" altLang="es-UY" sz="1800"/>
            </a:p>
          </p:txBody>
        </p:sp>
        <p:sp>
          <p:nvSpPr>
            <p:cNvPr id="12304" name="Freeform 24"/>
            <p:cNvSpPr>
              <a:spLocks noEditPoints="1"/>
            </p:cNvSpPr>
            <p:nvPr/>
          </p:nvSpPr>
          <p:spPr bwMode="auto">
            <a:xfrm>
              <a:off x="515" y="2470"/>
              <a:ext cx="10" cy="1283"/>
            </a:xfrm>
            <a:custGeom>
              <a:avLst/>
              <a:gdLst>
                <a:gd name="T0" fmla="*/ 1 w 18"/>
                <a:gd name="T1" fmla="*/ 3 h 2566"/>
                <a:gd name="T2" fmla="*/ 1 w 18"/>
                <a:gd name="T3" fmla="*/ 3 h 2566"/>
                <a:gd name="T4" fmla="*/ 0 w 18"/>
                <a:gd name="T5" fmla="*/ 1 h 2566"/>
                <a:gd name="T6" fmla="*/ 1 w 18"/>
                <a:gd name="T7" fmla="*/ 0 h 2566"/>
                <a:gd name="T8" fmla="*/ 1 w 18"/>
                <a:gd name="T9" fmla="*/ 1 h 2566"/>
                <a:gd name="T10" fmla="*/ 1 w 18"/>
                <a:gd name="T11" fmla="*/ 5 h 2566"/>
                <a:gd name="T12" fmla="*/ 1 w 18"/>
                <a:gd name="T13" fmla="*/ 5 h 2566"/>
                <a:gd name="T14" fmla="*/ 0 w 18"/>
                <a:gd name="T15" fmla="*/ 3 h 2566"/>
                <a:gd name="T16" fmla="*/ 1 w 18"/>
                <a:gd name="T17" fmla="*/ 3 h 2566"/>
                <a:gd name="T18" fmla="*/ 1 w 18"/>
                <a:gd name="T19" fmla="*/ 3 h 2566"/>
                <a:gd name="T20" fmla="*/ 1 w 18"/>
                <a:gd name="T21" fmla="*/ 10 h 2566"/>
                <a:gd name="T22" fmla="*/ 1 w 18"/>
                <a:gd name="T23" fmla="*/ 10 h 2566"/>
                <a:gd name="T24" fmla="*/ 0 w 18"/>
                <a:gd name="T25" fmla="*/ 7 h 2566"/>
                <a:gd name="T26" fmla="*/ 1 w 18"/>
                <a:gd name="T27" fmla="*/ 7 h 2566"/>
                <a:gd name="T28" fmla="*/ 1 w 18"/>
                <a:gd name="T29" fmla="*/ 7 h 2566"/>
                <a:gd name="T30" fmla="*/ 1 w 18"/>
                <a:gd name="T31" fmla="*/ 13 h 2566"/>
                <a:gd name="T32" fmla="*/ 1 w 18"/>
                <a:gd name="T33" fmla="*/ 13 h 2566"/>
                <a:gd name="T34" fmla="*/ 0 w 18"/>
                <a:gd name="T35" fmla="*/ 10 h 2566"/>
                <a:gd name="T36" fmla="*/ 1 w 18"/>
                <a:gd name="T37" fmla="*/ 10 h 2566"/>
                <a:gd name="T38" fmla="*/ 1 w 18"/>
                <a:gd name="T39" fmla="*/ 10 h 2566"/>
                <a:gd name="T40" fmla="*/ 1 w 18"/>
                <a:gd name="T41" fmla="*/ 17 h 2566"/>
                <a:gd name="T42" fmla="*/ 1 w 18"/>
                <a:gd name="T43" fmla="*/ 17 h 2566"/>
                <a:gd name="T44" fmla="*/ 0 w 18"/>
                <a:gd name="T45" fmla="*/ 14 h 2566"/>
                <a:gd name="T46" fmla="*/ 1 w 18"/>
                <a:gd name="T47" fmla="*/ 14 h 2566"/>
                <a:gd name="T48" fmla="*/ 1 w 18"/>
                <a:gd name="T49" fmla="*/ 14 h 2566"/>
                <a:gd name="T50" fmla="*/ 1 w 18"/>
                <a:gd name="T51" fmla="*/ 20 h 2566"/>
                <a:gd name="T52" fmla="*/ 1 w 18"/>
                <a:gd name="T53" fmla="*/ 20 h 2566"/>
                <a:gd name="T54" fmla="*/ 0 w 18"/>
                <a:gd name="T55" fmla="*/ 18 h 2566"/>
                <a:gd name="T56" fmla="*/ 1 w 18"/>
                <a:gd name="T57" fmla="*/ 18 h 2566"/>
                <a:gd name="T58" fmla="*/ 1 w 18"/>
                <a:gd name="T59" fmla="*/ 18 h 2566"/>
                <a:gd name="T60" fmla="*/ 1 w 18"/>
                <a:gd name="T61" fmla="*/ 23 h 2566"/>
                <a:gd name="T62" fmla="*/ 1 w 18"/>
                <a:gd name="T63" fmla="*/ 23 h 2566"/>
                <a:gd name="T64" fmla="*/ 0 w 18"/>
                <a:gd name="T65" fmla="*/ 21 h 2566"/>
                <a:gd name="T66" fmla="*/ 1 w 18"/>
                <a:gd name="T67" fmla="*/ 21 h 2566"/>
                <a:gd name="T68" fmla="*/ 1 w 18"/>
                <a:gd name="T69" fmla="*/ 21 h 2566"/>
                <a:gd name="T70" fmla="*/ 1 w 18"/>
                <a:gd name="T71" fmla="*/ 27 h 2566"/>
                <a:gd name="T72" fmla="*/ 1 w 18"/>
                <a:gd name="T73" fmla="*/ 27 h 2566"/>
                <a:gd name="T74" fmla="*/ 0 w 18"/>
                <a:gd name="T75" fmla="*/ 25 h 2566"/>
                <a:gd name="T76" fmla="*/ 1 w 18"/>
                <a:gd name="T77" fmla="*/ 24 h 2566"/>
                <a:gd name="T78" fmla="*/ 1 w 18"/>
                <a:gd name="T79" fmla="*/ 25 h 2566"/>
                <a:gd name="T80" fmla="*/ 1 w 18"/>
                <a:gd name="T81" fmla="*/ 30 h 2566"/>
                <a:gd name="T82" fmla="*/ 1 w 18"/>
                <a:gd name="T83" fmla="*/ 30 h 2566"/>
                <a:gd name="T84" fmla="*/ 0 w 18"/>
                <a:gd name="T85" fmla="*/ 28 h 2566"/>
                <a:gd name="T86" fmla="*/ 1 w 18"/>
                <a:gd name="T87" fmla="*/ 28 h 2566"/>
                <a:gd name="T88" fmla="*/ 1 w 18"/>
                <a:gd name="T89" fmla="*/ 28 h 2566"/>
                <a:gd name="T90" fmla="*/ 1 w 18"/>
                <a:gd name="T91" fmla="*/ 35 h 2566"/>
                <a:gd name="T92" fmla="*/ 1 w 18"/>
                <a:gd name="T93" fmla="*/ 35 h 2566"/>
                <a:gd name="T94" fmla="*/ 0 w 18"/>
                <a:gd name="T95" fmla="*/ 33 h 2566"/>
                <a:gd name="T96" fmla="*/ 1 w 18"/>
                <a:gd name="T97" fmla="*/ 33 h 2566"/>
                <a:gd name="T98" fmla="*/ 1 w 18"/>
                <a:gd name="T99" fmla="*/ 33 h 2566"/>
                <a:gd name="T100" fmla="*/ 1 w 18"/>
                <a:gd name="T101" fmla="*/ 38 h 2566"/>
                <a:gd name="T102" fmla="*/ 1 w 18"/>
                <a:gd name="T103" fmla="*/ 38 h 2566"/>
                <a:gd name="T104" fmla="*/ 0 w 18"/>
                <a:gd name="T105" fmla="*/ 36 h 2566"/>
                <a:gd name="T106" fmla="*/ 1 w 18"/>
                <a:gd name="T107" fmla="*/ 36 h 2566"/>
                <a:gd name="T108" fmla="*/ 1 w 18"/>
                <a:gd name="T109" fmla="*/ 36 h 2566"/>
                <a:gd name="T110" fmla="*/ 1 w 18"/>
                <a:gd name="T111" fmla="*/ 40 h 2566"/>
                <a:gd name="T112" fmla="*/ 1 w 18"/>
                <a:gd name="T113" fmla="*/ 40 h 2566"/>
                <a:gd name="T114" fmla="*/ 0 w 18"/>
                <a:gd name="T115" fmla="*/ 40 h 2566"/>
                <a:gd name="T116" fmla="*/ 1 w 18"/>
                <a:gd name="T117" fmla="*/ 40 h 2566"/>
                <a:gd name="T118" fmla="*/ 1 w 18"/>
                <a:gd name="T119" fmla="*/ 40 h 256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18"/>
                <a:gd name="T181" fmla="*/ 0 h 2566"/>
                <a:gd name="T182" fmla="*/ 18 w 18"/>
                <a:gd name="T183" fmla="*/ 2566 h 256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18" h="2566">
                  <a:moveTo>
                    <a:pt x="18" y="10"/>
                  </a:moveTo>
                  <a:lnTo>
                    <a:pt x="18" y="142"/>
                  </a:lnTo>
                  <a:lnTo>
                    <a:pt x="17" y="146"/>
                  </a:lnTo>
                  <a:lnTo>
                    <a:pt x="15" y="150"/>
                  </a:lnTo>
                  <a:lnTo>
                    <a:pt x="13" y="152"/>
                  </a:lnTo>
                  <a:lnTo>
                    <a:pt x="9" y="152"/>
                  </a:lnTo>
                  <a:lnTo>
                    <a:pt x="5" y="152"/>
                  </a:lnTo>
                  <a:lnTo>
                    <a:pt x="2" y="150"/>
                  </a:lnTo>
                  <a:lnTo>
                    <a:pt x="0" y="146"/>
                  </a:lnTo>
                  <a:lnTo>
                    <a:pt x="0" y="142"/>
                  </a:lnTo>
                  <a:lnTo>
                    <a:pt x="0" y="10"/>
                  </a:lnTo>
                  <a:lnTo>
                    <a:pt x="0" y="6"/>
                  </a:lnTo>
                  <a:lnTo>
                    <a:pt x="2" y="4"/>
                  </a:lnTo>
                  <a:lnTo>
                    <a:pt x="5" y="0"/>
                  </a:lnTo>
                  <a:lnTo>
                    <a:pt x="9" y="0"/>
                  </a:lnTo>
                  <a:lnTo>
                    <a:pt x="13" y="0"/>
                  </a:lnTo>
                  <a:lnTo>
                    <a:pt x="15" y="4"/>
                  </a:lnTo>
                  <a:lnTo>
                    <a:pt x="17" y="6"/>
                  </a:lnTo>
                  <a:lnTo>
                    <a:pt x="18" y="10"/>
                  </a:lnTo>
                  <a:close/>
                  <a:moveTo>
                    <a:pt x="18" y="238"/>
                  </a:moveTo>
                  <a:lnTo>
                    <a:pt x="18" y="370"/>
                  </a:lnTo>
                  <a:lnTo>
                    <a:pt x="17" y="374"/>
                  </a:lnTo>
                  <a:lnTo>
                    <a:pt x="15" y="378"/>
                  </a:lnTo>
                  <a:lnTo>
                    <a:pt x="13" y="380"/>
                  </a:lnTo>
                  <a:lnTo>
                    <a:pt x="9" y="380"/>
                  </a:lnTo>
                  <a:lnTo>
                    <a:pt x="5" y="380"/>
                  </a:lnTo>
                  <a:lnTo>
                    <a:pt x="2" y="378"/>
                  </a:lnTo>
                  <a:lnTo>
                    <a:pt x="0" y="374"/>
                  </a:lnTo>
                  <a:lnTo>
                    <a:pt x="0" y="370"/>
                  </a:lnTo>
                  <a:lnTo>
                    <a:pt x="0" y="238"/>
                  </a:lnTo>
                  <a:lnTo>
                    <a:pt x="0" y="234"/>
                  </a:lnTo>
                  <a:lnTo>
                    <a:pt x="2" y="230"/>
                  </a:lnTo>
                  <a:lnTo>
                    <a:pt x="5" y="228"/>
                  </a:lnTo>
                  <a:lnTo>
                    <a:pt x="9" y="228"/>
                  </a:lnTo>
                  <a:lnTo>
                    <a:pt x="13" y="228"/>
                  </a:lnTo>
                  <a:lnTo>
                    <a:pt x="15" y="230"/>
                  </a:lnTo>
                  <a:lnTo>
                    <a:pt x="17" y="234"/>
                  </a:lnTo>
                  <a:lnTo>
                    <a:pt x="18" y="238"/>
                  </a:lnTo>
                  <a:close/>
                  <a:moveTo>
                    <a:pt x="18" y="466"/>
                  </a:moveTo>
                  <a:lnTo>
                    <a:pt x="18" y="598"/>
                  </a:lnTo>
                  <a:lnTo>
                    <a:pt x="17" y="602"/>
                  </a:lnTo>
                  <a:lnTo>
                    <a:pt x="15" y="606"/>
                  </a:lnTo>
                  <a:lnTo>
                    <a:pt x="13" y="608"/>
                  </a:lnTo>
                  <a:lnTo>
                    <a:pt x="9" y="608"/>
                  </a:lnTo>
                  <a:lnTo>
                    <a:pt x="5" y="608"/>
                  </a:lnTo>
                  <a:lnTo>
                    <a:pt x="2" y="606"/>
                  </a:lnTo>
                  <a:lnTo>
                    <a:pt x="0" y="602"/>
                  </a:lnTo>
                  <a:lnTo>
                    <a:pt x="0" y="598"/>
                  </a:lnTo>
                  <a:lnTo>
                    <a:pt x="0" y="466"/>
                  </a:lnTo>
                  <a:lnTo>
                    <a:pt x="0" y="462"/>
                  </a:lnTo>
                  <a:lnTo>
                    <a:pt x="2" y="458"/>
                  </a:lnTo>
                  <a:lnTo>
                    <a:pt x="5" y="456"/>
                  </a:lnTo>
                  <a:lnTo>
                    <a:pt x="9" y="456"/>
                  </a:lnTo>
                  <a:lnTo>
                    <a:pt x="13" y="456"/>
                  </a:lnTo>
                  <a:lnTo>
                    <a:pt x="15" y="458"/>
                  </a:lnTo>
                  <a:lnTo>
                    <a:pt x="17" y="462"/>
                  </a:lnTo>
                  <a:lnTo>
                    <a:pt x="18" y="466"/>
                  </a:lnTo>
                  <a:close/>
                  <a:moveTo>
                    <a:pt x="18" y="694"/>
                  </a:moveTo>
                  <a:lnTo>
                    <a:pt x="18" y="826"/>
                  </a:lnTo>
                  <a:lnTo>
                    <a:pt x="17" y="830"/>
                  </a:lnTo>
                  <a:lnTo>
                    <a:pt x="15" y="834"/>
                  </a:lnTo>
                  <a:lnTo>
                    <a:pt x="13" y="836"/>
                  </a:lnTo>
                  <a:lnTo>
                    <a:pt x="9" y="836"/>
                  </a:lnTo>
                  <a:lnTo>
                    <a:pt x="5" y="836"/>
                  </a:lnTo>
                  <a:lnTo>
                    <a:pt x="2" y="834"/>
                  </a:lnTo>
                  <a:lnTo>
                    <a:pt x="0" y="830"/>
                  </a:lnTo>
                  <a:lnTo>
                    <a:pt x="0" y="826"/>
                  </a:lnTo>
                  <a:lnTo>
                    <a:pt x="0" y="694"/>
                  </a:lnTo>
                  <a:lnTo>
                    <a:pt x="0" y="690"/>
                  </a:lnTo>
                  <a:lnTo>
                    <a:pt x="2" y="686"/>
                  </a:lnTo>
                  <a:lnTo>
                    <a:pt x="5" y="684"/>
                  </a:lnTo>
                  <a:lnTo>
                    <a:pt x="9" y="684"/>
                  </a:lnTo>
                  <a:lnTo>
                    <a:pt x="13" y="684"/>
                  </a:lnTo>
                  <a:lnTo>
                    <a:pt x="15" y="686"/>
                  </a:lnTo>
                  <a:lnTo>
                    <a:pt x="17" y="690"/>
                  </a:lnTo>
                  <a:lnTo>
                    <a:pt x="18" y="694"/>
                  </a:lnTo>
                  <a:close/>
                  <a:moveTo>
                    <a:pt x="18" y="922"/>
                  </a:moveTo>
                  <a:lnTo>
                    <a:pt x="18" y="1054"/>
                  </a:lnTo>
                  <a:lnTo>
                    <a:pt x="17" y="1058"/>
                  </a:lnTo>
                  <a:lnTo>
                    <a:pt x="15" y="1060"/>
                  </a:lnTo>
                  <a:lnTo>
                    <a:pt x="13" y="1064"/>
                  </a:lnTo>
                  <a:lnTo>
                    <a:pt x="9" y="1064"/>
                  </a:lnTo>
                  <a:lnTo>
                    <a:pt x="5" y="1064"/>
                  </a:lnTo>
                  <a:lnTo>
                    <a:pt x="2" y="1060"/>
                  </a:lnTo>
                  <a:lnTo>
                    <a:pt x="0" y="1058"/>
                  </a:lnTo>
                  <a:lnTo>
                    <a:pt x="0" y="1054"/>
                  </a:lnTo>
                  <a:lnTo>
                    <a:pt x="0" y="922"/>
                  </a:lnTo>
                  <a:lnTo>
                    <a:pt x="0" y="918"/>
                  </a:lnTo>
                  <a:lnTo>
                    <a:pt x="2" y="914"/>
                  </a:lnTo>
                  <a:lnTo>
                    <a:pt x="5" y="912"/>
                  </a:lnTo>
                  <a:lnTo>
                    <a:pt x="9" y="912"/>
                  </a:lnTo>
                  <a:lnTo>
                    <a:pt x="13" y="912"/>
                  </a:lnTo>
                  <a:lnTo>
                    <a:pt x="15" y="914"/>
                  </a:lnTo>
                  <a:lnTo>
                    <a:pt x="17" y="918"/>
                  </a:lnTo>
                  <a:lnTo>
                    <a:pt x="18" y="922"/>
                  </a:lnTo>
                  <a:close/>
                  <a:moveTo>
                    <a:pt x="18" y="1150"/>
                  </a:moveTo>
                  <a:lnTo>
                    <a:pt x="18" y="1282"/>
                  </a:lnTo>
                  <a:lnTo>
                    <a:pt x="17" y="1286"/>
                  </a:lnTo>
                  <a:lnTo>
                    <a:pt x="15" y="1288"/>
                  </a:lnTo>
                  <a:lnTo>
                    <a:pt x="13" y="1290"/>
                  </a:lnTo>
                  <a:lnTo>
                    <a:pt x="9" y="1292"/>
                  </a:lnTo>
                  <a:lnTo>
                    <a:pt x="5" y="1290"/>
                  </a:lnTo>
                  <a:lnTo>
                    <a:pt x="2" y="1288"/>
                  </a:lnTo>
                  <a:lnTo>
                    <a:pt x="0" y="1286"/>
                  </a:lnTo>
                  <a:lnTo>
                    <a:pt x="0" y="1282"/>
                  </a:lnTo>
                  <a:lnTo>
                    <a:pt x="0" y="1150"/>
                  </a:lnTo>
                  <a:lnTo>
                    <a:pt x="0" y="1146"/>
                  </a:lnTo>
                  <a:lnTo>
                    <a:pt x="2" y="1142"/>
                  </a:lnTo>
                  <a:lnTo>
                    <a:pt x="5" y="1140"/>
                  </a:lnTo>
                  <a:lnTo>
                    <a:pt x="9" y="1140"/>
                  </a:lnTo>
                  <a:lnTo>
                    <a:pt x="13" y="1140"/>
                  </a:lnTo>
                  <a:lnTo>
                    <a:pt x="15" y="1142"/>
                  </a:lnTo>
                  <a:lnTo>
                    <a:pt x="17" y="1146"/>
                  </a:lnTo>
                  <a:lnTo>
                    <a:pt x="18" y="1150"/>
                  </a:lnTo>
                  <a:close/>
                  <a:moveTo>
                    <a:pt x="18" y="1378"/>
                  </a:moveTo>
                  <a:lnTo>
                    <a:pt x="18" y="1511"/>
                  </a:lnTo>
                  <a:lnTo>
                    <a:pt x="17" y="1514"/>
                  </a:lnTo>
                  <a:lnTo>
                    <a:pt x="15" y="1516"/>
                  </a:lnTo>
                  <a:lnTo>
                    <a:pt x="13" y="1518"/>
                  </a:lnTo>
                  <a:lnTo>
                    <a:pt x="9" y="1520"/>
                  </a:lnTo>
                  <a:lnTo>
                    <a:pt x="5" y="1518"/>
                  </a:lnTo>
                  <a:lnTo>
                    <a:pt x="2" y="1516"/>
                  </a:lnTo>
                  <a:lnTo>
                    <a:pt x="0" y="1514"/>
                  </a:lnTo>
                  <a:lnTo>
                    <a:pt x="0" y="1511"/>
                  </a:lnTo>
                  <a:lnTo>
                    <a:pt x="0" y="1378"/>
                  </a:lnTo>
                  <a:lnTo>
                    <a:pt x="0" y="1374"/>
                  </a:lnTo>
                  <a:lnTo>
                    <a:pt x="2" y="1370"/>
                  </a:lnTo>
                  <a:lnTo>
                    <a:pt x="5" y="1368"/>
                  </a:lnTo>
                  <a:lnTo>
                    <a:pt x="9" y="1368"/>
                  </a:lnTo>
                  <a:lnTo>
                    <a:pt x="13" y="1368"/>
                  </a:lnTo>
                  <a:lnTo>
                    <a:pt x="15" y="1370"/>
                  </a:lnTo>
                  <a:lnTo>
                    <a:pt x="17" y="1374"/>
                  </a:lnTo>
                  <a:lnTo>
                    <a:pt x="18" y="1378"/>
                  </a:lnTo>
                  <a:close/>
                  <a:moveTo>
                    <a:pt x="18" y="1606"/>
                  </a:moveTo>
                  <a:lnTo>
                    <a:pt x="18" y="1739"/>
                  </a:lnTo>
                  <a:lnTo>
                    <a:pt x="17" y="1742"/>
                  </a:lnTo>
                  <a:lnTo>
                    <a:pt x="15" y="1744"/>
                  </a:lnTo>
                  <a:lnTo>
                    <a:pt x="13" y="1746"/>
                  </a:lnTo>
                  <a:lnTo>
                    <a:pt x="9" y="1748"/>
                  </a:lnTo>
                  <a:lnTo>
                    <a:pt x="5" y="1746"/>
                  </a:lnTo>
                  <a:lnTo>
                    <a:pt x="2" y="1744"/>
                  </a:lnTo>
                  <a:lnTo>
                    <a:pt x="0" y="1742"/>
                  </a:lnTo>
                  <a:lnTo>
                    <a:pt x="0" y="1739"/>
                  </a:lnTo>
                  <a:lnTo>
                    <a:pt x="0" y="1606"/>
                  </a:lnTo>
                  <a:lnTo>
                    <a:pt x="0" y="1602"/>
                  </a:lnTo>
                  <a:lnTo>
                    <a:pt x="2" y="1598"/>
                  </a:lnTo>
                  <a:lnTo>
                    <a:pt x="5" y="1596"/>
                  </a:lnTo>
                  <a:lnTo>
                    <a:pt x="9" y="1595"/>
                  </a:lnTo>
                  <a:lnTo>
                    <a:pt x="13" y="1596"/>
                  </a:lnTo>
                  <a:lnTo>
                    <a:pt x="15" y="1598"/>
                  </a:lnTo>
                  <a:lnTo>
                    <a:pt x="17" y="1602"/>
                  </a:lnTo>
                  <a:lnTo>
                    <a:pt x="18" y="1606"/>
                  </a:lnTo>
                  <a:close/>
                  <a:moveTo>
                    <a:pt x="18" y="1832"/>
                  </a:moveTo>
                  <a:lnTo>
                    <a:pt x="18" y="1967"/>
                  </a:lnTo>
                  <a:lnTo>
                    <a:pt x="17" y="1970"/>
                  </a:lnTo>
                  <a:lnTo>
                    <a:pt x="15" y="1972"/>
                  </a:lnTo>
                  <a:lnTo>
                    <a:pt x="13" y="1974"/>
                  </a:lnTo>
                  <a:lnTo>
                    <a:pt x="9" y="1976"/>
                  </a:lnTo>
                  <a:lnTo>
                    <a:pt x="5" y="1974"/>
                  </a:lnTo>
                  <a:lnTo>
                    <a:pt x="2" y="1972"/>
                  </a:lnTo>
                  <a:lnTo>
                    <a:pt x="0" y="1970"/>
                  </a:lnTo>
                  <a:lnTo>
                    <a:pt x="0" y="1967"/>
                  </a:lnTo>
                  <a:lnTo>
                    <a:pt x="0" y="1832"/>
                  </a:lnTo>
                  <a:lnTo>
                    <a:pt x="0" y="1828"/>
                  </a:lnTo>
                  <a:lnTo>
                    <a:pt x="2" y="1826"/>
                  </a:lnTo>
                  <a:lnTo>
                    <a:pt x="5" y="1824"/>
                  </a:lnTo>
                  <a:lnTo>
                    <a:pt x="9" y="1823"/>
                  </a:lnTo>
                  <a:lnTo>
                    <a:pt x="13" y="1824"/>
                  </a:lnTo>
                  <a:lnTo>
                    <a:pt x="15" y="1826"/>
                  </a:lnTo>
                  <a:lnTo>
                    <a:pt x="17" y="1828"/>
                  </a:lnTo>
                  <a:lnTo>
                    <a:pt x="18" y="1832"/>
                  </a:lnTo>
                  <a:close/>
                  <a:moveTo>
                    <a:pt x="18" y="2060"/>
                  </a:moveTo>
                  <a:lnTo>
                    <a:pt x="18" y="2195"/>
                  </a:lnTo>
                  <a:lnTo>
                    <a:pt x="17" y="2196"/>
                  </a:lnTo>
                  <a:lnTo>
                    <a:pt x="15" y="2200"/>
                  </a:lnTo>
                  <a:lnTo>
                    <a:pt x="13" y="2202"/>
                  </a:lnTo>
                  <a:lnTo>
                    <a:pt x="9" y="2204"/>
                  </a:lnTo>
                  <a:lnTo>
                    <a:pt x="5" y="2202"/>
                  </a:lnTo>
                  <a:lnTo>
                    <a:pt x="2" y="2200"/>
                  </a:lnTo>
                  <a:lnTo>
                    <a:pt x="0" y="2196"/>
                  </a:lnTo>
                  <a:lnTo>
                    <a:pt x="0" y="2195"/>
                  </a:lnTo>
                  <a:lnTo>
                    <a:pt x="0" y="2060"/>
                  </a:lnTo>
                  <a:lnTo>
                    <a:pt x="0" y="2056"/>
                  </a:lnTo>
                  <a:lnTo>
                    <a:pt x="2" y="2054"/>
                  </a:lnTo>
                  <a:lnTo>
                    <a:pt x="5" y="2053"/>
                  </a:lnTo>
                  <a:lnTo>
                    <a:pt x="9" y="2051"/>
                  </a:lnTo>
                  <a:lnTo>
                    <a:pt x="13" y="2053"/>
                  </a:lnTo>
                  <a:lnTo>
                    <a:pt x="15" y="2054"/>
                  </a:lnTo>
                  <a:lnTo>
                    <a:pt x="17" y="2056"/>
                  </a:lnTo>
                  <a:lnTo>
                    <a:pt x="18" y="2060"/>
                  </a:lnTo>
                  <a:close/>
                  <a:moveTo>
                    <a:pt x="18" y="2288"/>
                  </a:moveTo>
                  <a:lnTo>
                    <a:pt x="18" y="2421"/>
                  </a:lnTo>
                  <a:lnTo>
                    <a:pt x="17" y="2424"/>
                  </a:lnTo>
                  <a:lnTo>
                    <a:pt x="15" y="2428"/>
                  </a:lnTo>
                  <a:lnTo>
                    <a:pt x="13" y="2430"/>
                  </a:lnTo>
                  <a:lnTo>
                    <a:pt x="9" y="2432"/>
                  </a:lnTo>
                  <a:lnTo>
                    <a:pt x="5" y="2430"/>
                  </a:lnTo>
                  <a:lnTo>
                    <a:pt x="2" y="2428"/>
                  </a:lnTo>
                  <a:lnTo>
                    <a:pt x="0" y="2424"/>
                  </a:lnTo>
                  <a:lnTo>
                    <a:pt x="0" y="2421"/>
                  </a:lnTo>
                  <a:lnTo>
                    <a:pt x="0" y="2288"/>
                  </a:lnTo>
                  <a:lnTo>
                    <a:pt x="0" y="2284"/>
                  </a:lnTo>
                  <a:lnTo>
                    <a:pt x="2" y="2282"/>
                  </a:lnTo>
                  <a:lnTo>
                    <a:pt x="5" y="2281"/>
                  </a:lnTo>
                  <a:lnTo>
                    <a:pt x="9" y="2279"/>
                  </a:lnTo>
                  <a:lnTo>
                    <a:pt x="13" y="2281"/>
                  </a:lnTo>
                  <a:lnTo>
                    <a:pt x="15" y="2282"/>
                  </a:lnTo>
                  <a:lnTo>
                    <a:pt x="17" y="2284"/>
                  </a:lnTo>
                  <a:lnTo>
                    <a:pt x="18" y="2288"/>
                  </a:lnTo>
                  <a:close/>
                  <a:moveTo>
                    <a:pt x="18" y="2516"/>
                  </a:moveTo>
                  <a:lnTo>
                    <a:pt x="18" y="2557"/>
                  </a:lnTo>
                  <a:lnTo>
                    <a:pt x="17" y="2561"/>
                  </a:lnTo>
                  <a:lnTo>
                    <a:pt x="15" y="2565"/>
                  </a:lnTo>
                  <a:lnTo>
                    <a:pt x="13" y="2566"/>
                  </a:lnTo>
                  <a:lnTo>
                    <a:pt x="9" y="2566"/>
                  </a:lnTo>
                  <a:lnTo>
                    <a:pt x="5" y="2566"/>
                  </a:lnTo>
                  <a:lnTo>
                    <a:pt x="2" y="2565"/>
                  </a:lnTo>
                  <a:lnTo>
                    <a:pt x="0" y="2561"/>
                  </a:lnTo>
                  <a:lnTo>
                    <a:pt x="0" y="2557"/>
                  </a:lnTo>
                  <a:lnTo>
                    <a:pt x="0" y="2516"/>
                  </a:lnTo>
                  <a:lnTo>
                    <a:pt x="0" y="2512"/>
                  </a:lnTo>
                  <a:lnTo>
                    <a:pt x="2" y="2510"/>
                  </a:lnTo>
                  <a:lnTo>
                    <a:pt x="5" y="2509"/>
                  </a:lnTo>
                  <a:lnTo>
                    <a:pt x="9" y="2507"/>
                  </a:lnTo>
                  <a:lnTo>
                    <a:pt x="13" y="2509"/>
                  </a:lnTo>
                  <a:lnTo>
                    <a:pt x="15" y="2510"/>
                  </a:lnTo>
                  <a:lnTo>
                    <a:pt x="17" y="2512"/>
                  </a:lnTo>
                  <a:lnTo>
                    <a:pt x="18" y="2516"/>
                  </a:lnTo>
                  <a:close/>
                </a:path>
              </a:pathLst>
            </a:custGeom>
            <a:solidFill>
              <a:srgbClr val="000000"/>
            </a:solidFill>
            <a:ln w="15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ES" altLang="es-UY"/>
            </a:p>
          </p:txBody>
        </p:sp>
        <p:sp>
          <p:nvSpPr>
            <p:cNvPr id="12305" name="Line 25"/>
            <p:cNvSpPr>
              <a:spLocks noChangeShapeType="1"/>
            </p:cNvSpPr>
            <p:nvPr/>
          </p:nvSpPr>
          <p:spPr bwMode="auto">
            <a:xfrm>
              <a:off x="520" y="2874"/>
              <a:ext cx="2759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UY"/>
            </a:p>
          </p:txBody>
        </p:sp>
        <p:sp>
          <p:nvSpPr>
            <p:cNvPr id="12306" name="Line 26"/>
            <p:cNvSpPr>
              <a:spLocks noChangeShapeType="1"/>
            </p:cNvSpPr>
            <p:nvPr/>
          </p:nvSpPr>
          <p:spPr bwMode="auto">
            <a:xfrm>
              <a:off x="3279" y="2874"/>
              <a:ext cx="90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UY"/>
            </a:p>
          </p:txBody>
        </p:sp>
        <p:sp>
          <p:nvSpPr>
            <p:cNvPr id="12307" name="Freeform 27"/>
            <p:cNvSpPr>
              <a:spLocks/>
            </p:cNvSpPr>
            <p:nvPr/>
          </p:nvSpPr>
          <p:spPr bwMode="auto">
            <a:xfrm>
              <a:off x="3309" y="2826"/>
              <a:ext cx="60" cy="96"/>
            </a:xfrm>
            <a:custGeom>
              <a:avLst/>
              <a:gdLst>
                <a:gd name="T0" fmla="*/ 0 w 120"/>
                <a:gd name="T1" fmla="*/ 0 h 191"/>
                <a:gd name="T2" fmla="*/ 2 w 120"/>
                <a:gd name="T3" fmla="*/ 2 h 191"/>
                <a:gd name="T4" fmla="*/ 0 w 120"/>
                <a:gd name="T5" fmla="*/ 3 h 191"/>
                <a:gd name="T6" fmla="*/ 0 60000 65536"/>
                <a:gd name="T7" fmla="*/ 0 60000 65536"/>
                <a:gd name="T8" fmla="*/ 0 60000 65536"/>
                <a:gd name="T9" fmla="*/ 0 w 120"/>
                <a:gd name="T10" fmla="*/ 0 h 191"/>
                <a:gd name="T11" fmla="*/ 120 w 120"/>
                <a:gd name="T12" fmla="*/ 191 h 19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0" h="191">
                  <a:moveTo>
                    <a:pt x="0" y="0"/>
                  </a:moveTo>
                  <a:lnTo>
                    <a:pt x="120" y="96"/>
                  </a:lnTo>
                  <a:lnTo>
                    <a:pt x="0" y="191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ES" altLang="es-UY"/>
            </a:p>
          </p:txBody>
        </p:sp>
        <p:sp>
          <p:nvSpPr>
            <p:cNvPr id="12308" name="Rectangle 28"/>
            <p:cNvSpPr>
              <a:spLocks noChangeArrowheads="1"/>
            </p:cNvSpPr>
            <p:nvPr/>
          </p:nvSpPr>
          <p:spPr bwMode="auto">
            <a:xfrm>
              <a:off x="951" y="2635"/>
              <a:ext cx="1986" cy="1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ES" altLang="es-UY"/>
            </a:p>
          </p:txBody>
        </p:sp>
        <p:sp>
          <p:nvSpPr>
            <p:cNvPr id="12309" name="Rectangle 29"/>
            <p:cNvSpPr>
              <a:spLocks noChangeArrowheads="1"/>
            </p:cNvSpPr>
            <p:nvPr/>
          </p:nvSpPr>
          <p:spPr bwMode="auto">
            <a:xfrm>
              <a:off x="964" y="2658"/>
              <a:ext cx="2014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s-UY" altLang="es-UY" sz="1400">
                  <a:solidFill>
                    <a:srgbClr val="000000"/>
                  </a:solidFill>
                </a:rPr>
                <a:t>autenticarCliente(codCliente:String) : bool</a:t>
              </a:r>
              <a:endParaRPr lang="es-UY" altLang="es-UY" sz="1800"/>
            </a:p>
          </p:txBody>
        </p:sp>
        <p:sp>
          <p:nvSpPr>
            <p:cNvPr id="12310" name="Freeform 30"/>
            <p:cNvSpPr>
              <a:spLocks noEditPoints="1"/>
            </p:cNvSpPr>
            <p:nvPr/>
          </p:nvSpPr>
          <p:spPr bwMode="auto">
            <a:xfrm>
              <a:off x="3374" y="2470"/>
              <a:ext cx="10" cy="1283"/>
            </a:xfrm>
            <a:custGeom>
              <a:avLst/>
              <a:gdLst>
                <a:gd name="T0" fmla="*/ 1 w 19"/>
                <a:gd name="T1" fmla="*/ 3 h 2566"/>
                <a:gd name="T2" fmla="*/ 1 w 19"/>
                <a:gd name="T3" fmla="*/ 3 h 2566"/>
                <a:gd name="T4" fmla="*/ 0 w 19"/>
                <a:gd name="T5" fmla="*/ 1 h 2566"/>
                <a:gd name="T6" fmla="*/ 1 w 19"/>
                <a:gd name="T7" fmla="*/ 0 h 2566"/>
                <a:gd name="T8" fmla="*/ 1 w 19"/>
                <a:gd name="T9" fmla="*/ 1 h 2566"/>
                <a:gd name="T10" fmla="*/ 1 w 19"/>
                <a:gd name="T11" fmla="*/ 5 h 2566"/>
                <a:gd name="T12" fmla="*/ 1 w 19"/>
                <a:gd name="T13" fmla="*/ 5 h 2566"/>
                <a:gd name="T14" fmla="*/ 0 w 19"/>
                <a:gd name="T15" fmla="*/ 3 h 2566"/>
                <a:gd name="T16" fmla="*/ 1 w 19"/>
                <a:gd name="T17" fmla="*/ 3 h 2566"/>
                <a:gd name="T18" fmla="*/ 1 w 19"/>
                <a:gd name="T19" fmla="*/ 3 h 2566"/>
                <a:gd name="T20" fmla="*/ 1 w 19"/>
                <a:gd name="T21" fmla="*/ 10 h 2566"/>
                <a:gd name="T22" fmla="*/ 1 w 19"/>
                <a:gd name="T23" fmla="*/ 10 h 2566"/>
                <a:gd name="T24" fmla="*/ 0 w 19"/>
                <a:gd name="T25" fmla="*/ 7 h 2566"/>
                <a:gd name="T26" fmla="*/ 1 w 19"/>
                <a:gd name="T27" fmla="*/ 7 h 2566"/>
                <a:gd name="T28" fmla="*/ 1 w 19"/>
                <a:gd name="T29" fmla="*/ 7 h 2566"/>
                <a:gd name="T30" fmla="*/ 1 w 19"/>
                <a:gd name="T31" fmla="*/ 13 h 2566"/>
                <a:gd name="T32" fmla="*/ 1 w 19"/>
                <a:gd name="T33" fmla="*/ 13 h 2566"/>
                <a:gd name="T34" fmla="*/ 0 w 19"/>
                <a:gd name="T35" fmla="*/ 10 h 2566"/>
                <a:gd name="T36" fmla="*/ 1 w 19"/>
                <a:gd name="T37" fmla="*/ 10 h 2566"/>
                <a:gd name="T38" fmla="*/ 1 w 19"/>
                <a:gd name="T39" fmla="*/ 10 h 2566"/>
                <a:gd name="T40" fmla="*/ 1 w 19"/>
                <a:gd name="T41" fmla="*/ 17 h 2566"/>
                <a:gd name="T42" fmla="*/ 1 w 19"/>
                <a:gd name="T43" fmla="*/ 17 h 2566"/>
                <a:gd name="T44" fmla="*/ 0 w 19"/>
                <a:gd name="T45" fmla="*/ 14 h 2566"/>
                <a:gd name="T46" fmla="*/ 1 w 19"/>
                <a:gd name="T47" fmla="*/ 14 h 2566"/>
                <a:gd name="T48" fmla="*/ 1 w 19"/>
                <a:gd name="T49" fmla="*/ 14 h 2566"/>
                <a:gd name="T50" fmla="*/ 1 w 19"/>
                <a:gd name="T51" fmla="*/ 20 h 2566"/>
                <a:gd name="T52" fmla="*/ 1 w 19"/>
                <a:gd name="T53" fmla="*/ 20 h 2566"/>
                <a:gd name="T54" fmla="*/ 0 w 19"/>
                <a:gd name="T55" fmla="*/ 18 h 2566"/>
                <a:gd name="T56" fmla="*/ 1 w 19"/>
                <a:gd name="T57" fmla="*/ 18 h 2566"/>
                <a:gd name="T58" fmla="*/ 1 w 19"/>
                <a:gd name="T59" fmla="*/ 18 h 2566"/>
                <a:gd name="T60" fmla="*/ 1 w 19"/>
                <a:gd name="T61" fmla="*/ 23 h 2566"/>
                <a:gd name="T62" fmla="*/ 1 w 19"/>
                <a:gd name="T63" fmla="*/ 23 h 2566"/>
                <a:gd name="T64" fmla="*/ 0 w 19"/>
                <a:gd name="T65" fmla="*/ 21 h 2566"/>
                <a:gd name="T66" fmla="*/ 1 w 19"/>
                <a:gd name="T67" fmla="*/ 21 h 2566"/>
                <a:gd name="T68" fmla="*/ 1 w 19"/>
                <a:gd name="T69" fmla="*/ 21 h 2566"/>
                <a:gd name="T70" fmla="*/ 1 w 19"/>
                <a:gd name="T71" fmla="*/ 27 h 2566"/>
                <a:gd name="T72" fmla="*/ 1 w 19"/>
                <a:gd name="T73" fmla="*/ 27 h 2566"/>
                <a:gd name="T74" fmla="*/ 0 w 19"/>
                <a:gd name="T75" fmla="*/ 25 h 2566"/>
                <a:gd name="T76" fmla="*/ 1 w 19"/>
                <a:gd name="T77" fmla="*/ 24 h 2566"/>
                <a:gd name="T78" fmla="*/ 1 w 19"/>
                <a:gd name="T79" fmla="*/ 25 h 2566"/>
                <a:gd name="T80" fmla="*/ 1 w 19"/>
                <a:gd name="T81" fmla="*/ 30 h 2566"/>
                <a:gd name="T82" fmla="*/ 1 w 19"/>
                <a:gd name="T83" fmla="*/ 30 h 2566"/>
                <a:gd name="T84" fmla="*/ 0 w 19"/>
                <a:gd name="T85" fmla="*/ 28 h 2566"/>
                <a:gd name="T86" fmla="*/ 1 w 19"/>
                <a:gd name="T87" fmla="*/ 28 h 2566"/>
                <a:gd name="T88" fmla="*/ 1 w 19"/>
                <a:gd name="T89" fmla="*/ 28 h 2566"/>
                <a:gd name="T90" fmla="*/ 1 w 19"/>
                <a:gd name="T91" fmla="*/ 35 h 2566"/>
                <a:gd name="T92" fmla="*/ 1 w 19"/>
                <a:gd name="T93" fmla="*/ 35 h 2566"/>
                <a:gd name="T94" fmla="*/ 0 w 19"/>
                <a:gd name="T95" fmla="*/ 33 h 2566"/>
                <a:gd name="T96" fmla="*/ 1 w 19"/>
                <a:gd name="T97" fmla="*/ 33 h 2566"/>
                <a:gd name="T98" fmla="*/ 1 w 19"/>
                <a:gd name="T99" fmla="*/ 33 h 2566"/>
                <a:gd name="T100" fmla="*/ 1 w 19"/>
                <a:gd name="T101" fmla="*/ 38 h 2566"/>
                <a:gd name="T102" fmla="*/ 1 w 19"/>
                <a:gd name="T103" fmla="*/ 38 h 2566"/>
                <a:gd name="T104" fmla="*/ 0 w 19"/>
                <a:gd name="T105" fmla="*/ 36 h 2566"/>
                <a:gd name="T106" fmla="*/ 1 w 19"/>
                <a:gd name="T107" fmla="*/ 36 h 2566"/>
                <a:gd name="T108" fmla="*/ 1 w 19"/>
                <a:gd name="T109" fmla="*/ 36 h 2566"/>
                <a:gd name="T110" fmla="*/ 1 w 19"/>
                <a:gd name="T111" fmla="*/ 40 h 2566"/>
                <a:gd name="T112" fmla="*/ 1 w 19"/>
                <a:gd name="T113" fmla="*/ 40 h 2566"/>
                <a:gd name="T114" fmla="*/ 0 w 19"/>
                <a:gd name="T115" fmla="*/ 40 h 2566"/>
                <a:gd name="T116" fmla="*/ 1 w 19"/>
                <a:gd name="T117" fmla="*/ 40 h 2566"/>
                <a:gd name="T118" fmla="*/ 1 w 19"/>
                <a:gd name="T119" fmla="*/ 40 h 256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19"/>
                <a:gd name="T181" fmla="*/ 0 h 2566"/>
                <a:gd name="T182" fmla="*/ 19 w 19"/>
                <a:gd name="T183" fmla="*/ 2566 h 256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19" h="2566">
                  <a:moveTo>
                    <a:pt x="19" y="10"/>
                  </a:moveTo>
                  <a:lnTo>
                    <a:pt x="19" y="142"/>
                  </a:lnTo>
                  <a:lnTo>
                    <a:pt x="17" y="146"/>
                  </a:lnTo>
                  <a:lnTo>
                    <a:pt x="15" y="150"/>
                  </a:lnTo>
                  <a:lnTo>
                    <a:pt x="13" y="152"/>
                  </a:lnTo>
                  <a:lnTo>
                    <a:pt x="10" y="152"/>
                  </a:lnTo>
                  <a:lnTo>
                    <a:pt x="6" y="152"/>
                  </a:lnTo>
                  <a:lnTo>
                    <a:pt x="2" y="150"/>
                  </a:lnTo>
                  <a:lnTo>
                    <a:pt x="0" y="146"/>
                  </a:lnTo>
                  <a:lnTo>
                    <a:pt x="0" y="142"/>
                  </a:lnTo>
                  <a:lnTo>
                    <a:pt x="0" y="10"/>
                  </a:lnTo>
                  <a:lnTo>
                    <a:pt x="0" y="6"/>
                  </a:lnTo>
                  <a:lnTo>
                    <a:pt x="2" y="4"/>
                  </a:lnTo>
                  <a:lnTo>
                    <a:pt x="6" y="0"/>
                  </a:lnTo>
                  <a:lnTo>
                    <a:pt x="10" y="0"/>
                  </a:lnTo>
                  <a:lnTo>
                    <a:pt x="13" y="0"/>
                  </a:lnTo>
                  <a:lnTo>
                    <a:pt x="15" y="4"/>
                  </a:lnTo>
                  <a:lnTo>
                    <a:pt x="17" y="6"/>
                  </a:lnTo>
                  <a:lnTo>
                    <a:pt x="19" y="10"/>
                  </a:lnTo>
                  <a:close/>
                  <a:moveTo>
                    <a:pt x="19" y="238"/>
                  </a:moveTo>
                  <a:lnTo>
                    <a:pt x="19" y="370"/>
                  </a:lnTo>
                  <a:lnTo>
                    <a:pt x="17" y="374"/>
                  </a:lnTo>
                  <a:lnTo>
                    <a:pt x="15" y="378"/>
                  </a:lnTo>
                  <a:lnTo>
                    <a:pt x="13" y="380"/>
                  </a:lnTo>
                  <a:lnTo>
                    <a:pt x="10" y="380"/>
                  </a:lnTo>
                  <a:lnTo>
                    <a:pt x="6" y="380"/>
                  </a:lnTo>
                  <a:lnTo>
                    <a:pt x="2" y="378"/>
                  </a:lnTo>
                  <a:lnTo>
                    <a:pt x="0" y="374"/>
                  </a:lnTo>
                  <a:lnTo>
                    <a:pt x="0" y="370"/>
                  </a:lnTo>
                  <a:lnTo>
                    <a:pt x="0" y="238"/>
                  </a:lnTo>
                  <a:lnTo>
                    <a:pt x="0" y="234"/>
                  </a:lnTo>
                  <a:lnTo>
                    <a:pt x="2" y="230"/>
                  </a:lnTo>
                  <a:lnTo>
                    <a:pt x="6" y="228"/>
                  </a:lnTo>
                  <a:lnTo>
                    <a:pt x="10" y="228"/>
                  </a:lnTo>
                  <a:lnTo>
                    <a:pt x="13" y="228"/>
                  </a:lnTo>
                  <a:lnTo>
                    <a:pt x="15" y="230"/>
                  </a:lnTo>
                  <a:lnTo>
                    <a:pt x="17" y="234"/>
                  </a:lnTo>
                  <a:lnTo>
                    <a:pt x="19" y="238"/>
                  </a:lnTo>
                  <a:close/>
                  <a:moveTo>
                    <a:pt x="19" y="466"/>
                  </a:moveTo>
                  <a:lnTo>
                    <a:pt x="19" y="598"/>
                  </a:lnTo>
                  <a:lnTo>
                    <a:pt x="17" y="602"/>
                  </a:lnTo>
                  <a:lnTo>
                    <a:pt x="15" y="606"/>
                  </a:lnTo>
                  <a:lnTo>
                    <a:pt x="13" y="608"/>
                  </a:lnTo>
                  <a:lnTo>
                    <a:pt x="10" y="608"/>
                  </a:lnTo>
                  <a:lnTo>
                    <a:pt x="6" y="608"/>
                  </a:lnTo>
                  <a:lnTo>
                    <a:pt x="2" y="606"/>
                  </a:lnTo>
                  <a:lnTo>
                    <a:pt x="0" y="602"/>
                  </a:lnTo>
                  <a:lnTo>
                    <a:pt x="0" y="598"/>
                  </a:lnTo>
                  <a:lnTo>
                    <a:pt x="0" y="466"/>
                  </a:lnTo>
                  <a:lnTo>
                    <a:pt x="0" y="462"/>
                  </a:lnTo>
                  <a:lnTo>
                    <a:pt x="2" y="458"/>
                  </a:lnTo>
                  <a:lnTo>
                    <a:pt x="6" y="456"/>
                  </a:lnTo>
                  <a:lnTo>
                    <a:pt x="10" y="456"/>
                  </a:lnTo>
                  <a:lnTo>
                    <a:pt x="13" y="456"/>
                  </a:lnTo>
                  <a:lnTo>
                    <a:pt x="15" y="458"/>
                  </a:lnTo>
                  <a:lnTo>
                    <a:pt x="17" y="462"/>
                  </a:lnTo>
                  <a:lnTo>
                    <a:pt x="19" y="466"/>
                  </a:lnTo>
                  <a:close/>
                  <a:moveTo>
                    <a:pt x="19" y="694"/>
                  </a:moveTo>
                  <a:lnTo>
                    <a:pt x="19" y="826"/>
                  </a:lnTo>
                  <a:lnTo>
                    <a:pt x="17" y="830"/>
                  </a:lnTo>
                  <a:lnTo>
                    <a:pt x="15" y="834"/>
                  </a:lnTo>
                  <a:lnTo>
                    <a:pt x="13" y="836"/>
                  </a:lnTo>
                  <a:lnTo>
                    <a:pt x="10" y="836"/>
                  </a:lnTo>
                  <a:lnTo>
                    <a:pt x="6" y="836"/>
                  </a:lnTo>
                  <a:lnTo>
                    <a:pt x="2" y="834"/>
                  </a:lnTo>
                  <a:lnTo>
                    <a:pt x="0" y="830"/>
                  </a:lnTo>
                  <a:lnTo>
                    <a:pt x="0" y="826"/>
                  </a:lnTo>
                  <a:lnTo>
                    <a:pt x="0" y="694"/>
                  </a:lnTo>
                  <a:lnTo>
                    <a:pt x="0" y="690"/>
                  </a:lnTo>
                  <a:lnTo>
                    <a:pt x="2" y="686"/>
                  </a:lnTo>
                  <a:lnTo>
                    <a:pt x="6" y="684"/>
                  </a:lnTo>
                  <a:lnTo>
                    <a:pt x="10" y="684"/>
                  </a:lnTo>
                  <a:lnTo>
                    <a:pt x="13" y="684"/>
                  </a:lnTo>
                  <a:lnTo>
                    <a:pt x="15" y="686"/>
                  </a:lnTo>
                  <a:lnTo>
                    <a:pt x="17" y="690"/>
                  </a:lnTo>
                  <a:lnTo>
                    <a:pt x="19" y="694"/>
                  </a:lnTo>
                  <a:close/>
                  <a:moveTo>
                    <a:pt x="19" y="922"/>
                  </a:moveTo>
                  <a:lnTo>
                    <a:pt x="19" y="1054"/>
                  </a:lnTo>
                  <a:lnTo>
                    <a:pt x="17" y="1058"/>
                  </a:lnTo>
                  <a:lnTo>
                    <a:pt x="15" y="1060"/>
                  </a:lnTo>
                  <a:lnTo>
                    <a:pt x="13" y="1064"/>
                  </a:lnTo>
                  <a:lnTo>
                    <a:pt x="10" y="1064"/>
                  </a:lnTo>
                  <a:lnTo>
                    <a:pt x="6" y="1064"/>
                  </a:lnTo>
                  <a:lnTo>
                    <a:pt x="2" y="1060"/>
                  </a:lnTo>
                  <a:lnTo>
                    <a:pt x="0" y="1058"/>
                  </a:lnTo>
                  <a:lnTo>
                    <a:pt x="0" y="1054"/>
                  </a:lnTo>
                  <a:lnTo>
                    <a:pt x="0" y="922"/>
                  </a:lnTo>
                  <a:lnTo>
                    <a:pt x="0" y="918"/>
                  </a:lnTo>
                  <a:lnTo>
                    <a:pt x="2" y="914"/>
                  </a:lnTo>
                  <a:lnTo>
                    <a:pt x="6" y="912"/>
                  </a:lnTo>
                  <a:lnTo>
                    <a:pt x="10" y="912"/>
                  </a:lnTo>
                  <a:lnTo>
                    <a:pt x="13" y="912"/>
                  </a:lnTo>
                  <a:lnTo>
                    <a:pt x="15" y="914"/>
                  </a:lnTo>
                  <a:lnTo>
                    <a:pt x="17" y="918"/>
                  </a:lnTo>
                  <a:lnTo>
                    <a:pt x="19" y="922"/>
                  </a:lnTo>
                  <a:close/>
                  <a:moveTo>
                    <a:pt x="19" y="1150"/>
                  </a:moveTo>
                  <a:lnTo>
                    <a:pt x="19" y="1282"/>
                  </a:lnTo>
                  <a:lnTo>
                    <a:pt x="17" y="1286"/>
                  </a:lnTo>
                  <a:lnTo>
                    <a:pt x="15" y="1288"/>
                  </a:lnTo>
                  <a:lnTo>
                    <a:pt x="13" y="1290"/>
                  </a:lnTo>
                  <a:lnTo>
                    <a:pt x="10" y="1292"/>
                  </a:lnTo>
                  <a:lnTo>
                    <a:pt x="6" y="1290"/>
                  </a:lnTo>
                  <a:lnTo>
                    <a:pt x="2" y="1288"/>
                  </a:lnTo>
                  <a:lnTo>
                    <a:pt x="0" y="1286"/>
                  </a:lnTo>
                  <a:lnTo>
                    <a:pt x="0" y="1282"/>
                  </a:lnTo>
                  <a:lnTo>
                    <a:pt x="0" y="1150"/>
                  </a:lnTo>
                  <a:lnTo>
                    <a:pt x="0" y="1146"/>
                  </a:lnTo>
                  <a:lnTo>
                    <a:pt x="2" y="1142"/>
                  </a:lnTo>
                  <a:lnTo>
                    <a:pt x="6" y="1140"/>
                  </a:lnTo>
                  <a:lnTo>
                    <a:pt x="10" y="1140"/>
                  </a:lnTo>
                  <a:lnTo>
                    <a:pt x="13" y="1140"/>
                  </a:lnTo>
                  <a:lnTo>
                    <a:pt x="15" y="1142"/>
                  </a:lnTo>
                  <a:lnTo>
                    <a:pt x="17" y="1146"/>
                  </a:lnTo>
                  <a:lnTo>
                    <a:pt x="19" y="1150"/>
                  </a:lnTo>
                  <a:close/>
                  <a:moveTo>
                    <a:pt x="19" y="1378"/>
                  </a:moveTo>
                  <a:lnTo>
                    <a:pt x="19" y="1511"/>
                  </a:lnTo>
                  <a:lnTo>
                    <a:pt x="17" y="1514"/>
                  </a:lnTo>
                  <a:lnTo>
                    <a:pt x="15" y="1516"/>
                  </a:lnTo>
                  <a:lnTo>
                    <a:pt x="13" y="1518"/>
                  </a:lnTo>
                  <a:lnTo>
                    <a:pt x="10" y="1520"/>
                  </a:lnTo>
                  <a:lnTo>
                    <a:pt x="6" y="1518"/>
                  </a:lnTo>
                  <a:lnTo>
                    <a:pt x="2" y="1516"/>
                  </a:lnTo>
                  <a:lnTo>
                    <a:pt x="0" y="1514"/>
                  </a:lnTo>
                  <a:lnTo>
                    <a:pt x="0" y="1511"/>
                  </a:lnTo>
                  <a:lnTo>
                    <a:pt x="0" y="1378"/>
                  </a:lnTo>
                  <a:lnTo>
                    <a:pt x="0" y="1374"/>
                  </a:lnTo>
                  <a:lnTo>
                    <a:pt x="2" y="1370"/>
                  </a:lnTo>
                  <a:lnTo>
                    <a:pt x="6" y="1368"/>
                  </a:lnTo>
                  <a:lnTo>
                    <a:pt x="10" y="1368"/>
                  </a:lnTo>
                  <a:lnTo>
                    <a:pt x="13" y="1368"/>
                  </a:lnTo>
                  <a:lnTo>
                    <a:pt x="15" y="1370"/>
                  </a:lnTo>
                  <a:lnTo>
                    <a:pt x="17" y="1374"/>
                  </a:lnTo>
                  <a:lnTo>
                    <a:pt x="19" y="1378"/>
                  </a:lnTo>
                  <a:close/>
                  <a:moveTo>
                    <a:pt x="19" y="1606"/>
                  </a:moveTo>
                  <a:lnTo>
                    <a:pt x="19" y="1739"/>
                  </a:lnTo>
                  <a:lnTo>
                    <a:pt x="17" y="1742"/>
                  </a:lnTo>
                  <a:lnTo>
                    <a:pt x="15" y="1744"/>
                  </a:lnTo>
                  <a:lnTo>
                    <a:pt x="13" y="1746"/>
                  </a:lnTo>
                  <a:lnTo>
                    <a:pt x="10" y="1748"/>
                  </a:lnTo>
                  <a:lnTo>
                    <a:pt x="6" y="1746"/>
                  </a:lnTo>
                  <a:lnTo>
                    <a:pt x="2" y="1744"/>
                  </a:lnTo>
                  <a:lnTo>
                    <a:pt x="0" y="1742"/>
                  </a:lnTo>
                  <a:lnTo>
                    <a:pt x="0" y="1739"/>
                  </a:lnTo>
                  <a:lnTo>
                    <a:pt x="0" y="1606"/>
                  </a:lnTo>
                  <a:lnTo>
                    <a:pt x="0" y="1602"/>
                  </a:lnTo>
                  <a:lnTo>
                    <a:pt x="2" y="1598"/>
                  </a:lnTo>
                  <a:lnTo>
                    <a:pt x="6" y="1596"/>
                  </a:lnTo>
                  <a:lnTo>
                    <a:pt x="10" y="1595"/>
                  </a:lnTo>
                  <a:lnTo>
                    <a:pt x="13" y="1596"/>
                  </a:lnTo>
                  <a:lnTo>
                    <a:pt x="15" y="1598"/>
                  </a:lnTo>
                  <a:lnTo>
                    <a:pt x="17" y="1602"/>
                  </a:lnTo>
                  <a:lnTo>
                    <a:pt x="19" y="1606"/>
                  </a:lnTo>
                  <a:close/>
                  <a:moveTo>
                    <a:pt x="19" y="1832"/>
                  </a:moveTo>
                  <a:lnTo>
                    <a:pt x="19" y="1967"/>
                  </a:lnTo>
                  <a:lnTo>
                    <a:pt x="17" y="1970"/>
                  </a:lnTo>
                  <a:lnTo>
                    <a:pt x="15" y="1972"/>
                  </a:lnTo>
                  <a:lnTo>
                    <a:pt x="13" y="1974"/>
                  </a:lnTo>
                  <a:lnTo>
                    <a:pt x="10" y="1976"/>
                  </a:lnTo>
                  <a:lnTo>
                    <a:pt x="6" y="1974"/>
                  </a:lnTo>
                  <a:lnTo>
                    <a:pt x="2" y="1972"/>
                  </a:lnTo>
                  <a:lnTo>
                    <a:pt x="0" y="1970"/>
                  </a:lnTo>
                  <a:lnTo>
                    <a:pt x="0" y="1967"/>
                  </a:lnTo>
                  <a:lnTo>
                    <a:pt x="0" y="1832"/>
                  </a:lnTo>
                  <a:lnTo>
                    <a:pt x="0" y="1828"/>
                  </a:lnTo>
                  <a:lnTo>
                    <a:pt x="2" y="1826"/>
                  </a:lnTo>
                  <a:lnTo>
                    <a:pt x="6" y="1824"/>
                  </a:lnTo>
                  <a:lnTo>
                    <a:pt x="10" y="1823"/>
                  </a:lnTo>
                  <a:lnTo>
                    <a:pt x="13" y="1824"/>
                  </a:lnTo>
                  <a:lnTo>
                    <a:pt x="15" y="1826"/>
                  </a:lnTo>
                  <a:lnTo>
                    <a:pt x="17" y="1828"/>
                  </a:lnTo>
                  <a:lnTo>
                    <a:pt x="19" y="1832"/>
                  </a:lnTo>
                  <a:close/>
                  <a:moveTo>
                    <a:pt x="19" y="2060"/>
                  </a:moveTo>
                  <a:lnTo>
                    <a:pt x="19" y="2195"/>
                  </a:lnTo>
                  <a:lnTo>
                    <a:pt x="17" y="2196"/>
                  </a:lnTo>
                  <a:lnTo>
                    <a:pt x="15" y="2200"/>
                  </a:lnTo>
                  <a:lnTo>
                    <a:pt x="13" y="2202"/>
                  </a:lnTo>
                  <a:lnTo>
                    <a:pt x="10" y="2204"/>
                  </a:lnTo>
                  <a:lnTo>
                    <a:pt x="6" y="2202"/>
                  </a:lnTo>
                  <a:lnTo>
                    <a:pt x="2" y="2200"/>
                  </a:lnTo>
                  <a:lnTo>
                    <a:pt x="0" y="2196"/>
                  </a:lnTo>
                  <a:lnTo>
                    <a:pt x="0" y="2195"/>
                  </a:lnTo>
                  <a:lnTo>
                    <a:pt x="0" y="2060"/>
                  </a:lnTo>
                  <a:lnTo>
                    <a:pt x="0" y="2056"/>
                  </a:lnTo>
                  <a:lnTo>
                    <a:pt x="2" y="2054"/>
                  </a:lnTo>
                  <a:lnTo>
                    <a:pt x="6" y="2053"/>
                  </a:lnTo>
                  <a:lnTo>
                    <a:pt x="10" y="2051"/>
                  </a:lnTo>
                  <a:lnTo>
                    <a:pt x="13" y="2053"/>
                  </a:lnTo>
                  <a:lnTo>
                    <a:pt x="15" y="2054"/>
                  </a:lnTo>
                  <a:lnTo>
                    <a:pt x="17" y="2056"/>
                  </a:lnTo>
                  <a:lnTo>
                    <a:pt x="19" y="2060"/>
                  </a:lnTo>
                  <a:close/>
                  <a:moveTo>
                    <a:pt x="19" y="2288"/>
                  </a:moveTo>
                  <a:lnTo>
                    <a:pt x="19" y="2421"/>
                  </a:lnTo>
                  <a:lnTo>
                    <a:pt x="17" y="2424"/>
                  </a:lnTo>
                  <a:lnTo>
                    <a:pt x="15" y="2428"/>
                  </a:lnTo>
                  <a:lnTo>
                    <a:pt x="13" y="2430"/>
                  </a:lnTo>
                  <a:lnTo>
                    <a:pt x="10" y="2432"/>
                  </a:lnTo>
                  <a:lnTo>
                    <a:pt x="6" y="2430"/>
                  </a:lnTo>
                  <a:lnTo>
                    <a:pt x="2" y="2428"/>
                  </a:lnTo>
                  <a:lnTo>
                    <a:pt x="0" y="2424"/>
                  </a:lnTo>
                  <a:lnTo>
                    <a:pt x="0" y="2421"/>
                  </a:lnTo>
                  <a:lnTo>
                    <a:pt x="0" y="2288"/>
                  </a:lnTo>
                  <a:lnTo>
                    <a:pt x="0" y="2284"/>
                  </a:lnTo>
                  <a:lnTo>
                    <a:pt x="2" y="2282"/>
                  </a:lnTo>
                  <a:lnTo>
                    <a:pt x="6" y="2281"/>
                  </a:lnTo>
                  <a:lnTo>
                    <a:pt x="10" y="2279"/>
                  </a:lnTo>
                  <a:lnTo>
                    <a:pt x="13" y="2281"/>
                  </a:lnTo>
                  <a:lnTo>
                    <a:pt x="15" y="2282"/>
                  </a:lnTo>
                  <a:lnTo>
                    <a:pt x="17" y="2284"/>
                  </a:lnTo>
                  <a:lnTo>
                    <a:pt x="19" y="2288"/>
                  </a:lnTo>
                  <a:close/>
                  <a:moveTo>
                    <a:pt x="19" y="2516"/>
                  </a:moveTo>
                  <a:lnTo>
                    <a:pt x="19" y="2557"/>
                  </a:lnTo>
                  <a:lnTo>
                    <a:pt x="17" y="2561"/>
                  </a:lnTo>
                  <a:lnTo>
                    <a:pt x="15" y="2565"/>
                  </a:lnTo>
                  <a:lnTo>
                    <a:pt x="13" y="2566"/>
                  </a:lnTo>
                  <a:lnTo>
                    <a:pt x="10" y="2566"/>
                  </a:lnTo>
                  <a:lnTo>
                    <a:pt x="6" y="2566"/>
                  </a:lnTo>
                  <a:lnTo>
                    <a:pt x="2" y="2565"/>
                  </a:lnTo>
                  <a:lnTo>
                    <a:pt x="0" y="2561"/>
                  </a:lnTo>
                  <a:lnTo>
                    <a:pt x="0" y="2557"/>
                  </a:lnTo>
                  <a:lnTo>
                    <a:pt x="0" y="2516"/>
                  </a:lnTo>
                  <a:lnTo>
                    <a:pt x="0" y="2512"/>
                  </a:lnTo>
                  <a:lnTo>
                    <a:pt x="2" y="2510"/>
                  </a:lnTo>
                  <a:lnTo>
                    <a:pt x="6" y="2509"/>
                  </a:lnTo>
                  <a:lnTo>
                    <a:pt x="10" y="2507"/>
                  </a:lnTo>
                  <a:lnTo>
                    <a:pt x="13" y="2509"/>
                  </a:lnTo>
                  <a:lnTo>
                    <a:pt x="15" y="2510"/>
                  </a:lnTo>
                  <a:lnTo>
                    <a:pt x="17" y="2512"/>
                  </a:lnTo>
                  <a:lnTo>
                    <a:pt x="19" y="2516"/>
                  </a:lnTo>
                  <a:close/>
                </a:path>
              </a:pathLst>
            </a:custGeom>
            <a:solidFill>
              <a:srgbClr val="000000"/>
            </a:solidFill>
            <a:ln w="15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ES" altLang="es-UY"/>
            </a:p>
          </p:txBody>
        </p:sp>
        <p:sp>
          <p:nvSpPr>
            <p:cNvPr id="12311" name="Line 31"/>
            <p:cNvSpPr>
              <a:spLocks noChangeShapeType="1"/>
            </p:cNvSpPr>
            <p:nvPr/>
          </p:nvSpPr>
          <p:spPr bwMode="auto">
            <a:xfrm>
              <a:off x="520" y="3272"/>
              <a:ext cx="2769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UY"/>
            </a:p>
          </p:txBody>
        </p:sp>
        <p:sp>
          <p:nvSpPr>
            <p:cNvPr id="12312" name="Line 32"/>
            <p:cNvSpPr>
              <a:spLocks noChangeShapeType="1"/>
            </p:cNvSpPr>
            <p:nvPr/>
          </p:nvSpPr>
          <p:spPr bwMode="auto">
            <a:xfrm>
              <a:off x="3289" y="3272"/>
              <a:ext cx="90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UY"/>
            </a:p>
          </p:txBody>
        </p:sp>
        <p:sp>
          <p:nvSpPr>
            <p:cNvPr id="12313" name="Freeform 33"/>
            <p:cNvSpPr>
              <a:spLocks/>
            </p:cNvSpPr>
            <p:nvPr/>
          </p:nvSpPr>
          <p:spPr bwMode="auto">
            <a:xfrm>
              <a:off x="3319" y="3225"/>
              <a:ext cx="60" cy="95"/>
            </a:xfrm>
            <a:custGeom>
              <a:avLst/>
              <a:gdLst>
                <a:gd name="T0" fmla="*/ 0 w 120"/>
                <a:gd name="T1" fmla="*/ 0 h 188"/>
                <a:gd name="T2" fmla="*/ 2 w 120"/>
                <a:gd name="T3" fmla="*/ 2 h 188"/>
                <a:gd name="T4" fmla="*/ 0 w 120"/>
                <a:gd name="T5" fmla="*/ 3 h 188"/>
                <a:gd name="T6" fmla="*/ 0 60000 65536"/>
                <a:gd name="T7" fmla="*/ 0 60000 65536"/>
                <a:gd name="T8" fmla="*/ 0 60000 65536"/>
                <a:gd name="T9" fmla="*/ 0 w 120"/>
                <a:gd name="T10" fmla="*/ 0 h 188"/>
                <a:gd name="T11" fmla="*/ 120 w 120"/>
                <a:gd name="T12" fmla="*/ 188 h 1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0" h="188">
                  <a:moveTo>
                    <a:pt x="0" y="0"/>
                  </a:moveTo>
                  <a:lnTo>
                    <a:pt x="120" y="93"/>
                  </a:lnTo>
                  <a:lnTo>
                    <a:pt x="0" y="188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ES" altLang="es-UY"/>
            </a:p>
          </p:txBody>
        </p:sp>
        <p:sp>
          <p:nvSpPr>
            <p:cNvPr id="12314" name="Rectangle 34"/>
            <p:cNvSpPr>
              <a:spLocks noChangeArrowheads="1"/>
            </p:cNvSpPr>
            <p:nvPr/>
          </p:nvSpPr>
          <p:spPr bwMode="auto">
            <a:xfrm>
              <a:off x="1256" y="3034"/>
              <a:ext cx="1386" cy="16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ES" altLang="es-UY"/>
            </a:p>
          </p:txBody>
        </p:sp>
        <p:sp>
          <p:nvSpPr>
            <p:cNvPr id="12315" name="Rectangle 35"/>
            <p:cNvSpPr>
              <a:spLocks noChangeArrowheads="1"/>
            </p:cNvSpPr>
            <p:nvPr/>
          </p:nvSpPr>
          <p:spPr bwMode="auto">
            <a:xfrm>
              <a:off x="748" y="3057"/>
              <a:ext cx="2406" cy="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s-UY" altLang="es-UY" sz="1400">
                  <a:solidFill>
                    <a:srgbClr val="000000"/>
                  </a:solidFill>
                </a:rPr>
                <a:t>depositos(nroCuenta:int, nomBanco:String) : float</a:t>
              </a:r>
              <a:endParaRPr lang="es-UY" altLang="es-UY" sz="1800"/>
            </a:p>
          </p:txBody>
        </p:sp>
        <p:sp>
          <p:nvSpPr>
            <p:cNvPr id="12316" name="Freeform 36"/>
            <p:cNvSpPr>
              <a:spLocks noEditPoints="1"/>
            </p:cNvSpPr>
            <p:nvPr/>
          </p:nvSpPr>
          <p:spPr bwMode="auto">
            <a:xfrm>
              <a:off x="3807" y="2408"/>
              <a:ext cx="1058" cy="541"/>
            </a:xfrm>
            <a:custGeom>
              <a:avLst/>
              <a:gdLst>
                <a:gd name="T0" fmla="*/ 31 w 2115"/>
                <a:gd name="T1" fmla="*/ 15 h 1082"/>
                <a:gd name="T2" fmla="*/ 31 w 2115"/>
                <a:gd name="T3" fmla="*/ 15 h 1082"/>
                <a:gd name="T4" fmla="*/ 34 w 2115"/>
                <a:gd name="T5" fmla="*/ 17 h 1082"/>
                <a:gd name="T6" fmla="*/ 33 w 2115"/>
                <a:gd name="T7" fmla="*/ 17 h 1082"/>
                <a:gd name="T8" fmla="*/ 33 w 2115"/>
                <a:gd name="T9" fmla="*/ 17 h 1082"/>
                <a:gd name="T10" fmla="*/ 28 w 2115"/>
                <a:gd name="T11" fmla="*/ 14 h 1082"/>
                <a:gd name="T12" fmla="*/ 28 w 2115"/>
                <a:gd name="T13" fmla="*/ 14 h 1082"/>
                <a:gd name="T14" fmla="*/ 30 w 2115"/>
                <a:gd name="T15" fmla="*/ 15 h 1082"/>
                <a:gd name="T16" fmla="*/ 30 w 2115"/>
                <a:gd name="T17" fmla="*/ 15 h 1082"/>
                <a:gd name="T18" fmla="*/ 30 w 2115"/>
                <a:gd name="T19" fmla="*/ 15 h 1082"/>
                <a:gd name="T20" fmla="*/ 25 w 2115"/>
                <a:gd name="T21" fmla="*/ 12 h 1082"/>
                <a:gd name="T22" fmla="*/ 25 w 2115"/>
                <a:gd name="T23" fmla="*/ 12 h 1082"/>
                <a:gd name="T24" fmla="*/ 27 w 2115"/>
                <a:gd name="T25" fmla="*/ 13 h 1082"/>
                <a:gd name="T26" fmla="*/ 27 w 2115"/>
                <a:gd name="T27" fmla="*/ 13 h 1082"/>
                <a:gd name="T28" fmla="*/ 27 w 2115"/>
                <a:gd name="T29" fmla="*/ 13 h 1082"/>
                <a:gd name="T30" fmla="*/ 22 w 2115"/>
                <a:gd name="T31" fmla="*/ 11 h 1082"/>
                <a:gd name="T32" fmla="*/ 22 w 2115"/>
                <a:gd name="T33" fmla="*/ 10 h 1082"/>
                <a:gd name="T34" fmla="*/ 24 w 2115"/>
                <a:gd name="T35" fmla="*/ 11 h 1082"/>
                <a:gd name="T36" fmla="*/ 24 w 2115"/>
                <a:gd name="T37" fmla="*/ 12 h 1082"/>
                <a:gd name="T38" fmla="*/ 24 w 2115"/>
                <a:gd name="T39" fmla="*/ 12 h 1082"/>
                <a:gd name="T40" fmla="*/ 19 w 2115"/>
                <a:gd name="T41" fmla="*/ 9 h 1082"/>
                <a:gd name="T42" fmla="*/ 19 w 2115"/>
                <a:gd name="T43" fmla="*/ 9 h 1082"/>
                <a:gd name="T44" fmla="*/ 21 w 2115"/>
                <a:gd name="T45" fmla="*/ 10 h 1082"/>
                <a:gd name="T46" fmla="*/ 21 w 2115"/>
                <a:gd name="T47" fmla="*/ 10 h 1082"/>
                <a:gd name="T48" fmla="*/ 21 w 2115"/>
                <a:gd name="T49" fmla="*/ 10 h 1082"/>
                <a:gd name="T50" fmla="*/ 15 w 2115"/>
                <a:gd name="T51" fmla="*/ 7 h 1082"/>
                <a:gd name="T52" fmla="*/ 16 w 2115"/>
                <a:gd name="T53" fmla="*/ 7 h 1082"/>
                <a:gd name="T54" fmla="*/ 18 w 2115"/>
                <a:gd name="T55" fmla="*/ 8 h 1082"/>
                <a:gd name="T56" fmla="*/ 18 w 2115"/>
                <a:gd name="T57" fmla="*/ 8 h 1082"/>
                <a:gd name="T58" fmla="*/ 17 w 2115"/>
                <a:gd name="T59" fmla="*/ 8 h 1082"/>
                <a:gd name="T60" fmla="*/ 12 w 2115"/>
                <a:gd name="T61" fmla="*/ 6 h 1082"/>
                <a:gd name="T62" fmla="*/ 12 w 2115"/>
                <a:gd name="T63" fmla="*/ 5 h 1082"/>
                <a:gd name="T64" fmla="*/ 14 w 2115"/>
                <a:gd name="T65" fmla="*/ 6 h 1082"/>
                <a:gd name="T66" fmla="*/ 14 w 2115"/>
                <a:gd name="T67" fmla="*/ 7 h 1082"/>
                <a:gd name="T68" fmla="*/ 14 w 2115"/>
                <a:gd name="T69" fmla="*/ 7 h 1082"/>
                <a:gd name="T70" fmla="*/ 9 w 2115"/>
                <a:gd name="T71" fmla="*/ 4 h 1082"/>
                <a:gd name="T72" fmla="*/ 9 w 2115"/>
                <a:gd name="T73" fmla="*/ 4 h 1082"/>
                <a:gd name="T74" fmla="*/ 11 w 2115"/>
                <a:gd name="T75" fmla="*/ 5 h 1082"/>
                <a:gd name="T76" fmla="*/ 11 w 2115"/>
                <a:gd name="T77" fmla="*/ 5 h 1082"/>
                <a:gd name="T78" fmla="*/ 11 w 2115"/>
                <a:gd name="T79" fmla="*/ 5 h 1082"/>
                <a:gd name="T80" fmla="*/ 6 w 2115"/>
                <a:gd name="T81" fmla="*/ 2 h 1082"/>
                <a:gd name="T82" fmla="*/ 6 w 2115"/>
                <a:gd name="T83" fmla="*/ 2 h 1082"/>
                <a:gd name="T84" fmla="*/ 8 w 2115"/>
                <a:gd name="T85" fmla="*/ 3 h 1082"/>
                <a:gd name="T86" fmla="*/ 8 w 2115"/>
                <a:gd name="T87" fmla="*/ 3 h 1082"/>
                <a:gd name="T88" fmla="*/ 8 w 2115"/>
                <a:gd name="T89" fmla="*/ 3 h 1082"/>
                <a:gd name="T90" fmla="*/ 3 w 2115"/>
                <a:gd name="T91" fmla="*/ 1 h 1082"/>
                <a:gd name="T92" fmla="*/ 3 w 2115"/>
                <a:gd name="T93" fmla="*/ 1 h 1082"/>
                <a:gd name="T94" fmla="*/ 5 w 2115"/>
                <a:gd name="T95" fmla="*/ 2 h 1082"/>
                <a:gd name="T96" fmla="*/ 5 w 2115"/>
                <a:gd name="T97" fmla="*/ 2 h 1082"/>
                <a:gd name="T98" fmla="*/ 5 w 2115"/>
                <a:gd name="T99" fmla="*/ 2 h 1082"/>
                <a:gd name="T100" fmla="*/ 0 w 2115"/>
                <a:gd name="T101" fmla="*/ 1 h 1082"/>
                <a:gd name="T102" fmla="*/ 1 w 2115"/>
                <a:gd name="T103" fmla="*/ 0 h 1082"/>
                <a:gd name="T104" fmla="*/ 2 w 2115"/>
                <a:gd name="T105" fmla="*/ 1 h 1082"/>
                <a:gd name="T106" fmla="*/ 2 w 2115"/>
                <a:gd name="T107" fmla="*/ 1 h 1082"/>
                <a:gd name="T108" fmla="*/ 1 w 2115"/>
                <a:gd name="T109" fmla="*/ 1 h 108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2115"/>
                <a:gd name="T166" fmla="*/ 0 h 1082"/>
                <a:gd name="T167" fmla="*/ 2115 w 2115"/>
                <a:gd name="T168" fmla="*/ 1082 h 1082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2115" h="1082">
                  <a:moveTo>
                    <a:pt x="2100" y="1082"/>
                  </a:moveTo>
                  <a:lnTo>
                    <a:pt x="1982" y="1022"/>
                  </a:lnTo>
                  <a:lnTo>
                    <a:pt x="1978" y="1019"/>
                  </a:lnTo>
                  <a:lnTo>
                    <a:pt x="1976" y="1015"/>
                  </a:lnTo>
                  <a:lnTo>
                    <a:pt x="1976" y="1011"/>
                  </a:lnTo>
                  <a:lnTo>
                    <a:pt x="1978" y="1009"/>
                  </a:lnTo>
                  <a:lnTo>
                    <a:pt x="1980" y="1006"/>
                  </a:lnTo>
                  <a:lnTo>
                    <a:pt x="1984" y="1004"/>
                  </a:lnTo>
                  <a:lnTo>
                    <a:pt x="1987" y="1004"/>
                  </a:lnTo>
                  <a:lnTo>
                    <a:pt x="1991" y="1004"/>
                  </a:lnTo>
                  <a:lnTo>
                    <a:pt x="2109" y="1065"/>
                  </a:lnTo>
                  <a:lnTo>
                    <a:pt x="2113" y="1067"/>
                  </a:lnTo>
                  <a:lnTo>
                    <a:pt x="2115" y="1071"/>
                  </a:lnTo>
                  <a:lnTo>
                    <a:pt x="2115" y="1075"/>
                  </a:lnTo>
                  <a:lnTo>
                    <a:pt x="2113" y="1079"/>
                  </a:lnTo>
                  <a:lnTo>
                    <a:pt x="2111" y="1080"/>
                  </a:lnTo>
                  <a:lnTo>
                    <a:pt x="2107" y="1082"/>
                  </a:lnTo>
                  <a:lnTo>
                    <a:pt x="2104" y="1082"/>
                  </a:lnTo>
                  <a:lnTo>
                    <a:pt x="2100" y="1082"/>
                  </a:lnTo>
                  <a:close/>
                  <a:moveTo>
                    <a:pt x="1897" y="978"/>
                  </a:moveTo>
                  <a:lnTo>
                    <a:pt x="1777" y="918"/>
                  </a:lnTo>
                  <a:lnTo>
                    <a:pt x="1776" y="916"/>
                  </a:lnTo>
                  <a:lnTo>
                    <a:pt x="1774" y="912"/>
                  </a:lnTo>
                  <a:lnTo>
                    <a:pt x="1772" y="908"/>
                  </a:lnTo>
                  <a:lnTo>
                    <a:pt x="1774" y="905"/>
                  </a:lnTo>
                  <a:lnTo>
                    <a:pt x="1776" y="903"/>
                  </a:lnTo>
                  <a:lnTo>
                    <a:pt x="1779" y="901"/>
                  </a:lnTo>
                  <a:lnTo>
                    <a:pt x="1783" y="899"/>
                  </a:lnTo>
                  <a:lnTo>
                    <a:pt x="1787" y="901"/>
                  </a:lnTo>
                  <a:lnTo>
                    <a:pt x="1905" y="961"/>
                  </a:lnTo>
                  <a:lnTo>
                    <a:pt x="1909" y="965"/>
                  </a:lnTo>
                  <a:lnTo>
                    <a:pt x="1911" y="966"/>
                  </a:lnTo>
                  <a:lnTo>
                    <a:pt x="1911" y="970"/>
                  </a:lnTo>
                  <a:lnTo>
                    <a:pt x="1911" y="974"/>
                  </a:lnTo>
                  <a:lnTo>
                    <a:pt x="1907" y="978"/>
                  </a:lnTo>
                  <a:lnTo>
                    <a:pt x="1905" y="979"/>
                  </a:lnTo>
                  <a:lnTo>
                    <a:pt x="1901" y="979"/>
                  </a:lnTo>
                  <a:lnTo>
                    <a:pt x="1897" y="978"/>
                  </a:lnTo>
                  <a:close/>
                  <a:moveTo>
                    <a:pt x="1693" y="875"/>
                  </a:moveTo>
                  <a:lnTo>
                    <a:pt x="1575" y="815"/>
                  </a:lnTo>
                  <a:lnTo>
                    <a:pt x="1571" y="813"/>
                  </a:lnTo>
                  <a:lnTo>
                    <a:pt x="1569" y="809"/>
                  </a:lnTo>
                  <a:lnTo>
                    <a:pt x="1569" y="806"/>
                  </a:lnTo>
                  <a:lnTo>
                    <a:pt x="1571" y="802"/>
                  </a:lnTo>
                  <a:lnTo>
                    <a:pt x="1573" y="798"/>
                  </a:lnTo>
                  <a:lnTo>
                    <a:pt x="1575" y="796"/>
                  </a:lnTo>
                  <a:lnTo>
                    <a:pt x="1579" y="796"/>
                  </a:lnTo>
                  <a:lnTo>
                    <a:pt x="1582" y="798"/>
                  </a:lnTo>
                  <a:lnTo>
                    <a:pt x="1702" y="858"/>
                  </a:lnTo>
                  <a:lnTo>
                    <a:pt x="1704" y="860"/>
                  </a:lnTo>
                  <a:lnTo>
                    <a:pt x="1706" y="864"/>
                  </a:lnTo>
                  <a:lnTo>
                    <a:pt x="1706" y="867"/>
                  </a:lnTo>
                  <a:lnTo>
                    <a:pt x="1706" y="871"/>
                  </a:lnTo>
                  <a:lnTo>
                    <a:pt x="1704" y="873"/>
                  </a:lnTo>
                  <a:lnTo>
                    <a:pt x="1701" y="875"/>
                  </a:lnTo>
                  <a:lnTo>
                    <a:pt x="1697" y="877"/>
                  </a:lnTo>
                  <a:lnTo>
                    <a:pt x="1693" y="875"/>
                  </a:lnTo>
                  <a:close/>
                  <a:moveTo>
                    <a:pt x="1489" y="772"/>
                  </a:moveTo>
                  <a:lnTo>
                    <a:pt x="1370" y="712"/>
                  </a:lnTo>
                  <a:lnTo>
                    <a:pt x="1367" y="708"/>
                  </a:lnTo>
                  <a:lnTo>
                    <a:pt x="1365" y="705"/>
                  </a:lnTo>
                  <a:lnTo>
                    <a:pt x="1365" y="701"/>
                  </a:lnTo>
                  <a:lnTo>
                    <a:pt x="1367" y="699"/>
                  </a:lnTo>
                  <a:lnTo>
                    <a:pt x="1369" y="695"/>
                  </a:lnTo>
                  <a:lnTo>
                    <a:pt x="1372" y="694"/>
                  </a:lnTo>
                  <a:lnTo>
                    <a:pt x="1376" y="694"/>
                  </a:lnTo>
                  <a:lnTo>
                    <a:pt x="1380" y="694"/>
                  </a:lnTo>
                  <a:lnTo>
                    <a:pt x="1498" y="755"/>
                  </a:lnTo>
                  <a:lnTo>
                    <a:pt x="1502" y="757"/>
                  </a:lnTo>
                  <a:lnTo>
                    <a:pt x="1504" y="761"/>
                  </a:lnTo>
                  <a:lnTo>
                    <a:pt x="1504" y="765"/>
                  </a:lnTo>
                  <a:lnTo>
                    <a:pt x="1502" y="768"/>
                  </a:lnTo>
                  <a:lnTo>
                    <a:pt x="1500" y="770"/>
                  </a:lnTo>
                  <a:lnTo>
                    <a:pt x="1496" y="772"/>
                  </a:lnTo>
                  <a:lnTo>
                    <a:pt x="1492" y="772"/>
                  </a:lnTo>
                  <a:lnTo>
                    <a:pt x="1489" y="772"/>
                  </a:lnTo>
                  <a:close/>
                  <a:moveTo>
                    <a:pt x="1286" y="667"/>
                  </a:moveTo>
                  <a:lnTo>
                    <a:pt x="1166" y="608"/>
                  </a:lnTo>
                  <a:lnTo>
                    <a:pt x="1164" y="606"/>
                  </a:lnTo>
                  <a:lnTo>
                    <a:pt x="1162" y="602"/>
                  </a:lnTo>
                  <a:lnTo>
                    <a:pt x="1160" y="598"/>
                  </a:lnTo>
                  <a:lnTo>
                    <a:pt x="1162" y="594"/>
                  </a:lnTo>
                  <a:lnTo>
                    <a:pt x="1164" y="593"/>
                  </a:lnTo>
                  <a:lnTo>
                    <a:pt x="1168" y="591"/>
                  </a:lnTo>
                  <a:lnTo>
                    <a:pt x="1172" y="589"/>
                  </a:lnTo>
                  <a:lnTo>
                    <a:pt x="1175" y="591"/>
                  </a:lnTo>
                  <a:lnTo>
                    <a:pt x="1294" y="651"/>
                  </a:lnTo>
                  <a:lnTo>
                    <a:pt x="1297" y="654"/>
                  </a:lnTo>
                  <a:lnTo>
                    <a:pt x="1299" y="656"/>
                  </a:lnTo>
                  <a:lnTo>
                    <a:pt x="1299" y="660"/>
                  </a:lnTo>
                  <a:lnTo>
                    <a:pt x="1299" y="664"/>
                  </a:lnTo>
                  <a:lnTo>
                    <a:pt x="1295" y="667"/>
                  </a:lnTo>
                  <a:lnTo>
                    <a:pt x="1294" y="669"/>
                  </a:lnTo>
                  <a:lnTo>
                    <a:pt x="1290" y="669"/>
                  </a:lnTo>
                  <a:lnTo>
                    <a:pt x="1286" y="667"/>
                  </a:lnTo>
                  <a:close/>
                  <a:moveTo>
                    <a:pt x="1082" y="565"/>
                  </a:moveTo>
                  <a:lnTo>
                    <a:pt x="964" y="505"/>
                  </a:lnTo>
                  <a:lnTo>
                    <a:pt x="960" y="503"/>
                  </a:lnTo>
                  <a:lnTo>
                    <a:pt x="958" y="499"/>
                  </a:lnTo>
                  <a:lnTo>
                    <a:pt x="958" y="495"/>
                  </a:lnTo>
                  <a:lnTo>
                    <a:pt x="960" y="492"/>
                  </a:lnTo>
                  <a:lnTo>
                    <a:pt x="962" y="488"/>
                  </a:lnTo>
                  <a:lnTo>
                    <a:pt x="964" y="486"/>
                  </a:lnTo>
                  <a:lnTo>
                    <a:pt x="967" y="486"/>
                  </a:lnTo>
                  <a:lnTo>
                    <a:pt x="971" y="488"/>
                  </a:lnTo>
                  <a:lnTo>
                    <a:pt x="1091" y="548"/>
                  </a:lnTo>
                  <a:lnTo>
                    <a:pt x="1093" y="550"/>
                  </a:lnTo>
                  <a:lnTo>
                    <a:pt x="1095" y="553"/>
                  </a:lnTo>
                  <a:lnTo>
                    <a:pt x="1097" y="557"/>
                  </a:lnTo>
                  <a:lnTo>
                    <a:pt x="1095" y="561"/>
                  </a:lnTo>
                  <a:lnTo>
                    <a:pt x="1093" y="563"/>
                  </a:lnTo>
                  <a:lnTo>
                    <a:pt x="1089" y="565"/>
                  </a:lnTo>
                  <a:lnTo>
                    <a:pt x="1085" y="566"/>
                  </a:lnTo>
                  <a:lnTo>
                    <a:pt x="1082" y="565"/>
                  </a:lnTo>
                  <a:close/>
                  <a:moveTo>
                    <a:pt x="879" y="462"/>
                  </a:moveTo>
                  <a:lnTo>
                    <a:pt x="759" y="402"/>
                  </a:lnTo>
                  <a:lnTo>
                    <a:pt x="755" y="398"/>
                  </a:lnTo>
                  <a:lnTo>
                    <a:pt x="754" y="394"/>
                  </a:lnTo>
                  <a:lnTo>
                    <a:pt x="754" y="391"/>
                  </a:lnTo>
                  <a:lnTo>
                    <a:pt x="755" y="389"/>
                  </a:lnTo>
                  <a:lnTo>
                    <a:pt x="757" y="385"/>
                  </a:lnTo>
                  <a:lnTo>
                    <a:pt x="761" y="383"/>
                  </a:lnTo>
                  <a:lnTo>
                    <a:pt x="765" y="383"/>
                  </a:lnTo>
                  <a:lnTo>
                    <a:pt x="769" y="385"/>
                  </a:lnTo>
                  <a:lnTo>
                    <a:pt x="887" y="445"/>
                  </a:lnTo>
                  <a:lnTo>
                    <a:pt x="890" y="447"/>
                  </a:lnTo>
                  <a:lnTo>
                    <a:pt x="892" y="451"/>
                  </a:lnTo>
                  <a:lnTo>
                    <a:pt x="892" y="454"/>
                  </a:lnTo>
                  <a:lnTo>
                    <a:pt x="890" y="458"/>
                  </a:lnTo>
                  <a:lnTo>
                    <a:pt x="889" y="460"/>
                  </a:lnTo>
                  <a:lnTo>
                    <a:pt x="885" y="462"/>
                  </a:lnTo>
                  <a:lnTo>
                    <a:pt x="881" y="462"/>
                  </a:lnTo>
                  <a:lnTo>
                    <a:pt x="879" y="462"/>
                  </a:lnTo>
                  <a:close/>
                  <a:moveTo>
                    <a:pt x="675" y="359"/>
                  </a:moveTo>
                  <a:lnTo>
                    <a:pt x="557" y="297"/>
                  </a:lnTo>
                  <a:lnTo>
                    <a:pt x="553" y="295"/>
                  </a:lnTo>
                  <a:lnTo>
                    <a:pt x="551" y="292"/>
                  </a:lnTo>
                  <a:lnTo>
                    <a:pt x="551" y="288"/>
                  </a:lnTo>
                  <a:lnTo>
                    <a:pt x="551" y="284"/>
                  </a:lnTo>
                  <a:lnTo>
                    <a:pt x="555" y="282"/>
                  </a:lnTo>
                  <a:lnTo>
                    <a:pt x="557" y="280"/>
                  </a:lnTo>
                  <a:lnTo>
                    <a:pt x="560" y="279"/>
                  </a:lnTo>
                  <a:lnTo>
                    <a:pt x="564" y="280"/>
                  </a:lnTo>
                  <a:lnTo>
                    <a:pt x="684" y="340"/>
                  </a:lnTo>
                  <a:lnTo>
                    <a:pt x="686" y="344"/>
                  </a:lnTo>
                  <a:lnTo>
                    <a:pt x="688" y="346"/>
                  </a:lnTo>
                  <a:lnTo>
                    <a:pt x="688" y="350"/>
                  </a:lnTo>
                  <a:lnTo>
                    <a:pt x="688" y="353"/>
                  </a:lnTo>
                  <a:lnTo>
                    <a:pt x="684" y="357"/>
                  </a:lnTo>
                  <a:lnTo>
                    <a:pt x="682" y="359"/>
                  </a:lnTo>
                  <a:lnTo>
                    <a:pt x="679" y="359"/>
                  </a:lnTo>
                  <a:lnTo>
                    <a:pt x="675" y="359"/>
                  </a:lnTo>
                  <a:close/>
                  <a:moveTo>
                    <a:pt x="470" y="254"/>
                  </a:moveTo>
                  <a:lnTo>
                    <a:pt x="352" y="195"/>
                  </a:lnTo>
                  <a:lnTo>
                    <a:pt x="348" y="193"/>
                  </a:lnTo>
                  <a:lnTo>
                    <a:pt x="347" y="189"/>
                  </a:lnTo>
                  <a:lnTo>
                    <a:pt x="347" y="185"/>
                  </a:lnTo>
                  <a:lnTo>
                    <a:pt x="348" y="181"/>
                  </a:lnTo>
                  <a:lnTo>
                    <a:pt x="350" y="178"/>
                  </a:lnTo>
                  <a:lnTo>
                    <a:pt x="352" y="176"/>
                  </a:lnTo>
                  <a:lnTo>
                    <a:pt x="356" y="176"/>
                  </a:lnTo>
                  <a:lnTo>
                    <a:pt x="360" y="178"/>
                  </a:lnTo>
                  <a:lnTo>
                    <a:pt x="480" y="237"/>
                  </a:lnTo>
                  <a:lnTo>
                    <a:pt x="482" y="239"/>
                  </a:lnTo>
                  <a:lnTo>
                    <a:pt x="483" y="243"/>
                  </a:lnTo>
                  <a:lnTo>
                    <a:pt x="485" y="247"/>
                  </a:lnTo>
                  <a:lnTo>
                    <a:pt x="483" y="251"/>
                  </a:lnTo>
                  <a:lnTo>
                    <a:pt x="482" y="252"/>
                  </a:lnTo>
                  <a:lnTo>
                    <a:pt x="478" y="254"/>
                  </a:lnTo>
                  <a:lnTo>
                    <a:pt x="474" y="256"/>
                  </a:lnTo>
                  <a:lnTo>
                    <a:pt x="470" y="254"/>
                  </a:lnTo>
                  <a:close/>
                  <a:moveTo>
                    <a:pt x="268" y="152"/>
                  </a:moveTo>
                  <a:lnTo>
                    <a:pt x="148" y="92"/>
                  </a:lnTo>
                  <a:lnTo>
                    <a:pt x="144" y="88"/>
                  </a:lnTo>
                  <a:lnTo>
                    <a:pt x="144" y="86"/>
                  </a:lnTo>
                  <a:lnTo>
                    <a:pt x="142" y="82"/>
                  </a:lnTo>
                  <a:lnTo>
                    <a:pt x="144" y="79"/>
                  </a:lnTo>
                  <a:lnTo>
                    <a:pt x="146" y="75"/>
                  </a:lnTo>
                  <a:lnTo>
                    <a:pt x="150" y="73"/>
                  </a:lnTo>
                  <a:lnTo>
                    <a:pt x="153" y="73"/>
                  </a:lnTo>
                  <a:lnTo>
                    <a:pt x="157" y="75"/>
                  </a:lnTo>
                  <a:lnTo>
                    <a:pt x="275" y="135"/>
                  </a:lnTo>
                  <a:lnTo>
                    <a:pt x="279" y="137"/>
                  </a:lnTo>
                  <a:lnTo>
                    <a:pt x="281" y="140"/>
                  </a:lnTo>
                  <a:lnTo>
                    <a:pt x="281" y="144"/>
                  </a:lnTo>
                  <a:lnTo>
                    <a:pt x="279" y="148"/>
                  </a:lnTo>
                  <a:lnTo>
                    <a:pt x="277" y="150"/>
                  </a:lnTo>
                  <a:lnTo>
                    <a:pt x="273" y="152"/>
                  </a:lnTo>
                  <a:lnTo>
                    <a:pt x="270" y="152"/>
                  </a:lnTo>
                  <a:lnTo>
                    <a:pt x="268" y="152"/>
                  </a:lnTo>
                  <a:close/>
                  <a:moveTo>
                    <a:pt x="63" y="49"/>
                  </a:moveTo>
                  <a:lnTo>
                    <a:pt x="5" y="19"/>
                  </a:lnTo>
                  <a:lnTo>
                    <a:pt x="2" y="15"/>
                  </a:lnTo>
                  <a:lnTo>
                    <a:pt x="0" y="13"/>
                  </a:lnTo>
                  <a:lnTo>
                    <a:pt x="0" y="9"/>
                  </a:lnTo>
                  <a:lnTo>
                    <a:pt x="2" y="6"/>
                  </a:lnTo>
                  <a:lnTo>
                    <a:pt x="3" y="2"/>
                  </a:lnTo>
                  <a:lnTo>
                    <a:pt x="7" y="0"/>
                  </a:lnTo>
                  <a:lnTo>
                    <a:pt x="11" y="0"/>
                  </a:lnTo>
                  <a:lnTo>
                    <a:pt x="15" y="2"/>
                  </a:lnTo>
                  <a:lnTo>
                    <a:pt x="73" y="32"/>
                  </a:lnTo>
                  <a:lnTo>
                    <a:pt x="75" y="34"/>
                  </a:lnTo>
                  <a:lnTo>
                    <a:pt x="77" y="36"/>
                  </a:lnTo>
                  <a:lnTo>
                    <a:pt x="77" y="39"/>
                  </a:lnTo>
                  <a:lnTo>
                    <a:pt x="77" y="43"/>
                  </a:lnTo>
                  <a:lnTo>
                    <a:pt x="75" y="47"/>
                  </a:lnTo>
                  <a:lnTo>
                    <a:pt x="71" y="49"/>
                  </a:lnTo>
                  <a:lnTo>
                    <a:pt x="67" y="49"/>
                  </a:lnTo>
                  <a:lnTo>
                    <a:pt x="63" y="49"/>
                  </a:lnTo>
                  <a:close/>
                </a:path>
              </a:pathLst>
            </a:custGeom>
            <a:solidFill>
              <a:srgbClr val="000000"/>
            </a:solidFill>
            <a:ln w="15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ES" altLang="es-UY"/>
            </a:p>
          </p:txBody>
        </p:sp>
        <p:sp>
          <p:nvSpPr>
            <p:cNvPr id="12317" name="Freeform 37"/>
            <p:cNvSpPr>
              <a:spLocks noEditPoints="1"/>
            </p:cNvSpPr>
            <p:nvPr/>
          </p:nvSpPr>
          <p:spPr bwMode="auto">
            <a:xfrm>
              <a:off x="4181" y="2685"/>
              <a:ext cx="1358" cy="518"/>
            </a:xfrm>
            <a:custGeom>
              <a:avLst/>
              <a:gdLst>
                <a:gd name="T0" fmla="*/ 42 w 2717"/>
                <a:gd name="T1" fmla="*/ 4 h 1036"/>
                <a:gd name="T2" fmla="*/ 38 w 2717"/>
                <a:gd name="T3" fmla="*/ 0 h 1036"/>
                <a:gd name="T4" fmla="*/ 38 w 2717"/>
                <a:gd name="T5" fmla="*/ 4 h 1036"/>
                <a:gd name="T6" fmla="*/ 42 w 2717"/>
                <a:gd name="T7" fmla="*/ 4 h 1036"/>
                <a:gd name="T8" fmla="*/ 0 w 2717"/>
                <a:gd name="T9" fmla="*/ 16 h 1036"/>
                <a:gd name="T10" fmla="*/ 42 w 2717"/>
                <a:gd name="T11" fmla="*/ 16 h 1036"/>
                <a:gd name="T12" fmla="*/ 42 w 2717"/>
                <a:gd name="T13" fmla="*/ 4 h 1036"/>
                <a:gd name="T14" fmla="*/ 38 w 2717"/>
                <a:gd name="T15" fmla="*/ 4 h 1036"/>
                <a:gd name="T16" fmla="*/ 38 w 2717"/>
                <a:gd name="T17" fmla="*/ 0 h 1036"/>
                <a:gd name="T18" fmla="*/ 0 w 2717"/>
                <a:gd name="T19" fmla="*/ 0 h 1036"/>
                <a:gd name="T20" fmla="*/ 0 w 2717"/>
                <a:gd name="T21" fmla="*/ 16 h 10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717"/>
                <a:gd name="T34" fmla="*/ 0 h 1036"/>
                <a:gd name="T35" fmla="*/ 2717 w 2717"/>
                <a:gd name="T36" fmla="*/ 1036 h 10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717" h="1036">
                  <a:moveTo>
                    <a:pt x="2717" y="305"/>
                  </a:moveTo>
                  <a:lnTo>
                    <a:pt x="2479" y="0"/>
                  </a:lnTo>
                  <a:lnTo>
                    <a:pt x="2479" y="305"/>
                  </a:lnTo>
                  <a:lnTo>
                    <a:pt x="2717" y="305"/>
                  </a:lnTo>
                  <a:close/>
                  <a:moveTo>
                    <a:pt x="0" y="1036"/>
                  </a:moveTo>
                  <a:lnTo>
                    <a:pt x="2717" y="1036"/>
                  </a:lnTo>
                  <a:lnTo>
                    <a:pt x="2717" y="305"/>
                  </a:lnTo>
                  <a:lnTo>
                    <a:pt x="2479" y="305"/>
                  </a:lnTo>
                  <a:lnTo>
                    <a:pt x="2479" y="0"/>
                  </a:lnTo>
                  <a:lnTo>
                    <a:pt x="0" y="0"/>
                  </a:lnTo>
                  <a:lnTo>
                    <a:pt x="0" y="103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ES" altLang="es-UY"/>
            </a:p>
          </p:txBody>
        </p:sp>
        <p:sp>
          <p:nvSpPr>
            <p:cNvPr id="12318" name="Freeform 38"/>
            <p:cNvSpPr>
              <a:spLocks/>
            </p:cNvSpPr>
            <p:nvPr/>
          </p:nvSpPr>
          <p:spPr bwMode="auto">
            <a:xfrm>
              <a:off x="5420" y="2685"/>
              <a:ext cx="119" cy="152"/>
            </a:xfrm>
            <a:custGeom>
              <a:avLst/>
              <a:gdLst>
                <a:gd name="T0" fmla="*/ 4 w 238"/>
                <a:gd name="T1" fmla="*/ 4 h 305"/>
                <a:gd name="T2" fmla="*/ 0 w 238"/>
                <a:gd name="T3" fmla="*/ 0 h 305"/>
                <a:gd name="T4" fmla="*/ 0 w 238"/>
                <a:gd name="T5" fmla="*/ 4 h 305"/>
                <a:gd name="T6" fmla="*/ 4 w 238"/>
                <a:gd name="T7" fmla="*/ 4 h 30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38"/>
                <a:gd name="T13" fmla="*/ 0 h 305"/>
                <a:gd name="T14" fmla="*/ 238 w 238"/>
                <a:gd name="T15" fmla="*/ 305 h 30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38" h="305">
                  <a:moveTo>
                    <a:pt x="238" y="305"/>
                  </a:moveTo>
                  <a:lnTo>
                    <a:pt x="0" y="0"/>
                  </a:lnTo>
                  <a:lnTo>
                    <a:pt x="0" y="305"/>
                  </a:lnTo>
                  <a:lnTo>
                    <a:pt x="238" y="305"/>
                  </a:lnTo>
                  <a:close/>
                </a:path>
              </a:pathLst>
            </a:cu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ES" altLang="es-UY"/>
            </a:p>
          </p:txBody>
        </p:sp>
        <p:sp>
          <p:nvSpPr>
            <p:cNvPr id="12319" name="Freeform 39"/>
            <p:cNvSpPr>
              <a:spLocks/>
            </p:cNvSpPr>
            <p:nvPr/>
          </p:nvSpPr>
          <p:spPr bwMode="auto">
            <a:xfrm>
              <a:off x="4181" y="2685"/>
              <a:ext cx="1358" cy="518"/>
            </a:xfrm>
            <a:custGeom>
              <a:avLst/>
              <a:gdLst>
                <a:gd name="T0" fmla="*/ 0 w 2717"/>
                <a:gd name="T1" fmla="*/ 16 h 1036"/>
                <a:gd name="T2" fmla="*/ 42 w 2717"/>
                <a:gd name="T3" fmla="*/ 16 h 1036"/>
                <a:gd name="T4" fmla="*/ 42 w 2717"/>
                <a:gd name="T5" fmla="*/ 4 h 1036"/>
                <a:gd name="T6" fmla="*/ 38 w 2717"/>
                <a:gd name="T7" fmla="*/ 4 h 1036"/>
                <a:gd name="T8" fmla="*/ 38 w 2717"/>
                <a:gd name="T9" fmla="*/ 0 h 1036"/>
                <a:gd name="T10" fmla="*/ 0 w 2717"/>
                <a:gd name="T11" fmla="*/ 0 h 1036"/>
                <a:gd name="T12" fmla="*/ 0 w 2717"/>
                <a:gd name="T13" fmla="*/ 16 h 10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717"/>
                <a:gd name="T22" fmla="*/ 0 h 1036"/>
                <a:gd name="T23" fmla="*/ 2717 w 2717"/>
                <a:gd name="T24" fmla="*/ 1036 h 10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717" h="1036">
                  <a:moveTo>
                    <a:pt x="0" y="1036"/>
                  </a:moveTo>
                  <a:lnTo>
                    <a:pt x="2717" y="1036"/>
                  </a:lnTo>
                  <a:lnTo>
                    <a:pt x="2717" y="305"/>
                  </a:lnTo>
                  <a:lnTo>
                    <a:pt x="2479" y="305"/>
                  </a:lnTo>
                  <a:lnTo>
                    <a:pt x="2479" y="0"/>
                  </a:lnTo>
                  <a:lnTo>
                    <a:pt x="0" y="0"/>
                  </a:lnTo>
                  <a:lnTo>
                    <a:pt x="0" y="1036"/>
                  </a:lnTo>
                  <a:close/>
                </a:path>
              </a:pathLst>
            </a:cu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ES" altLang="es-UY"/>
            </a:p>
          </p:txBody>
        </p:sp>
        <p:sp>
          <p:nvSpPr>
            <p:cNvPr id="12320" name="Rectangle 40"/>
            <p:cNvSpPr>
              <a:spLocks noChangeArrowheads="1"/>
            </p:cNvSpPr>
            <p:nvPr/>
          </p:nvSpPr>
          <p:spPr bwMode="auto">
            <a:xfrm>
              <a:off x="4234" y="2743"/>
              <a:ext cx="962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s-UY" altLang="es-UY" sz="1400">
                  <a:solidFill>
                    <a:srgbClr val="000000"/>
                  </a:solidFill>
                </a:rPr>
                <a:t>El sistema recuerda</a:t>
              </a:r>
              <a:endParaRPr lang="es-UY" altLang="es-UY" sz="1800"/>
            </a:p>
          </p:txBody>
        </p:sp>
        <p:sp>
          <p:nvSpPr>
            <p:cNvPr id="12321" name="Rectangle 41"/>
            <p:cNvSpPr>
              <a:spLocks noChangeArrowheads="1"/>
            </p:cNvSpPr>
            <p:nvPr/>
          </p:nvSpPr>
          <p:spPr bwMode="auto">
            <a:xfrm>
              <a:off x="4234" y="2878"/>
              <a:ext cx="1095" cy="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s-UY" altLang="es-UY" sz="1400">
                  <a:solidFill>
                    <a:srgbClr val="000000"/>
                  </a:solidFill>
                </a:rPr>
                <a:t>al Cliente (en el primer</a:t>
              </a:r>
              <a:endParaRPr lang="es-UY" altLang="es-UY" sz="1800"/>
            </a:p>
          </p:txBody>
        </p:sp>
        <p:sp>
          <p:nvSpPr>
            <p:cNvPr id="12322" name="Rectangle 42"/>
            <p:cNvSpPr>
              <a:spLocks noChangeArrowheads="1"/>
            </p:cNvSpPr>
            <p:nvPr/>
          </p:nvSpPr>
          <p:spPr bwMode="auto">
            <a:xfrm>
              <a:off x="4234" y="3013"/>
              <a:ext cx="448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s-UY" altLang="es-UY" sz="1400">
                  <a:solidFill>
                    <a:srgbClr val="000000"/>
                  </a:solidFill>
                </a:rPr>
                <a:t>mensaje)</a:t>
              </a:r>
              <a:endParaRPr lang="es-UY" altLang="es-UY" sz="1800"/>
            </a:p>
          </p:txBody>
        </p:sp>
        <p:sp>
          <p:nvSpPr>
            <p:cNvPr id="12323" name="Line 43"/>
            <p:cNvSpPr>
              <a:spLocks noChangeShapeType="1"/>
            </p:cNvSpPr>
            <p:nvPr/>
          </p:nvSpPr>
          <p:spPr bwMode="auto">
            <a:xfrm>
              <a:off x="519" y="3629"/>
              <a:ext cx="2769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UY"/>
            </a:p>
          </p:txBody>
        </p:sp>
        <p:sp>
          <p:nvSpPr>
            <p:cNvPr id="12324" name="Line 44"/>
            <p:cNvSpPr>
              <a:spLocks noChangeShapeType="1"/>
            </p:cNvSpPr>
            <p:nvPr/>
          </p:nvSpPr>
          <p:spPr bwMode="auto">
            <a:xfrm>
              <a:off x="3288" y="3629"/>
              <a:ext cx="90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UY"/>
            </a:p>
          </p:txBody>
        </p:sp>
        <p:sp>
          <p:nvSpPr>
            <p:cNvPr id="12325" name="Freeform 45"/>
            <p:cNvSpPr>
              <a:spLocks/>
            </p:cNvSpPr>
            <p:nvPr/>
          </p:nvSpPr>
          <p:spPr bwMode="auto">
            <a:xfrm>
              <a:off x="3318" y="3582"/>
              <a:ext cx="60" cy="95"/>
            </a:xfrm>
            <a:custGeom>
              <a:avLst/>
              <a:gdLst>
                <a:gd name="T0" fmla="*/ 0 w 120"/>
                <a:gd name="T1" fmla="*/ 0 h 189"/>
                <a:gd name="T2" fmla="*/ 2 w 120"/>
                <a:gd name="T3" fmla="*/ 2 h 189"/>
                <a:gd name="T4" fmla="*/ 0 w 120"/>
                <a:gd name="T5" fmla="*/ 3 h 189"/>
                <a:gd name="T6" fmla="*/ 0 60000 65536"/>
                <a:gd name="T7" fmla="*/ 0 60000 65536"/>
                <a:gd name="T8" fmla="*/ 0 60000 65536"/>
                <a:gd name="T9" fmla="*/ 0 w 120"/>
                <a:gd name="T10" fmla="*/ 0 h 189"/>
                <a:gd name="T11" fmla="*/ 120 w 120"/>
                <a:gd name="T12" fmla="*/ 189 h 18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0" h="189">
                  <a:moveTo>
                    <a:pt x="0" y="0"/>
                  </a:moveTo>
                  <a:lnTo>
                    <a:pt x="120" y="94"/>
                  </a:lnTo>
                  <a:lnTo>
                    <a:pt x="0" y="189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ES" altLang="es-UY"/>
            </a:p>
          </p:txBody>
        </p:sp>
        <p:sp>
          <p:nvSpPr>
            <p:cNvPr id="12326" name="Rectangle 46"/>
            <p:cNvSpPr>
              <a:spLocks noChangeArrowheads="1"/>
            </p:cNvSpPr>
            <p:nvPr/>
          </p:nvSpPr>
          <p:spPr bwMode="auto">
            <a:xfrm>
              <a:off x="1717" y="3391"/>
              <a:ext cx="462" cy="16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ES" altLang="es-UY"/>
            </a:p>
          </p:txBody>
        </p:sp>
        <p:sp>
          <p:nvSpPr>
            <p:cNvPr id="12327" name="Rectangle 47"/>
            <p:cNvSpPr>
              <a:spLocks noChangeArrowheads="1"/>
            </p:cNvSpPr>
            <p:nvPr/>
          </p:nvSpPr>
          <p:spPr bwMode="auto">
            <a:xfrm>
              <a:off x="1730" y="3414"/>
              <a:ext cx="447" cy="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s-UY" altLang="es-UY" sz="1400">
                  <a:solidFill>
                    <a:srgbClr val="000000"/>
                  </a:solidFill>
                </a:rPr>
                <a:t>finalizar()</a:t>
              </a:r>
              <a:endParaRPr lang="es-UY" altLang="es-UY" sz="1800"/>
            </a:p>
          </p:txBody>
        </p:sp>
      </p:grp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Diseño: Guías para el Abordaje del Diseño</a:t>
            </a:r>
          </a:p>
        </p:txBody>
      </p:sp>
    </p:spTree>
    <p:extLst>
      <p:ext uri="{BB962C8B-B14F-4D97-AF65-F5344CB8AC3E}">
        <p14:creationId xmlns:p14="http://schemas.microsoft.com/office/powerpoint/2010/main" val="27528883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947738" y="115888"/>
            <a:ext cx="7512050" cy="136842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s-UY" altLang="es-UY" sz="3000"/>
              <a:t>Caso de Estudio</a:t>
            </a:r>
            <a:br>
              <a:rPr lang="es-UY" altLang="es-UY" sz="3000"/>
            </a:br>
            <a:r>
              <a:rPr lang="es-UY" altLang="es-UY"/>
              <a:t>Descripción de Operaciones (2)</a:t>
            </a:r>
            <a:endParaRPr lang="en-US" altLang="es-UY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905000"/>
            <a:ext cx="8351837" cy="4187825"/>
          </a:xfrm>
        </p:spPr>
        <p:txBody>
          <a:bodyPr/>
          <a:lstStyle/>
          <a:p>
            <a:pPr eaLnBrk="1" hangingPunct="1"/>
            <a:r>
              <a:rPr lang="es-UY" altLang="es-UY" sz="2400" b="1">
                <a:latin typeface="Courier New" panose="02070309020205020404" pitchFamily="49" charset="0"/>
              </a:rPr>
              <a:t>autenticarCliente (codCliente:String):bool</a:t>
            </a:r>
          </a:p>
          <a:p>
            <a:pPr lvl="1" eaLnBrk="1" hangingPunct="1"/>
            <a:r>
              <a:rPr lang="es-UY" altLang="es-UY" sz="2500"/>
              <a:t>Misma operación que en el DSS anterior</a:t>
            </a:r>
          </a:p>
          <a:p>
            <a:pPr eaLnBrk="1" hangingPunct="1"/>
            <a:r>
              <a:rPr lang="es-UY" altLang="es-UY" sz="2400" b="1">
                <a:latin typeface="Courier New" panose="02070309020205020404" pitchFamily="49" charset="0"/>
              </a:rPr>
              <a:t>depositos (nroCuenta:int, </a:t>
            </a:r>
            <a:br>
              <a:rPr lang="es-UY" altLang="es-UY" sz="2400" b="1">
                <a:latin typeface="Courier New" panose="02070309020205020404" pitchFamily="49" charset="0"/>
              </a:rPr>
            </a:br>
            <a:r>
              <a:rPr lang="es-UY" altLang="es-UY" sz="2400" b="1">
                <a:latin typeface="Courier New" panose="02070309020205020404" pitchFamily="49" charset="0"/>
              </a:rPr>
              <a:t>           nomBanco:String):float</a:t>
            </a:r>
          </a:p>
          <a:p>
            <a:pPr lvl="1" eaLnBrk="1" hangingPunct="1"/>
            <a:r>
              <a:rPr lang="es-UY" altLang="es-UY" sz="2500"/>
              <a:t>Devuelve la suma de los montos de todos los depósitos realizados en la cuenta </a:t>
            </a:r>
            <a:r>
              <a:rPr lang="es-UY" altLang="es-UY" sz="2400" b="1">
                <a:latin typeface="Courier New" panose="02070309020205020404" pitchFamily="49" charset="0"/>
              </a:rPr>
              <a:t>nroCuenta</a:t>
            </a:r>
            <a:r>
              <a:rPr lang="es-UY" altLang="es-UY" sz="2500"/>
              <a:t> del banco </a:t>
            </a:r>
            <a:r>
              <a:rPr lang="es-UY" altLang="es-UY" sz="2400" b="1">
                <a:latin typeface="Courier New" panose="02070309020205020404" pitchFamily="49" charset="0"/>
              </a:rPr>
              <a:t>nomBanco</a:t>
            </a:r>
          </a:p>
          <a:p>
            <a:pPr eaLnBrk="1" hangingPunct="1"/>
            <a:r>
              <a:rPr lang="es-UY" altLang="es-UY" sz="2400" b="1">
                <a:latin typeface="Courier New" panose="02070309020205020404" pitchFamily="49" charset="0"/>
              </a:rPr>
              <a:t>finalizar ()</a:t>
            </a:r>
          </a:p>
          <a:p>
            <a:pPr lvl="1" eaLnBrk="1" hangingPunct="1"/>
            <a:r>
              <a:rPr lang="es-UY" altLang="es-UY" sz="2500"/>
              <a:t>Misma operación que en el DSS anterior</a:t>
            </a:r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Diseño: Guías para el Abordaje del Diseño</a:t>
            </a:r>
          </a:p>
        </p:txBody>
      </p:sp>
    </p:spTree>
    <p:extLst>
      <p:ext uri="{BB962C8B-B14F-4D97-AF65-F5344CB8AC3E}">
        <p14:creationId xmlns:p14="http://schemas.microsoft.com/office/powerpoint/2010/main" val="2461885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827088" y="260350"/>
            <a:ext cx="7943850" cy="1168400"/>
          </a:xfrm>
        </p:spPr>
        <p:txBody>
          <a:bodyPr/>
          <a:lstStyle/>
          <a:p>
            <a:pPr eaLnBrk="1" hangingPunct="1"/>
            <a:r>
              <a:rPr lang="es-ES_tradnl" altLang="es-UY" sz="3800"/>
              <a:t>Guías para el Abordaje del Diseño</a:t>
            </a:r>
            <a:endParaRPr lang="es-UY" altLang="es-UY" sz="380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905000"/>
            <a:ext cx="8066087" cy="4476750"/>
          </a:xfrm>
        </p:spPr>
        <p:txBody>
          <a:bodyPr/>
          <a:lstStyle/>
          <a:p>
            <a:pPr marL="571500" indent="-571500" eaLnBrk="1" hangingPunct="1"/>
            <a:r>
              <a:rPr lang="es-UY" altLang="es-UY"/>
              <a:t>El abordaje de la etapa de diseño puede realizarse sistemáticamente</a:t>
            </a:r>
          </a:p>
          <a:p>
            <a:pPr marL="571500" indent="-571500" eaLnBrk="1" hangingPunct="1"/>
            <a:r>
              <a:rPr lang="es-UY" altLang="es-UY"/>
              <a:t>Por ejemplo, considerando estos pasos:</a:t>
            </a:r>
          </a:p>
          <a:p>
            <a:pPr marL="1371600" lvl="2" indent="-481013" eaLnBrk="1" hangingPunct="1">
              <a:buClr>
                <a:schemeClr val="tx2"/>
              </a:buClr>
              <a:buFont typeface="Wingdings" panose="05000000000000000000" pitchFamily="2" charset="2"/>
              <a:buAutoNum type="arabicPeriod"/>
            </a:pPr>
            <a:r>
              <a:rPr lang="es-UY" altLang="es-UY" sz="2800"/>
              <a:t>Organizar Operaciones</a:t>
            </a:r>
          </a:p>
          <a:p>
            <a:pPr marL="1371600" lvl="2" indent="-481013" eaLnBrk="1" hangingPunct="1">
              <a:buClr>
                <a:schemeClr val="tx2"/>
              </a:buClr>
              <a:buFont typeface="Wingdings" panose="05000000000000000000" pitchFamily="2" charset="2"/>
              <a:buAutoNum type="arabicPeriod"/>
            </a:pPr>
            <a:r>
              <a:rPr lang="es-UY" altLang="es-UY" sz="2800"/>
              <a:t>Definir Ubicación de Instancias</a:t>
            </a:r>
          </a:p>
          <a:p>
            <a:pPr marL="1371600" lvl="2" indent="-481013" eaLnBrk="1" hangingPunct="1">
              <a:buClr>
                <a:schemeClr val="tx2"/>
              </a:buClr>
              <a:buFont typeface="Wingdings" panose="05000000000000000000" pitchFamily="2" charset="2"/>
              <a:buAutoNum type="arabicPeriod"/>
            </a:pPr>
            <a:r>
              <a:rPr lang="es-UY" altLang="es-UY" sz="2800"/>
              <a:t>Definir Colaboraciones</a:t>
            </a:r>
          </a:p>
          <a:p>
            <a:pPr marL="1371600" lvl="2" indent="-481013" eaLnBrk="1" hangingPunct="1">
              <a:buClr>
                <a:schemeClr val="tx2"/>
              </a:buClr>
              <a:buFont typeface="Wingdings" panose="05000000000000000000" pitchFamily="2" charset="2"/>
              <a:buAutoNum type="arabicPeriod"/>
            </a:pPr>
            <a:r>
              <a:rPr lang="es-UY" altLang="es-UY" sz="2800"/>
              <a:t>Diseñar Colaboraciones</a:t>
            </a:r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Diseño: Guías para el Abordaje del Diseño</a:t>
            </a:r>
          </a:p>
        </p:txBody>
      </p:sp>
    </p:spTree>
    <p:extLst>
      <p:ext uri="{BB962C8B-B14F-4D97-AF65-F5344CB8AC3E}">
        <p14:creationId xmlns:p14="http://schemas.microsoft.com/office/powerpoint/2010/main" val="34811744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188913"/>
            <a:ext cx="7369175" cy="1311275"/>
          </a:xfrm>
        </p:spPr>
        <p:txBody>
          <a:bodyPr/>
          <a:lstStyle/>
          <a:p>
            <a:pPr eaLnBrk="1" hangingPunct="1"/>
            <a:r>
              <a:rPr lang="es-ES_tradnl" altLang="es-UY" sz="3000">
                <a:solidFill>
                  <a:schemeClr val="tx1"/>
                </a:solidFill>
              </a:rPr>
              <a:t>Guías para el Abordaje del Diseño</a:t>
            </a:r>
            <a:br>
              <a:rPr lang="es-ES_tradnl" altLang="es-UY" sz="3200">
                <a:solidFill>
                  <a:schemeClr val="tx1"/>
                </a:solidFill>
              </a:rPr>
            </a:br>
            <a:r>
              <a:rPr lang="es-ES_tradnl" altLang="es-UY">
                <a:solidFill>
                  <a:schemeClr val="tx1"/>
                </a:solidFill>
              </a:rPr>
              <a:t>Organizar Operaciones</a:t>
            </a:r>
            <a:endParaRPr lang="es-UY" altLang="es-UY">
              <a:solidFill>
                <a:schemeClr val="tx1"/>
              </a:solidFill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905000"/>
            <a:ext cx="8066087" cy="4548188"/>
          </a:xfrm>
        </p:spPr>
        <p:txBody>
          <a:bodyPr/>
          <a:lstStyle/>
          <a:p>
            <a:pPr marL="571500" indent="-571500" eaLnBrk="1" hangingPunct="1"/>
            <a:r>
              <a:rPr lang="es-UY" altLang="es-UY"/>
              <a:t>Definir los Controladores a utilizar</a:t>
            </a:r>
          </a:p>
          <a:p>
            <a:pPr marL="571500" indent="-571500" eaLnBrk="1" hangingPunct="1"/>
            <a:r>
              <a:rPr lang="es-UY" altLang="es-UY"/>
              <a:t>Definir las Interfaces del Sistema que contendrán las operaciones del sistema</a:t>
            </a:r>
          </a:p>
          <a:p>
            <a:pPr marL="571500" indent="-571500" eaLnBrk="1" hangingPunct="1"/>
            <a:r>
              <a:rPr lang="es-UY" altLang="es-UY"/>
              <a:t>Organizar operaciones según:</a:t>
            </a:r>
          </a:p>
          <a:p>
            <a:pPr marL="1162050" lvl="1" indent="-411163" eaLnBrk="1" hangingPunct="1"/>
            <a:r>
              <a:rPr lang="es-UY" altLang="es-UY"/>
              <a:t>Afinidad temática (según dominio)</a:t>
            </a:r>
          </a:p>
          <a:p>
            <a:pPr marL="1162050" lvl="1" indent="-411163" eaLnBrk="1" hangingPunct="1"/>
            <a:r>
              <a:rPr lang="es-UY" altLang="es-UY"/>
              <a:t>Afinidad funcional (según objetivos)</a:t>
            </a:r>
          </a:p>
          <a:p>
            <a:pPr marL="1162050" lvl="1" indent="-411163" eaLnBrk="1" hangingPunct="1"/>
            <a:r>
              <a:rPr lang="es-UY" altLang="es-UY"/>
              <a:t>Casos de Uso</a:t>
            </a:r>
          </a:p>
          <a:p>
            <a:pPr marL="571500" indent="-571500" eaLnBrk="1" hangingPunct="1"/>
            <a:r>
              <a:rPr lang="es-UY" altLang="es-UY"/>
              <a:t>Definir la Fábrica de controladores</a:t>
            </a:r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Diseño: Guías para el Abordaje del Diseño</a:t>
            </a:r>
          </a:p>
        </p:txBody>
      </p:sp>
    </p:spTree>
    <p:extLst>
      <p:ext uri="{BB962C8B-B14F-4D97-AF65-F5344CB8AC3E}">
        <p14:creationId xmlns:p14="http://schemas.microsoft.com/office/powerpoint/2010/main" val="41616891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260350"/>
            <a:ext cx="7369175" cy="124142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s-ES_tradnl" altLang="es-UY" sz="3000">
                <a:solidFill>
                  <a:schemeClr val="tx1"/>
                </a:solidFill>
              </a:rPr>
              <a:t>Guías para el Abordaje del Diseño</a:t>
            </a:r>
            <a:br>
              <a:rPr lang="es-ES_tradnl" altLang="es-UY" sz="3200">
                <a:solidFill>
                  <a:schemeClr val="tx1"/>
                </a:solidFill>
              </a:rPr>
            </a:br>
            <a:r>
              <a:rPr lang="es-ES_tradnl" altLang="es-UY">
                <a:solidFill>
                  <a:schemeClr val="tx1"/>
                </a:solidFill>
              </a:rPr>
              <a:t>Organizar Operaciones (2)</a:t>
            </a:r>
            <a:endParaRPr lang="es-UY" altLang="es-UY">
              <a:solidFill>
                <a:schemeClr val="tx1"/>
              </a:solidFill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905000"/>
            <a:ext cx="8066087" cy="4476750"/>
          </a:xfrm>
        </p:spPr>
        <p:txBody>
          <a:bodyPr/>
          <a:lstStyle/>
          <a:p>
            <a:pPr marL="571500" indent="-571500" eaLnBrk="1" hangingPunct="1"/>
            <a:r>
              <a:rPr lang="es-UY" altLang="es-UY"/>
              <a:t>Al definir Controladores, considerar</a:t>
            </a:r>
          </a:p>
          <a:p>
            <a:pPr marL="1162050" lvl="1" indent="-411163" eaLnBrk="1" hangingPunct="1"/>
            <a:r>
              <a:rPr lang="es-UY" altLang="es-UY"/>
              <a:t>Operaciones repetidas en casos de uso</a:t>
            </a:r>
          </a:p>
          <a:p>
            <a:pPr marL="1162050" lvl="1" indent="-411163" eaLnBrk="1" hangingPunct="1"/>
            <a:r>
              <a:rPr lang="es-UY" altLang="es-UY"/>
              <a:t>Memoria del Sistema</a:t>
            </a:r>
            <a:endParaRPr lang="es-UY" altLang="es-UY">
              <a:solidFill>
                <a:srgbClr val="FF0000"/>
              </a:solidFill>
            </a:endParaRPr>
          </a:p>
          <a:p>
            <a:pPr marL="571500" indent="-571500" eaLnBrk="1" hangingPunct="1"/>
            <a:r>
              <a:rPr lang="es-ES" altLang="es-UY"/>
              <a:t>Si un Controlador realiza una Interfaz del Sistema, asigna un método a </a:t>
            </a:r>
            <a:r>
              <a:rPr lang="es-ES" altLang="es-UY" u="sng"/>
              <a:t>todas</a:t>
            </a:r>
            <a:r>
              <a:rPr lang="es-ES" altLang="es-UY"/>
              <a:t> las operaciones presentes en ella.</a:t>
            </a:r>
            <a:r>
              <a:rPr lang="es-ES" altLang="es-UY">
                <a:solidFill>
                  <a:srgbClr val="FF0000"/>
                </a:solidFill>
              </a:rPr>
              <a:t> </a:t>
            </a:r>
            <a:endParaRPr lang="es-UY" altLang="es-UY">
              <a:solidFill>
                <a:srgbClr val="FF0000"/>
              </a:solidFill>
            </a:endParaRPr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Diseño: Guías para el Abordaje del Diseño</a:t>
            </a:r>
          </a:p>
        </p:txBody>
      </p:sp>
    </p:spTree>
    <p:extLst>
      <p:ext uri="{BB962C8B-B14F-4D97-AF65-F5344CB8AC3E}">
        <p14:creationId xmlns:p14="http://schemas.microsoft.com/office/powerpoint/2010/main" val="32938722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188913"/>
            <a:ext cx="7369175" cy="1312862"/>
          </a:xfrm>
        </p:spPr>
        <p:txBody>
          <a:bodyPr/>
          <a:lstStyle/>
          <a:p>
            <a:pPr eaLnBrk="1" hangingPunct="1"/>
            <a:r>
              <a:rPr lang="es-ES_tradnl" altLang="es-UY" sz="3000"/>
              <a:t>Guías para el Abordaje del Diseño</a:t>
            </a:r>
            <a:br>
              <a:rPr lang="es-ES_tradnl" altLang="es-UY" sz="3200"/>
            </a:br>
            <a:r>
              <a:rPr lang="es-ES_tradnl" altLang="es-UY"/>
              <a:t>Ejemplo </a:t>
            </a:r>
            <a:r>
              <a:rPr lang="es-ES_tradnl" altLang="es-UY" sz="3200"/>
              <a:t>(Organizar Operaciones)</a:t>
            </a:r>
            <a:endParaRPr lang="es-UY" altLang="es-UY" sz="320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905000"/>
            <a:ext cx="8066087" cy="4476750"/>
          </a:xfrm>
        </p:spPr>
        <p:txBody>
          <a:bodyPr/>
          <a:lstStyle/>
          <a:p>
            <a:pPr marL="571500" indent="-571500" eaLnBrk="1" hangingPunct="1"/>
            <a:r>
              <a:rPr lang="es-UY" altLang="es-UY"/>
              <a:t>¿Algún concepto del dominio podría ser un Controlador?, ¿ATM?, ¿Banco?</a:t>
            </a:r>
          </a:p>
        </p:txBody>
      </p:sp>
      <p:sp>
        <p:nvSpPr>
          <p:cNvPr id="354310" name="Text Box 6"/>
          <p:cNvSpPr txBox="1">
            <a:spLocks noChangeArrowheads="1"/>
          </p:cNvSpPr>
          <p:nvPr/>
        </p:nvSpPr>
        <p:spPr bwMode="auto">
          <a:xfrm>
            <a:off x="1042988" y="4267200"/>
            <a:ext cx="30972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s-UY" altLang="es-UY" sz="2400"/>
              <a:t>Una posible opción</a:t>
            </a:r>
            <a:endParaRPr lang="en-US" altLang="es-UY" sz="2400"/>
          </a:p>
        </p:txBody>
      </p:sp>
      <p:pic>
        <p:nvPicPr>
          <p:cNvPr id="354311" name="Picture 7" descr="fabric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4663" y="3141663"/>
            <a:ext cx="4319587" cy="295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Diseño: Guías para el Abordaje del Diseño</a:t>
            </a:r>
          </a:p>
        </p:txBody>
      </p:sp>
    </p:spTree>
    <p:extLst>
      <p:ext uri="{BB962C8B-B14F-4D97-AF65-F5344CB8AC3E}">
        <p14:creationId xmlns:p14="http://schemas.microsoft.com/office/powerpoint/2010/main" val="2388591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43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333375"/>
            <a:ext cx="7620000" cy="11684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s-ES_tradnl" altLang="es-UY" sz="3000">
                <a:solidFill>
                  <a:schemeClr val="tx1"/>
                </a:solidFill>
              </a:rPr>
              <a:t>Guías para el Abordaje del Diseño</a:t>
            </a:r>
            <a:br>
              <a:rPr lang="es-ES_tradnl" altLang="es-UY" sz="3600">
                <a:solidFill>
                  <a:schemeClr val="tx1"/>
                </a:solidFill>
              </a:rPr>
            </a:br>
            <a:r>
              <a:rPr lang="es-ES_tradnl" altLang="es-UY">
                <a:solidFill>
                  <a:schemeClr val="tx1"/>
                </a:solidFill>
              </a:rPr>
              <a:t>Definir Ubicación de Instancias</a:t>
            </a:r>
            <a:endParaRPr lang="es-UY" altLang="es-UY">
              <a:solidFill>
                <a:schemeClr val="tx1"/>
              </a:solidFill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905000"/>
            <a:ext cx="8066087" cy="4548188"/>
          </a:xfrm>
        </p:spPr>
        <p:txBody>
          <a:bodyPr/>
          <a:lstStyle/>
          <a:p>
            <a:pPr marL="571500" indent="-571500" eaLnBrk="1" hangingPunct="1"/>
            <a:r>
              <a:rPr lang="es-UY" altLang="es-UY"/>
              <a:t>Diferenciar:</a:t>
            </a:r>
          </a:p>
          <a:p>
            <a:pPr marL="1012825" lvl="1" indent="-571500" eaLnBrk="1" hangingPunct="1"/>
            <a:r>
              <a:rPr lang="es-UY" altLang="es-UY"/>
              <a:t>Las colecciones que pueden ser alojadas en un controlador (ej: ATM, Banco)</a:t>
            </a:r>
          </a:p>
          <a:p>
            <a:pPr marL="1012825" lvl="1" indent="-571500" eaLnBrk="1" hangingPunct="1"/>
            <a:r>
              <a:rPr lang="es-UY" altLang="es-UY"/>
              <a:t>Las que serán accedidas únicamente a través de otra clase (ej: Cuenta accesible a través de Banco)</a:t>
            </a:r>
          </a:p>
          <a:p>
            <a:pPr marL="1012825" lvl="1" indent="-571500" eaLnBrk="1" hangingPunct="1"/>
            <a:r>
              <a:rPr lang="es-UY" altLang="es-UY"/>
              <a:t>En caso de ser necesario, alojar separadamente una colección que sea compartida entre varios controladores</a:t>
            </a:r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Diseño: Guías para el Abordaje del Diseño</a:t>
            </a:r>
          </a:p>
        </p:txBody>
      </p:sp>
    </p:spTree>
    <p:extLst>
      <p:ext uri="{BB962C8B-B14F-4D97-AF65-F5344CB8AC3E}">
        <p14:creationId xmlns:p14="http://schemas.microsoft.com/office/powerpoint/2010/main" val="3182933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260350"/>
            <a:ext cx="7369175" cy="124142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s-ES_tradnl" altLang="es-UY" sz="3000">
                <a:solidFill>
                  <a:schemeClr val="tx1"/>
                </a:solidFill>
              </a:rPr>
              <a:t>Guías para el Abordaje del Diseño</a:t>
            </a:r>
            <a:br>
              <a:rPr lang="es-ES_tradnl" altLang="es-UY" sz="3200">
                <a:solidFill>
                  <a:schemeClr val="tx1"/>
                </a:solidFill>
              </a:rPr>
            </a:br>
            <a:r>
              <a:rPr lang="es-ES_tradnl" altLang="es-UY">
                <a:solidFill>
                  <a:schemeClr val="tx1"/>
                </a:solidFill>
              </a:rPr>
              <a:t>Definir Colaboraciones</a:t>
            </a:r>
            <a:endParaRPr lang="es-UY" altLang="es-UY">
              <a:solidFill>
                <a:schemeClr val="tx1"/>
              </a:solidFill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905000"/>
            <a:ext cx="8066087" cy="4619625"/>
          </a:xfrm>
        </p:spPr>
        <p:txBody>
          <a:bodyPr/>
          <a:lstStyle/>
          <a:p>
            <a:pPr marL="571500" indent="-571500" eaLnBrk="1" hangingPunct="1"/>
            <a:r>
              <a:rPr lang="es-UY" altLang="es-UY" sz="3000"/>
              <a:t>Una colaboración realiza uno o más casos de uso</a:t>
            </a:r>
          </a:p>
          <a:p>
            <a:pPr marL="571500" indent="-571500" eaLnBrk="1" hangingPunct="1"/>
            <a:r>
              <a:rPr lang="es-UY" altLang="es-UY" sz="3000"/>
              <a:t>Agrupar casos de uso con cierta afinidad</a:t>
            </a:r>
          </a:p>
          <a:p>
            <a:pPr marL="1162050" lvl="1" indent="-411163" eaLnBrk="1" hangingPunct="1"/>
            <a:r>
              <a:rPr lang="es-UY" altLang="es-UY"/>
              <a:t>Comúnmente afinidad temática pero no hay una regla estricta</a:t>
            </a:r>
            <a:endParaRPr lang="es-UY" altLang="es-UY">
              <a:solidFill>
                <a:srgbClr val="FF0000"/>
              </a:solidFill>
            </a:endParaRPr>
          </a:p>
          <a:p>
            <a:pPr marL="571500" indent="-571500" eaLnBrk="1" hangingPunct="1"/>
            <a:r>
              <a:rPr lang="es-UY" altLang="es-UY" sz="3000"/>
              <a:t>Definir una colaboración por cada grupo de casos de uso, asignándole un nombre</a:t>
            </a:r>
          </a:p>
          <a:p>
            <a:pPr marL="571500" indent="-571500" eaLnBrk="1" hangingPunct="1"/>
            <a:r>
              <a:rPr lang="es-UY" altLang="es-UY" sz="3000"/>
              <a:t>Priorizar las colaboraciones según el impacto esperado sobre el diseño</a:t>
            </a:r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Diseño: Guías para el Abordaje del Diseño</a:t>
            </a:r>
          </a:p>
        </p:txBody>
      </p:sp>
    </p:spTree>
    <p:extLst>
      <p:ext uri="{BB962C8B-B14F-4D97-AF65-F5344CB8AC3E}">
        <p14:creationId xmlns:p14="http://schemas.microsoft.com/office/powerpoint/2010/main" val="17495265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315913"/>
            <a:ext cx="7369175" cy="11684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s-ES_tradnl" altLang="es-UY" sz="3000"/>
              <a:t>Guías para el Abordaje del Diseño</a:t>
            </a:r>
            <a:br>
              <a:rPr lang="es-ES_tradnl" altLang="es-UY" sz="3200"/>
            </a:br>
            <a:r>
              <a:rPr lang="es-ES_tradnl" altLang="es-UY"/>
              <a:t>Ejemplo </a:t>
            </a:r>
            <a:r>
              <a:rPr lang="es-ES_tradnl" altLang="es-UY" sz="3200"/>
              <a:t>(Definir Colaboraciones)</a:t>
            </a:r>
            <a:endParaRPr lang="es-UY" altLang="es-UY" sz="3200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905000"/>
            <a:ext cx="8066087" cy="4476750"/>
          </a:xfrm>
        </p:spPr>
        <p:txBody>
          <a:bodyPr/>
          <a:lstStyle/>
          <a:p>
            <a:pPr marL="571500" indent="-571500" eaLnBrk="1" hangingPunct="1"/>
            <a:r>
              <a:rPr lang="es-UY" altLang="es-UY"/>
              <a:t>Definir una sola colaboración para ambos casos de uso es beneficioso ya que están relacionados</a:t>
            </a:r>
          </a:p>
        </p:txBody>
      </p:sp>
      <p:pic>
        <p:nvPicPr>
          <p:cNvPr id="20484" name="Picture 6" descr="cola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538" y="3644900"/>
            <a:ext cx="4391025" cy="274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Diseño: Guías para el Abordaje del Diseño</a:t>
            </a:r>
          </a:p>
        </p:txBody>
      </p:sp>
    </p:spTree>
    <p:extLst>
      <p:ext uri="{BB962C8B-B14F-4D97-AF65-F5344CB8AC3E}">
        <p14:creationId xmlns:p14="http://schemas.microsoft.com/office/powerpoint/2010/main" val="26996069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333375"/>
            <a:ext cx="7369175" cy="11684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s-ES_tradnl" altLang="es-UY" sz="3000">
                <a:solidFill>
                  <a:schemeClr val="tx1"/>
                </a:solidFill>
              </a:rPr>
              <a:t>Guías para el Abordaje del Diseño</a:t>
            </a:r>
            <a:br>
              <a:rPr lang="es-ES_tradnl" altLang="es-UY" sz="3200">
                <a:solidFill>
                  <a:schemeClr val="tx1"/>
                </a:solidFill>
              </a:rPr>
            </a:br>
            <a:r>
              <a:rPr lang="es-ES_tradnl" altLang="es-UY">
                <a:solidFill>
                  <a:schemeClr val="tx1"/>
                </a:solidFill>
              </a:rPr>
              <a:t>Diseñar Colaboraciones</a:t>
            </a:r>
            <a:endParaRPr lang="es-UY" altLang="es-UY">
              <a:solidFill>
                <a:schemeClr val="tx1"/>
              </a:solidFill>
            </a:endParaRP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905000"/>
            <a:ext cx="8066087" cy="4332288"/>
          </a:xfrm>
        </p:spPr>
        <p:txBody>
          <a:bodyPr/>
          <a:lstStyle/>
          <a:p>
            <a:pPr marL="571500" indent="-571500" eaLnBrk="1" hangingPunct="1">
              <a:lnSpc>
                <a:spcPct val="90000"/>
              </a:lnSpc>
            </a:pPr>
            <a:r>
              <a:rPr lang="es-UY" altLang="es-UY"/>
              <a:t>Diseñar cada colaboración en orden de prioridad:</a:t>
            </a:r>
          </a:p>
          <a:p>
            <a:pPr marL="1162050" lvl="1" indent="-411163" eaLnBrk="1" hangingPunct="1">
              <a:lnSpc>
                <a:spcPct val="90000"/>
              </a:lnSpc>
            </a:pPr>
            <a:r>
              <a:rPr lang="es-UY" altLang="es-UY"/>
              <a:t>Realizar diagramas de comunicación para las operaciones del sistema involucradas</a:t>
            </a:r>
          </a:p>
          <a:p>
            <a:pPr marL="1162050" lvl="1" indent="-411163" eaLnBrk="1" hangingPunct="1">
              <a:lnSpc>
                <a:spcPct val="90000"/>
              </a:lnSpc>
            </a:pPr>
            <a:r>
              <a:rPr lang="es-UY" altLang="es-UY"/>
              <a:t>Considerar (a) criterios de asignación de responsabilidades, (b) decisiones tomadas en iteraciones anteriores (consistencia) y (c) nuevos problemas de diseño</a:t>
            </a:r>
          </a:p>
          <a:p>
            <a:pPr marL="1162050" lvl="1" indent="-411163" eaLnBrk="1" hangingPunct="1">
              <a:lnSpc>
                <a:spcPct val="90000"/>
              </a:lnSpc>
            </a:pPr>
            <a:r>
              <a:rPr lang="es-UY" altLang="es-UY"/>
              <a:t>Realizar el diagrama de clases de diseño</a:t>
            </a:r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Diseño: Guías para el Abordaje del Diseño</a:t>
            </a:r>
          </a:p>
        </p:txBody>
      </p:sp>
    </p:spTree>
    <p:extLst>
      <p:ext uri="{BB962C8B-B14F-4D97-AF65-F5344CB8AC3E}">
        <p14:creationId xmlns:p14="http://schemas.microsoft.com/office/powerpoint/2010/main" val="2863614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 altLang="es-UY"/>
              <a:t>Contenido</a:t>
            </a:r>
            <a:endParaRPr lang="es-UY" altLang="es-UY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4662487"/>
          </a:xfrm>
        </p:spPr>
        <p:txBody>
          <a:bodyPr/>
          <a:lstStyle/>
          <a:p>
            <a:pPr marL="533400" indent="-533400" eaLnBrk="1" hangingPunct="1"/>
            <a:r>
              <a:rPr lang="es-ES_tradnl" altLang="es-UY"/>
              <a:t>Introducción</a:t>
            </a:r>
          </a:p>
          <a:p>
            <a:pPr marL="533400" indent="-533400" eaLnBrk="1" hangingPunct="1"/>
            <a:r>
              <a:rPr lang="es-ES_tradnl" altLang="es-UY"/>
              <a:t>Caso de Estudio</a:t>
            </a:r>
          </a:p>
          <a:p>
            <a:pPr marL="533400" indent="-533400" eaLnBrk="1" hangingPunct="1"/>
            <a:r>
              <a:rPr lang="es-ES_tradnl" altLang="es-UY"/>
              <a:t>Guías para el Abordaje del Diseño</a:t>
            </a:r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Diseño: Guías para el Abordaje del Diseño</a:t>
            </a:r>
          </a:p>
        </p:txBody>
      </p:sp>
    </p:spTree>
    <p:extLst>
      <p:ext uri="{BB962C8B-B14F-4D97-AF65-F5344CB8AC3E}">
        <p14:creationId xmlns:p14="http://schemas.microsoft.com/office/powerpoint/2010/main" val="10566395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260350"/>
            <a:ext cx="7369175" cy="124142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s-ES_tradnl" altLang="es-UY" sz="3000">
                <a:solidFill>
                  <a:schemeClr val="tx1"/>
                </a:solidFill>
              </a:rPr>
              <a:t>Guías para el Abordaje del Diseño</a:t>
            </a:r>
            <a:br>
              <a:rPr lang="es-ES_tradnl" altLang="es-UY" sz="3200">
                <a:solidFill>
                  <a:schemeClr val="tx1"/>
                </a:solidFill>
              </a:rPr>
            </a:br>
            <a:r>
              <a:rPr lang="es-ES_tradnl" altLang="es-UY">
                <a:solidFill>
                  <a:schemeClr val="tx1"/>
                </a:solidFill>
              </a:rPr>
              <a:t>Ejemplo </a:t>
            </a:r>
            <a:r>
              <a:rPr lang="es-ES_tradnl" altLang="es-UY" sz="3200">
                <a:solidFill>
                  <a:schemeClr val="tx1"/>
                </a:solidFill>
              </a:rPr>
              <a:t>(Diseñar Colaboraciones)</a:t>
            </a:r>
            <a:endParaRPr lang="es-UY" altLang="es-UY" sz="3200">
              <a:solidFill>
                <a:schemeClr val="tx1"/>
              </a:solidFill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905000"/>
            <a:ext cx="8066087" cy="4476750"/>
          </a:xfrm>
        </p:spPr>
        <p:txBody>
          <a:bodyPr/>
          <a:lstStyle/>
          <a:p>
            <a:pPr marL="571500" indent="-571500" eaLnBrk="1" hangingPunct="1"/>
            <a:r>
              <a:rPr lang="es-UY" altLang="es-UY"/>
              <a:t>¿Cómo se asignan responsabilidades?</a:t>
            </a:r>
          </a:p>
          <a:p>
            <a:pPr marL="1143000" lvl="1" indent="-457200" eaLnBrk="1" hangingPunct="1"/>
            <a:r>
              <a:rPr lang="es-UY" altLang="es-UY"/>
              <a:t>¿Quién crea las transacciones? </a:t>
            </a:r>
          </a:p>
          <a:p>
            <a:pPr marL="1771650" lvl="2" indent="-457200" eaLnBrk="1" hangingPunct="1"/>
            <a:r>
              <a:rPr lang="es-UY" altLang="es-UY"/>
              <a:t>¿ATM?, ¿Banco?, ¿Cuenta?</a:t>
            </a:r>
          </a:p>
          <a:p>
            <a:pPr marL="1143000" lvl="1" indent="-457200" eaLnBrk="1" hangingPunct="1"/>
            <a:r>
              <a:rPr lang="es-UY" altLang="es-UY"/>
              <a:t>¿Quién es el experto en calcular el total de depósitos realizados?</a:t>
            </a:r>
          </a:p>
          <a:p>
            <a:pPr marL="1771650" lvl="2" indent="-457200" eaLnBrk="1" hangingPunct="1"/>
            <a:r>
              <a:rPr lang="es-UY" altLang="es-UY"/>
              <a:t>¿Banco?, ¿Cuenta?, ¿Cliente?</a:t>
            </a:r>
          </a:p>
          <a:p>
            <a:pPr marL="1143000" lvl="1" indent="-457200" eaLnBrk="1" hangingPunct="1"/>
            <a:r>
              <a:rPr lang="es-UY" altLang="es-UY"/>
              <a:t>¿Qué visibilidades se necesitan?</a:t>
            </a:r>
          </a:p>
          <a:p>
            <a:pPr marL="1771650" lvl="2" indent="-457200" eaLnBrk="1" hangingPunct="1"/>
            <a:r>
              <a:rPr lang="es-UY" altLang="es-UY"/>
              <a:t>¿ATM </a:t>
            </a:r>
            <a:r>
              <a:rPr lang="es-UY" altLang="es-UY" sz="1800">
                <a:sym typeface="Wingdings" panose="05000000000000000000" pitchFamily="2" charset="2"/>
              </a:rPr>
              <a:t></a:t>
            </a:r>
            <a:r>
              <a:rPr lang="es-UY" altLang="es-UY"/>
              <a:t> Transacción?, ¿Banco </a:t>
            </a:r>
            <a:r>
              <a:rPr lang="es-UY" altLang="es-UY" sz="1800">
                <a:sym typeface="Wingdings" panose="05000000000000000000" pitchFamily="2" charset="2"/>
              </a:rPr>
              <a:t></a:t>
            </a:r>
            <a:r>
              <a:rPr lang="es-UY" altLang="es-UY"/>
              <a:t> Cuenta?, ¿Cliente </a:t>
            </a:r>
            <a:r>
              <a:rPr lang="es-UY" altLang="es-UY" sz="1800">
                <a:sym typeface="Wingdings" panose="05000000000000000000" pitchFamily="2" charset="2"/>
              </a:rPr>
              <a:t></a:t>
            </a:r>
            <a:r>
              <a:rPr lang="es-UY" altLang="es-UY"/>
              <a:t> Transacción?, ¿ATM </a:t>
            </a:r>
            <a:r>
              <a:rPr lang="es-UY" altLang="es-UY" sz="1800">
                <a:sym typeface="Wingdings" panose="05000000000000000000" pitchFamily="2" charset="2"/>
              </a:rPr>
              <a:t></a:t>
            </a:r>
            <a:r>
              <a:rPr lang="es-UY" altLang="es-UY"/>
              <a:t> Cuenta?</a:t>
            </a:r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Diseño: Guías para el Abordaje del Diseño</a:t>
            </a:r>
          </a:p>
        </p:txBody>
      </p:sp>
    </p:spTree>
    <p:extLst>
      <p:ext uri="{BB962C8B-B14F-4D97-AF65-F5344CB8AC3E}">
        <p14:creationId xmlns:p14="http://schemas.microsoft.com/office/powerpoint/2010/main" val="20279753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115888"/>
            <a:ext cx="7369175" cy="1384300"/>
          </a:xfrm>
        </p:spPr>
        <p:txBody>
          <a:bodyPr/>
          <a:lstStyle/>
          <a:p>
            <a:pPr eaLnBrk="1" hangingPunct="1"/>
            <a:r>
              <a:rPr lang="es-ES_tradnl" altLang="es-UY" sz="3000">
                <a:solidFill>
                  <a:schemeClr val="tx1"/>
                </a:solidFill>
              </a:rPr>
              <a:t>Guías para el Abordaje del Diseño</a:t>
            </a:r>
            <a:br>
              <a:rPr lang="es-ES_tradnl" altLang="es-UY" sz="3200">
                <a:solidFill>
                  <a:schemeClr val="tx1"/>
                </a:solidFill>
              </a:rPr>
            </a:br>
            <a:r>
              <a:rPr lang="es-ES_tradnl" altLang="es-UY">
                <a:solidFill>
                  <a:schemeClr val="tx1"/>
                </a:solidFill>
              </a:rPr>
              <a:t>Ejemplo </a:t>
            </a:r>
            <a:r>
              <a:rPr lang="es-ES_tradnl" altLang="es-UY" sz="3200">
                <a:solidFill>
                  <a:schemeClr val="tx1"/>
                </a:solidFill>
              </a:rPr>
              <a:t>(Diseñar Colaboraciones) (2)</a:t>
            </a:r>
            <a:endParaRPr lang="es-UY" altLang="es-UY" sz="3200">
              <a:solidFill>
                <a:schemeClr val="tx1"/>
              </a:solidFill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905000"/>
            <a:ext cx="8066087" cy="4476750"/>
          </a:xfrm>
        </p:spPr>
        <p:txBody>
          <a:bodyPr/>
          <a:lstStyle/>
          <a:p>
            <a:pPr marL="571500" indent="-571500" eaLnBrk="1" hangingPunct="1"/>
            <a:r>
              <a:rPr lang="es-UY" altLang="es-UY"/>
              <a:t>¿Qué sucede con los tipos asociativos? </a:t>
            </a:r>
          </a:p>
          <a:p>
            <a:pPr marL="1143000" lvl="1" indent="-457200" eaLnBrk="1" hangingPunct="1"/>
            <a:r>
              <a:rPr lang="es-UY" altLang="es-UY"/>
              <a:t>Si poseen información relevante puede convenir mantenerlas </a:t>
            </a:r>
            <a:endParaRPr lang="es-UY" altLang="es-UY">
              <a:solidFill>
                <a:srgbClr val="FF0000"/>
              </a:solidFill>
            </a:endParaRPr>
          </a:p>
        </p:txBody>
      </p:sp>
      <p:pic>
        <p:nvPicPr>
          <p:cNvPr id="23556" name="Picture 4" descr="claso_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9238" y="4848225"/>
            <a:ext cx="3600450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7" name="Picture 5" descr="claso_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8" y="3786188"/>
            <a:ext cx="3384550" cy="137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8" name="Picture 6" descr="claso_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088" y="5781675"/>
            <a:ext cx="56896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9" name="Text Box 7"/>
          <p:cNvSpPr txBox="1">
            <a:spLocks noChangeArrowheads="1"/>
          </p:cNvSpPr>
          <p:nvPr/>
        </p:nvSpPr>
        <p:spPr bwMode="auto">
          <a:xfrm>
            <a:off x="2663825" y="5853113"/>
            <a:ext cx="5762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s-UY" altLang="es-UY" sz="2400"/>
              <a:t>b)</a:t>
            </a:r>
            <a:endParaRPr lang="en-US" altLang="es-UY" sz="2400"/>
          </a:p>
        </p:txBody>
      </p:sp>
      <p:sp>
        <p:nvSpPr>
          <p:cNvPr id="23560" name="Text Box 8"/>
          <p:cNvSpPr txBox="1">
            <a:spLocks noChangeArrowheads="1"/>
          </p:cNvSpPr>
          <p:nvPr/>
        </p:nvSpPr>
        <p:spPr bwMode="auto">
          <a:xfrm>
            <a:off x="4679950" y="4914900"/>
            <a:ext cx="5762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s-UY" altLang="es-UY" sz="2400"/>
              <a:t>a)</a:t>
            </a:r>
            <a:endParaRPr lang="en-US" altLang="es-UY" sz="2400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Diseño: Guías para el Abordaje del Diseño</a:t>
            </a:r>
          </a:p>
        </p:txBody>
      </p:sp>
    </p:spTree>
    <p:extLst>
      <p:ext uri="{BB962C8B-B14F-4D97-AF65-F5344CB8AC3E}">
        <p14:creationId xmlns:p14="http://schemas.microsoft.com/office/powerpoint/2010/main" val="33738068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260350"/>
            <a:ext cx="7369175" cy="124142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s-ES_tradnl" altLang="es-UY" sz="3000"/>
              <a:t>Guías para el Abordaje del Diseño</a:t>
            </a:r>
            <a:br>
              <a:rPr lang="es-ES_tradnl" altLang="es-UY" sz="3200"/>
            </a:br>
            <a:r>
              <a:rPr lang="es-ES_tradnl" altLang="es-UY"/>
              <a:t>Ejemplo </a:t>
            </a:r>
            <a:r>
              <a:rPr lang="es-ES_tradnl" altLang="es-UY" sz="3200"/>
              <a:t>(Diseñar Colaboraciones) (3)</a:t>
            </a:r>
            <a:endParaRPr lang="es-UY" altLang="es-UY" sz="320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905000"/>
            <a:ext cx="8066087" cy="4476750"/>
          </a:xfrm>
        </p:spPr>
        <p:txBody>
          <a:bodyPr/>
          <a:lstStyle/>
          <a:p>
            <a:pPr marL="571500" indent="-571500" eaLnBrk="1" hangingPunct="1"/>
            <a:r>
              <a:rPr lang="es-UY" altLang="es-UY"/>
              <a:t>Una posible solución</a:t>
            </a:r>
          </a:p>
        </p:txBody>
      </p:sp>
      <p:pic>
        <p:nvPicPr>
          <p:cNvPr id="24580" name="Picture 9" descr="cola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2897188"/>
            <a:ext cx="8856662" cy="3484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Diseño: Guías para el Abordaje del Diseño</a:t>
            </a:r>
          </a:p>
        </p:txBody>
      </p:sp>
    </p:spTree>
    <p:extLst>
      <p:ext uri="{BB962C8B-B14F-4D97-AF65-F5344CB8AC3E}">
        <p14:creationId xmlns:p14="http://schemas.microsoft.com/office/powerpoint/2010/main" val="40103147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260350"/>
            <a:ext cx="7369175" cy="124142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s-ES_tradnl" altLang="es-UY" sz="3000">
                <a:solidFill>
                  <a:schemeClr val="tx1"/>
                </a:solidFill>
              </a:rPr>
              <a:t>Guías para el Abordaje del Diseño</a:t>
            </a:r>
            <a:br>
              <a:rPr lang="es-ES_tradnl" altLang="es-UY" sz="3200">
                <a:solidFill>
                  <a:schemeClr val="tx1"/>
                </a:solidFill>
              </a:rPr>
            </a:br>
            <a:r>
              <a:rPr lang="es-ES_tradnl" altLang="es-UY">
                <a:solidFill>
                  <a:schemeClr val="tx1"/>
                </a:solidFill>
              </a:rPr>
              <a:t>Ejemplo </a:t>
            </a:r>
            <a:r>
              <a:rPr lang="es-ES_tradnl" altLang="es-UY" sz="3200">
                <a:solidFill>
                  <a:schemeClr val="tx1"/>
                </a:solidFill>
              </a:rPr>
              <a:t>(Diseñar Colaboraciones) (4)</a:t>
            </a:r>
            <a:endParaRPr lang="es-UY" altLang="es-UY" sz="3200">
              <a:solidFill>
                <a:schemeClr val="tx1"/>
              </a:solidFill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905000"/>
            <a:ext cx="8066087" cy="4476750"/>
          </a:xfrm>
        </p:spPr>
        <p:txBody>
          <a:bodyPr/>
          <a:lstStyle/>
          <a:p>
            <a:pPr marL="571500" indent="-571500" eaLnBrk="1" hangingPunct="1"/>
            <a:endParaRPr lang="es-UY" altLang="es-UY"/>
          </a:p>
          <a:p>
            <a:pPr marL="571500" indent="-571500" eaLnBrk="1" hangingPunct="1"/>
            <a:endParaRPr lang="es-UY" altLang="es-UY"/>
          </a:p>
          <a:p>
            <a:pPr marL="571500" indent="-571500" eaLnBrk="1" hangingPunct="1"/>
            <a:endParaRPr lang="es-UY" altLang="es-UY"/>
          </a:p>
          <a:p>
            <a:pPr marL="571500" indent="-571500" eaLnBrk="1" hangingPunct="1"/>
            <a:endParaRPr lang="es-UY" altLang="es-UY"/>
          </a:p>
          <a:p>
            <a:pPr marL="571500" indent="-571500" eaLnBrk="1" hangingPunct="1"/>
            <a:endParaRPr lang="es-UY" altLang="es-UY"/>
          </a:p>
          <a:p>
            <a:pPr marL="571500" indent="-571500" eaLnBrk="1" hangingPunct="1"/>
            <a:r>
              <a:rPr lang="es-UY" altLang="es-UY"/>
              <a:t>Otras opciones</a:t>
            </a:r>
          </a:p>
          <a:p>
            <a:pPr marL="1143000" lvl="1" indent="-457200" eaLnBrk="1" hangingPunct="1"/>
            <a:r>
              <a:rPr lang="es-UY" altLang="es-UY"/>
              <a:t>Asociar la transacción con el cliente</a:t>
            </a:r>
          </a:p>
          <a:p>
            <a:pPr marL="1143000" lvl="1" indent="-457200" eaLnBrk="1" hangingPunct="1"/>
            <a:r>
              <a:rPr lang="es-UY" altLang="es-UY"/>
              <a:t>Delegar las transacciones al banco</a:t>
            </a:r>
          </a:p>
        </p:txBody>
      </p:sp>
      <p:pic>
        <p:nvPicPr>
          <p:cNvPr id="25604" name="Picture 5" descr="cola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936750"/>
            <a:ext cx="8640763" cy="257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Diseño: Guías para el Abordaje del Diseño</a:t>
            </a:r>
          </a:p>
        </p:txBody>
      </p:sp>
    </p:spTree>
    <p:extLst>
      <p:ext uri="{BB962C8B-B14F-4D97-AF65-F5344CB8AC3E}">
        <p14:creationId xmlns:p14="http://schemas.microsoft.com/office/powerpoint/2010/main" val="21418159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115888"/>
            <a:ext cx="7369175" cy="1384300"/>
          </a:xfrm>
        </p:spPr>
        <p:txBody>
          <a:bodyPr/>
          <a:lstStyle/>
          <a:p>
            <a:pPr eaLnBrk="1" hangingPunct="1"/>
            <a:r>
              <a:rPr lang="es-ES_tradnl" altLang="es-UY" sz="3000">
                <a:solidFill>
                  <a:schemeClr val="tx1"/>
                </a:solidFill>
              </a:rPr>
              <a:t>Guías para el Abordaje del Diseño</a:t>
            </a:r>
            <a:br>
              <a:rPr lang="es-ES_tradnl" altLang="es-UY" sz="3200">
                <a:solidFill>
                  <a:schemeClr val="tx1"/>
                </a:solidFill>
              </a:rPr>
            </a:br>
            <a:r>
              <a:rPr lang="es-ES_tradnl" altLang="es-UY">
                <a:solidFill>
                  <a:schemeClr val="tx1"/>
                </a:solidFill>
              </a:rPr>
              <a:t>Ejemplo </a:t>
            </a:r>
            <a:r>
              <a:rPr lang="es-ES_tradnl" altLang="es-UY" sz="3200">
                <a:solidFill>
                  <a:schemeClr val="tx1"/>
                </a:solidFill>
              </a:rPr>
              <a:t>(Diseñar Colaboraciones) (5)</a:t>
            </a:r>
            <a:endParaRPr lang="es-UY" altLang="es-UY" sz="3200">
              <a:solidFill>
                <a:schemeClr val="tx1"/>
              </a:solidFill>
            </a:endParaRPr>
          </a:p>
        </p:txBody>
      </p:sp>
      <p:pic>
        <p:nvPicPr>
          <p:cNvPr id="26627" name="Picture 9" descr="dise_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989138"/>
            <a:ext cx="8856663" cy="433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Diseño: Guías para el Abordaje del Diseño</a:t>
            </a:r>
          </a:p>
        </p:txBody>
      </p:sp>
    </p:spTree>
    <p:extLst>
      <p:ext uri="{BB962C8B-B14F-4D97-AF65-F5344CB8AC3E}">
        <p14:creationId xmlns:p14="http://schemas.microsoft.com/office/powerpoint/2010/main" val="4253839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 altLang="es-UY"/>
              <a:t>Introducción</a:t>
            </a:r>
            <a:endParaRPr lang="es-UY" altLang="es-UY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4662487"/>
          </a:xfrm>
        </p:spPr>
        <p:txBody>
          <a:bodyPr/>
          <a:lstStyle/>
          <a:p>
            <a:pPr marL="533400" indent="-533400" eaLnBrk="1" hangingPunct="1"/>
            <a:r>
              <a:rPr lang="es-UY" altLang="es-UY"/>
              <a:t>Se desea abordar la etapa de diseño con un enfoque sistemático</a:t>
            </a:r>
          </a:p>
          <a:p>
            <a:pPr marL="533400" indent="-533400" eaLnBrk="1" hangingPunct="1"/>
            <a:r>
              <a:rPr lang="es-UY" altLang="es-UY"/>
              <a:t>Se presentarán pautas para organizar de mejor forma la tarea</a:t>
            </a:r>
          </a:p>
          <a:p>
            <a:pPr marL="533400" indent="-533400" eaLnBrk="1" hangingPunct="1"/>
            <a:r>
              <a:rPr lang="es-UY" altLang="es-UY"/>
              <a:t>Se ejemplificarán las mismas por medio de un caso de estudio</a:t>
            </a:r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Diseño: Guías para el Abordaje del Diseño</a:t>
            </a:r>
          </a:p>
        </p:txBody>
      </p:sp>
    </p:spTree>
    <p:extLst>
      <p:ext uri="{BB962C8B-B14F-4D97-AF65-F5344CB8AC3E}">
        <p14:creationId xmlns:p14="http://schemas.microsoft.com/office/powerpoint/2010/main" val="667586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UY" altLang="es-UY"/>
              <a:t>Caso de Estudio</a:t>
            </a:r>
            <a:endParaRPr lang="en-US" altLang="es-UY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773238"/>
            <a:ext cx="8066087" cy="4114800"/>
          </a:xfrm>
        </p:spPr>
        <p:txBody>
          <a:bodyPr/>
          <a:lstStyle/>
          <a:p>
            <a:pPr marL="533400" indent="-533400" eaLnBrk="1" hangingPunct="1"/>
            <a:r>
              <a:rPr lang="es-UY" altLang="es-UY"/>
              <a:t>Gestión de cuentas en bancos a través de ATMs (cajeros automáticos):</a:t>
            </a:r>
          </a:p>
          <a:p>
            <a:pPr marL="1162050" lvl="1" indent="-449263" eaLnBrk="1" hangingPunct="1"/>
            <a:r>
              <a:rPr lang="es-UY" altLang="es-UY"/>
              <a:t>A través de una red de ATMs, los clientes acceden a sus cuentas sobre las cuales realizan transacciones (depósitos y retiros)</a:t>
            </a:r>
          </a:p>
          <a:p>
            <a:pPr marL="1162050" lvl="1" indent="-449263" eaLnBrk="1" hangingPunct="1"/>
            <a:r>
              <a:rPr lang="es-UY" altLang="es-UY"/>
              <a:t>Las cuentas pueden ser compartidas por más de un cliente</a:t>
            </a:r>
            <a:endParaRPr lang="en-US" altLang="es-UY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Diseño: Guías para el Abordaje del Diseño</a:t>
            </a:r>
          </a:p>
        </p:txBody>
      </p:sp>
    </p:spTree>
    <p:extLst>
      <p:ext uri="{BB962C8B-B14F-4D97-AF65-F5344CB8AC3E}">
        <p14:creationId xmlns:p14="http://schemas.microsoft.com/office/powerpoint/2010/main" val="2191378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s-UY" altLang="es-UY" sz="3000"/>
              <a:t>Caso de Estudio</a:t>
            </a:r>
            <a:br>
              <a:rPr lang="es-UY" altLang="es-UY" sz="3000"/>
            </a:br>
            <a:r>
              <a:rPr lang="es-UY" altLang="es-UY"/>
              <a:t>Modelo de Dominio</a:t>
            </a:r>
            <a:endParaRPr lang="en-US" altLang="es-UY"/>
          </a:p>
        </p:txBody>
      </p:sp>
      <p:grpSp>
        <p:nvGrpSpPr>
          <p:cNvPr id="7171" name="Group 6"/>
          <p:cNvGrpSpPr>
            <a:grpSpLocks noChangeAspect="1"/>
          </p:cNvGrpSpPr>
          <p:nvPr/>
        </p:nvGrpSpPr>
        <p:grpSpPr bwMode="auto">
          <a:xfrm>
            <a:off x="323850" y="1844675"/>
            <a:ext cx="8424863" cy="4559300"/>
            <a:chOff x="204" y="1162"/>
            <a:chExt cx="5307" cy="2872"/>
          </a:xfrm>
        </p:grpSpPr>
        <p:sp>
          <p:nvSpPr>
            <p:cNvPr id="7172" name="AutoShape 5"/>
            <p:cNvSpPr>
              <a:spLocks noChangeAspect="1" noChangeArrowheads="1" noTextEdit="1"/>
            </p:cNvSpPr>
            <p:nvPr/>
          </p:nvSpPr>
          <p:spPr bwMode="auto">
            <a:xfrm>
              <a:off x="204" y="1162"/>
              <a:ext cx="5307" cy="28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UY"/>
            </a:p>
          </p:txBody>
        </p:sp>
        <p:sp>
          <p:nvSpPr>
            <p:cNvPr id="7173" name="Rectangle 7"/>
            <p:cNvSpPr>
              <a:spLocks noChangeArrowheads="1"/>
            </p:cNvSpPr>
            <p:nvPr/>
          </p:nvSpPr>
          <p:spPr bwMode="auto">
            <a:xfrm>
              <a:off x="1704" y="1817"/>
              <a:ext cx="692" cy="29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ES" altLang="es-UY"/>
            </a:p>
          </p:txBody>
        </p:sp>
        <p:sp>
          <p:nvSpPr>
            <p:cNvPr id="7174" name="Rectangle 8"/>
            <p:cNvSpPr>
              <a:spLocks noChangeArrowheads="1"/>
            </p:cNvSpPr>
            <p:nvPr/>
          </p:nvSpPr>
          <p:spPr bwMode="auto">
            <a:xfrm>
              <a:off x="1704" y="1817"/>
              <a:ext cx="692" cy="290"/>
            </a:xfrm>
            <a:prstGeom prst="rect">
              <a:avLst/>
            </a:prstGeom>
            <a:noFill/>
            <a:ln w="9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ES" altLang="es-UY"/>
            </a:p>
          </p:txBody>
        </p:sp>
        <p:sp>
          <p:nvSpPr>
            <p:cNvPr id="7175" name="Rectangle 9"/>
            <p:cNvSpPr>
              <a:spLocks noChangeArrowheads="1"/>
            </p:cNvSpPr>
            <p:nvPr/>
          </p:nvSpPr>
          <p:spPr bwMode="auto">
            <a:xfrm>
              <a:off x="1717" y="1833"/>
              <a:ext cx="637" cy="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s-UY" altLang="es-UY" sz="1400">
                  <a:solidFill>
                    <a:srgbClr val="000000"/>
                  </a:solidFill>
                </a:rPr>
                <a:t>numero : int</a:t>
              </a:r>
              <a:endParaRPr lang="es-UY" altLang="es-UY"/>
            </a:p>
          </p:txBody>
        </p:sp>
        <p:sp>
          <p:nvSpPr>
            <p:cNvPr id="7176" name="Rectangle 10"/>
            <p:cNvSpPr>
              <a:spLocks noChangeArrowheads="1"/>
            </p:cNvSpPr>
            <p:nvPr/>
          </p:nvSpPr>
          <p:spPr bwMode="auto">
            <a:xfrm>
              <a:off x="1717" y="1964"/>
              <a:ext cx="577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s-UY" altLang="es-UY" sz="1400">
                  <a:solidFill>
                    <a:srgbClr val="000000"/>
                  </a:solidFill>
                </a:rPr>
                <a:t>saldo : float</a:t>
              </a:r>
              <a:endParaRPr lang="es-UY" altLang="es-UY"/>
            </a:p>
          </p:txBody>
        </p:sp>
        <p:sp>
          <p:nvSpPr>
            <p:cNvPr id="7177" name="Rectangle 11"/>
            <p:cNvSpPr>
              <a:spLocks noChangeArrowheads="1"/>
            </p:cNvSpPr>
            <p:nvPr/>
          </p:nvSpPr>
          <p:spPr bwMode="auto">
            <a:xfrm>
              <a:off x="1704" y="1620"/>
              <a:ext cx="692" cy="19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ES" altLang="es-UY"/>
            </a:p>
          </p:txBody>
        </p:sp>
        <p:sp>
          <p:nvSpPr>
            <p:cNvPr id="7178" name="Rectangle 12"/>
            <p:cNvSpPr>
              <a:spLocks noChangeArrowheads="1"/>
            </p:cNvSpPr>
            <p:nvPr/>
          </p:nvSpPr>
          <p:spPr bwMode="auto">
            <a:xfrm>
              <a:off x="1704" y="1620"/>
              <a:ext cx="692" cy="197"/>
            </a:xfrm>
            <a:prstGeom prst="rect">
              <a:avLst/>
            </a:prstGeom>
            <a:noFill/>
            <a:ln w="9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ES" altLang="es-UY"/>
            </a:p>
          </p:txBody>
        </p:sp>
        <p:sp>
          <p:nvSpPr>
            <p:cNvPr id="7179" name="Rectangle 13"/>
            <p:cNvSpPr>
              <a:spLocks noChangeArrowheads="1"/>
            </p:cNvSpPr>
            <p:nvPr/>
          </p:nvSpPr>
          <p:spPr bwMode="auto">
            <a:xfrm>
              <a:off x="1875" y="1650"/>
              <a:ext cx="432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s-UY" altLang="es-UY" sz="1400" b="1">
                  <a:solidFill>
                    <a:srgbClr val="000000"/>
                  </a:solidFill>
                </a:rPr>
                <a:t>Cuenta</a:t>
              </a:r>
              <a:endParaRPr lang="es-UY" altLang="es-UY"/>
            </a:p>
          </p:txBody>
        </p:sp>
        <p:sp>
          <p:nvSpPr>
            <p:cNvPr id="7180" name="Rectangle 14"/>
            <p:cNvSpPr>
              <a:spLocks noChangeArrowheads="1"/>
            </p:cNvSpPr>
            <p:nvPr/>
          </p:nvSpPr>
          <p:spPr bwMode="auto">
            <a:xfrm>
              <a:off x="530" y="2755"/>
              <a:ext cx="711" cy="17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ES" altLang="es-UY"/>
            </a:p>
          </p:txBody>
        </p:sp>
        <p:sp>
          <p:nvSpPr>
            <p:cNvPr id="7181" name="Rectangle 15"/>
            <p:cNvSpPr>
              <a:spLocks noChangeArrowheads="1"/>
            </p:cNvSpPr>
            <p:nvPr/>
          </p:nvSpPr>
          <p:spPr bwMode="auto">
            <a:xfrm>
              <a:off x="530" y="2755"/>
              <a:ext cx="711" cy="173"/>
            </a:xfrm>
            <a:prstGeom prst="rect">
              <a:avLst/>
            </a:prstGeom>
            <a:noFill/>
            <a:ln w="9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ES" altLang="es-UY"/>
            </a:p>
          </p:txBody>
        </p:sp>
        <p:sp>
          <p:nvSpPr>
            <p:cNvPr id="7182" name="Rectangle 16"/>
            <p:cNvSpPr>
              <a:spLocks noChangeArrowheads="1"/>
            </p:cNvSpPr>
            <p:nvPr/>
          </p:nvSpPr>
          <p:spPr bwMode="auto">
            <a:xfrm>
              <a:off x="543" y="2771"/>
              <a:ext cx="793" cy="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s-UY" altLang="es-UY" sz="1400">
                  <a:solidFill>
                    <a:srgbClr val="000000"/>
                  </a:solidFill>
                </a:rPr>
                <a:t>nombre : string</a:t>
              </a:r>
              <a:endParaRPr lang="es-UY" altLang="es-UY"/>
            </a:p>
          </p:txBody>
        </p:sp>
        <p:sp>
          <p:nvSpPr>
            <p:cNvPr id="7183" name="Rectangle 17"/>
            <p:cNvSpPr>
              <a:spLocks noChangeArrowheads="1"/>
            </p:cNvSpPr>
            <p:nvPr/>
          </p:nvSpPr>
          <p:spPr bwMode="auto">
            <a:xfrm>
              <a:off x="530" y="2558"/>
              <a:ext cx="711" cy="19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ES" altLang="es-UY"/>
            </a:p>
          </p:txBody>
        </p:sp>
        <p:sp>
          <p:nvSpPr>
            <p:cNvPr id="7184" name="Rectangle 18"/>
            <p:cNvSpPr>
              <a:spLocks noChangeArrowheads="1"/>
            </p:cNvSpPr>
            <p:nvPr/>
          </p:nvSpPr>
          <p:spPr bwMode="auto">
            <a:xfrm>
              <a:off x="530" y="2558"/>
              <a:ext cx="711" cy="197"/>
            </a:xfrm>
            <a:prstGeom prst="rect">
              <a:avLst/>
            </a:prstGeom>
            <a:noFill/>
            <a:ln w="9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ES" altLang="es-UY"/>
            </a:p>
          </p:txBody>
        </p:sp>
        <p:sp>
          <p:nvSpPr>
            <p:cNvPr id="7185" name="Rectangle 19"/>
            <p:cNvSpPr>
              <a:spLocks noChangeArrowheads="1"/>
            </p:cNvSpPr>
            <p:nvPr/>
          </p:nvSpPr>
          <p:spPr bwMode="auto">
            <a:xfrm>
              <a:off x="728" y="2587"/>
              <a:ext cx="395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s-UY" altLang="es-UY" sz="1400" b="1">
                  <a:solidFill>
                    <a:srgbClr val="000000"/>
                  </a:solidFill>
                </a:rPr>
                <a:t>Banco</a:t>
              </a:r>
              <a:endParaRPr lang="es-UY" altLang="es-UY"/>
            </a:p>
          </p:txBody>
        </p:sp>
        <p:sp>
          <p:nvSpPr>
            <p:cNvPr id="7186" name="Rectangle 20"/>
            <p:cNvSpPr>
              <a:spLocks noChangeArrowheads="1"/>
            </p:cNvSpPr>
            <p:nvPr/>
          </p:nvSpPr>
          <p:spPr bwMode="auto">
            <a:xfrm>
              <a:off x="2406" y="2755"/>
              <a:ext cx="692" cy="17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ES" altLang="es-UY"/>
            </a:p>
          </p:txBody>
        </p:sp>
        <p:sp>
          <p:nvSpPr>
            <p:cNvPr id="7187" name="Rectangle 21"/>
            <p:cNvSpPr>
              <a:spLocks noChangeArrowheads="1"/>
            </p:cNvSpPr>
            <p:nvPr/>
          </p:nvSpPr>
          <p:spPr bwMode="auto">
            <a:xfrm>
              <a:off x="2406" y="2755"/>
              <a:ext cx="692" cy="173"/>
            </a:xfrm>
            <a:prstGeom prst="rect">
              <a:avLst/>
            </a:prstGeom>
            <a:noFill/>
            <a:ln w="9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ES" altLang="es-UY"/>
            </a:p>
          </p:txBody>
        </p:sp>
        <p:sp>
          <p:nvSpPr>
            <p:cNvPr id="7188" name="Rectangle 22"/>
            <p:cNvSpPr>
              <a:spLocks noChangeArrowheads="1"/>
            </p:cNvSpPr>
            <p:nvPr/>
          </p:nvSpPr>
          <p:spPr bwMode="auto">
            <a:xfrm>
              <a:off x="2419" y="2771"/>
              <a:ext cx="637" cy="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s-UY" altLang="es-UY" sz="1400">
                  <a:solidFill>
                    <a:srgbClr val="000000"/>
                  </a:solidFill>
                </a:rPr>
                <a:t>numero : int</a:t>
              </a:r>
              <a:endParaRPr lang="es-UY" altLang="es-UY"/>
            </a:p>
          </p:txBody>
        </p:sp>
        <p:sp>
          <p:nvSpPr>
            <p:cNvPr id="7189" name="Rectangle 23"/>
            <p:cNvSpPr>
              <a:spLocks noChangeArrowheads="1"/>
            </p:cNvSpPr>
            <p:nvPr/>
          </p:nvSpPr>
          <p:spPr bwMode="auto">
            <a:xfrm>
              <a:off x="2406" y="2558"/>
              <a:ext cx="692" cy="19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ES" altLang="es-UY"/>
            </a:p>
          </p:txBody>
        </p:sp>
        <p:sp>
          <p:nvSpPr>
            <p:cNvPr id="7190" name="Rectangle 24"/>
            <p:cNvSpPr>
              <a:spLocks noChangeArrowheads="1"/>
            </p:cNvSpPr>
            <p:nvPr/>
          </p:nvSpPr>
          <p:spPr bwMode="auto">
            <a:xfrm>
              <a:off x="2406" y="2558"/>
              <a:ext cx="692" cy="197"/>
            </a:xfrm>
            <a:prstGeom prst="rect">
              <a:avLst/>
            </a:prstGeom>
            <a:noFill/>
            <a:ln w="9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ES" altLang="es-UY"/>
            </a:p>
          </p:txBody>
        </p:sp>
        <p:sp>
          <p:nvSpPr>
            <p:cNvPr id="7191" name="Rectangle 25"/>
            <p:cNvSpPr>
              <a:spLocks noChangeArrowheads="1"/>
            </p:cNvSpPr>
            <p:nvPr/>
          </p:nvSpPr>
          <p:spPr bwMode="auto">
            <a:xfrm>
              <a:off x="2640" y="2587"/>
              <a:ext cx="291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s-UY" altLang="es-UY" sz="1400" b="1">
                  <a:solidFill>
                    <a:srgbClr val="000000"/>
                  </a:solidFill>
                </a:rPr>
                <a:t>ATM</a:t>
              </a:r>
              <a:endParaRPr lang="es-UY" altLang="es-UY"/>
            </a:p>
          </p:txBody>
        </p:sp>
        <p:sp>
          <p:nvSpPr>
            <p:cNvPr id="7192" name="Rectangle 26"/>
            <p:cNvSpPr>
              <a:spLocks noChangeArrowheads="1"/>
            </p:cNvSpPr>
            <p:nvPr/>
          </p:nvSpPr>
          <p:spPr bwMode="auto">
            <a:xfrm>
              <a:off x="4191" y="2565"/>
              <a:ext cx="763" cy="55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ES" altLang="es-UY"/>
            </a:p>
          </p:txBody>
        </p:sp>
        <p:sp>
          <p:nvSpPr>
            <p:cNvPr id="7193" name="Rectangle 27"/>
            <p:cNvSpPr>
              <a:spLocks noChangeArrowheads="1"/>
            </p:cNvSpPr>
            <p:nvPr/>
          </p:nvSpPr>
          <p:spPr bwMode="auto">
            <a:xfrm>
              <a:off x="4191" y="2565"/>
              <a:ext cx="763" cy="553"/>
            </a:xfrm>
            <a:prstGeom prst="rect">
              <a:avLst/>
            </a:prstGeom>
            <a:noFill/>
            <a:ln w="9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ES" altLang="es-UY"/>
            </a:p>
          </p:txBody>
        </p:sp>
        <p:sp>
          <p:nvSpPr>
            <p:cNvPr id="7194" name="Rectangle 28"/>
            <p:cNvSpPr>
              <a:spLocks noChangeArrowheads="1"/>
            </p:cNvSpPr>
            <p:nvPr/>
          </p:nvSpPr>
          <p:spPr bwMode="auto">
            <a:xfrm>
              <a:off x="4204" y="2581"/>
              <a:ext cx="651" cy="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s-UY" altLang="es-UY" sz="1400">
                  <a:solidFill>
                    <a:srgbClr val="000000"/>
                  </a:solidFill>
                </a:rPr>
                <a:t>fecha : Date</a:t>
              </a:r>
              <a:endParaRPr lang="es-UY" altLang="es-UY"/>
            </a:p>
          </p:txBody>
        </p:sp>
        <p:sp>
          <p:nvSpPr>
            <p:cNvPr id="7195" name="Rectangle 29"/>
            <p:cNvSpPr>
              <a:spLocks noChangeArrowheads="1"/>
            </p:cNvSpPr>
            <p:nvPr/>
          </p:nvSpPr>
          <p:spPr bwMode="auto">
            <a:xfrm>
              <a:off x="4204" y="2712"/>
              <a:ext cx="482" cy="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s-UY" altLang="es-UY" sz="1400">
                  <a:solidFill>
                    <a:srgbClr val="000000"/>
                  </a:solidFill>
                </a:rPr>
                <a:t>hora : int</a:t>
              </a:r>
              <a:endParaRPr lang="es-UY" altLang="es-UY"/>
            </a:p>
          </p:txBody>
        </p:sp>
        <p:sp>
          <p:nvSpPr>
            <p:cNvPr id="7196" name="Rectangle 30"/>
            <p:cNvSpPr>
              <a:spLocks noChangeArrowheads="1"/>
            </p:cNvSpPr>
            <p:nvPr/>
          </p:nvSpPr>
          <p:spPr bwMode="auto">
            <a:xfrm>
              <a:off x="4204" y="2844"/>
              <a:ext cx="683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s-UY" altLang="es-UY" sz="1400">
                  <a:solidFill>
                    <a:srgbClr val="000000"/>
                  </a:solidFill>
                </a:rPr>
                <a:t>importe : float</a:t>
              </a:r>
              <a:endParaRPr lang="es-UY" altLang="es-UY"/>
            </a:p>
          </p:txBody>
        </p:sp>
        <p:sp>
          <p:nvSpPr>
            <p:cNvPr id="7197" name="Rectangle 31"/>
            <p:cNvSpPr>
              <a:spLocks noChangeArrowheads="1"/>
            </p:cNvSpPr>
            <p:nvPr/>
          </p:nvSpPr>
          <p:spPr bwMode="auto">
            <a:xfrm>
              <a:off x="4204" y="2975"/>
              <a:ext cx="847" cy="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s-UY" altLang="es-UY" sz="1400">
                  <a:solidFill>
                    <a:srgbClr val="000000"/>
                  </a:solidFill>
                </a:rPr>
                <a:t>terminada : bool</a:t>
              </a:r>
              <a:endParaRPr lang="es-UY" altLang="es-UY"/>
            </a:p>
          </p:txBody>
        </p:sp>
        <p:sp>
          <p:nvSpPr>
            <p:cNvPr id="7198" name="Rectangle 32"/>
            <p:cNvSpPr>
              <a:spLocks noChangeArrowheads="1"/>
            </p:cNvSpPr>
            <p:nvPr/>
          </p:nvSpPr>
          <p:spPr bwMode="auto">
            <a:xfrm>
              <a:off x="4191" y="2367"/>
              <a:ext cx="763" cy="19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ES" altLang="es-UY"/>
            </a:p>
          </p:txBody>
        </p:sp>
        <p:sp>
          <p:nvSpPr>
            <p:cNvPr id="7199" name="Rectangle 33"/>
            <p:cNvSpPr>
              <a:spLocks noChangeArrowheads="1"/>
            </p:cNvSpPr>
            <p:nvPr/>
          </p:nvSpPr>
          <p:spPr bwMode="auto">
            <a:xfrm>
              <a:off x="4191" y="2367"/>
              <a:ext cx="763" cy="198"/>
            </a:xfrm>
            <a:prstGeom prst="rect">
              <a:avLst/>
            </a:prstGeom>
            <a:noFill/>
            <a:ln w="9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ES" altLang="es-UY"/>
            </a:p>
          </p:txBody>
        </p:sp>
        <p:sp>
          <p:nvSpPr>
            <p:cNvPr id="7200" name="Rectangle 34"/>
            <p:cNvSpPr>
              <a:spLocks noChangeArrowheads="1"/>
            </p:cNvSpPr>
            <p:nvPr/>
          </p:nvSpPr>
          <p:spPr bwMode="auto">
            <a:xfrm>
              <a:off x="4269" y="2398"/>
              <a:ext cx="711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s-UY" altLang="es-UY" sz="1400" b="1" i="1">
                  <a:solidFill>
                    <a:srgbClr val="000000"/>
                  </a:solidFill>
                </a:rPr>
                <a:t>Transaccion</a:t>
              </a:r>
              <a:endParaRPr lang="es-UY" altLang="es-UY"/>
            </a:p>
          </p:txBody>
        </p:sp>
        <p:sp>
          <p:nvSpPr>
            <p:cNvPr id="7201" name="Rectangle 35"/>
            <p:cNvSpPr>
              <a:spLocks noChangeArrowheads="1"/>
            </p:cNvSpPr>
            <p:nvPr/>
          </p:nvSpPr>
          <p:spPr bwMode="auto">
            <a:xfrm>
              <a:off x="3707" y="3767"/>
              <a:ext cx="692" cy="17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ES" altLang="es-UY"/>
            </a:p>
          </p:txBody>
        </p:sp>
        <p:sp>
          <p:nvSpPr>
            <p:cNvPr id="7202" name="Rectangle 36"/>
            <p:cNvSpPr>
              <a:spLocks noChangeArrowheads="1"/>
            </p:cNvSpPr>
            <p:nvPr/>
          </p:nvSpPr>
          <p:spPr bwMode="auto">
            <a:xfrm>
              <a:off x="3707" y="3767"/>
              <a:ext cx="692" cy="172"/>
            </a:xfrm>
            <a:prstGeom prst="rect">
              <a:avLst/>
            </a:prstGeom>
            <a:noFill/>
            <a:ln w="9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ES" altLang="es-UY"/>
            </a:p>
          </p:txBody>
        </p:sp>
        <p:sp>
          <p:nvSpPr>
            <p:cNvPr id="7203" name="Rectangle 37"/>
            <p:cNvSpPr>
              <a:spLocks noChangeArrowheads="1"/>
            </p:cNvSpPr>
            <p:nvPr/>
          </p:nvSpPr>
          <p:spPr bwMode="auto">
            <a:xfrm>
              <a:off x="3707" y="3569"/>
              <a:ext cx="692" cy="19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ES" altLang="es-UY"/>
            </a:p>
          </p:txBody>
        </p:sp>
        <p:sp>
          <p:nvSpPr>
            <p:cNvPr id="7204" name="Rectangle 38"/>
            <p:cNvSpPr>
              <a:spLocks noChangeArrowheads="1"/>
            </p:cNvSpPr>
            <p:nvPr/>
          </p:nvSpPr>
          <p:spPr bwMode="auto">
            <a:xfrm>
              <a:off x="3707" y="3569"/>
              <a:ext cx="692" cy="198"/>
            </a:xfrm>
            <a:prstGeom prst="rect">
              <a:avLst/>
            </a:prstGeom>
            <a:noFill/>
            <a:ln w="9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ES" altLang="es-UY"/>
            </a:p>
          </p:txBody>
        </p:sp>
        <p:sp>
          <p:nvSpPr>
            <p:cNvPr id="7205" name="Rectangle 39"/>
            <p:cNvSpPr>
              <a:spLocks noChangeArrowheads="1"/>
            </p:cNvSpPr>
            <p:nvPr/>
          </p:nvSpPr>
          <p:spPr bwMode="auto">
            <a:xfrm>
              <a:off x="3903" y="3598"/>
              <a:ext cx="377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s-UY" altLang="es-UY" sz="1400" b="1">
                  <a:solidFill>
                    <a:srgbClr val="000000"/>
                  </a:solidFill>
                </a:rPr>
                <a:t>Retiro</a:t>
              </a:r>
              <a:endParaRPr lang="es-UY" altLang="es-UY"/>
            </a:p>
          </p:txBody>
        </p:sp>
        <p:sp>
          <p:nvSpPr>
            <p:cNvPr id="7206" name="Rectangle 40"/>
            <p:cNvSpPr>
              <a:spLocks noChangeArrowheads="1"/>
            </p:cNvSpPr>
            <p:nvPr/>
          </p:nvSpPr>
          <p:spPr bwMode="auto">
            <a:xfrm>
              <a:off x="4799" y="3758"/>
              <a:ext cx="692" cy="17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ES" altLang="es-UY"/>
            </a:p>
          </p:txBody>
        </p:sp>
        <p:sp>
          <p:nvSpPr>
            <p:cNvPr id="7207" name="Rectangle 41"/>
            <p:cNvSpPr>
              <a:spLocks noChangeArrowheads="1"/>
            </p:cNvSpPr>
            <p:nvPr/>
          </p:nvSpPr>
          <p:spPr bwMode="auto">
            <a:xfrm>
              <a:off x="4799" y="3758"/>
              <a:ext cx="692" cy="173"/>
            </a:xfrm>
            <a:prstGeom prst="rect">
              <a:avLst/>
            </a:prstGeom>
            <a:noFill/>
            <a:ln w="9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ES" altLang="es-UY"/>
            </a:p>
          </p:txBody>
        </p:sp>
        <p:sp>
          <p:nvSpPr>
            <p:cNvPr id="7208" name="Rectangle 42"/>
            <p:cNvSpPr>
              <a:spLocks noChangeArrowheads="1"/>
            </p:cNvSpPr>
            <p:nvPr/>
          </p:nvSpPr>
          <p:spPr bwMode="auto">
            <a:xfrm>
              <a:off x="4799" y="3560"/>
              <a:ext cx="692" cy="19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ES" altLang="es-UY"/>
            </a:p>
          </p:txBody>
        </p:sp>
        <p:sp>
          <p:nvSpPr>
            <p:cNvPr id="7209" name="Rectangle 43"/>
            <p:cNvSpPr>
              <a:spLocks noChangeArrowheads="1"/>
            </p:cNvSpPr>
            <p:nvPr/>
          </p:nvSpPr>
          <p:spPr bwMode="auto">
            <a:xfrm>
              <a:off x="4799" y="3560"/>
              <a:ext cx="692" cy="198"/>
            </a:xfrm>
            <a:prstGeom prst="rect">
              <a:avLst/>
            </a:prstGeom>
            <a:noFill/>
            <a:ln w="9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ES" altLang="es-UY"/>
            </a:p>
          </p:txBody>
        </p:sp>
        <p:sp>
          <p:nvSpPr>
            <p:cNvPr id="7210" name="Rectangle 44"/>
            <p:cNvSpPr>
              <a:spLocks noChangeArrowheads="1"/>
            </p:cNvSpPr>
            <p:nvPr/>
          </p:nvSpPr>
          <p:spPr bwMode="auto">
            <a:xfrm>
              <a:off x="4925" y="3590"/>
              <a:ext cx="532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s-UY" altLang="es-UY" sz="1400" b="1">
                  <a:solidFill>
                    <a:srgbClr val="000000"/>
                  </a:solidFill>
                </a:rPr>
                <a:t>Deposito</a:t>
              </a:r>
              <a:endParaRPr lang="es-UY" altLang="es-UY"/>
            </a:p>
          </p:txBody>
        </p:sp>
        <p:sp>
          <p:nvSpPr>
            <p:cNvPr id="7211" name="Rectangle 45"/>
            <p:cNvSpPr>
              <a:spLocks noChangeArrowheads="1"/>
            </p:cNvSpPr>
            <p:nvPr/>
          </p:nvSpPr>
          <p:spPr bwMode="auto">
            <a:xfrm>
              <a:off x="2411" y="3840"/>
              <a:ext cx="691" cy="17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ES" altLang="es-UY"/>
            </a:p>
          </p:txBody>
        </p:sp>
        <p:sp>
          <p:nvSpPr>
            <p:cNvPr id="7212" name="Rectangle 46"/>
            <p:cNvSpPr>
              <a:spLocks noChangeArrowheads="1"/>
            </p:cNvSpPr>
            <p:nvPr/>
          </p:nvSpPr>
          <p:spPr bwMode="auto">
            <a:xfrm>
              <a:off x="2411" y="3840"/>
              <a:ext cx="691" cy="172"/>
            </a:xfrm>
            <a:prstGeom prst="rect">
              <a:avLst/>
            </a:prstGeom>
            <a:noFill/>
            <a:ln w="9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ES" altLang="es-UY"/>
            </a:p>
          </p:txBody>
        </p:sp>
        <p:sp>
          <p:nvSpPr>
            <p:cNvPr id="7213" name="Rectangle 47"/>
            <p:cNvSpPr>
              <a:spLocks noChangeArrowheads="1"/>
            </p:cNvSpPr>
            <p:nvPr/>
          </p:nvSpPr>
          <p:spPr bwMode="auto">
            <a:xfrm>
              <a:off x="2423" y="3855"/>
              <a:ext cx="744" cy="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s-UY" altLang="es-UY" sz="1400">
                  <a:solidFill>
                    <a:srgbClr val="000000"/>
                  </a:solidFill>
                </a:rPr>
                <a:t>codigo : string</a:t>
              </a:r>
              <a:endParaRPr lang="es-UY" altLang="es-UY"/>
            </a:p>
          </p:txBody>
        </p:sp>
        <p:sp>
          <p:nvSpPr>
            <p:cNvPr id="7214" name="Rectangle 48"/>
            <p:cNvSpPr>
              <a:spLocks noChangeArrowheads="1"/>
            </p:cNvSpPr>
            <p:nvPr/>
          </p:nvSpPr>
          <p:spPr bwMode="auto">
            <a:xfrm>
              <a:off x="2411" y="3642"/>
              <a:ext cx="691" cy="19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ES" altLang="es-UY"/>
            </a:p>
          </p:txBody>
        </p:sp>
        <p:sp>
          <p:nvSpPr>
            <p:cNvPr id="7215" name="Rectangle 49"/>
            <p:cNvSpPr>
              <a:spLocks noChangeArrowheads="1"/>
            </p:cNvSpPr>
            <p:nvPr/>
          </p:nvSpPr>
          <p:spPr bwMode="auto">
            <a:xfrm>
              <a:off x="2411" y="3642"/>
              <a:ext cx="691" cy="198"/>
            </a:xfrm>
            <a:prstGeom prst="rect">
              <a:avLst/>
            </a:prstGeom>
            <a:noFill/>
            <a:ln w="9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ES" altLang="es-UY"/>
            </a:p>
          </p:txBody>
        </p:sp>
        <p:sp>
          <p:nvSpPr>
            <p:cNvPr id="7216" name="Rectangle 50"/>
            <p:cNvSpPr>
              <a:spLocks noChangeArrowheads="1"/>
            </p:cNvSpPr>
            <p:nvPr/>
          </p:nvSpPr>
          <p:spPr bwMode="auto">
            <a:xfrm>
              <a:off x="2584" y="3672"/>
              <a:ext cx="426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s-UY" altLang="es-UY" sz="1400" b="1">
                  <a:solidFill>
                    <a:srgbClr val="000000"/>
                  </a:solidFill>
                </a:rPr>
                <a:t>Cliente</a:t>
              </a:r>
              <a:endParaRPr lang="es-UY" altLang="es-UY"/>
            </a:p>
          </p:txBody>
        </p:sp>
        <p:sp>
          <p:nvSpPr>
            <p:cNvPr id="7217" name="Rectangle 51"/>
            <p:cNvSpPr>
              <a:spLocks noChangeArrowheads="1"/>
            </p:cNvSpPr>
            <p:nvPr/>
          </p:nvSpPr>
          <p:spPr bwMode="auto">
            <a:xfrm>
              <a:off x="2594" y="3075"/>
              <a:ext cx="93" cy="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s-UY" altLang="es-UY" sz="1400">
                  <a:solidFill>
                    <a:srgbClr val="000000"/>
                  </a:solidFill>
                </a:rPr>
                <a:t>*</a:t>
              </a:r>
              <a:endParaRPr lang="es-UY" altLang="es-UY"/>
            </a:p>
          </p:txBody>
        </p:sp>
        <p:sp>
          <p:nvSpPr>
            <p:cNvPr id="7218" name="Rectangle 52"/>
            <p:cNvSpPr>
              <a:spLocks noChangeArrowheads="1"/>
            </p:cNvSpPr>
            <p:nvPr/>
          </p:nvSpPr>
          <p:spPr bwMode="auto">
            <a:xfrm>
              <a:off x="2599" y="3366"/>
              <a:ext cx="93" cy="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s-UY" altLang="es-UY" sz="1400">
                  <a:solidFill>
                    <a:srgbClr val="000000"/>
                  </a:solidFill>
                </a:rPr>
                <a:t>*</a:t>
              </a:r>
              <a:endParaRPr lang="es-UY" altLang="es-UY"/>
            </a:p>
          </p:txBody>
        </p:sp>
        <p:sp>
          <p:nvSpPr>
            <p:cNvPr id="7219" name="Freeform 53"/>
            <p:cNvSpPr>
              <a:spLocks/>
            </p:cNvSpPr>
            <p:nvPr/>
          </p:nvSpPr>
          <p:spPr bwMode="auto">
            <a:xfrm>
              <a:off x="2752" y="2928"/>
              <a:ext cx="4" cy="714"/>
            </a:xfrm>
            <a:custGeom>
              <a:avLst/>
              <a:gdLst>
                <a:gd name="T0" fmla="*/ 0 w 9"/>
                <a:gd name="T1" fmla="*/ 0 h 1428"/>
                <a:gd name="T2" fmla="*/ 0 w 9"/>
                <a:gd name="T3" fmla="*/ 19 h 1428"/>
                <a:gd name="T4" fmla="*/ 0 w 9"/>
                <a:gd name="T5" fmla="*/ 19 h 1428"/>
                <a:gd name="T6" fmla="*/ 0 w 9"/>
                <a:gd name="T7" fmla="*/ 89 h 14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"/>
                <a:gd name="T13" fmla="*/ 0 h 1428"/>
                <a:gd name="T14" fmla="*/ 9 w 9"/>
                <a:gd name="T15" fmla="*/ 1428 h 14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" h="1428">
                  <a:moveTo>
                    <a:pt x="0" y="0"/>
                  </a:moveTo>
                  <a:lnTo>
                    <a:pt x="0" y="291"/>
                  </a:lnTo>
                  <a:lnTo>
                    <a:pt x="9" y="291"/>
                  </a:lnTo>
                  <a:lnTo>
                    <a:pt x="9" y="1428"/>
                  </a:lnTo>
                </a:path>
              </a:pathLst>
            </a:custGeom>
            <a:noFill/>
            <a:ln w="6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ES" altLang="es-UY"/>
            </a:p>
          </p:txBody>
        </p:sp>
        <p:sp>
          <p:nvSpPr>
            <p:cNvPr id="7220" name="Freeform 54"/>
            <p:cNvSpPr>
              <a:spLocks/>
            </p:cNvSpPr>
            <p:nvPr/>
          </p:nvSpPr>
          <p:spPr bwMode="auto">
            <a:xfrm>
              <a:off x="4572" y="3242"/>
              <a:ext cx="573" cy="318"/>
            </a:xfrm>
            <a:custGeom>
              <a:avLst/>
              <a:gdLst>
                <a:gd name="T0" fmla="*/ 0 w 1145"/>
                <a:gd name="T1" fmla="*/ 0 h 637"/>
                <a:gd name="T2" fmla="*/ 0 w 1145"/>
                <a:gd name="T3" fmla="*/ 15 h 637"/>
                <a:gd name="T4" fmla="*/ 72 w 1145"/>
                <a:gd name="T5" fmla="*/ 15 h 637"/>
                <a:gd name="T6" fmla="*/ 72 w 1145"/>
                <a:gd name="T7" fmla="*/ 39 h 6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45"/>
                <a:gd name="T13" fmla="*/ 0 h 637"/>
                <a:gd name="T14" fmla="*/ 1145 w 1145"/>
                <a:gd name="T15" fmla="*/ 637 h 6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45" h="637">
                  <a:moveTo>
                    <a:pt x="0" y="0"/>
                  </a:moveTo>
                  <a:lnTo>
                    <a:pt x="0" y="250"/>
                  </a:lnTo>
                  <a:lnTo>
                    <a:pt x="1145" y="250"/>
                  </a:lnTo>
                  <a:lnTo>
                    <a:pt x="1145" y="637"/>
                  </a:lnTo>
                </a:path>
              </a:pathLst>
            </a:custGeom>
            <a:noFill/>
            <a:ln w="6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ES" altLang="es-UY"/>
            </a:p>
          </p:txBody>
        </p:sp>
        <p:sp>
          <p:nvSpPr>
            <p:cNvPr id="7221" name="Freeform 55"/>
            <p:cNvSpPr>
              <a:spLocks/>
            </p:cNvSpPr>
            <p:nvPr/>
          </p:nvSpPr>
          <p:spPr bwMode="auto">
            <a:xfrm>
              <a:off x="4501" y="3118"/>
              <a:ext cx="143" cy="124"/>
            </a:xfrm>
            <a:custGeom>
              <a:avLst/>
              <a:gdLst>
                <a:gd name="T0" fmla="*/ 0 w 288"/>
                <a:gd name="T1" fmla="*/ 16 h 247"/>
                <a:gd name="T2" fmla="*/ 17 w 288"/>
                <a:gd name="T3" fmla="*/ 16 h 247"/>
                <a:gd name="T4" fmla="*/ 9 w 288"/>
                <a:gd name="T5" fmla="*/ 0 h 247"/>
                <a:gd name="T6" fmla="*/ 0 w 288"/>
                <a:gd name="T7" fmla="*/ 16 h 24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8"/>
                <a:gd name="T13" fmla="*/ 0 h 247"/>
                <a:gd name="T14" fmla="*/ 288 w 288"/>
                <a:gd name="T15" fmla="*/ 247 h 24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8" h="247">
                  <a:moveTo>
                    <a:pt x="0" y="247"/>
                  </a:moveTo>
                  <a:lnTo>
                    <a:pt x="288" y="247"/>
                  </a:lnTo>
                  <a:lnTo>
                    <a:pt x="144" y="0"/>
                  </a:lnTo>
                  <a:lnTo>
                    <a:pt x="0" y="24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ES" altLang="es-UY"/>
            </a:p>
          </p:txBody>
        </p:sp>
        <p:sp>
          <p:nvSpPr>
            <p:cNvPr id="7222" name="Freeform 56"/>
            <p:cNvSpPr>
              <a:spLocks/>
            </p:cNvSpPr>
            <p:nvPr/>
          </p:nvSpPr>
          <p:spPr bwMode="auto">
            <a:xfrm>
              <a:off x="4501" y="3118"/>
              <a:ext cx="143" cy="124"/>
            </a:xfrm>
            <a:custGeom>
              <a:avLst/>
              <a:gdLst>
                <a:gd name="T0" fmla="*/ 0 w 288"/>
                <a:gd name="T1" fmla="*/ 16 h 247"/>
                <a:gd name="T2" fmla="*/ 17 w 288"/>
                <a:gd name="T3" fmla="*/ 16 h 247"/>
                <a:gd name="T4" fmla="*/ 9 w 288"/>
                <a:gd name="T5" fmla="*/ 0 h 247"/>
                <a:gd name="T6" fmla="*/ 0 w 288"/>
                <a:gd name="T7" fmla="*/ 16 h 24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8"/>
                <a:gd name="T13" fmla="*/ 0 h 247"/>
                <a:gd name="T14" fmla="*/ 288 w 288"/>
                <a:gd name="T15" fmla="*/ 247 h 24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8" h="247">
                  <a:moveTo>
                    <a:pt x="0" y="247"/>
                  </a:moveTo>
                  <a:lnTo>
                    <a:pt x="288" y="247"/>
                  </a:lnTo>
                  <a:lnTo>
                    <a:pt x="144" y="0"/>
                  </a:lnTo>
                  <a:lnTo>
                    <a:pt x="0" y="247"/>
                  </a:lnTo>
                  <a:close/>
                </a:path>
              </a:pathLst>
            </a:custGeom>
            <a:noFill/>
            <a:ln w="9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ES" altLang="es-UY"/>
            </a:p>
          </p:txBody>
        </p:sp>
        <p:sp>
          <p:nvSpPr>
            <p:cNvPr id="7223" name="Freeform 57"/>
            <p:cNvSpPr>
              <a:spLocks/>
            </p:cNvSpPr>
            <p:nvPr/>
          </p:nvSpPr>
          <p:spPr bwMode="auto">
            <a:xfrm>
              <a:off x="4053" y="3242"/>
              <a:ext cx="519" cy="327"/>
            </a:xfrm>
            <a:custGeom>
              <a:avLst/>
              <a:gdLst>
                <a:gd name="T0" fmla="*/ 64 w 1040"/>
                <a:gd name="T1" fmla="*/ 0 h 655"/>
                <a:gd name="T2" fmla="*/ 64 w 1040"/>
                <a:gd name="T3" fmla="*/ 15 h 655"/>
                <a:gd name="T4" fmla="*/ 0 w 1040"/>
                <a:gd name="T5" fmla="*/ 15 h 655"/>
                <a:gd name="T6" fmla="*/ 0 w 1040"/>
                <a:gd name="T7" fmla="*/ 40 h 65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40"/>
                <a:gd name="T13" fmla="*/ 0 h 655"/>
                <a:gd name="T14" fmla="*/ 1040 w 1040"/>
                <a:gd name="T15" fmla="*/ 655 h 65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40" h="655">
                  <a:moveTo>
                    <a:pt x="1040" y="0"/>
                  </a:moveTo>
                  <a:lnTo>
                    <a:pt x="1040" y="250"/>
                  </a:lnTo>
                  <a:lnTo>
                    <a:pt x="0" y="250"/>
                  </a:lnTo>
                  <a:lnTo>
                    <a:pt x="0" y="655"/>
                  </a:lnTo>
                </a:path>
              </a:pathLst>
            </a:custGeom>
            <a:noFill/>
            <a:ln w="6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ES" altLang="es-UY"/>
            </a:p>
          </p:txBody>
        </p:sp>
        <p:sp>
          <p:nvSpPr>
            <p:cNvPr id="7224" name="Freeform 58"/>
            <p:cNvSpPr>
              <a:spLocks/>
            </p:cNvSpPr>
            <p:nvPr/>
          </p:nvSpPr>
          <p:spPr bwMode="auto">
            <a:xfrm>
              <a:off x="4501" y="3118"/>
              <a:ext cx="143" cy="124"/>
            </a:xfrm>
            <a:custGeom>
              <a:avLst/>
              <a:gdLst>
                <a:gd name="T0" fmla="*/ 0 w 288"/>
                <a:gd name="T1" fmla="*/ 16 h 247"/>
                <a:gd name="T2" fmla="*/ 17 w 288"/>
                <a:gd name="T3" fmla="*/ 16 h 247"/>
                <a:gd name="T4" fmla="*/ 9 w 288"/>
                <a:gd name="T5" fmla="*/ 0 h 247"/>
                <a:gd name="T6" fmla="*/ 0 w 288"/>
                <a:gd name="T7" fmla="*/ 16 h 24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8"/>
                <a:gd name="T13" fmla="*/ 0 h 247"/>
                <a:gd name="T14" fmla="*/ 288 w 288"/>
                <a:gd name="T15" fmla="*/ 247 h 24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8" h="247">
                  <a:moveTo>
                    <a:pt x="0" y="247"/>
                  </a:moveTo>
                  <a:lnTo>
                    <a:pt x="288" y="247"/>
                  </a:lnTo>
                  <a:lnTo>
                    <a:pt x="144" y="0"/>
                  </a:lnTo>
                  <a:lnTo>
                    <a:pt x="0" y="24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ES" altLang="es-UY"/>
            </a:p>
          </p:txBody>
        </p:sp>
        <p:sp>
          <p:nvSpPr>
            <p:cNvPr id="7225" name="Freeform 59"/>
            <p:cNvSpPr>
              <a:spLocks/>
            </p:cNvSpPr>
            <p:nvPr/>
          </p:nvSpPr>
          <p:spPr bwMode="auto">
            <a:xfrm>
              <a:off x="4501" y="3118"/>
              <a:ext cx="143" cy="124"/>
            </a:xfrm>
            <a:custGeom>
              <a:avLst/>
              <a:gdLst>
                <a:gd name="T0" fmla="*/ 0 w 288"/>
                <a:gd name="T1" fmla="*/ 16 h 247"/>
                <a:gd name="T2" fmla="*/ 17 w 288"/>
                <a:gd name="T3" fmla="*/ 16 h 247"/>
                <a:gd name="T4" fmla="*/ 9 w 288"/>
                <a:gd name="T5" fmla="*/ 0 h 247"/>
                <a:gd name="T6" fmla="*/ 0 w 288"/>
                <a:gd name="T7" fmla="*/ 16 h 24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8"/>
                <a:gd name="T13" fmla="*/ 0 h 247"/>
                <a:gd name="T14" fmla="*/ 288 w 288"/>
                <a:gd name="T15" fmla="*/ 247 h 24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8" h="247">
                  <a:moveTo>
                    <a:pt x="0" y="247"/>
                  </a:moveTo>
                  <a:lnTo>
                    <a:pt x="288" y="247"/>
                  </a:lnTo>
                  <a:lnTo>
                    <a:pt x="144" y="0"/>
                  </a:lnTo>
                  <a:lnTo>
                    <a:pt x="0" y="247"/>
                  </a:lnTo>
                  <a:close/>
                </a:path>
              </a:pathLst>
            </a:custGeom>
            <a:noFill/>
            <a:ln w="9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ES" altLang="es-UY"/>
            </a:p>
          </p:txBody>
        </p:sp>
        <p:sp>
          <p:nvSpPr>
            <p:cNvPr id="7226" name="Rectangle 60"/>
            <p:cNvSpPr>
              <a:spLocks noChangeArrowheads="1"/>
            </p:cNvSpPr>
            <p:nvPr/>
          </p:nvSpPr>
          <p:spPr bwMode="auto">
            <a:xfrm>
              <a:off x="3247" y="2869"/>
              <a:ext cx="111" cy="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s-UY" altLang="es-UY" sz="1400">
                  <a:solidFill>
                    <a:srgbClr val="000000"/>
                  </a:solidFill>
                </a:rPr>
                <a:t>1</a:t>
              </a:r>
              <a:endParaRPr lang="es-UY" altLang="es-UY"/>
            </a:p>
          </p:txBody>
        </p:sp>
        <p:sp>
          <p:nvSpPr>
            <p:cNvPr id="7227" name="Rectangle 61"/>
            <p:cNvSpPr>
              <a:spLocks noChangeArrowheads="1"/>
            </p:cNvSpPr>
            <p:nvPr/>
          </p:nvSpPr>
          <p:spPr bwMode="auto">
            <a:xfrm>
              <a:off x="4002" y="2869"/>
              <a:ext cx="93" cy="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s-UY" altLang="es-UY" sz="1400">
                  <a:solidFill>
                    <a:srgbClr val="000000"/>
                  </a:solidFill>
                </a:rPr>
                <a:t>*</a:t>
              </a:r>
              <a:endParaRPr lang="es-UY" altLang="es-UY"/>
            </a:p>
          </p:txBody>
        </p:sp>
        <p:sp>
          <p:nvSpPr>
            <p:cNvPr id="7228" name="Line 62"/>
            <p:cNvSpPr>
              <a:spLocks noChangeShapeType="1"/>
            </p:cNvSpPr>
            <p:nvPr/>
          </p:nvSpPr>
          <p:spPr bwMode="auto">
            <a:xfrm>
              <a:off x="3098" y="2743"/>
              <a:ext cx="1093" cy="1"/>
            </a:xfrm>
            <a:prstGeom prst="line">
              <a:avLst/>
            </a:prstGeom>
            <a:noFill/>
            <a:ln w="6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UY"/>
            </a:p>
          </p:txBody>
        </p:sp>
        <p:sp>
          <p:nvSpPr>
            <p:cNvPr id="7229" name="Rectangle 63"/>
            <p:cNvSpPr>
              <a:spLocks noChangeArrowheads="1"/>
            </p:cNvSpPr>
            <p:nvPr/>
          </p:nvSpPr>
          <p:spPr bwMode="auto">
            <a:xfrm>
              <a:off x="3428" y="2531"/>
              <a:ext cx="518" cy="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s-UY" altLang="es-UY" sz="1400">
                  <a:solidFill>
                    <a:srgbClr val="000000"/>
                  </a:solidFill>
                </a:rPr>
                <a:t>registra &gt;</a:t>
              </a:r>
              <a:endParaRPr lang="es-UY" altLang="es-UY"/>
            </a:p>
          </p:txBody>
        </p:sp>
        <p:sp>
          <p:nvSpPr>
            <p:cNvPr id="7230" name="Rectangle 64"/>
            <p:cNvSpPr>
              <a:spLocks noChangeArrowheads="1"/>
            </p:cNvSpPr>
            <p:nvPr/>
          </p:nvSpPr>
          <p:spPr bwMode="auto">
            <a:xfrm>
              <a:off x="1001" y="2252"/>
              <a:ext cx="111" cy="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s-UY" altLang="es-UY" sz="1400">
                  <a:solidFill>
                    <a:srgbClr val="000000"/>
                  </a:solidFill>
                </a:rPr>
                <a:t>1</a:t>
              </a:r>
              <a:endParaRPr lang="es-UY" altLang="es-UY"/>
            </a:p>
          </p:txBody>
        </p:sp>
        <p:sp>
          <p:nvSpPr>
            <p:cNvPr id="7231" name="Rectangle 65"/>
            <p:cNvSpPr>
              <a:spLocks noChangeArrowheads="1"/>
            </p:cNvSpPr>
            <p:nvPr/>
          </p:nvSpPr>
          <p:spPr bwMode="auto">
            <a:xfrm>
              <a:off x="2167" y="2284"/>
              <a:ext cx="93" cy="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s-UY" altLang="es-UY" sz="1400">
                  <a:solidFill>
                    <a:srgbClr val="000000"/>
                  </a:solidFill>
                </a:rPr>
                <a:t>*</a:t>
              </a:r>
              <a:endParaRPr lang="es-UY" altLang="es-UY"/>
            </a:p>
          </p:txBody>
        </p:sp>
        <p:sp>
          <p:nvSpPr>
            <p:cNvPr id="7232" name="Freeform 66"/>
            <p:cNvSpPr>
              <a:spLocks/>
            </p:cNvSpPr>
            <p:nvPr/>
          </p:nvSpPr>
          <p:spPr bwMode="auto">
            <a:xfrm>
              <a:off x="885" y="2107"/>
              <a:ext cx="1165" cy="451"/>
            </a:xfrm>
            <a:custGeom>
              <a:avLst/>
              <a:gdLst>
                <a:gd name="T0" fmla="*/ 0 w 2330"/>
                <a:gd name="T1" fmla="*/ 57 h 901"/>
                <a:gd name="T2" fmla="*/ 0 w 2330"/>
                <a:gd name="T3" fmla="*/ 39 h 901"/>
                <a:gd name="T4" fmla="*/ 146 w 2330"/>
                <a:gd name="T5" fmla="*/ 39 h 901"/>
                <a:gd name="T6" fmla="*/ 146 w 2330"/>
                <a:gd name="T7" fmla="*/ 0 h 90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330"/>
                <a:gd name="T13" fmla="*/ 0 h 901"/>
                <a:gd name="T14" fmla="*/ 2330 w 2330"/>
                <a:gd name="T15" fmla="*/ 901 h 90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330" h="901">
                  <a:moveTo>
                    <a:pt x="0" y="901"/>
                  </a:moveTo>
                  <a:lnTo>
                    <a:pt x="0" y="610"/>
                  </a:lnTo>
                  <a:lnTo>
                    <a:pt x="2330" y="610"/>
                  </a:lnTo>
                  <a:lnTo>
                    <a:pt x="2330" y="0"/>
                  </a:lnTo>
                </a:path>
              </a:pathLst>
            </a:custGeom>
            <a:noFill/>
            <a:ln w="6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ES" altLang="es-UY"/>
            </a:p>
          </p:txBody>
        </p:sp>
        <p:sp>
          <p:nvSpPr>
            <p:cNvPr id="7233" name="Rectangle 67"/>
            <p:cNvSpPr>
              <a:spLocks noChangeArrowheads="1"/>
            </p:cNvSpPr>
            <p:nvPr/>
          </p:nvSpPr>
          <p:spPr bwMode="auto">
            <a:xfrm rot="-5400000">
              <a:off x="2869" y="3463"/>
              <a:ext cx="103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s-UY" altLang="es-UY" sz="1300">
                  <a:solidFill>
                    <a:srgbClr val="000000"/>
                  </a:solidFill>
                </a:rPr>
                <a:t>o</a:t>
              </a:r>
              <a:endParaRPr lang="es-UY" altLang="es-UY"/>
            </a:p>
          </p:txBody>
        </p:sp>
        <p:sp>
          <p:nvSpPr>
            <p:cNvPr id="7234" name="Rectangle 68"/>
            <p:cNvSpPr>
              <a:spLocks noChangeArrowheads="1"/>
            </p:cNvSpPr>
            <p:nvPr/>
          </p:nvSpPr>
          <p:spPr bwMode="auto">
            <a:xfrm rot="-5400000">
              <a:off x="2869" y="3402"/>
              <a:ext cx="103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s-UY" altLang="es-UY" sz="1300">
                  <a:solidFill>
                    <a:srgbClr val="000000"/>
                  </a:solidFill>
                </a:rPr>
                <a:t>p</a:t>
              </a:r>
              <a:endParaRPr lang="es-UY" altLang="es-UY"/>
            </a:p>
          </p:txBody>
        </p:sp>
        <p:sp>
          <p:nvSpPr>
            <p:cNvPr id="7235" name="Rectangle 69"/>
            <p:cNvSpPr>
              <a:spLocks noChangeArrowheads="1"/>
            </p:cNvSpPr>
            <p:nvPr/>
          </p:nvSpPr>
          <p:spPr bwMode="auto">
            <a:xfrm rot="-5400000">
              <a:off x="2869" y="3342"/>
              <a:ext cx="103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s-UY" altLang="es-UY" sz="1300">
                  <a:solidFill>
                    <a:srgbClr val="000000"/>
                  </a:solidFill>
                </a:rPr>
                <a:t>e</a:t>
              </a:r>
              <a:endParaRPr lang="es-UY" altLang="es-UY"/>
            </a:p>
          </p:txBody>
        </p:sp>
        <p:sp>
          <p:nvSpPr>
            <p:cNvPr id="7236" name="Rectangle 70"/>
            <p:cNvSpPr>
              <a:spLocks noChangeArrowheads="1"/>
            </p:cNvSpPr>
            <p:nvPr/>
          </p:nvSpPr>
          <p:spPr bwMode="auto">
            <a:xfrm rot="-5400000">
              <a:off x="2881" y="3293"/>
              <a:ext cx="80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s-UY" altLang="es-UY" sz="1300">
                  <a:solidFill>
                    <a:srgbClr val="000000"/>
                  </a:solidFill>
                </a:rPr>
                <a:t>r</a:t>
              </a:r>
              <a:endParaRPr lang="es-UY" altLang="es-UY"/>
            </a:p>
          </p:txBody>
        </p:sp>
        <p:sp>
          <p:nvSpPr>
            <p:cNvPr id="7237" name="Rectangle 71"/>
            <p:cNvSpPr>
              <a:spLocks noChangeArrowheads="1"/>
            </p:cNvSpPr>
            <p:nvPr/>
          </p:nvSpPr>
          <p:spPr bwMode="auto">
            <a:xfrm rot="-5400000">
              <a:off x="2869" y="3244"/>
              <a:ext cx="103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s-UY" altLang="es-UY" sz="1300">
                  <a:solidFill>
                    <a:srgbClr val="000000"/>
                  </a:solidFill>
                </a:rPr>
                <a:t>a</a:t>
              </a:r>
              <a:endParaRPr lang="es-UY" altLang="es-UY"/>
            </a:p>
          </p:txBody>
        </p:sp>
        <p:sp>
          <p:nvSpPr>
            <p:cNvPr id="7238" name="Rectangle 72"/>
            <p:cNvSpPr>
              <a:spLocks noChangeArrowheads="1"/>
            </p:cNvSpPr>
            <p:nvPr/>
          </p:nvSpPr>
          <p:spPr bwMode="auto">
            <a:xfrm rot="-5400000">
              <a:off x="2883" y="3197"/>
              <a:ext cx="75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s-UY" altLang="es-UY" sz="1300">
                  <a:solidFill>
                    <a:srgbClr val="000000"/>
                  </a:solidFill>
                </a:rPr>
                <a:t> </a:t>
              </a:r>
              <a:endParaRPr lang="es-UY" altLang="es-UY"/>
            </a:p>
          </p:txBody>
        </p:sp>
        <p:sp>
          <p:nvSpPr>
            <p:cNvPr id="7239" name="Rectangle 73"/>
            <p:cNvSpPr>
              <a:spLocks noChangeArrowheads="1"/>
            </p:cNvSpPr>
            <p:nvPr/>
          </p:nvSpPr>
          <p:spPr bwMode="auto">
            <a:xfrm rot="-5400000">
              <a:off x="2872" y="3156"/>
              <a:ext cx="97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s-UY" altLang="es-UY" sz="1300">
                  <a:solidFill>
                    <a:srgbClr val="000000"/>
                  </a:solidFill>
                </a:rPr>
                <a:t>c</a:t>
              </a:r>
              <a:endParaRPr lang="es-UY" altLang="es-UY"/>
            </a:p>
          </p:txBody>
        </p:sp>
        <p:sp>
          <p:nvSpPr>
            <p:cNvPr id="7240" name="Rectangle 74"/>
            <p:cNvSpPr>
              <a:spLocks noChangeArrowheads="1"/>
            </p:cNvSpPr>
            <p:nvPr/>
          </p:nvSpPr>
          <p:spPr bwMode="auto">
            <a:xfrm rot="-5400000">
              <a:off x="2869" y="3098"/>
              <a:ext cx="103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s-UY" altLang="es-UY" sz="1300">
                  <a:solidFill>
                    <a:srgbClr val="000000"/>
                  </a:solidFill>
                </a:rPr>
                <a:t>o</a:t>
              </a:r>
              <a:endParaRPr lang="es-UY" altLang="es-UY"/>
            </a:p>
          </p:txBody>
        </p:sp>
        <p:sp>
          <p:nvSpPr>
            <p:cNvPr id="7241" name="Rectangle 75"/>
            <p:cNvSpPr>
              <a:spLocks noChangeArrowheads="1"/>
            </p:cNvSpPr>
            <p:nvPr/>
          </p:nvSpPr>
          <p:spPr bwMode="auto">
            <a:xfrm rot="-5400000">
              <a:off x="2869" y="3038"/>
              <a:ext cx="103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s-UY" altLang="es-UY" sz="1300">
                  <a:solidFill>
                    <a:srgbClr val="000000"/>
                  </a:solidFill>
                </a:rPr>
                <a:t>n</a:t>
              </a:r>
              <a:endParaRPr lang="es-UY" altLang="es-UY"/>
            </a:p>
          </p:txBody>
        </p:sp>
        <p:sp>
          <p:nvSpPr>
            <p:cNvPr id="7242" name="Rectangle 76"/>
            <p:cNvSpPr>
              <a:spLocks noChangeArrowheads="1"/>
            </p:cNvSpPr>
            <p:nvPr/>
          </p:nvSpPr>
          <p:spPr bwMode="auto">
            <a:xfrm rot="-5400000">
              <a:off x="2883" y="2991"/>
              <a:ext cx="75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s-UY" altLang="es-UY" sz="1300">
                  <a:solidFill>
                    <a:srgbClr val="000000"/>
                  </a:solidFill>
                </a:rPr>
                <a:t> </a:t>
              </a:r>
              <a:endParaRPr lang="es-UY" altLang="es-UY"/>
            </a:p>
          </p:txBody>
        </p:sp>
        <p:sp>
          <p:nvSpPr>
            <p:cNvPr id="7243" name="Rectangle 77"/>
            <p:cNvSpPr>
              <a:spLocks noChangeArrowheads="1"/>
            </p:cNvSpPr>
            <p:nvPr/>
          </p:nvSpPr>
          <p:spPr bwMode="auto">
            <a:xfrm rot="-5400000">
              <a:off x="2867" y="2944"/>
              <a:ext cx="107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s-UY" altLang="es-UY" sz="1300">
                  <a:solidFill>
                    <a:srgbClr val="000000"/>
                  </a:solidFill>
                </a:rPr>
                <a:t>&gt;</a:t>
              </a:r>
              <a:endParaRPr lang="es-UY" altLang="es-UY"/>
            </a:p>
          </p:txBody>
        </p:sp>
        <p:sp>
          <p:nvSpPr>
            <p:cNvPr id="7244" name="Rectangle 78"/>
            <p:cNvSpPr>
              <a:spLocks noChangeArrowheads="1"/>
            </p:cNvSpPr>
            <p:nvPr/>
          </p:nvSpPr>
          <p:spPr bwMode="auto">
            <a:xfrm>
              <a:off x="1982" y="3651"/>
              <a:ext cx="199" cy="18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ES" altLang="es-UY"/>
            </a:p>
          </p:txBody>
        </p:sp>
        <p:sp>
          <p:nvSpPr>
            <p:cNvPr id="7245" name="Rectangle 79"/>
            <p:cNvSpPr>
              <a:spLocks noChangeArrowheads="1"/>
            </p:cNvSpPr>
            <p:nvPr/>
          </p:nvSpPr>
          <p:spPr bwMode="auto">
            <a:xfrm>
              <a:off x="1991" y="3654"/>
              <a:ext cx="180" cy="15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ES" altLang="es-UY"/>
            </a:p>
          </p:txBody>
        </p:sp>
        <p:sp>
          <p:nvSpPr>
            <p:cNvPr id="7246" name="Rectangle 80"/>
            <p:cNvSpPr>
              <a:spLocks noChangeArrowheads="1"/>
            </p:cNvSpPr>
            <p:nvPr/>
          </p:nvSpPr>
          <p:spPr bwMode="auto">
            <a:xfrm>
              <a:off x="2004" y="3677"/>
              <a:ext cx="217" cy="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s-UY" altLang="es-UY" sz="1400">
                  <a:solidFill>
                    <a:srgbClr val="000000"/>
                  </a:solidFill>
                </a:rPr>
                <a:t>1..*</a:t>
              </a:r>
              <a:endParaRPr lang="es-UY" altLang="es-UY"/>
            </a:p>
          </p:txBody>
        </p:sp>
        <p:sp>
          <p:nvSpPr>
            <p:cNvPr id="7247" name="Rectangle 81"/>
            <p:cNvSpPr>
              <a:spLocks noChangeArrowheads="1"/>
            </p:cNvSpPr>
            <p:nvPr/>
          </p:nvSpPr>
          <p:spPr bwMode="auto">
            <a:xfrm>
              <a:off x="1346" y="1919"/>
              <a:ext cx="58" cy="6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ES" altLang="es-UY"/>
            </a:p>
          </p:txBody>
        </p:sp>
        <p:sp>
          <p:nvSpPr>
            <p:cNvPr id="7248" name="Rectangle 82"/>
            <p:cNvSpPr>
              <a:spLocks noChangeArrowheads="1"/>
            </p:cNvSpPr>
            <p:nvPr/>
          </p:nvSpPr>
          <p:spPr bwMode="auto">
            <a:xfrm>
              <a:off x="1467" y="1691"/>
              <a:ext cx="199" cy="18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ES" altLang="es-UY"/>
            </a:p>
          </p:txBody>
        </p:sp>
        <p:sp>
          <p:nvSpPr>
            <p:cNvPr id="7249" name="Rectangle 83"/>
            <p:cNvSpPr>
              <a:spLocks noChangeArrowheads="1"/>
            </p:cNvSpPr>
            <p:nvPr/>
          </p:nvSpPr>
          <p:spPr bwMode="auto">
            <a:xfrm>
              <a:off x="1477" y="1693"/>
              <a:ext cx="179" cy="15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ES" altLang="es-UY"/>
            </a:p>
          </p:txBody>
        </p:sp>
        <p:sp>
          <p:nvSpPr>
            <p:cNvPr id="7250" name="Rectangle 84"/>
            <p:cNvSpPr>
              <a:spLocks noChangeArrowheads="1"/>
            </p:cNvSpPr>
            <p:nvPr/>
          </p:nvSpPr>
          <p:spPr bwMode="auto">
            <a:xfrm>
              <a:off x="1489" y="1717"/>
              <a:ext cx="217" cy="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s-UY" altLang="es-UY" sz="1400">
                  <a:solidFill>
                    <a:srgbClr val="000000"/>
                  </a:solidFill>
                </a:rPr>
                <a:t>1..*</a:t>
              </a:r>
              <a:endParaRPr lang="es-UY" altLang="es-UY"/>
            </a:p>
          </p:txBody>
        </p:sp>
        <p:sp>
          <p:nvSpPr>
            <p:cNvPr id="7251" name="Rectangle 85"/>
            <p:cNvSpPr>
              <a:spLocks noChangeArrowheads="1"/>
            </p:cNvSpPr>
            <p:nvPr/>
          </p:nvSpPr>
          <p:spPr bwMode="auto">
            <a:xfrm>
              <a:off x="2053" y="3883"/>
              <a:ext cx="57" cy="6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ES" altLang="es-UY"/>
            </a:p>
          </p:txBody>
        </p:sp>
        <p:sp>
          <p:nvSpPr>
            <p:cNvPr id="7252" name="Freeform 86"/>
            <p:cNvSpPr>
              <a:spLocks/>
            </p:cNvSpPr>
            <p:nvPr/>
          </p:nvSpPr>
          <p:spPr bwMode="auto">
            <a:xfrm>
              <a:off x="220" y="1863"/>
              <a:ext cx="2191" cy="1964"/>
            </a:xfrm>
            <a:custGeom>
              <a:avLst/>
              <a:gdLst>
                <a:gd name="T0" fmla="*/ 186 w 4380"/>
                <a:gd name="T1" fmla="*/ 0 h 3928"/>
                <a:gd name="T2" fmla="*/ 0 w 4380"/>
                <a:gd name="T3" fmla="*/ 0 h 3928"/>
                <a:gd name="T4" fmla="*/ 0 w 4380"/>
                <a:gd name="T5" fmla="*/ 246 h 3928"/>
                <a:gd name="T6" fmla="*/ 274 w 4380"/>
                <a:gd name="T7" fmla="*/ 246 h 39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80"/>
                <a:gd name="T13" fmla="*/ 0 h 3928"/>
                <a:gd name="T14" fmla="*/ 4380 w 4380"/>
                <a:gd name="T15" fmla="*/ 3928 h 39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80" h="3928">
                  <a:moveTo>
                    <a:pt x="2967" y="0"/>
                  </a:moveTo>
                  <a:lnTo>
                    <a:pt x="0" y="0"/>
                  </a:lnTo>
                  <a:lnTo>
                    <a:pt x="0" y="3928"/>
                  </a:lnTo>
                  <a:lnTo>
                    <a:pt x="4380" y="3928"/>
                  </a:lnTo>
                </a:path>
              </a:pathLst>
            </a:custGeom>
            <a:noFill/>
            <a:ln w="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ES" altLang="es-UY"/>
            </a:p>
          </p:txBody>
        </p:sp>
        <p:sp>
          <p:nvSpPr>
            <p:cNvPr id="7253" name="Freeform 87"/>
            <p:cNvSpPr>
              <a:spLocks/>
            </p:cNvSpPr>
            <p:nvPr/>
          </p:nvSpPr>
          <p:spPr bwMode="auto">
            <a:xfrm>
              <a:off x="1347" y="1204"/>
              <a:ext cx="1" cy="299"/>
            </a:xfrm>
            <a:custGeom>
              <a:avLst/>
              <a:gdLst>
                <a:gd name="T0" fmla="*/ 0 w 1"/>
                <a:gd name="T1" fmla="*/ 37 h 598"/>
                <a:gd name="T2" fmla="*/ 0 w 1"/>
                <a:gd name="T3" fmla="*/ 0 h 598"/>
                <a:gd name="T4" fmla="*/ 0 w 1"/>
                <a:gd name="T5" fmla="*/ 37 h 598"/>
                <a:gd name="T6" fmla="*/ 0 60000 65536"/>
                <a:gd name="T7" fmla="*/ 0 60000 65536"/>
                <a:gd name="T8" fmla="*/ 0 60000 65536"/>
                <a:gd name="T9" fmla="*/ 0 w 1"/>
                <a:gd name="T10" fmla="*/ 0 h 598"/>
                <a:gd name="T11" fmla="*/ 1 w 1"/>
                <a:gd name="T12" fmla="*/ 598 h 5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598">
                  <a:moveTo>
                    <a:pt x="0" y="598"/>
                  </a:moveTo>
                  <a:lnTo>
                    <a:pt x="0" y="0"/>
                  </a:lnTo>
                  <a:lnTo>
                    <a:pt x="0" y="598"/>
                  </a:lnTo>
                  <a:close/>
                </a:path>
              </a:pathLst>
            </a:custGeom>
            <a:noFill/>
            <a:ln w="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ES" altLang="es-UY"/>
            </a:p>
          </p:txBody>
        </p:sp>
        <p:sp>
          <p:nvSpPr>
            <p:cNvPr id="7254" name="Freeform 88"/>
            <p:cNvSpPr>
              <a:spLocks/>
            </p:cNvSpPr>
            <p:nvPr/>
          </p:nvSpPr>
          <p:spPr bwMode="auto">
            <a:xfrm>
              <a:off x="422" y="1503"/>
              <a:ext cx="925" cy="1"/>
            </a:xfrm>
            <a:custGeom>
              <a:avLst/>
              <a:gdLst>
                <a:gd name="T0" fmla="*/ 116 w 1850"/>
                <a:gd name="T1" fmla="*/ 0 h 1"/>
                <a:gd name="T2" fmla="*/ 0 w 1850"/>
                <a:gd name="T3" fmla="*/ 0 h 1"/>
                <a:gd name="T4" fmla="*/ 116 w 1850"/>
                <a:gd name="T5" fmla="*/ 0 h 1"/>
                <a:gd name="T6" fmla="*/ 0 60000 65536"/>
                <a:gd name="T7" fmla="*/ 0 60000 65536"/>
                <a:gd name="T8" fmla="*/ 0 60000 65536"/>
                <a:gd name="T9" fmla="*/ 0 w 1850"/>
                <a:gd name="T10" fmla="*/ 0 h 1"/>
                <a:gd name="T11" fmla="*/ 1850 w 1850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50" h="1">
                  <a:moveTo>
                    <a:pt x="1850" y="0"/>
                  </a:moveTo>
                  <a:lnTo>
                    <a:pt x="0" y="0"/>
                  </a:lnTo>
                  <a:lnTo>
                    <a:pt x="1850" y="0"/>
                  </a:lnTo>
                  <a:close/>
                </a:path>
              </a:pathLst>
            </a:custGeom>
            <a:noFill/>
            <a:ln w="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ES" altLang="es-UY"/>
            </a:p>
          </p:txBody>
        </p:sp>
        <p:sp>
          <p:nvSpPr>
            <p:cNvPr id="7255" name="Freeform 89"/>
            <p:cNvSpPr>
              <a:spLocks/>
            </p:cNvSpPr>
            <p:nvPr/>
          </p:nvSpPr>
          <p:spPr bwMode="auto">
            <a:xfrm>
              <a:off x="422" y="1503"/>
              <a:ext cx="925" cy="1"/>
            </a:xfrm>
            <a:custGeom>
              <a:avLst/>
              <a:gdLst>
                <a:gd name="T0" fmla="*/ 116 w 1850"/>
                <a:gd name="T1" fmla="*/ 0 h 1"/>
                <a:gd name="T2" fmla="*/ 0 w 1850"/>
                <a:gd name="T3" fmla="*/ 0 h 1"/>
                <a:gd name="T4" fmla="*/ 116 w 1850"/>
                <a:gd name="T5" fmla="*/ 0 h 1"/>
                <a:gd name="T6" fmla="*/ 0 60000 65536"/>
                <a:gd name="T7" fmla="*/ 0 60000 65536"/>
                <a:gd name="T8" fmla="*/ 0 60000 65536"/>
                <a:gd name="T9" fmla="*/ 0 w 1850"/>
                <a:gd name="T10" fmla="*/ 0 h 1"/>
                <a:gd name="T11" fmla="*/ 1850 w 1850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50" h="1">
                  <a:moveTo>
                    <a:pt x="1850" y="0"/>
                  </a:moveTo>
                  <a:lnTo>
                    <a:pt x="0" y="0"/>
                  </a:lnTo>
                  <a:lnTo>
                    <a:pt x="1850" y="0"/>
                  </a:lnTo>
                  <a:close/>
                </a:path>
              </a:pathLst>
            </a:custGeom>
            <a:noFill/>
            <a:ln w="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ES" altLang="es-UY"/>
            </a:p>
          </p:txBody>
        </p:sp>
        <p:sp>
          <p:nvSpPr>
            <p:cNvPr id="7256" name="Freeform 90"/>
            <p:cNvSpPr>
              <a:spLocks/>
            </p:cNvSpPr>
            <p:nvPr/>
          </p:nvSpPr>
          <p:spPr bwMode="auto">
            <a:xfrm>
              <a:off x="422" y="1503"/>
              <a:ext cx="925" cy="1"/>
            </a:xfrm>
            <a:custGeom>
              <a:avLst/>
              <a:gdLst>
                <a:gd name="T0" fmla="*/ 116 w 1850"/>
                <a:gd name="T1" fmla="*/ 0 h 1"/>
                <a:gd name="T2" fmla="*/ 0 w 1850"/>
                <a:gd name="T3" fmla="*/ 0 h 1"/>
                <a:gd name="T4" fmla="*/ 116 w 1850"/>
                <a:gd name="T5" fmla="*/ 0 h 1"/>
                <a:gd name="T6" fmla="*/ 0 60000 65536"/>
                <a:gd name="T7" fmla="*/ 0 60000 65536"/>
                <a:gd name="T8" fmla="*/ 0 60000 65536"/>
                <a:gd name="T9" fmla="*/ 0 w 1850"/>
                <a:gd name="T10" fmla="*/ 0 h 1"/>
                <a:gd name="T11" fmla="*/ 1850 w 1850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50" h="1">
                  <a:moveTo>
                    <a:pt x="1850" y="0"/>
                  </a:moveTo>
                  <a:lnTo>
                    <a:pt x="0" y="0"/>
                  </a:lnTo>
                  <a:lnTo>
                    <a:pt x="1850" y="0"/>
                  </a:lnTo>
                  <a:close/>
                </a:path>
              </a:pathLst>
            </a:custGeom>
            <a:noFill/>
            <a:ln w="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ES" altLang="es-UY"/>
            </a:p>
          </p:txBody>
        </p:sp>
        <p:sp>
          <p:nvSpPr>
            <p:cNvPr id="7257" name="Freeform 91"/>
            <p:cNvSpPr>
              <a:spLocks noEditPoints="1"/>
            </p:cNvSpPr>
            <p:nvPr/>
          </p:nvSpPr>
          <p:spPr bwMode="auto">
            <a:xfrm>
              <a:off x="422" y="1204"/>
              <a:ext cx="925" cy="299"/>
            </a:xfrm>
            <a:custGeom>
              <a:avLst/>
              <a:gdLst>
                <a:gd name="T0" fmla="*/ 116 w 1850"/>
                <a:gd name="T1" fmla="*/ 37 h 598"/>
                <a:gd name="T2" fmla="*/ 116 w 1850"/>
                <a:gd name="T3" fmla="*/ 0 h 598"/>
                <a:gd name="T4" fmla="*/ 0 w 1850"/>
                <a:gd name="T5" fmla="*/ 0 h 598"/>
                <a:gd name="T6" fmla="*/ 0 w 1850"/>
                <a:gd name="T7" fmla="*/ 37 h 598"/>
                <a:gd name="T8" fmla="*/ 116 w 1850"/>
                <a:gd name="T9" fmla="*/ 37 h 598"/>
                <a:gd name="T10" fmla="*/ 0 w 1850"/>
                <a:gd name="T11" fmla="*/ 37 h 598"/>
                <a:gd name="T12" fmla="*/ 0 w 1850"/>
                <a:gd name="T13" fmla="*/ 0 h 598"/>
                <a:gd name="T14" fmla="*/ 0 w 1850"/>
                <a:gd name="T15" fmla="*/ 37 h 598"/>
                <a:gd name="T16" fmla="*/ 116 w 1850"/>
                <a:gd name="T17" fmla="*/ 37 h 598"/>
                <a:gd name="T18" fmla="*/ 116 w 1850"/>
                <a:gd name="T19" fmla="*/ 0 h 598"/>
                <a:gd name="T20" fmla="*/ 116 w 1850"/>
                <a:gd name="T21" fmla="*/ 37 h 59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850"/>
                <a:gd name="T34" fmla="*/ 0 h 598"/>
                <a:gd name="T35" fmla="*/ 1850 w 1850"/>
                <a:gd name="T36" fmla="*/ 598 h 59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850" h="598">
                  <a:moveTo>
                    <a:pt x="1850" y="598"/>
                  </a:moveTo>
                  <a:lnTo>
                    <a:pt x="1850" y="0"/>
                  </a:lnTo>
                  <a:lnTo>
                    <a:pt x="0" y="0"/>
                  </a:lnTo>
                  <a:lnTo>
                    <a:pt x="0" y="598"/>
                  </a:lnTo>
                  <a:lnTo>
                    <a:pt x="1850" y="598"/>
                  </a:lnTo>
                  <a:close/>
                  <a:moveTo>
                    <a:pt x="0" y="598"/>
                  </a:moveTo>
                  <a:lnTo>
                    <a:pt x="0" y="0"/>
                  </a:lnTo>
                  <a:lnTo>
                    <a:pt x="0" y="598"/>
                  </a:lnTo>
                  <a:close/>
                  <a:moveTo>
                    <a:pt x="1850" y="598"/>
                  </a:moveTo>
                  <a:lnTo>
                    <a:pt x="1850" y="0"/>
                  </a:lnTo>
                  <a:lnTo>
                    <a:pt x="1850" y="59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ES" altLang="es-UY"/>
            </a:p>
          </p:txBody>
        </p:sp>
        <p:sp>
          <p:nvSpPr>
            <p:cNvPr id="7258" name="Rectangle 92"/>
            <p:cNvSpPr>
              <a:spLocks noChangeArrowheads="1"/>
            </p:cNvSpPr>
            <p:nvPr/>
          </p:nvSpPr>
          <p:spPr bwMode="auto">
            <a:xfrm>
              <a:off x="422" y="1204"/>
              <a:ext cx="925" cy="299"/>
            </a:xfrm>
            <a:prstGeom prst="rect">
              <a:avLst/>
            </a:prstGeom>
            <a:noFill/>
            <a:ln w="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ES" altLang="es-UY"/>
            </a:p>
          </p:txBody>
        </p:sp>
        <p:sp>
          <p:nvSpPr>
            <p:cNvPr id="7259" name="Freeform 93"/>
            <p:cNvSpPr>
              <a:spLocks/>
            </p:cNvSpPr>
            <p:nvPr/>
          </p:nvSpPr>
          <p:spPr bwMode="auto">
            <a:xfrm>
              <a:off x="422" y="1204"/>
              <a:ext cx="1" cy="299"/>
            </a:xfrm>
            <a:custGeom>
              <a:avLst/>
              <a:gdLst>
                <a:gd name="T0" fmla="*/ 0 w 1"/>
                <a:gd name="T1" fmla="*/ 37 h 598"/>
                <a:gd name="T2" fmla="*/ 0 w 1"/>
                <a:gd name="T3" fmla="*/ 0 h 598"/>
                <a:gd name="T4" fmla="*/ 0 w 1"/>
                <a:gd name="T5" fmla="*/ 37 h 598"/>
                <a:gd name="T6" fmla="*/ 0 60000 65536"/>
                <a:gd name="T7" fmla="*/ 0 60000 65536"/>
                <a:gd name="T8" fmla="*/ 0 60000 65536"/>
                <a:gd name="T9" fmla="*/ 0 w 1"/>
                <a:gd name="T10" fmla="*/ 0 h 598"/>
                <a:gd name="T11" fmla="*/ 1 w 1"/>
                <a:gd name="T12" fmla="*/ 598 h 5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598">
                  <a:moveTo>
                    <a:pt x="0" y="598"/>
                  </a:moveTo>
                  <a:lnTo>
                    <a:pt x="0" y="0"/>
                  </a:lnTo>
                  <a:lnTo>
                    <a:pt x="0" y="598"/>
                  </a:lnTo>
                </a:path>
              </a:pathLst>
            </a:custGeom>
            <a:noFill/>
            <a:ln w="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ES" altLang="es-UY"/>
            </a:p>
          </p:txBody>
        </p:sp>
        <p:sp>
          <p:nvSpPr>
            <p:cNvPr id="7260" name="Freeform 94"/>
            <p:cNvSpPr>
              <a:spLocks/>
            </p:cNvSpPr>
            <p:nvPr/>
          </p:nvSpPr>
          <p:spPr bwMode="auto">
            <a:xfrm>
              <a:off x="1347" y="1204"/>
              <a:ext cx="1" cy="299"/>
            </a:xfrm>
            <a:custGeom>
              <a:avLst/>
              <a:gdLst>
                <a:gd name="T0" fmla="*/ 0 w 1"/>
                <a:gd name="T1" fmla="*/ 37 h 598"/>
                <a:gd name="T2" fmla="*/ 0 w 1"/>
                <a:gd name="T3" fmla="*/ 0 h 598"/>
                <a:gd name="T4" fmla="*/ 0 w 1"/>
                <a:gd name="T5" fmla="*/ 37 h 598"/>
                <a:gd name="T6" fmla="*/ 0 60000 65536"/>
                <a:gd name="T7" fmla="*/ 0 60000 65536"/>
                <a:gd name="T8" fmla="*/ 0 60000 65536"/>
                <a:gd name="T9" fmla="*/ 0 w 1"/>
                <a:gd name="T10" fmla="*/ 0 h 598"/>
                <a:gd name="T11" fmla="*/ 1 w 1"/>
                <a:gd name="T12" fmla="*/ 598 h 5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598">
                  <a:moveTo>
                    <a:pt x="0" y="598"/>
                  </a:moveTo>
                  <a:lnTo>
                    <a:pt x="0" y="0"/>
                  </a:lnTo>
                  <a:lnTo>
                    <a:pt x="0" y="598"/>
                  </a:lnTo>
                </a:path>
              </a:pathLst>
            </a:custGeom>
            <a:noFill/>
            <a:ln w="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ES" altLang="es-UY"/>
            </a:p>
          </p:txBody>
        </p:sp>
        <p:sp>
          <p:nvSpPr>
            <p:cNvPr id="7261" name="Rectangle 95"/>
            <p:cNvSpPr>
              <a:spLocks noChangeArrowheads="1"/>
            </p:cNvSpPr>
            <p:nvPr/>
          </p:nvSpPr>
          <p:spPr bwMode="auto">
            <a:xfrm>
              <a:off x="522" y="1284"/>
              <a:ext cx="842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s-UY" altLang="es-UY" sz="1400" b="1">
                  <a:solidFill>
                    <a:srgbClr val="000000"/>
                  </a:solidFill>
                </a:rPr>
                <a:t>Cuenta-Cliente</a:t>
              </a:r>
              <a:endParaRPr lang="es-UY" altLang="es-UY"/>
            </a:p>
          </p:txBody>
        </p:sp>
        <p:sp>
          <p:nvSpPr>
            <p:cNvPr id="7262" name="Rectangle 96"/>
            <p:cNvSpPr>
              <a:spLocks noChangeArrowheads="1"/>
            </p:cNvSpPr>
            <p:nvPr/>
          </p:nvSpPr>
          <p:spPr bwMode="auto">
            <a:xfrm>
              <a:off x="690" y="1632"/>
              <a:ext cx="58" cy="6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ES" altLang="es-UY"/>
            </a:p>
          </p:txBody>
        </p:sp>
        <p:sp>
          <p:nvSpPr>
            <p:cNvPr id="7263" name="Rectangle 97"/>
            <p:cNvSpPr>
              <a:spLocks noChangeArrowheads="1"/>
            </p:cNvSpPr>
            <p:nvPr/>
          </p:nvSpPr>
          <p:spPr bwMode="auto">
            <a:xfrm>
              <a:off x="690" y="1694"/>
              <a:ext cx="58" cy="6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ES" altLang="es-UY"/>
            </a:p>
          </p:txBody>
        </p:sp>
        <p:sp>
          <p:nvSpPr>
            <p:cNvPr id="7264" name="Rectangle 98"/>
            <p:cNvSpPr>
              <a:spLocks noChangeArrowheads="1"/>
            </p:cNvSpPr>
            <p:nvPr/>
          </p:nvSpPr>
          <p:spPr bwMode="auto">
            <a:xfrm>
              <a:off x="1017" y="1696"/>
              <a:ext cx="58" cy="6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ES" altLang="es-UY"/>
            </a:p>
          </p:txBody>
        </p:sp>
        <p:sp>
          <p:nvSpPr>
            <p:cNvPr id="7265" name="Rectangle 99"/>
            <p:cNvSpPr>
              <a:spLocks noChangeArrowheads="1"/>
            </p:cNvSpPr>
            <p:nvPr/>
          </p:nvSpPr>
          <p:spPr bwMode="auto">
            <a:xfrm>
              <a:off x="1018" y="1634"/>
              <a:ext cx="57" cy="6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ES" altLang="es-UY"/>
            </a:p>
          </p:txBody>
        </p:sp>
        <p:sp>
          <p:nvSpPr>
            <p:cNvPr id="7266" name="Freeform 100"/>
            <p:cNvSpPr>
              <a:spLocks noEditPoints="1"/>
            </p:cNvSpPr>
            <p:nvPr/>
          </p:nvSpPr>
          <p:spPr bwMode="auto">
            <a:xfrm>
              <a:off x="879" y="1501"/>
              <a:ext cx="7" cy="387"/>
            </a:xfrm>
            <a:custGeom>
              <a:avLst/>
              <a:gdLst>
                <a:gd name="T0" fmla="*/ 1 w 13"/>
                <a:gd name="T1" fmla="*/ 46 h 773"/>
                <a:gd name="T2" fmla="*/ 1 w 13"/>
                <a:gd name="T3" fmla="*/ 46 h 773"/>
                <a:gd name="T4" fmla="*/ 1 w 13"/>
                <a:gd name="T5" fmla="*/ 49 h 773"/>
                <a:gd name="T6" fmla="*/ 1 w 13"/>
                <a:gd name="T7" fmla="*/ 49 h 773"/>
                <a:gd name="T8" fmla="*/ 0 w 13"/>
                <a:gd name="T9" fmla="*/ 49 h 773"/>
                <a:gd name="T10" fmla="*/ 1 w 13"/>
                <a:gd name="T11" fmla="*/ 41 h 773"/>
                <a:gd name="T12" fmla="*/ 1 w 13"/>
                <a:gd name="T13" fmla="*/ 41 h 773"/>
                <a:gd name="T14" fmla="*/ 1 w 13"/>
                <a:gd name="T15" fmla="*/ 44 h 773"/>
                <a:gd name="T16" fmla="*/ 1 w 13"/>
                <a:gd name="T17" fmla="*/ 44 h 773"/>
                <a:gd name="T18" fmla="*/ 0 w 13"/>
                <a:gd name="T19" fmla="*/ 44 h 773"/>
                <a:gd name="T20" fmla="*/ 1 w 13"/>
                <a:gd name="T21" fmla="*/ 36 h 773"/>
                <a:gd name="T22" fmla="*/ 1 w 13"/>
                <a:gd name="T23" fmla="*/ 37 h 773"/>
                <a:gd name="T24" fmla="*/ 1 w 13"/>
                <a:gd name="T25" fmla="*/ 40 h 773"/>
                <a:gd name="T26" fmla="*/ 1 w 13"/>
                <a:gd name="T27" fmla="*/ 39 h 773"/>
                <a:gd name="T28" fmla="*/ 1 w 13"/>
                <a:gd name="T29" fmla="*/ 32 h 773"/>
                <a:gd name="T30" fmla="*/ 1 w 13"/>
                <a:gd name="T31" fmla="*/ 32 h 773"/>
                <a:gd name="T32" fmla="*/ 1 w 13"/>
                <a:gd name="T33" fmla="*/ 32 h 773"/>
                <a:gd name="T34" fmla="*/ 1 w 13"/>
                <a:gd name="T35" fmla="*/ 35 h 773"/>
                <a:gd name="T36" fmla="*/ 1 w 13"/>
                <a:gd name="T37" fmla="*/ 35 h 773"/>
                <a:gd name="T38" fmla="*/ 1 w 13"/>
                <a:gd name="T39" fmla="*/ 27 h 773"/>
                <a:gd name="T40" fmla="*/ 1 w 13"/>
                <a:gd name="T41" fmla="*/ 27 h 773"/>
                <a:gd name="T42" fmla="*/ 1 w 13"/>
                <a:gd name="T43" fmla="*/ 27 h 773"/>
                <a:gd name="T44" fmla="*/ 1 w 13"/>
                <a:gd name="T45" fmla="*/ 30 h 773"/>
                <a:gd name="T46" fmla="*/ 1 w 13"/>
                <a:gd name="T47" fmla="*/ 30 h 773"/>
                <a:gd name="T48" fmla="*/ 1 w 13"/>
                <a:gd name="T49" fmla="*/ 23 h 773"/>
                <a:gd name="T50" fmla="*/ 1 w 13"/>
                <a:gd name="T51" fmla="*/ 23 h 773"/>
                <a:gd name="T52" fmla="*/ 1 w 13"/>
                <a:gd name="T53" fmla="*/ 23 h 773"/>
                <a:gd name="T54" fmla="*/ 1 w 13"/>
                <a:gd name="T55" fmla="*/ 26 h 773"/>
                <a:gd name="T56" fmla="*/ 1 w 13"/>
                <a:gd name="T57" fmla="*/ 26 h 773"/>
                <a:gd name="T58" fmla="*/ 1 w 13"/>
                <a:gd name="T59" fmla="*/ 18 h 773"/>
                <a:gd name="T60" fmla="*/ 1 w 13"/>
                <a:gd name="T61" fmla="*/ 18 h 773"/>
                <a:gd name="T62" fmla="*/ 1 w 13"/>
                <a:gd name="T63" fmla="*/ 18 h 773"/>
                <a:gd name="T64" fmla="*/ 1 w 13"/>
                <a:gd name="T65" fmla="*/ 21 h 773"/>
                <a:gd name="T66" fmla="*/ 1 w 13"/>
                <a:gd name="T67" fmla="*/ 21 h 773"/>
                <a:gd name="T68" fmla="*/ 1 w 13"/>
                <a:gd name="T69" fmla="*/ 14 h 773"/>
                <a:gd name="T70" fmla="*/ 1 w 13"/>
                <a:gd name="T71" fmla="*/ 13 h 773"/>
                <a:gd name="T72" fmla="*/ 1 w 13"/>
                <a:gd name="T73" fmla="*/ 14 h 773"/>
                <a:gd name="T74" fmla="*/ 1 w 13"/>
                <a:gd name="T75" fmla="*/ 16 h 773"/>
                <a:gd name="T76" fmla="*/ 1 w 13"/>
                <a:gd name="T77" fmla="*/ 16 h 773"/>
                <a:gd name="T78" fmla="*/ 1 w 13"/>
                <a:gd name="T79" fmla="*/ 9 h 773"/>
                <a:gd name="T80" fmla="*/ 1 w 13"/>
                <a:gd name="T81" fmla="*/ 9 h 773"/>
                <a:gd name="T82" fmla="*/ 1 w 13"/>
                <a:gd name="T83" fmla="*/ 9 h 773"/>
                <a:gd name="T84" fmla="*/ 1 w 13"/>
                <a:gd name="T85" fmla="*/ 12 h 773"/>
                <a:gd name="T86" fmla="*/ 1 w 13"/>
                <a:gd name="T87" fmla="*/ 12 h 773"/>
                <a:gd name="T88" fmla="*/ 1 w 13"/>
                <a:gd name="T89" fmla="*/ 4 h 773"/>
                <a:gd name="T90" fmla="*/ 1 w 13"/>
                <a:gd name="T91" fmla="*/ 4 h 773"/>
                <a:gd name="T92" fmla="*/ 1 w 13"/>
                <a:gd name="T93" fmla="*/ 4 h 773"/>
                <a:gd name="T94" fmla="*/ 1 w 13"/>
                <a:gd name="T95" fmla="*/ 7 h 773"/>
                <a:gd name="T96" fmla="*/ 1 w 13"/>
                <a:gd name="T97" fmla="*/ 7 h 773"/>
                <a:gd name="T98" fmla="*/ 1 w 13"/>
                <a:gd name="T99" fmla="*/ 1 h 773"/>
                <a:gd name="T100" fmla="*/ 1 w 13"/>
                <a:gd name="T101" fmla="*/ 0 h 773"/>
                <a:gd name="T102" fmla="*/ 1 w 13"/>
                <a:gd name="T103" fmla="*/ 2 h 773"/>
                <a:gd name="T104" fmla="*/ 1 w 13"/>
                <a:gd name="T105" fmla="*/ 3 h 773"/>
                <a:gd name="T106" fmla="*/ 1 w 13"/>
                <a:gd name="T107" fmla="*/ 2 h 773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13"/>
                <a:gd name="T163" fmla="*/ 0 h 773"/>
                <a:gd name="T164" fmla="*/ 13 w 13"/>
                <a:gd name="T165" fmla="*/ 773 h 773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13" h="773">
                  <a:moveTo>
                    <a:pt x="0" y="769"/>
                  </a:moveTo>
                  <a:lnTo>
                    <a:pt x="0" y="727"/>
                  </a:lnTo>
                  <a:lnTo>
                    <a:pt x="0" y="726"/>
                  </a:lnTo>
                  <a:lnTo>
                    <a:pt x="2" y="724"/>
                  </a:lnTo>
                  <a:lnTo>
                    <a:pt x="4" y="724"/>
                  </a:lnTo>
                  <a:lnTo>
                    <a:pt x="5" y="724"/>
                  </a:lnTo>
                  <a:lnTo>
                    <a:pt x="5" y="726"/>
                  </a:lnTo>
                  <a:lnTo>
                    <a:pt x="7" y="727"/>
                  </a:lnTo>
                  <a:lnTo>
                    <a:pt x="5" y="769"/>
                  </a:lnTo>
                  <a:lnTo>
                    <a:pt x="5" y="771"/>
                  </a:lnTo>
                  <a:lnTo>
                    <a:pt x="5" y="773"/>
                  </a:lnTo>
                  <a:lnTo>
                    <a:pt x="4" y="773"/>
                  </a:lnTo>
                  <a:lnTo>
                    <a:pt x="2" y="773"/>
                  </a:lnTo>
                  <a:lnTo>
                    <a:pt x="0" y="773"/>
                  </a:lnTo>
                  <a:lnTo>
                    <a:pt x="0" y="771"/>
                  </a:lnTo>
                  <a:lnTo>
                    <a:pt x="0" y="769"/>
                  </a:lnTo>
                  <a:close/>
                  <a:moveTo>
                    <a:pt x="0" y="697"/>
                  </a:moveTo>
                  <a:lnTo>
                    <a:pt x="2" y="653"/>
                  </a:lnTo>
                  <a:lnTo>
                    <a:pt x="2" y="651"/>
                  </a:lnTo>
                  <a:lnTo>
                    <a:pt x="4" y="649"/>
                  </a:lnTo>
                  <a:lnTo>
                    <a:pt x="5" y="649"/>
                  </a:lnTo>
                  <a:lnTo>
                    <a:pt x="5" y="651"/>
                  </a:lnTo>
                  <a:lnTo>
                    <a:pt x="7" y="651"/>
                  </a:lnTo>
                  <a:lnTo>
                    <a:pt x="7" y="653"/>
                  </a:lnTo>
                  <a:lnTo>
                    <a:pt x="7" y="697"/>
                  </a:lnTo>
                  <a:lnTo>
                    <a:pt x="5" y="698"/>
                  </a:lnTo>
                  <a:lnTo>
                    <a:pt x="4" y="698"/>
                  </a:lnTo>
                  <a:lnTo>
                    <a:pt x="2" y="698"/>
                  </a:lnTo>
                  <a:lnTo>
                    <a:pt x="0" y="697"/>
                  </a:lnTo>
                  <a:close/>
                  <a:moveTo>
                    <a:pt x="2" y="622"/>
                  </a:moveTo>
                  <a:lnTo>
                    <a:pt x="2" y="578"/>
                  </a:lnTo>
                  <a:lnTo>
                    <a:pt x="2" y="576"/>
                  </a:lnTo>
                  <a:lnTo>
                    <a:pt x="4" y="576"/>
                  </a:lnTo>
                  <a:lnTo>
                    <a:pt x="5" y="576"/>
                  </a:lnTo>
                  <a:lnTo>
                    <a:pt x="7" y="576"/>
                  </a:lnTo>
                  <a:lnTo>
                    <a:pt x="7" y="578"/>
                  </a:lnTo>
                  <a:lnTo>
                    <a:pt x="7" y="622"/>
                  </a:lnTo>
                  <a:lnTo>
                    <a:pt x="7" y="624"/>
                  </a:lnTo>
                  <a:lnTo>
                    <a:pt x="5" y="626"/>
                  </a:lnTo>
                  <a:lnTo>
                    <a:pt x="4" y="626"/>
                  </a:lnTo>
                  <a:lnTo>
                    <a:pt x="2" y="624"/>
                  </a:lnTo>
                  <a:lnTo>
                    <a:pt x="2" y="622"/>
                  </a:lnTo>
                  <a:close/>
                  <a:moveTo>
                    <a:pt x="2" y="547"/>
                  </a:moveTo>
                  <a:lnTo>
                    <a:pt x="2" y="505"/>
                  </a:lnTo>
                  <a:lnTo>
                    <a:pt x="2" y="504"/>
                  </a:lnTo>
                  <a:lnTo>
                    <a:pt x="4" y="504"/>
                  </a:lnTo>
                  <a:lnTo>
                    <a:pt x="4" y="502"/>
                  </a:lnTo>
                  <a:lnTo>
                    <a:pt x="5" y="502"/>
                  </a:lnTo>
                  <a:lnTo>
                    <a:pt x="7" y="502"/>
                  </a:lnTo>
                  <a:lnTo>
                    <a:pt x="7" y="504"/>
                  </a:lnTo>
                  <a:lnTo>
                    <a:pt x="9" y="504"/>
                  </a:lnTo>
                  <a:lnTo>
                    <a:pt x="9" y="505"/>
                  </a:lnTo>
                  <a:lnTo>
                    <a:pt x="7" y="547"/>
                  </a:lnTo>
                  <a:lnTo>
                    <a:pt x="7" y="549"/>
                  </a:lnTo>
                  <a:lnTo>
                    <a:pt x="7" y="551"/>
                  </a:lnTo>
                  <a:lnTo>
                    <a:pt x="5" y="551"/>
                  </a:lnTo>
                  <a:lnTo>
                    <a:pt x="4" y="551"/>
                  </a:lnTo>
                  <a:lnTo>
                    <a:pt x="2" y="549"/>
                  </a:lnTo>
                  <a:lnTo>
                    <a:pt x="2" y="547"/>
                  </a:lnTo>
                  <a:close/>
                  <a:moveTo>
                    <a:pt x="2" y="475"/>
                  </a:moveTo>
                  <a:lnTo>
                    <a:pt x="4" y="431"/>
                  </a:lnTo>
                  <a:lnTo>
                    <a:pt x="4" y="429"/>
                  </a:lnTo>
                  <a:lnTo>
                    <a:pt x="5" y="429"/>
                  </a:lnTo>
                  <a:lnTo>
                    <a:pt x="5" y="427"/>
                  </a:lnTo>
                  <a:lnTo>
                    <a:pt x="7" y="429"/>
                  </a:lnTo>
                  <a:lnTo>
                    <a:pt x="9" y="429"/>
                  </a:lnTo>
                  <a:lnTo>
                    <a:pt x="9" y="431"/>
                  </a:lnTo>
                  <a:lnTo>
                    <a:pt x="9" y="475"/>
                  </a:lnTo>
                  <a:lnTo>
                    <a:pt x="9" y="476"/>
                  </a:lnTo>
                  <a:lnTo>
                    <a:pt x="7" y="476"/>
                  </a:lnTo>
                  <a:lnTo>
                    <a:pt x="5" y="478"/>
                  </a:lnTo>
                  <a:lnTo>
                    <a:pt x="4" y="476"/>
                  </a:lnTo>
                  <a:lnTo>
                    <a:pt x="4" y="475"/>
                  </a:lnTo>
                  <a:lnTo>
                    <a:pt x="2" y="475"/>
                  </a:lnTo>
                  <a:close/>
                  <a:moveTo>
                    <a:pt x="4" y="400"/>
                  </a:moveTo>
                  <a:lnTo>
                    <a:pt x="4" y="356"/>
                  </a:lnTo>
                  <a:lnTo>
                    <a:pt x="5" y="354"/>
                  </a:lnTo>
                  <a:lnTo>
                    <a:pt x="7" y="354"/>
                  </a:lnTo>
                  <a:lnTo>
                    <a:pt x="9" y="354"/>
                  </a:lnTo>
                  <a:lnTo>
                    <a:pt x="9" y="356"/>
                  </a:lnTo>
                  <a:lnTo>
                    <a:pt x="9" y="400"/>
                  </a:lnTo>
                  <a:lnTo>
                    <a:pt x="9" y="402"/>
                  </a:lnTo>
                  <a:lnTo>
                    <a:pt x="7" y="404"/>
                  </a:lnTo>
                  <a:lnTo>
                    <a:pt x="5" y="404"/>
                  </a:lnTo>
                  <a:lnTo>
                    <a:pt x="4" y="402"/>
                  </a:lnTo>
                  <a:lnTo>
                    <a:pt x="4" y="400"/>
                  </a:lnTo>
                  <a:close/>
                  <a:moveTo>
                    <a:pt x="4" y="327"/>
                  </a:moveTo>
                  <a:lnTo>
                    <a:pt x="4" y="283"/>
                  </a:lnTo>
                  <a:lnTo>
                    <a:pt x="5" y="282"/>
                  </a:lnTo>
                  <a:lnTo>
                    <a:pt x="5" y="280"/>
                  </a:lnTo>
                  <a:lnTo>
                    <a:pt x="7" y="280"/>
                  </a:lnTo>
                  <a:lnTo>
                    <a:pt x="9" y="280"/>
                  </a:lnTo>
                  <a:lnTo>
                    <a:pt x="9" y="282"/>
                  </a:lnTo>
                  <a:lnTo>
                    <a:pt x="11" y="282"/>
                  </a:lnTo>
                  <a:lnTo>
                    <a:pt x="11" y="283"/>
                  </a:lnTo>
                  <a:lnTo>
                    <a:pt x="11" y="327"/>
                  </a:lnTo>
                  <a:lnTo>
                    <a:pt x="9" y="329"/>
                  </a:lnTo>
                  <a:lnTo>
                    <a:pt x="7" y="329"/>
                  </a:lnTo>
                  <a:lnTo>
                    <a:pt x="5" y="329"/>
                  </a:lnTo>
                  <a:lnTo>
                    <a:pt x="4" y="327"/>
                  </a:lnTo>
                  <a:close/>
                  <a:moveTo>
                    <a:pt x="5" y="253"/>
                  </a:moveTo>
                  <a:lnTo>
                    <a:pt x="5" y="209"/>
                  </a:lnTo>
                  <a:lnTo>
                    <a:pt x="5" y="207"/>
                  </a:lnTo>
                  <a:lnTo>
                    <a:pt x="7" y="207"/>
                  </a:lnTo>
                  <a:lnTo>
                    <a:pt x="9" y="205"/>
                  </a:lnTo>
                  <a:lnTo>
                    <a:pt x="9" y="207"/>
                  </a:lnTo>
                  <a:lnTo>
                    <a:pt x="11" y="207"/>
                  </a:lnTo>
                  <a:lnTo>
                    <a:pt x="11" y="209"/>
                  </a:lnTo>
                  <a:lnTo>
                    <a:pt x="11" y="253"/>
                  </a:lnTo>
                  <a:lnTo>
                    <a:pt x="11" y="254"/>
                  </a:lnTo>
                  <a:lnTo>
                    <a:pt x="9" y="254"/>
                  </a:lnTo>
                  <a:lnTo>
                    <a:pt x="7" y="256"/>
                  </a:lnTo>
                  <a:lnTo>
                    <a:pt x="7" y="254"/>
                  </a:lnTo>
                  <a:lnTo>
                    <a:pt x="5" y="254"/>
                  </a:lnTo>
                  <a:lnTo>
                    <a:pt x="5" y="253"/>
                  </a:lnTo>
                  <a:close/>
                  <a:moveTo>
                    <a:pt x="5" y="178"/>
                  </a:moveTo>
                  <a:lnTo>
                    <a:pt x="5" y="136"/>
                  </a:lnTo>
                  <a:lnTo>
                    <a:pt x="5" y="134"/>
                  </a:lnTo>
                  <a:lnTo>
                    <a:pt x="7" y="132"/>
                  </a:lnTo>
                  <a:lnTo>
                    <a:pt x="9" y="132"/>
                  </a:lnTo>
                  <a:lnTo>
                    <a:pt x="11" y="132"/>
                  </a:lnTo>
                  <a:lnTo>
                    <a:pt x="13" y="134"/>
                  </a:lnTo>
                  <a:lnTo>
                    <a:pt x="13" y="136"/>
                  </a:lnTo>
                  <a:lnTo>
                    <a:pt x="11" y="178"/>
                  </a:lnTo>
                  <a:lnTo>
                    <a:pt x="11" y="180"/>
                  </a:lnTo>
                  <a:lnTo>
                    <a:pt x="9" y="182"/>
                  </a:lnTo>
                  <a:lnTo>
                    <a:pt x="7" y="182"/>
                  </a:lnTo>
                  <a:lnTo>
                    <a:pt x="7" y="180"/>
                  </a:lnTo>
                  <a:lnTo>
                    <a:pt x="5" y="180"/>
                  </a:lnTo>
                  <a:lnTo>
                    <a:pt x="5" y="178"/>
                  </a:lnTo>
                  <a:close/>
                  <a:moveTo>
                    <a:pt x="5" y="105"/>
                  </a:moveTo>
                  <a:lnTo>
                    <a:pt x="7" y="62"/>
                  </a:lnTo>
                  <a:lnTo>
                    <a:pt x="7" y="60"/>
                  </a:lnTo>
                  <a:lnTo>
                    <a:pt x="9" y="58"/>
                  </a:lnTo>
                  <a:lnTo>
                    <a:pt x="11" y="58"/>
                  </a:lnTo>
                  <a:lnTo>
                    <a:pt x="13" y="60"/>
                  </a:lnTo>
                  <a:lnTo>
                    <a:pt x="13" y="62"/>
                  </a:lnTo>
                  <a:lnTo>
                    <a:pt x="13" y="105"/>
                  </a:lnTo>
                  <a:lnTo>
                    <a:pt x="11" y="107"/>
                  </a:lnTo>
                  <a:lnTo>
                    <a:pt x="9" y="107"/>
                  </a:lnTo>
                  <a:lnTo>
                    <a:pt x="7" y="107"/>
                  </a:lnTo>
                  <a:lnTo>
                    <a:pt x="7" y="105"/>
                  </a:lnTo>
                  <a:lnTo>
                    <a:pt x="5" y="105"/>
                  </a:lnTo>
                  <a:close/>
                  <a:moveTo>
                    <a:pt x="7" y="31"/>
                  </a:moveTo>
                  <a:lnTo>
                    <a:pt x="7" y="3"/>
                  </a:lnTo>
                  <a:lnTo>
                    <a:pt x="7" y="0"/>
                  </a:lnTo>
                  <a:lnTo>
                    <a:pt x="9" y="0"/>
                  </a:lnTo>
                  <a:lnTo>
                    <a:pt x="11" y="0"/>
                  </a:lnTo>
                  <a:lnTo>
                    <a:pt x="13" y="0"/>
                  </a:lnTo>
                  <a:lnTo>
                    <a:pt x="13" y="1"/>
                  </a:lnTo>
                  <a:lnTo>
                    <a:pt x="13" y="3"/>
                  </a:lnTo>
                  <a:lnTo>
                    <a:pt x="13" y="31"/>
                  </a:lnTo>
                  <a:lnTo>
                    <a:pt x="13" y="32"/>
                  </a:lnTo>
                  <a:lnTo>
                    <a:pt x="11" y="34"/>
                  </a:lnTo>
                  <a:lnTo>
                    <a:pt x="9" y="34"/>
                  </a:lnTo>
                  <a:lnTo>
                    <a:pt x="7" y="32"/>
                  </a:lnTo>
                  <a:lnTo>
                    <a:pt x="7" y="31"/>
                  </a:lnTo>
                  <a:close/>
                </a:path>
              </a:pathLst>
            </a:custGeom>
            <a:solidFill>
              <a:srgbClr val="000000"/>
            </a:solidFill>
            <a:ln w="1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ES" altLang="es-UY"/>
            </a:p>
          </p:txBody>
        </p:sp>
        <p:sp>
          <p:nvSpPr>
            <p:cNvPr id="7267" name="Rectangle 101"/>
            <p:cNvSpPr>
              <a:spLocks noChangeArrowheads="1"/>
            </p:cNvSpPr>
            <p:nvPr/>
          </p:nvSpPr>
          <p:spPr bwMode="auto">
            <a:xfrm>
              <a:off x="4694" y="1994"/>
              <a:ext cx="84" cy="18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ES" altLang="es-UY"/>
            </a:p>
          </p:txBody>
        </p:sp>
        <p:sp>
          <p:nvSpPr>
            <p:cNvPr id="7268" name="Rectangle 102"/>
            <p:cNvSpPr>
              <a:spLocks noChangeArrowheads="1"/>
            </p:cNvSpPr>
            <p:nvPr/>
          </p:nvSpPr>
          <p:spPr bwMode="auto">
            <a:xfrm>
              <a:off x="4703" y="1997"/>
              <a:ext cx="66" cy="15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ES" altLang="es-UY"/>
            </a:p>
          </p:txBody>
        </p:sp>
        <p:sp>
          <p:nvSpPr>
            <p:cNvPr id="7269" name="Rectangle 103"/>
            <p:cNvSpPr>
              <a:spLocks noChangeArrowheads="1"/>
            </p:cNvSpPr>
            <p:nvPr/>
          </p:nvSpPr>
          <p:spPr bwMode="auto">
            <a:xfrm>
              <a:off x="4715" y="2020"/>
              <a:ext cx="93" cy="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s-UY" altLang="es-UY" sz="1400">
                  <a:solidFill>
                    <a:srgbClr val="000000"/>
                  </a:solidFill>
                </a:rPr>
                <a:t>*</a:t>
              </a:r>
              <a:endParaRPr lang="es-UY" altLang="es-UY"/>
            </a:p>
          </p:txBody>
        </p:sp>
        <p:sp>
          <p:nvSpPr>
            <p:cNvPr id="7270" name="Rectangle 104"/>
            <p:cNvSpPr>
              <a:spLocks noChangeArrowheads="1"/>
            </p:cNvSpPr>
            <p:nvPr/>
          </p:nvSpPr>
          <p:spPr bwMode="auto">
            <a:xfrm>
              <a:off x="1585" y="1177"/>
              <a:ext cx="102" cy="18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ES" altLang="es-UY"/>
            </a:p>
          </p:txBody>
        </p:sp>
        <p:sp>
          <p:nvSpPr>
            <p:cNvPr id="7271" name="Rectangle 105"/>
            <p:cNvSpPr>
              <a:spLocks noChangeArrowheads="1"/>
            </p:cNvSpPr>
            <p:nvPr/>
          </p:nvSpPr>
          <p:spPr bwMode="auto">
            <a:xfrm>
              <a:off x="1594" y="1180"/>
              <a:ext cx="83" cy="15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ES" altLang="es-UY"/>
            </a:p>
          </p:txBody>
        </p:sp>
        <p:sp>
          <p:nvSpPr>
            <p:cNvPr id="7272" name="Rectangle 106"/>
            <p:cNvSpPr>
              <a:spLocks noChangeArrowheads="1"/>
            </p:cNvSpPr>
            <p:nvPr/>
          </p:nvSpPr>
          <p:spPr bwMode="auto">
            <a:xfrm>
              <a:off x="1607" y="1203"/>
              <a:ext cx="111" cy="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s-UY" altLang="es-UY" sz="1400">
                  <a:solidFill>
                    <a:srgbClr val="000000"/>
                  </a:solidFill>
                </a:rPr>
                <a:t>1</a:t>
              </a:r>
              <a:endParaRPr lang="es-UY" altLang="es-UY"/>
            </a:p>
          </p:txBody>
        </p:sp>
        <p:sp>
          <p:nvSpPr>
            <p:cNvPr id="7273" name="Rectangle 107"/>
            <p:cNvSpPr>
              <a:spLocks noChangeArrowheads="1"/>
            </p:cNvSpPr>
            <p:nvPr/>
          </p:nvSpPr>
          <p:spPr bwMode="auto">
            <a:xfrm>
              <a:off x="1607" y="1409"/>
              <a:ext cx="58" cy="6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ES" altLang="es-UY"/>
            </a:p>
          </p:txBody>
        </p:sp>
        <p:sp>
          <p:nvSpPr>
            <p:cNvPr id="7274" name="Rectangle 108"/>
            <p:cNvSpPr>
              <a:spLocks noChangeArrowheads="1"/>
            </p:cNvSpPr>
            <p:nvPr/>
          </p:nvSpPr>
          <p:spPr bwMode="auto">
            <a:xfrm>
              <a:off x="4380" y="2054"/>
              <a:ext cx="58" cy="6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ES" altLang="es-UY"/>
            </a:p>
          </p:txBody>
        </p:sp>
        <p:sp>
          <p:nvSpPr>
            <p:cNvPr id="7275" name="Freeform 109"/>
            <p:cNvSpPr>
              <a:spLocks/>
            </p:cNvSpPr>
            <p:nvPr/>
          </p:nvSpPr>
          <p:spPr bwMode="auto">
            <a:xfrm>
              <a:off x="1347" y="1354"/>
              <a:ext cx="3225" cy="1013"/>
            </a:xfrm>
            <a:custGeom>
              <a:avLst/>
              <a:gdLst>
                <a:gd name="T0" fmla="*/ 0 w 6450"/>
                <a:gd name="T1" fmla="*/ 0 h 2027"/>
                <a:gd name="T2" fmla="*/ 403 w 6450"/>
                <a:gd name="T3" fmla="*/ 0 h 2027"/>
                <a:gd name="T4" fmla="*/ 403 w 6450"/>
                <a:gd name="T5" fmla="*/ 126 h 2027"/>
                <a:gd name="T6" fmla="*/ 0 60000 65536"/>
                <a:gd name="T7" fmla="*/ 0 60000 65536"/>
                <a:gd name="T8" fmla="*/ 0 60000 65536"/>
                <a:gd name="T9" fmla="*/ 0 w 6450"/>
                <a:gd name="T10" fmla="*/ 0 h 2027"/>
                <a:gd name="T11" fmla="*/ 6450 w 6450"/>
                <a:gd name="T12" fmla="*/ 2027 h 202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450" h="2027">
                  <a:moveTo>
                    <a:pt x="0" y="0"/>
                  </a:moveTo>
                  <a:lnTo>
                    <a:pt x="6450" y="0"/>
                  </a:lnTo>
                  <a:lnTo>
                    <a:pt x="6450" y="2027"/>
                  </a:lnTo>
                </a:path>
              </a:pathLst>
            </a:cu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ES" altLang="es-UY"/>
            </a:p>
          </p:txBody>
        </p:sp>
        <p:sp>
          <p:nvSpPr>
            <p:cNvPr id="7276" name="Rectangle 110"/>
            <p:cNvSpPr>
              <a:spLocks noChangeArrowheads="1"/>
            </p:cNvSpPr>
            <p:nvPr/>
          </p:nvSpPr>
          <p:spPr bwMode="auto">
            <a:xfrm>
              <a:off x="3025" y="1389"/>
              <a:ext cx="817" cy="15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ES" altLang="es-UY"/>
            </a:p>
          </p:txBody>
        </p:sp>
        <p:sp>
          <p:nvSpPr>
            <p:cNvPr id="7277" name="Rectangle 111"/>
            <p:cNvSpPr>
              <a:spLocks noChangeArrowheads="1"/>
            </p:cNvSpPr>
            <p:nvPr/>
          </p:nvSpPr>
          <p:spPr bwMode="auto">
            <a:xfrm>
              <a:off x="3038" y="1412"/>
              <a:ext cx="908" cy="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s-UY" altLang="es-UY" sz="1400">
                  <a:solidFill>
                    <a:srgbClr val="000000"/>
                  </a:solidFill>
                </a:rPr>
                <a:t>&lt; realizada sobre</a:t>
              </a:r>
              <a:endParaRPr lang="es-UY" altLang="es-UY"/>
            </a:p>
          </p:txBody>
        </p:sp>
        <p:sp>
          <p:nvSpPr>
            <p:cNvPr id="7278" name="Rectangle 112"/>
            <p:cNvSpPr>
              <a:spLocks noChangeArrowheads="1"/>
            </p:cNvSpPr>
            <p:nvPr/>
          </p:nvSpPr>
          <p:spPr bwMode="auto">
            <a:xfrm>
              <a:off x="2165" y="2567"/>
              <a:ext cx="84" cy="17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ES" altLang="es-UY"/>
            </a:p>
          </p:txBody>
        </p:sp>
        <p:sp>
          <p:nvSpPr>
            <p:cNvPr id="7279" name="Rectangle 113"/>
            <p:cNvSpPr>
              <a:spLocks noChangeArrowheads="1"/>
            </p:cNvSpPr>
            <p:nvPr/>
          </p:nvSpPr>
          <p:spPr bwMode="auto">
            <a:xfrm>
              <a:off x="2175" y="2569"/>
              <a:ext cx="65" cy="15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ES" altLang="es-UY"/>
            </a:p>
          </p:txBody>
        </p:sp>
        <p:sp>
          <p:nvSpPr>
            <p:cNvPr id="7280" name="Rectangle 114"/>
            <p:cNvSpPr>
              <a:spLocks noChangeArrowheads="1"/>
            </p:cNvSpPr>
            <p:nvPr/>
          </p:nvSpPr>
          <p:spPr bwMode="auto">
            <a:xfrm>
              <a:off x="2188" y="2592"/>
              <a:ext cx="93" cy="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s-UY" altLang="es-UY" sz="1400">
                  <a:solidFill>
                    <a:srgbClr val="000000"/>
                  </a:solidFill>
                </a:rPr>
                <a:t>*</a:t>
              </a:r>
              <a:endParaRPr lang="es-UY" altLang="es-UY"/>
            </a:p>
          </p:txBody>
        </p:sp>
        <p:sp>
          <p:nvSpPr>
            <p:cNvPr id="7281" name="Rectangle 115"/>
            <p:cNvSpPr>
              <a:spLocks noChangeArrowheads="1"/>
            </p:cNvSpPr>
            <p:nvPr/>
          </p:nvSpPr>
          <p:spPr bwMode="auto">
            <a:xfrm>
              <a:off x="1339" y="2567"/>
              <a:ext cx="199" cy="17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ES" altLang="es-UY"/>
            </a:p>
          </p:txBody>
        </p:sp>
        <p:sp>
          <p:nvSpPr>
            <p:cNvPr id="7282" name="Rectangle 116"/>
            <p:cNvSpPr>
              <a:spLocks noChangeArrowheads="1"/>
            </p:cNvSpPr>
            <p:nvPr/>
          </p:nvSpPr>
          <p:spPr bwMode="auto">
            <a:xfrm>
              <a:off x="1349" y="2569"/>
              <a:ext cx="179" cy="15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ES" altLang="es-UY"/>
            </a:p>
          </p:txBody>
        </p:sp>
        <p:sp>
          <p:nvSpPr>
            <p:cNvPr id="7283" name="Rectangle 117"/>
            <p:cNvSpPr>
              <a:spLocks noChangeArrowheads="1"/>
            </p:cNvSpPr>
            <p:nvPr/>
          </p:nvSpPr>
          <p:spPr bwMode="auto">
            <a:xfrm>
              <a:off x="1362" y="2592"/>
              <a:ext cx="217" cy="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s-UY" altLang="es-UY" sz="1400">
                  <a:solidFill>
                    <a:srgbClr val="000000"/>
                  </a:solidFill>
                </a:rPr>
                <a:t>1..*</a:t>
              </a:r>
              <a:endParaRPr lang="es-UY" altLang="es-UY"/>
            </a:p>
          </p:txBody>
        </p:sp>
        <p:sp>
          <p:nvSpPr>
            <p:cNvPr id="7284" name="Rectangle 118"/>
            <p:cNvSpPr>
              <a:spLocks noChangeArrowheads="1"/>
            </p:cNvSpPr>
            <p:nvPr/>
          </p:nvSpPr>
          <p:spPr bwMode="auto">
            <a:xfrm>
              <a:off x="1410" y="2798"/>
              <a:ext cx="57" cy="6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ES" altLang="es-UY"/>
            </a:p>
          </p:txBody>
        </p:sp>
        <p:sp>
          <p:nvSpPr>
            <p:cNvPr id="7285" name="Rectangle 119"/>
            <p:cNvSpPr>
              <a:spLocks noChangeArrowheads="1"/>
            </p:cNvSpPr>
            <p:nvPr/>
          </p:nvSpPr>
          <p:spPr bwMode="auto">
            <a:xfrm>
              <a:off x="2178" y="2798"/>
              <a:ext cx="59" cy="6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ES" altLang="es-UY"/>
            </a:p>
          </p:txBody>
        </p:sp>
        <p:sp>
          <p:nvSpPr>
            <p:cNvPr id="7286" name="Line 120"/>
            <p:cNvSpPr>
              <a:spLocks noChangeShapeType="1"/>
            </p:cNvSpPr>
            <p:nvPr/>
          </p:nvSpPr>
          <p:spPr bwMode="auto">
            <a:xfrm>
              <a:off x="1241" y="2742"/>
              <a:ext cx="1165" cy="1"/>
            </a:xfrm>
            <a:prstGeom prst="line">
              <a:avLst/>
            </a:prstGeom>
            <a:noFill/>
            <a:ln w="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UY"/>
            </a:p>
          </p:txBody>
        </p:sp>
        <p:sp>
          <p:nvSpPr>
            <p:cNvPr id="7287" name="Rectangle 121"/>
            <p:cNvSpPr>
              <a:spLocks noChangeArrowheads="1"/>
            </p:cNvSpPr>
            <p:nvPr/>
          </p:nvSpPr>
          <p:spPr bwMode="auto">
            <a:xfrm>
              <a:off x="1520" y="2774"/>
              <a:ext cx="623" cy="15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ES" altLang="es-UY"/>
            </a:p>
          </p:txBody>
        </p:sp>
        <p:sp>
          <p:nvSpPr>
            <p:cNvPr id="7288" name="Rectangle 122"/>
            <p:cNvSpPr>
              <a:spLocks noChangeArrowheads="1"/>
            </p:cNvSpPr>
            <p:nvPr/>
          </p:nvSpPr>
          <p:spPr bwMode="auto">
            <a:xfrm>
              <a:off x="1533" y="2797"/>
              <a:ext cx="698" cy="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s-UY" altLang="es-UY" sz="1400">
                  <a:solidFill>
                    <a:srgbClr val="000000"/>
                  </a:solidFill>
                </a:rPr>
                <a:t>trabaja con &gt;</a:t>
              </a:r>
              <a:endParaRPr lang="es-UY" altLang="es-UY"/>
            </a:p>
          </p:txBody>
        </p:sp>
      </p:grp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Diseño: Guías para el Abordaje del Diseño</a:t>
            </a:r>
          </a:p>
        </p:txBody>
      </p:sp>
    </p:spTree>
    <p:extLst>
      <p:ext uri="{BB962C8B-B14F-4D97-AF65-F5344CB8AC3E}">
        <p14:creationId xmlns:p14="http://schemas.microsoft.com/office/powerpoint/2010/main" val="2007508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9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s-UY" altLang="es-UY" sz="3000">
                <a:solidFill>
                  <a:schemeClr val="tx1"/>
                </a:solidFill>
              </a:rPr>
              <a:t>Caso de Estudio</a:t>
            </a:r>
            <a:br>
              <a:rPr lang="es-UY" altLang="es-UY" sz="3000">
                <a:solidFill>
                  <a:schemeClr val="tx1"/>
                </a:solidFill>
              </a:rPr>
            </a:br>
            <a:r>
              <a:rPr lang="es-UY" altLang="es-UY">
                <a:solidFill>
                  <a:schemeClr val="tx1"/>
                </a:solidFill>
              </a:rPr>
              <a:t>Caso de Uso</a:t>
            </a:r>
            <a:endParaRPr lang="en-US" altLang="es-UY">
              <a:solidFill>
                <a:schemeClr val="tx1"/>
              </a:solidFill>
            </a:endParaRPr>
          </a:p>
        </p:txBody>
      </p:sp>
      <p:graphicFrame>
        <p:nvGraphicFramePr>
          <p:cNvPr id="304464" name="Group 336"/>
          <p:cNvGraphicFramePr>
            <a:graphicFrameLocks noGrp="1"/>
          </p:cNvGraphicFramePr>
          <p:nvPr>
            <p:ph idx="1"/>
          </p:nvPr>
        </p:nvGraphicFramePr>
        <p:xfrm>
          <a:off x="322263" y="2016125"/>
          <a:ext cx="8497887" cy="4144963"/>
        </p:xfrm>
        <a:graphic>
          <a:graphicData uri="http://schemas.openxmlformats.org/drawingml/2006/table">
            <a:tbl>
              <a:tblPr/>
              <a:tblGrid>
                <a:gridCol w="1446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15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00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70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764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Nombre</a:t>
                      </a:r>
                      <a:endParaRPr kumimoji="0" lang="es-E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Retiro de Cuenta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Actores</a:t>
                      </a:r>
                      <a:endParaRPr kumimoji="0" lang="es-E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Cliente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3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Sinopsis</a:t>
                      </a:r>
                      <a:endParaRPr kumimoji="0" lang="es-E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6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El caso de uso comienza cuando el cliente inserta su tarjeta en el cajero e ingresa su clave de usuario. Tras validar al cliente, el sistema recibe el nombre del banco y el número de cuenta para iniciar la transacción de retiro correspondiente. El cliente ingresa el monto que desea retirar de la cuenta y el sistema realiza el débito. Finalmente, el cliente retira su tarjeta.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U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U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Diseño: Guías para el Abordaje del Diseño</a:t>
            </a:r>
          </a:p>
        </p:txBody>
      </p:sp>
    </p:spTree>
    <p:extLst>
      <p:ext uri="{BB962C8B-B14F-4D97-AF65-F5344CB8AC3E}">
        <p14:creationId xmlns:p14="http://schemas.microsoft.com/office/powerpoint/2010/main" val="3465156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s-UY" altLang="es-UY" sz="3000">
                <a:solidFill>
                  <a:schemeClr val="tx1"/>
                </a:solidFill>
              </a:rPr>
              <a:t>Caso de Estudio</a:t>
            </a:r>
            <a:br>
              <a:rPr lang="es-UY" altLang="es-UY" sz="3000">
                <a:solidFill>
                  <a:schemeClr val="tx1"/>
                </a:solidFill>
              </a:rPr>
            </a:br>
            <a:r>
              <a:rPr lang="es-UY" altLang="es-UY">
                <a:solidFill>
                  <a:schemeClr val="tx1"/>
                </a:solidFill>
              </a:rPr>
              <a:t>DSS con Memoria</a:t>
            </a:r>
            <a:endParaRPr lang="en-US" altLang="es-UY">
              <a:solidFill>
                <a:schemeClr val="tx1"/>
              </a:solidFill>
            </a:endParaRPr>
          </a:p>
        </p:txBody>
      </p:sp>
      <p:grpSp>
        <p:nvGrpSpPr>
          <p:cNvPr id="9219" name="Group 60"/>
          <p:cNvGrpSpPr>
            <a:grpSpLocks/>
          </p:cNvGrpSpPr>
          <p:nvPr/>
        </p:nvGrpSpPr>
        <p:grpSpPr bwMode="auto">
          <a:xfrm>
            <a:off x="323850" y="1679575"/>
            <a:ext cx="8604250" cy="4724400"/>
            <a:chOff x="272" y="1207"/>
            <a:chExt cx="5148" cy="2827"/>
          </a:xfrm>
        </p:grpSpPr>
        <p:sp>
          <p:nvSpPr>
            <p:cNvPr id="9220" name="AutoShape 17"/>
            <p:cNvSpPr>
              <a:spLocks noChangeAspect="1" noChangeArrowheads="1" noTextEdit="1"/>
            </p:cNvSpPr>
            <p:nvPr/>
          </p:nvSpPr>
          <p:spPr bwMode="auto">
            <a:xfrm>
              <a:off x="272" y="1207"/>
              <a:ext cx="5148" cy="28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UY"/>
            </a:p>
          </p:txBody>
        </p:sp>
        <p:sp>
          <p:nvSpPr>
            <p:cNvPr id="9221" name="Freeform 19"/>
            <p:cNvSpPr>
              <a:spLocks/>
            </p:cNvSpPr>
            <p:nvPr/>
          </p:nvSpPr>
          <p:spPr bwMode="auto">
            <a:xfrm>
              <a:off x="374" y="1226"/>
              <a:ext cx="149" cy="158"/>
            </a:xfrm>
            <a:custGeom>
              <a:avLst/>
              <a:gdLst>
                <a:gd name="T0" fmla="*/ 0 w 298"/>
                <a:gd name="T1" fmla="*/ 3 h 314"/>
                <a:gd name="T2" fmla="*/ 1 w 298"/>
                <a:gd name="T3" fmla="*/ 2 h 314"/>
                <a:gd name="T4" fmla="*/ 1 w 298"/>
                <a:gd name="T5" fmla="*/ 2 h 314"/>
                <a:gd name="T6" fmla="*/ 1 w 298"/>
                <a:gd name="T7" fmla="*/ 1 h 314"/>
                <a:gd name="T8" fmla="*/ 1 w 298"/>
                <a:gd name="T9" fmla="*/ 1 h 314"/>
                <a:gd name="T10" fmla="*/ 1 w 298"/>
                <a:gd name="T11" fmla="*/ 1 h 314"/>
                <a:gd name="T12" fmla="*/ 1 w 298"/>
                <a:gd name="T13" fmla="*/ 1 h 314"/>
                <a:gd name="T14" fmla="*/ 2 w 298"/>
                <a:gd name="T15" fmla="*/ 0 h 314"/>
                <a:gd name="T16" fmla="*/ 2 w 298"/>
                <a:gd name="T17" fmla="*/ 0 h 314"/>
                <a:gd name="T18" fmla="*/ 3 w 298"/>
                <a:gd name="T19" fmla="*/ 1 h 314"/>
                <a:gd name="T20" fmla="*/ 3 w 298"/>
                <a:gd name="T21" fmla="*/ 1 h 314"/>
                <a:gd name="T22" fmla="*/ 3 w 298"/>
                <a:gd name="T23" fmla="*/ 1 h 314"/>
                <a:gd name="T24" fmla="*/ 5 w 298"/>
                <a:gd name="T25" fmla="*/ 1 h 314"/>
                <a:gd name="T26" fmla="*/ 5 w 298"/>
                <a:gd name="T27" fmla="*/ 2 h 314"/>
                <a:gd name="T28" fmla="*/ 5 w 298"/>
                <a:gd name="T29" fmla="*/ 2 h 314"/>
                <a:gd name="T30" fmla="*/ 5 w 298"/>
                <a:gd name="T31" fmla="*/ 3 h 314"/>
                <a:gd name="T32" fmla="*/ 5 w 298"/>
                <a:gd name="T33" fmla="*/ 3 h 314"/>
                <a:gd name="T34" fmla="*/ 5 w 298"/>
                <a:gd name="T35" fmla="*/ 3 h 314"/>
                <a:gd name="T36" fmla="*/ 5 w 298"/>
                <a:gd name="T37" fmla="*/ 4 h 314"/>
                <a:gd name="T38" fmla="*/ 5 w 298"/>
                <a:gd name="T39" fmla="*/ 4 h 314"/>
                <a:gd name="T40" fmla="*/ 3 w 298"/>
                <a:gd name="T41" fmla="*/ 5 h 314"/>
                <a:gd name="T42" fmla="*/ 3 w 298"/>
                <a:gd name="T43" fmla="*/ 5 h 314"/>
                <a:gd name="T44" fmla="*/ 3 w 298"/>
                <a:gd name="T45" fmla="*/ 5 h 314"/>
                <a:gd name="T46" fmla="*/ 2 w 298"/>
                <a:gd name="T47" fmla="*/ 5 h 314"/>
                <a:gd name="T48" fmla="*/ 2 w 298"/>
                <a:gd name="T49" fmla="*/ 5 h 314"/>
                <a:gd name="T50" fmla="*/ 1 w 298"/>
                <a:gd name="T51" fmla="*/ 5 h 314"/>
                <a:gd name="T52" fmla="*/ 1 w 298"/>
                <a:gd name="T53" fmla="*/ 5 h 314"/>
                <a:gd name="T54" fmla="*/ 1 w 298"/>
                <a:gd name="T55" fmla="*/ 5 h 314"/>
                <a:gd name="T56" fmla="*/ 1 w 298"/>
                <a:gd name="T57" fmla="*/ 5 h 314"/>
                <a:gd name="T58" fmla="*/ 1 w 298"/>
                <a:gd name="T59" fmla="*/ 4 h 314"/>
                <a:gd name="T60" fmla="*/ 1 w 298"/>
                <a:gd name="T61" fmla="*/ 4 h 314"/>
                <a:gd name="T62" fmla="*/ 1 w 298"/>
                <a:gd name="T63" fmla="*/ 3 h 314"/>
                <a:gd name="T64" fmla="*/ 0 w 298"/>
                <a:gd name="T65" fmla="*/ 3 h 31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98"/>
                <a:gd name="T100" fmla="*/ 0 h 314"/>
                <a:gd name="T101" fmla="*/ 298 w 298"/>
                <a:gd name="T102" fmla="*/ 314 h 314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98" h="314">
                  <a:moveTo>
                    <a:pt x="0" y="156"/>
                  </a:moveTo>
                  <a:lnTo>
                    <a:pt x="0" y="141"/>
                  </a:lnTo>
                  <a:lnTo>
                    <a:pt x="2" y="125"/>
                  </a:lnTo>
                  <a:lnTo>
                    <a:pt x="6" y="110"/>
                  </a:lnTo>
                  <a:lnTo>
                    <a:pt x="11" y="95"/>
                  </a:lnTo>
                  <a:lnTo>
                    <a:pt x="17" y="81"/>
                  </a:lnTo>
                  <a:lnTo>
                    <a:pt x="24" y="68"/>
                  </a:lnTo>
                  <a:lnTo>
                    <a:pt x="33" y="57"/>
                  </a:lnTo>
                  <a:lnTo>
                    <a:pt x="43" y="46"/>
                  </a:lnTo>
                  <a:lnTo>
                    <a:pt x="54" y="35"/>
                  </a:lnTo>
                  <a:lnTo>
                    <a:pt x="65" y="25"/>
                  </a:lnTo>
                  <a:lnTo>
                    <a:pt x="78" y="18"/>
                  </a:lnTo>
                  <a:lnTo>
                    <a:pt x="90" y="11"/>
                  </a:lnTo>
                  <a:lnTo>
                    <a:pt x="105" y="5"/>
                  </a:lnTo>
                  <a:lnTo>
                    <a:pt x="118" y="1"/>
                  </a:lnTo>
                  <a:lnTo>
                    <a:pt x="133" y="0"/>
                  </a:lnTo>
                  <a:lnTo>
                    <a:pt x="149" y="0"/>
                  </a:lnTo>
                  <a:lnTo>
                    <a:pt x="164" y="0"/>
                  </a:lnTo>
                  <a:lnTo>
                    <a:pt x="179" y="1"/>
                  </a:lnTo>
                  <a:lnTo>
                    <a:pt x="193" y="5"/>
                  </a:lnTo>
                  <a:lnTo>
                    <a:pt x="206" y="11"/>
                  </a:lnTo>
                  <a:lnTo>
                    <a:pt x="219" y="18"/>
                  </a:lnTo>
                  <a:lnTo>
                    <a:pt x="232" y="25"/>
                  </a:lnTo>
                  <a:lnTo>
                    <a:pt x="243" y="35"/>
                  </a:lnTo>
                  <a:lnTo>
                    <a:pt x="254" y="46"/>
                  </a:lnTo>
                  <a:lnTo>
                    <a:pt x="263" y="57"/>
                  </a:lnTo>
                  <a:lnTo>
                    <a:pt x="273" y="68"/>
                  </a:lnTo>
                  <a:lnTo>
                    <a:pt x="280" y="81"/>
                  </a:lnTo>
                  <a:lnTo>
                    <a:pt x="285" y="95"/>
                  </a:lnTo>
                  <a:lnTo>
                    <a:pt x="291" y="110"/>
                  </a:lnTo>
                  <a:lnTo>
                    <a:pt x="295" y="125"/>
                  </a:lnTo>
                  <a:lnTo>
                    <a:pt x="297" y="141"/>
                  </a:lnTo>
                  <a:lnTo>
                    <a:pt x="298" y="156"/>
                  </a:lnTo>
                  <a:lnTo>
                    <a:pt x="297" y="172"/>
                  </a:lnTo>
                  <a:lnTo>
                    <a:pt x="295" y="189"/>
                  </a:lnTo>
                  <a:lnTo>
                    <a:pt x="291" y="204"/>
                  </a:lnTo>
                  <a:lnTo>
                    <a:pt x="285" y="218"/>
                  </a:lnTo>
                  <a:lnTo>
                    <a:pt x="280" y="231"/>
                  </a:lnTo>
                  <a:lnTo>
                    <a:pt x="273" y="244"/>
                  </a:lnTo>
                  <a:lnTo>
                    <a:pt x="263" y="257"/>
                  </a:lnTo>
                  <a:lnTo>
                    <a:pt x="254" y="268"/>
                  </a:lnTo>
                  <a:lnTo>
                    <a:pt x="243" y="277"/>
                  </a:lnTo>
                  <a:lnTo>
                    <a:pt x="232" y="286"/>
                  </a:lnTo>
                  <a:lnTo>
                    <a:pt x="219" y="296"/>
                  </a:lnTo>
                  <a:lnTo>
                    <a:pt x="206" y="301"/>
                  </a:lnTo>
                  <a:lnTo>
                    <a:pt x="193" y="307"/>
                  </a:lnTo>
                  <a:lnTo>
                    <a:pt x="179" y="310"/>
                  </a:lnTo>
                  <a:lnTo>
                    <a:pt x="164" y="314"/>
                  </a:lnTo>
                  <a:lnTo>
                    <a:pt x="149" y="314"/>
                  </a:lnTo>
                  <a:lnTo>
                    <a:pt x="133" y="314"/>
                  </a:lnTo>
                  <a:lnTo>
                    <a:pt x="118" y="310"/>
                  </a:lnTo>
                  <a:lnTo>
                    <a:pt x="105" y="307"/>
                  </a:lnTo>
                  <a:lnTo>
                    <a:pt x="90" y="301"/>
                  </a:lnTo>
                  <a:lnTo>
                    <a:pt x="78" y="296"/>
                  </a:lnTo>
                  <a:lnTo>
                    <a:pt x="65" y="286"/>
                  </a:lnTo>
                  <a:lnTo>
                    <a:pt x="54" y="277"/>
                  </a:lnTo>
                  <a:lnTo>
                    <a:pt x="43" y="268"/>
                  </a:lnTo>
                  <a:lnTo>
                    <a:pt x="33" y="257"/>
                  </a:lnTo>
                  <a:lnTo>
                    <a:pt x="24" y="244"/>
                  </a:lnTo>
                  <a:lnTo>
                    <a:pt x="17" y="231"/>
                  </a:lnTo>
                  <a:lnTo>
                    <a:pt x="11" y="218"/>
                  </a:lnTo>
                  <a:lnTo>
                    <a:pt x="6" y="204"/>
                  </a:lnTo>
                  <a:lnTo>
                    <a:pt x="2" y="189"/>
                  </a:lnTo>
                  <a:lnTo>
                    <a:pt x="0" y="172"/>
                  </a:lnTo>
                  <a:lnTo>
                    <a:pt x="0" y="15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ES" altLang="es-UY"/>
            </a:p>
          </p:txBody>
        </p:sp>
        <p:sp>
          <p:nvSpPr>
            <p:cNvPr id="9222" name="Line 20"/>
            <p:cNvSpPr>
              <a:spLocks noChangeShapeType="1"/>
            </p:cNvSpPr>
            <p:nvPr/>
          </p:nvSpPr>
          <p:spPr bwMode="auto">
            <a:xfrm>
              <a:off x="300" y="1463"/>
              <a:ext cx="298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UY"/>
            </a:p>
          </p:txBody>
        </p:sp>
        <p:sp>
          <p:nvSpPr>
            <p:cNvPr id="9223" name="Line 21"/>
            <p:cNvSpPr>
              <a:spLocks noChangeShapeType="1"/>
            </p:cNvSpPr>
            <p:nvPr/>
          </p:nvSpPr>
          <p:spPr bwMode="auto">
            <a:xfrm>
              <a:off x="449" y="1778"/>
              <a:ext cx="149" cy="31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UY"/>
            </a:p>
          </p:txBody>
        </p:sp>
        <p:sp>
          <p:nvSpPr>
            <p:cNvPr id="9224" name="Freeform 22"/>
            <p:cNvSpPr>
              <a:spLocks/>
            </p:cNvSpPr>
            <p:nvPr/>
          </p:nvSpPr>
          <p:spPr bwMode="auto">
            <a:xfrm>
              <a:off x="300" y="1384"/>
              <a:ext cx="149" cy="709"/>
            </a:xfrm>
            <a:custGeom>
              <a:avLst/>
              <a:gdLst>
                <a:gd name="T0" fmla="*/ 5 w 298"/>
                <a:gd name="T1" fmla="*/ 0 h 1420"/>
                <a:gd name="T2" fmla="*/ 5 w 298"/>
                <a:gd name="T3" fmla="*/ 12 h 1420"/>
                <a:gd name="T4" fmla="*/ 0 w 298"/>
                <a:gd name="T5" fmla="*/ 22 h 1420"/>
                <a:gd name="T6" fmla="*/ 0 60000 65536"/>
                <a:gd name="T7" fmla="*/ 0 60000 65536"/>
                <a:gd name="T8" fmla="*/ 0 60000 65536"/>
                <a:gd name="T9" fmla="*/ 0 w 298"/>
                <a:gd name="T10" fmla="*/ 0 h 1420"/>
                <a:gd name="T11" fmla="*/ 298 w 298"/>
                <a:gd name="T12" fmla="*/ 1420 h 142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98" h="1420">
                  <a:moveTo>
                    <a:pt x="298" y="0"/>
                  </a:moveTo>
                  <a:lnTo>
                    <a:pt x="298" y="789"/>
                  </a:lnTo>
                  <a:lnTo>
                    <a:pt x="0" y="142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ES" altLang="es-UY"/>
            </a:p>
          </p:txBody>
        </p:sp>
        <p:sp>
          <p:nvSpPr>
            <p:cNvPr id="9225" name="Freeform 23"/>
            <p:cNvSpPr>
              <a:spLocks/>
            </p:cNvSpPr>
            <p:nvPr/>
          </p:nvSpPr>
          <p:spPr bwMode="auto">
            <a:xfrm>
              <a:off x="374" y="1226"/>
              <a:ext cx="149" cy="158"/>
            </a:xfrm>
            <a:custGeom>
              <a:avLst/>
              <a:gdLst>
                <a:gd name="T0" fmla="*/ 0 w 298"/>
                <a:gd name="T1" fmla="*/ 3 h 314"/>
                <a:gd name="T2" fmla="*/ 1 w 298"/>
                <a:gd name="T3" fmla="*/ 2 h 314"/>
                <a:gd name="T4" fmla="*/ 1 w 298"/>
                <a:gd name="T5" fmla="*/ 2 h 314"/>
                <a:gd name="T6" fmla="*/ 1 w 298"/>
                <a:gd name="T7" fmla="*/ 1 h 314"/>
                <a:gd name="T8" fmla="*/ 1 w 298"/>
                <a:gd name="T9" fmla="*/ 1 h 314"/>
                <a:gd name="T10" fmla="*/ 1 w 298"/>
                <a:gd name="T11" fmla="*/ 1 h 314"/>
                <a:gd name="T12" fmla="*/ 1 w 298"/>
                <a:gd name="T13" fmla="*/ 1 h 314"/>
                <a:gd name="T14" fmla="*/ 2 w 298"/>
                <a:gd name="T15" fmla="*/ 0 h 314"/>
                <a:gd name="T16" fmla="*/ 2 w 298"/>
                <a:gd name="T17" fmla="*/ 0 h 314"/>
                <a:gd name="T18" fmla="*/ 3 w 298"/>
                <a:gd name="T19" fmla="*/ 1 h 314"/>
                <a:gd name="T20" fmla="*/ 3 w 298"/>
                <a:gd name="T21" fmla="*/ 1 h 314"/>
                <a:gd name="T22" fmla="*/ 3 w 298"/>
                <a:gd name="T23" fmla="*/ 1 h 314"/>
                <a:gd name="T24" fmla="*/ 5 w 298"/>
                <a:gd name="T25" fmla="*/ 1 h 314"/>
                <a:gd name="T26" fmla="*/ 5 w 298"/>
                <a:gd name="T27" fmla="*/ 2 h 314"/>
                <a:gd name="T28" fmla="*/ 5 w 298"/>
                <a:gd name="T29" fmla="*/ 2 h 314"/>
                <a:gd name="T30" fmla="*/ 5 w 298"/>
                <a:gd name="T31" fmla="*/ 3 h 314"/>
                <a:gd name="T32" fmla="*/ 5 w 298"/>
                <a:gd name="T33" fmla="*/ 3 h 314"/>
                <a:gd name="T34" fmla="*/ 5 w 298"/>
                <a:gd name="T35" fmla="*/ 3 h 314"/>
                <a:gd name="T36" fmla="*/ 5 w 298"/>
                <a:gd name="T37" fmla="*/ 4 h 314"/>
                <a:gd name="T38" fmla="*/ 5 w 298"/>
                <a:gd name="T39" fmla="*/ 4 h 314"/>
                <a:gd name="T40" fmla="*/ 3 w 298"/>
                <a:gd name="T41" fmla="*/ 5 h 314"/>
                <a:gd name="T42" fmla="*/ 3 w 298"/>
                <a:gd name="T43" fmla="*/ 5 h 314"/>
                <a:gd name="T44" fmla="*/ 3 w 298"/>
                <a:gd name="T45" fmla="*/ 5 h 314"/>
                <a:gd name="T46" fmla="*/ 2 w 298"/>
                <a:gd name="T47" fmla="*/ 5 h 314"/>
                <a:gd name="T48" fmla="*/ 2 w 298"/>
                <a:gd name="T49" fmla="*/ 5 h 314"/>
                <a:gd name="T50" fmla="*/ 1 w 298"/>
                <a:gd name="T51" fmla="*/ 5 h 314"/>
                <a:gd name="T52" fmla="*/ 1 w 298"/>
                <a:gd name="T53" fmla="*/ 5 h 314"/>
                <a:gd name="T54" fmla="*/ 1 w 298"/>
                <a:gd name="T55" fmla="*/ 5 h 314"/>
                <a:gd name="T56" fmla="*/ 1 w 298"/>
                <a:gd name="T57" fmla="*/ 5 h 314"/>
                <a:gd name="T58" fmla="*/ 1 w 298"/>
                <a:gd name="T59" fmla="*/ 4 h 314"/>
                <a:gd name="T60" fmla="*/ 1 w 298"/>
                <a:gd name="T61" fmla="*/ 4 h 314"/>
                <a:gd name="T62" fmla="*/ 1 w 298"/>
                <a:gd name="T63" fmla="*/ 3 h 314"/>
                <a:gd name="T64" fmla="*/ 0 w 298"/>
                <a:gd name="T65" fmla="*/ 3 h 31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98"/>
                <a:gd name="T100" fmla="*/ 0 h 314"/>
                <a:gd name="T101" fmla="*/ 298 w 298"/>
                <a:gd name="T102" fmla="*/ 314 h 314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98" h="314">
                  <a:moveTo>
                    <a:pt x="0" y="156"/>
                  </a:moveTo>
                  <a:lnTo>
                    <a:pt x="0" y="141"/>
                  </a:lnTo>
                  <a:lnTo>
                    <a:pt x="2" y="125"/>
                  </a:lnTo>
                  <a:lnTo>
                    <a:pt x="6" y="110"/>
                  </a:lnTo>
                  <a:lnTo>
                    <a:pt x="11" y="95"/>
                  </a:lnTo>
                  <a:lnTo>
                    <a:pt x="17" y="81"/>
                  </a:lnTo>
                  <a:lnTo>
                    <a:pt x="24" y="68"/>
                  </a:lnTo>
                  <a:lnTo>
                    <a:pt x="33" y="57"/>
                  </a:lnTo>
                  <a:lnTo>
                    <a:pt x="43" y="46"/>
                  </a:lnTo>
                  <a:lnTo>
                    <a:pt x="54" y="35"/>
                  </a:lnTo>
                  <a:lnTo>
                    <a:pt x="65" y="25"/>
                  </a:lnTo>
                  <a:lnTo>
                    <a:pt x="78" y="18"/>
                  </a:lnTo>
                  <a:lnTo>
                    <a:pt x="90" y="11"/>
                  </a:lnTo>
                  <a:lnTo>
                    <a:pt x="105" y="5"/>
                  </a:lnTo>
                  <a:lnTo>
                    <a:pt x="118" y="1"/>
                  </a:lnTo>
                  <a:lnTo>
                    <a:pt x="133" y="0"/>
                  </a:lnTo>
                  <a:lnTo>
                    <a:pt x="149" y="0"/>
                  </a:lnTo>
                  <a:lnTo>
                    <a:pt x="164" y="0"/>
                  </a:lnTo>
                  <a:lnTo>
                    <a:pt x="179" y="1"/>
                  </a:lnTo>
                  <a:lnTo>
                    <a:pt x="193" y="5"/>
                  </a:lnTo>
                  <a:lnTo>
                    <a:pt x="206" y="11"/>
                  </a:lnTo>
                  <a:lnTo>
                    <a:pt x="219" y="18"/>
                  </a:lnTo>
                  <a:lnTo>
                    <a:pt x="232" y="25"/>
                  </a:lnTo>
                  <a:lnTo>
                    <a:pt x="243" y="35"/>
                  </a:lnTo>
                  <a:lnTo>
                    <a:pt x="254" y="46"/>
                  </a:lnTo>
                  <a:lnTo>
                    <a:pt x="263" y="57"/>
                  </a:lnTo>
                  <a:lnTo>
                    <a:pt x="273" y="68"/>
                  </a:lnTo>
                  <a:lnTo>
                    <a:pt x="280" y="81"/>
                  </a:lnTo>
                  <a:lnTo>
                    <a:pt x="285" y="95"/>
                  </a:lnTo>
                  <a:lnTo>
                    <a:pt x="291" y="110"/>
                  </a:lnTo>
                  <a:lnTo>
                    <a:pt x="295" y="125"/>
                  </a:lnTo>
                  <a:lnTo>
                    <a:pt x="297" y="141"/>
                  </a:lnTo>
                  <a:lnTo>
                    <a:pt x="298" y="156"/>
                  </a:lnTo>
                  <a:lnTo>
                    <a:pt x="297" y="172"/>
                  </a:lnTo>
                  <a:lnTo>
                    <a:pt x="295" y="189"/>
                  </a:lnTo>
                  <a:lnTo>
                    <a:pt x="291" y="204"/>
                  </a:lnTo>
                  <a:lnTo>
                    <a:pt x="285" y="218"/>
                  </a:lnTo>
                  <a:lnTo>
                    <a:pt x="280" y="231"/>
                  </a:lnTo>
                  <a:lnTo>
                    <a:pt x="273" y="244"/>
                  </a:lnTo>
                  <a:lnTo>
                    <a:pt x="263" y="257"/>
                  </a:lnTo>
                  <a:lnTo>
                    <a:pt x="254" y="268"/>
                  </a:lnTo>
                  <a:lnTo>
                    <a:pt x="243" y="277"/>
                  </a:lnTo>
                  <a:lnTo>
                    <a:pt x="232" y="286"/>
                  </a:lnTo>
                  <a:lnTo>
                    <a:pt x="219" y="296"/>
                  </a:lnTo>
                  <a:lnTo>
                    <a:pt x="206" y="301"/>
                  </a:lnTo>
                  <a:lnTo>
                    <a:pt x="193" y="307"/>
                  </a:lnTo>
                  <a:lnTo>
                    <a:pt x="179" y="310"/>
                  </a:lnTo>
                  <a:lnTo>
                    <a:pt x="164" y="314"/>
                  </a:lnTo>
                  <a:lnTo>
                    <a:pt x="149" y="314"/>
                  </a:lnTo>
                  <a:lnTo>
                    <a:pt x="133" y="314"/>
                  </a:lnTo>
                  <a:lnTo>
                    <a:pt x="118" y="310"/>
                  </a:lnTo>
                  <a:lnTo>
                    <a:pt x="105" y="307"/>
                  </a:lnTo>
                  <a:lnTo>
                    <a:pt x="90" y="301"/>
                  </a:lnTo>
                  <a:lnTo>
                    <a:pt x="78" y="296"/>
                  </a:lnTo>
                  <a:lnTo>
                    <a:pt x="65" y="286"/>
                  </a:lnTo>
                  <a:lnTo>
                    <a:pt x="54" y="277"/>
                  </a:lnTo>
                  <a:lnTo>
                    <a:pt x="43" y="268"/>
                  </a:lnTo>
                  <a:lnTo>
                    <a:pt x="33" y="257"/>
                  </a:lnTo>
                  <a:lnTo>
                    <a:pt x="24" y="244"/>
                  </a:lnTo>
                  <a:lnTo>
                    <a:pt x="17" y="231"/>
                  </a:lnTo>
                  <a:lnTo>
                    <a:pt x="11" y="218"/>
                  </a:lnTo>
                  <a:lnTo>
                    <a:pt x="6" y="204"/>
                  </a:lnTo>
                  <a:lnTo>
                    <a:pt x="2" y="189"/>
                  </a:lnTo>
                  <a:lnTo>
                    <a:pt x="0" y="172"/>
                  </a:lnTo>
                  <a:lnTo>
                    <a:pt x="0" y="156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ES" altLang="es-UY"/>
            </a:p>
          </p:txBody>
        </p:sp>
        <p:sp>
          <p:nvSpPr>
            <p:cNvPr id="9226" name="Rectangle 24"/>
            <p:cNvSpPr>
              <a:spLocks noChangeArrowheads="1"/>
            </p:cNvSpPr>
            <p:nvPr/>
          </p:nvSpPr>
          <p:spPr bwMode="auto">
            <a:xfrm>
              <a:off x="287" y="2150"/>
              <a:ext cx="331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s-UY" altLang="es-UY" sz="1400">
                  <a:solidFill>
                    <a:srgbClr val="000000"/>
                  </a:solidFill>
                </a:rPr>
                <a:t>Cliente</a:t>
              </a:r>
              <a:endParaRPr lang="es-UY" altLang="es-UY" sz="1800"/>
            </a:p>
          </p:txBody>
        </p:sp>
        <p:sp>
          <p:nvSpPr>
            <p:cNvPr id="9227" name="Freeform 25"/>
            <p:cNvSpPr>
              <a:spLocks noEditPoints="1"/>
            </p:cNvSpPr>
            <p:nvPr/>
          </p:nvSpPr>
          <p:spPr bwMode="auto">
            <a:xfrm>
              <a:off x="3250" y="2048"/>
              <a:ext cx="7" cy="200"/>
            </a:xfrm>
            <a:custGeom>
              <a:avLst/>
              <a:gdLst>
                <a:gd name="T0" fmla="*/ 1 w 13"/>
                <a:gd name="T1" fmla="*/ 1 h 399"/>
                <a:gd name="T2" fmla="*/ 1 w 13"/>
                <a:gd name="T3" fmla="*/ 2 h 399"/>
                <a:gd name="T4" fmla="*/ 1 w 13"/>
                <a:gd name="T5" fmla="*/ 2 h 399"/>
                <a:gd name="T6" fmla="*/ 1 w 13"/>
                <a:gd name="T7" fmla="*/ 2 h 399"/>
                <a:gd name="T8" fmla="*/ 1 w 13"/>
                <a:gd name="T9" fmla="*/ 2 h 399"/>
                <a:gd name="T10" fmla="*/ 1 w 13"/>
                <a:gd name="T11" fmla="*/ 2 h 399"/>
                <a:gd name="T12" fmla="*/ 1 w 13"/>
                <a:gd name="T13" fmla="*/ 2 h 399"/>
                <a:gd name="T14" fmla="*/ 1 w 13"/>
                <a:gd name="T15" fmla="*/ 2 h 399"/>
                <a:gd name="T16" fmla="*/ 0 w 13"/>
                <a:gd name="T17" fmla="*/ 2 h 399"/>
                <a:gd name="T18" fmla="*/ 0 w 13"/>
                <a:gd name="T19" fmla="*/ 2 h 399"/>
                <a:gd name="T20" fmla="*/ 0 w 13"/>
                <a:gd name="T21" fmla="*/ 1 h 399"/>
                <a:gd name="T22" fmla="*/ 0 w 13"/>
                <a:gd name="T23" fmla="*/ 1 h 399"/>
                <a:gd name="T24" fmla="*/ 1 w 13"/>
                <a:gd name="T25" fmla="*/ 1 h 399"/>
                <a:gd name="T26" fmla="*/ 1 w 13"/>
                <a:gd name="T27" fmla="*/ 1 h 399"/>
                <a:gd name="T28" fmla="*/ 1 w 13"/>
                <a:gd name="T29" fmla="*/ 0 h 399"/>
                <a:gd name="T30" fmla="*/ 1 w 13"/>
                <a:gd name="T31" fmla="*/ 1 h 399"/>
                <a:gd name="T32" fmla="*/ 1 w 13"/>
                <a:gd name="T33" fmla="*/ 1 h 399"/>
                <a:gd name="T34" fmla="*/ 1 w 13"/>
                <a:gd name="T35" fmla="*/ 1 h 399"/>
                <a:gd name="T36" fmla="*/ 1 w 13"/>
                <a:gd name="T37" fmla="*/ 1 h 399"/>
                <a:gd name="T38" fmla="*/ 1 w 13"/>
                <a:gd name="T39" fmla="*/ 1 h 399"/>
                <a:gd name="T40" fmla="*/ 1 w 13"/>
                <a:gd name="T41" fmla="*/ 3 h 399"/>
                <a:gd name="T42" fmla="*/ 1 w 13"/>
                <a:gd name="T43" fmla="*/ 4 h 399"/>
                <a:gd name="T44" fmla="*/ 1 w 13"/>
                <a:gd name="T45" fmla="*/ 4 h 399"/>
                <a:gd name="T46" fmla="*/ 1 w 13"/>
                <a:gd name="T47" fmla="*/ 4 h 399"/>
                <a:gd name="T48" fmla="*/ 1 w 13"/>
                <a:gd name="T49" fmla="*/ 4 h 399"/>
                <a:gd name="T50" fmla="*/ 1 w 13"/>
                <a:gd name="T51" fmla="*/ 4 h 399"/>
                <a:gd name="T52" fmla="*/ 1 w 13"/>
                <a:gd name="T53" fmla="*/ 4 h 399"/>
                <a:gd name="T54" fmla="*/ 1 w 13"/>
                <a:gd name="T55" fmla="*/ 4 h 399"/>
                <a:gd name="T56" fmla="*/ 0 w 13"/>
                <a:gd name="T57" fmla="*/ 4 h 399"/>
                <a:gd name="T58" fmla="*/ 0 w 13"/>
                <a:gd name="T59" fmla="*/ 4 h 399"/>
                <a:gd name="T60" fmla="*/ 0 w 13"/>
                <a:gd name="T61" fmla="*/ 3 h 399"/>
                <a:gd name="T62" fmla="*/ 0 w 13"/>
                <a:gd name="T63" fmla="*/ 3 h 399"/>
                <a:gd name="T64" fmla="*/ 1 w 13"/>
                <a:gd name="T65" fmla="*/ 3 h 399"/>
                <a:gd name="T66" fmla="*/ 1 w 13"/>
                <a:gd name="T67" fmla="*/ 3 h 399"/>
                <a:gd name="T68" fmla="*/ 1 w 13"/>
                <a:gd name="T69" fmla="*/ 3 h 399"/>
                <a:gd name="T70" fmla="*/ 1 w 13"/>
                <a:gd name="T71" fmla="*/ 3 h 399"/>
                <a:gd name="T72" fmla="*/ 1 w 13"/>
                <a:gd name="T73" fmla="*/ 3 h 399"/>
                <a:gd name="T74" fmla="*/ 1 w 13"/>
                <a:gd name="T75" fmla="*/ 3 h 399"/>
                <a:gd name="T76" fmla="*/ 1 w 13"/>
                <a:gd name="T77" fmla="*/ 3 h 399"/>
                <a:gd name="T78" fmla="*/ 1 w 13"/>
                <a:gd name="T79" fmla="*/ 3 h 399"/>
                <a:gd name="T80" fmla="*/ 1 w 13"/>
                <a:gd name="T81" fmla="*/ 5 h 399"/>
                <a:gd name="T82" fmla="*/ 1 w 13"/>
                <a:gd name="T83" fmla="*/ 7 h 399"/>
                <a:gd name="T84" fmla="*/ 1 w 13"/>
                <a:gd name="T85" fmla="*/ 7 h 399"/>
                <a:gd name="T86" fmla="*/ 1 w 13"/>
                <a:gd name="T87" fmla="*/ 7 h 399"/>
                <a:gd name="T88" fmla="*/ 1 w 13"/>
                <a:gd name="T89" fmla="*/ 7 h 399"/>
                <a:gd name="T90" fmla="*/ 1 w 13"/>
                <a:gd name="T91" fmla="*/ 7 h 399"/>
                <a:gd name="T92" fmla="*/ 1 w 13"/>
                <a:gd name="T93" fmla="*/ 7 h 399"/>
                <a:gd name="T94" fmla="*/ 1 w 13"/>
                <a:gd name="T95" fmla="*/ 7 h 399"/>
                <a:gd name="T96" fmla="*/ 0 w 13"/>
                <a:gd name="T97" fmla="*/ 7 h 399"/>
                <a:gd name="T98" fmla="*/ 0 w 13"/>
                <a:gd name="T99" fmla="*/ 7 h 399"/>
                <a:gd name="T100" fmla="*/ 0 w 13"/>
                <a:gd name="T101" fmla="*/ 5 h 399"/>
                <a:gd name="T102" fmla="*/ 0 w 13"/>
                <a:gd name="T103" fmla="*/ 5 h 399"/>
                <a:gd name="T104" fmla="*/ 1 w 13"/>
                <a:gd name="T105" fmla="*/ 5 h 399"/>
                <a:gd name="T106" fmla="*/ 1 w 13"/>
                <a:gd name="T107" fmla="*/ 5 h 399"/>
                <a:gd name="T108" fmla="*/ 1 w 13"/>
                <a:gd name="T109" fmla="*/ 5 h 399"/>
                <a:gd name="T110" fmla="*/ 1 w 13"/>
                <a:gd name="T111" fmla="*/ 5 h 399"/>
                <a:gd name="T112" fmla="*/ 1 w 13"/>
                <a:gd name="T113" fmla="*/ 5 h 399"/>
                <a:gd name="T114" fmla="*/ 1 w 13"/>
                <a:gd name="T115" fmla="*/ 5 h 399"/>
                <a:gd name="T116" fmla="*/ 1 w 13"/>
                <a:gd name="T117" fmla="*/ 5 h 399"/>
                <a:gd name="T118" fmla="*/ 1 w 13"/>
                <a:gd name="T119" fmla="*/ 5 h 399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13"/>
                <a:gd name="T181" fmla="*/ 0 h 399"/>
                <a:gd name="T182" fmla="*/ 13 w 13"/>
                <a:gd name="T183" fmla="*/ 399 h 399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13" h="399">
                  <a:moveTo>
                    <a:pt x="13" y="8"/>
                  </a:moveTo>
                  <a:lnTo>
                    <a:pt x="13" y="94"/>
                  </a:lnTo>
                  <a:lnTo>
                    <a:pt x="13" y="96"/>
                  </a:lnTo>
                  <a:lnTo>
                    <a:pt x="11" y="100"/>
                  </a:lnTo>
                  <a:lnTo>
                    <a:pt x="9" y="100"/>
                  </a:lnTo>
                  <a:lnTo>
                    <a:pt x="7" y="102"/>
                  </a:lnTo>
                  <a:lnTo>
                    <a:pt x="3" y="100"/>
                  </a:lnTo>
                  <a:lnTo>
                    <a:pt x="2" y="100"/>
                  </a:lnTo>
                  <a:lnTo>
                    <a:pt x="0" y="96"/>
                  </a:lnTo>
                  <a:lnTo>
                    <a:pt x="0" y="94"/>
                  </a:lnTo>
                  <a:lnTo>
                    <a:pt x="0" y="8"/>
                  </a:lnTo>
                  <a:lnTo>
                    <a:pt x="0" y="4"/>
                  </a:lnTo>
                  <a:lnTo>
                    <a:pt x="2" y="2"/>
                  </a:lnTo>
                  <a:lnTo>
                    <a:pt x="3" y="2"/>
                  </a:lnTo>
                  <a:lnTo>
                    <a:pt x="7" y="0"/>
                  </a:lnTo>
                  <a:lnTo>
                    <a:pt x="9" y="2"/>
                  </a:lnTo>
                  <a:lnTo>
                    <a:pt x="11" y="2"/>
                  </a:lnTo>
                  <a:lnTo>
                    <a:pt x="13" y="4"/>
                  </a:lnTo>
                  <a:lnTo>
                    <a:pt x="13" y="8"/>
                  </a:lnTo>
                  <a:close/>
                  <a:moveTo>
                    <a:pt x="13" y="157"/>
                  </a:moveTo>
                  <a:lnTo>
                    <a:pt x="13" y="243"/>
                  </a:lnTo>
                  <a:lnTo>
                    <a:pt x="13" y="247"/>
                  </a:lnTo>
                  <a:lnTo>
                    <a:pt x="11" y="249"/>
                  </a:lnTo>
                  <a:lnTo>
                    <a:pt x="9" y="250"/>
                  </a:lnTo>
                  <a:lnTo>
                    <a:pt x="7" y="250"/>
                  </a:lnTo>
                  <a:lnTo>
                    <a:pt x="3" y="250"/>
                  </a:lnTo>
                  <a:lnTo>
                    <a:pt x="2" y="249"/>
                  </a:lnTo>
                  <a:lnTo>
                    <a:pt x="0" y="247"/>
                  </a:lnTo>
                  <a:lnTo>
                    <a:pt x="0" y="243"/>
                  </a:lnTo>
                  <a:lnTo>
                    <a:pt x="0" y="157"/>
                  </a:lnTo>
                  <a:lnTo>
                    <a:pt x="0" y="155"/>
                  </a:lnTo>
                  <a:lnTo>
                    <a:pt x="2" y="153"/>
                  </a:lnTo>
                  <a:lnTo>
                    <a:pt x="3" y="151"/>
                  </a:lnTo>
                  <a:lnTo>
                    <a:pt x="7" y="151"/>
                  </a:lnTo>
                  <a:lnTo>
                    <a:pt x="9" y="151"/>
                  </a:lnTo>
                  <a:lnTo>
                    <a:pt x="11" y="153"/>
                  </a:lnTo>
                  <a:lnTo>
                    <a:pt x="13" y="155"/>
                  </a:lnTo>
                  <a:lnTo>
                    <a:pt x="13" y="157"/>
                  </a:lnTo>
                  <a:close/>
                  <a:moveTo>
                    <a:pt x="13" y="306"/>
                  </a:moveTo>
                  <a:lnTo>
                    <a:pt x="13" y="394"/>
                  </a:lnTo>
                  <a:lnTo>
                    <a:pt x="13" y="396"/>
                  </a:lnTo>
                  <a:lnTo>
                    <a:pt x="11" y="398"/>
                  </a:lnTo>
                  <a:lnTo>
                    <a:pt x="9" y="399"/>
                  </a:lnTo>
                  <a:lnTo>
                    <a:pt x="7" y="399"/>
                  </a:lnTo>
                  <a:lnTo>
                    <a:pt x="3" y="399"/>
                  </a:lnTo>
                  <a:lnTo>
                    <a:pt x="2" y="398"/>
                  </a:lnTo>
                  <a:lnTo>
                    <a:pt x="0" y="396"/>
                  </a:lnTo>
                  <a:lnTo>
                    <a:pt x="0" y="394"/>
                  </a:lnTo>
                  <a:lnTo>
                    <a:pt x="0" y="306"/>
                  </a:lnTo>
                  <a:lnTo>
                    <a:pt x="0" y="304"/>
                  </a:lnTo>
                  <a:lnTo>
                    <a:pt x="2" y="302"/>
                  </a:lnTo>
                  <a:lnTo>
                    <a:pt x="3" y="300"/>
                  </a:lnTo>
                  <a:lnTo>
                    <a:pt x="7" y="300"/>
                  </a:lnTo>
                  <a:lnTo>
                    <a:pt x="9" y="300"/>
                  </a:lnTo>
                  <a:lnTo>
                    <a:pt x="11" y="302"/>
                  </a:lnTo>
                  <a:lnTo>
                    <a:pt x="13" y="304"/>
                  </a:lnTo>
                  <a:lnTo>
                    <a:pt x="13" y="306"/>
                  </a:lnTo>
                  <a:close/>
                </a:path>
              </a:pathLst>
            </a:custGeom>
            <a:solidFill>
              <a:srgbClr val="000000"/>
            </a:solidFill>
            <a:ln w="15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ES" altLang="es-UY"/>
            </a:p>
          </p:txBody>
        </p:sp>
        <p:sp>
          <p:nvSpPr>
            <p:cNvPr id="9228" name="Rectangle 26"/>
            <p:cNvSpPr>
              <a:spLocks noChangeArrowheads="1"/>
            </p:cNvSpPr>
            <p:nvPr/>
          </p:nvSpPr>
          <p:spPr bwMode="auto">
            <a:xfrm>
              <a:off x="2904" y="1898"/>
              <a:ext cx="700" cy="3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ES" altLang="es-UY"/>
            </a:p>
          </p:txBody>
        </p:sp>
        <p:sp>
          <p:nvSpPr>
            <p:cNvPr id="9229" name="Rectangle 27"/>
            <p:cNvSpPr>
              <a:spLocks noChangeArrowheads="1"/>
            </p:cNvSpPr>
            <p:nvPr/>
          </p:nvSpPr>
          <p:spPr bwMode="auto">
            <a:xfrm>
              <a:off x="2904" y="1898"/>
              <a:ext cx="700" cy="35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ES" altLang="es-UY"/>
            </a:p>
          </p:txBody>
        </p:sp>
        <p:sp>
          <p:nvSpPr>
            <p:cNvPr id="9230" name="Line 28"/>
            <p:cNvSpPr>
              <a:spLocks noChangeShapeType="1"/>
            </p:cNvSpPr>
            <p:nvPr/>
          </p:nvSpPr>
          <p:spPr bwMode="auto">
            <a:xfrm>
              <a:off x="3066" y="2117"/>
              <a:ext cx="376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UY"/>
            </a:p>
          </p:txBody>
        </p:sp>
        <p:sp>
          <p:nvSpPr>
            <p:cNvPr id="9231" name="Rectangle 29"/>
            <p:cNvSpPr>
              <a:spLocks noChangeArrowheads="1"/>
            </p:cNvSpPr>
            <p:nvPr/>
          </p:nvSpPr>
          <p:spPr bwMode="auto">
            <a:xfrm>
              <a:off x="3066" y="2008"/>
              <a:ext cx="384" cy="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s-UY" altLang="es-UY" sz="1400">
                  <a:solidFill>
                    <a:srgbClr val="000000"/>
                  </a:solidFill>
                </a:rPr>
                <a:t>Sistema</a:t>
              </a:r>
              <a:endParaRPr lang="es-UY" altLang="es-UY" sz="1800"/>
            </a:p>
          </p:txBody>
        </p:sp>
        <p:sp>
          <p:nvSpPr>
            <p:cNvPr id="9232" name="Freeform 30"/>
            <p:cNvSpPr>
              <a:spLocks noEditPoints="1"/>
            </p:cNvSpPr>
            <p:nvPr/>
          </p:nvSpPr>
          <p:spPr bwMode="auto">
            <a:xfrm>
              <a:off x="444" y="2243"/>
              <a:ext cx="9" cy="1756"/>
            </a:xfrm>
            <a:custGeom>
              <a:avLst/>
              <a:gdLst>
                <a:gd name="T0" fmla="*/ 0 w 19"/>
                <a:gd name="T1" fmla="*/ 3 h 3512"/>
                <a:gd name="T2" fmla="*/ 0 w 19"/>
                <a:gd name="T3" fmla="*/ 1 h 3512"/>
                <a:gd name="T4" fmla="*/ 0 w 19"/>
                <a:gd name="T5" fmla="*/ 1 h 3512"/>
                <a:gd name="T6" fmla="*/ 0 w 19"/>
                <a:gd name="T7" fmla="*/ 6 h 3512"/>
                <a:gd name="T8" fmla="*/ 0 w 19"/>
                <a:gd name="T9" fmla="*/ 6 h 3512"/>
                <a:gd name="T10" fmla="*/ 0 w 19"/>
                <a:gd name="T11" fmla="*/ 3 h 3512"/>
                <a:gd name="T12" fmla="*/ 0 w 19"/>
                <a:gd name="T13" fmla="*/ 10 h 3512"/>
                <a:gd name="T14" fmla="*/ 0 w 19"/>
                <a:gd name="T15" fmla="*/ 10 h 3512"/>
                <a:gd name="T16" fmla="*/ 0 w 19"/>
                <a:gd name="T17" fmla="*/ 7 h 3512"/>
                <a:gd name="T18" fmla="*/ 0 w 19"/>
                <a:gd name="T19" fmla="*/ 7 h 3512"/>
                <a:gd name="T20" fmla="*/ 0 w 19"/>
                <a:gd name="T21" fmla="*/ 13 h 3512"/>
                <a:gd name="T22" fmla="*/ 0 w 19"/>
                <a:gd name="T23" fmla="*/ 11 h 3512"/>
                <a:gd name="T24" fmla="*/ 0 w 19"/>
                <a:gd name="T25" fmla="*/ 11 h 3512"/>
                <a:gd name="T26" fmla="*/ 0 w 19"/>
                <a:gd name="T27" fmla="*/ 17 h 3512"/>
                <a:gd name="T28" fmla="*/ 0 w 19"/>
                <a:gd name="T29" fmla="*/ 17 h 3512"/>
                <a:gd name="T30" fmla="*/ 0 w 19"/>
                <a:gd name="T31" fmla="*/ 14 h 3512"/>
                <a:gd name="T32" fmla="*/ 0 w 19"/>
                <a:gd name="T33" fmla="*/ 20 h 3512"/>
                <a:gd name="T34" fmla="*/ 0 w 19"/>
                <a:gd name="T35" fmla="*/ 20 h 3512"/>
                <a:gd name="T36" fmla="*/ 0 w 19"/>
                <a:gd name="T37" fmla="*/ 18 h 3512"/>
                <a:gd name="T38" fmla="*/ 0 w 19"/>
                <a:gd name="T39" fmla="*/ 18 h 3512"/>
                <a:gd name="T40" fmla="*/ 0 w 19"/>
                <a:gd name="T41" fmla="*/ 24 h 3512"/>
                <a:gd name="T42" fmla="*/ 0 w 19"/>
                <a:gd name="T43" fmla="*/ 22 h 3512"/>
                <a:gd name="T44" fmla="*/ 0 w 19"/>
                <a:gd name="T45" fmla="*/ 22 h 3512"/>
                <a:gd name="T46" fmla="*/ 0 w 19"/>
                <a:gd name="T47" fmla="*/ 27 h 3512"/>
                <a:gd name="T48" fmla="*/ 0 w 19"/>
                <a:gd name="T49" fmla="*/ 27 h 3512"/>
                <a:gd name="T50" fmla="*/ 0 w 19"/>
                <a:gd name="T51" fmla="*/ 25 h 3512"/>
                <a:gd name="T52" fmla="*/ 0 w 19"/>
                <a:gd name="T53" fmla="*/ 30 h 3512"/>
                <a:gd name="T54" fmla="*/ 0 w 19"/>
                <a:gd name="T55" fmla="*/ 30 h 3512"/>
                <a:gd name="T56" fmla="*/ 0 w 19"/>
                <a:gd name="T57" fmla="*/ 28 h 3512"/>
                <a:gd name="T58" fmla="*/ 0 w 19"/>
                <a:gd name="T59" fmla="*/ 28 h 3512"/>
                <a:gd name="T60" fmla="*/ 0 w 19"/>
                <a:gd name="T61" fmla="*/ 34 h 3512"/>
                <a:gd name="T62" fmla="*/ 0 w 19"/>
                <a:gd name="T63" fmla="*/ 31 h 3512"/>
                <a:gd name="T64" fmla="*/ 0 w 19"/>
                <a:gd name="T65" fmla="*/ 31 h 3512"/>
                <a:gd name="T66" fmla="*/ 0 w 19"/>
                <a:gd name="T67" fmla="*/ 38 h 3512"/>
                <a:gd name="T68" fmla="*/ 0 w 19"/>
                <a:gd name="T69" fmla="*/ 38 h 3512"/>
                <a:gd name="T70" fmla="*/ 0 w 19"/>
                <a:gd name="T71" fmla="*/ 36 h 3512"/>
                <a:gd name="T72" fmla="*/ 0 w 19"/>
                <a:gd name="T73" fmla="*/ 41 h 3512"/>
                <a:gd name="T74" fmla="*/ 0 w 19"/>
                <a:gd name="T75" fmla="*/ 41 h 3512"/>
                <a:gd name="T76" fmla="*/ 0 w 19"/>
                <a:gd name="T77" fmla="*/ 39 h 3512"/>
                <a:gd name="T78" fmla="*/ 0 w 19"/>
                <a:gd name="T79" fmla="*/ 39 h 3512"/>
                <a:gd name="T80" fmla="*/ 0 w 19"/>
                <a:gd name="T81" fmla="*/ 45 h 3512"/>
                <a:gd name="T82" fmla="*/ 0 w 19"/>
                <a:gd name="T83" fmla="*/ 43 h 3512"/>
                <a:gd name="T84" fmla="*/ 0 w 19"/>
                <a:gd name="T85" fmla="*/ 43 h 3512"/>
                <a:gd name="T86" fmla="*/ 0 w 19"/>
                <a:gd name="T87" fmla="*/ 48 h 3512"/>
                <a:gd name="T88" fmla="*/ 0 w 19"/>
                <a:gd name="T89" fmla="*/ 48 h 3512"/>
                <a:gd name="T90" fmla="*/ 0 w 19"/>
                <a:gd name="T91" fmla="*/ 46 h 3512"/>
                <a:gd name="T92" fmla="*/ 0 w 19"/>
                <a:gd name="T93" fmla="*/ 52 h 3512"/>
                <a:gd name="T94" fmla="*/ 0 w 19"/>
                <a:gd name="T95" fmla="*/ 52 h 3512"/>
                <a:gd name="T96" fmla="*/ 0 w 19"/>
                <a:gd name="T97" fmla="*/ 50 h 3512"/>
                <a:gd name="T98" fmla="*/ 0 w 19"/>
                <a:gd name="T99" fmla="*/ 50 h 3512"/>
                <a:gd name="T100" fmla="*/ 0 w 19"/>
                <a:gd name="T101" fmla="*/ 55 h 3512"/>
                <a:gd name="T102" fmla="*/ 0 w 19"/>
                <a:gd name="T103" fmla="*/ 53 h 3512"/>
                <a:gd name="T104" fmla="*/ 0 w 19"/>
                <a:gd name="T105" fmla="*/ 53 h 351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9"/>
                <a:gd name="T160" fmla="*/ 0 h 3512"/>
                <a:gd name="T161" fmla="*/ 19 w 19"/>
                <a:gd name="T162" fmla="*/ 3512 h 3512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9" h="3512">
                  <a:moveTo>
                    <a:pt x="19" y="9"/>
                  </a:moveTo>
                  <a:lnTo>
                    <a:pt x="19" y="140"/>
                  </a:lnTo>
                  <a:lnTo>
                    <a:pt x="17" y="144"/>
                  </a:lnTo>
                  <a:lnTo>
                    <a:pt x="15" y="147"/>
                  </a:lnTo>
                  <a:lnTo>
                    <a:pt x="13" y="149"/>
                  </a:lnTo>
                  <a:lnTo>
                    <a:pt x="9" y="149"/>
                  </a:lnTo>
                  <a:lnTo>
                    <a:pt x="6" y="149"/>
                  </a:lnTo>
                  <a:lnTo>
                    <a:pt x="2" y="147"/>
                  </a:lnTo>
                  <a:lnTo>
                    <a:pt x="0" y="144"/>
                  </a:lnTo>
                  <a:lnTo>
                    <a:pt x="0" y="140"/>
                  </a:lnTo>
                  <a:lnTo>
                    <a:pt x="0" y="9"/>
                  </a:lnTo>
                  <a:lnTo>
                    <a:pt x="0" y="6"/>
                  </a:lnTo>
                  <a:lnTo>
                    <a:pt x="2" y="4"/>
                  </a:lnTo>
                  <a:lnTo>
                    <a:pt x="6" y="0"/>
                  </a:lnTo>
                  <a:lnTo>
                    <a:pt x="9" y="0"/>
                  </a:lnTo>
                  <a:lnTo>
                    <a:pt x="13" y="0"/>
                  </a:lnTo>
                  <a:lnTo>
                    <a:pt x="15" y="4"/>
                  </a:lnTo>
                  <a:lnTo>
                    <a:pt x="17" y="6"/>
                  </a:lnTo>
                  <a:lnTo>
                    <a:pt x="19" y="9"/>
                  </a:lnTo>
                  <a:close/>
                  <a:moveTo>
                    <a:pt x="19" y="234"/>
                  </a:moveTo>
                  <a:lnTo>
                    <a:pt x="19" y="364"/>
                  </a:lnTo>
                  <a:lnTo>
                    <a:pt x="17" y="368"/>
                  </a:lnTo>
                  <a:lnTo>
                    <a:pt x="15" y="372"/>
                  </a:lnTo>
                  <a:lnTo>
                    <a:pt x="13" y="373"/>
                  </a:lnTo>
                  <a:lnTo>
                    <a:pt x="9" y="373"/>
                  </a:lnTo>
                  <a:lnTo>
                    <a:pt x="6" y="373"/>
                  </a:lnTo>
                  <a:lnTo>
                    <a:pt x="2" y="372"/>
                  </a:lnTo>
                  <a:lnTo>
                    <a:pt x="0" y="368"/>
                  </a:lnTo>
                  <a:lnTo>
                    <a:pt x="0" y="364"/>
                  </a:lnTo>
                  <a:lnTo>
                    <a:pt x="0" y="234"/>
                  </a:lnTo>
                  <a:lnTo>
                    <a:pt x="0" y="230"/>
                  </a:lnTo>
                  <a:lnTo>
                    <a:pt x="2" y="226"/>
                  </a:lnTo>
                  <a:lnTo>
                    <a:pt x="6" y="225"/>
                  </a:lnTo>
                  <a:lnTo>
                    <a:pt x="9" y="225"/>
                  </a:lnTo>
                  <a:lnTo>
                    <a:pt x="13" y="225"/>
                  </a:lnTo>
                  <a:lnTo>
                    <a:pt x="15" y="226"/>
                  </a:lnTo>
                  <a:lnTo>
                    <a:pt x="17" y="230"/>
                  </a:lnTo>
                  <a:lnTo>
                    <a:pt x="19" y="234"/>
                  </a:lnTo>
                  <a:close/>
                  <a:moveTo>
                    <a:pt x="19" y="458"/>
                  </a:moveTo>
                  <a:lnTo>
                    <a:pt x="19" y="589"/>
                  </a:lnTo>
                  <a:lnTo>
                    <a:pt x="17" y="592"/>
                  </a:lnTo>
                  <a:lnTo>
                    <a:pt x="15" y="596"/>
                  </a:lnTo>
                  <a:lnTo>
                    <a:pt x="13" y="598"/>
                  </a:lnTo>
                  <a:lnTo>
                    <a:pt x="9" y="598"/>
                  </a:lnTo>
                  <a:lnTo>
                    <a:pt x="6" y="598"/>
                  </a:lnTo>
                  <a:lnTo>
                    <a:pt x="2" y="596"/>
                  </a:lnTo>
                  <a:lnTo>
                    <a:pt x="0" y="592"/>
                  </a:lnTo>
                  <a:lnTo>
                    <a:pt x="0" y="589"/>
                  </a:lnTo>
                  <a:lnTo>
                    <a:pt x="0" y="458"/>
                  </a:lnTo>
                  <a:lnTo>
                    <a:pt x="0" y="454"/>
                  </a:lnTo>
                  <a:lnTo>
                    <a:pt x="2" y="451"/>
                  </a:lnTo>
                  <a:lnTo>
                    <a:pt x="6" y="449"/>
                  </a:lnTo>
                  <a:lnTo>
                    <a:pt x="9" y="449"/>
                  </a:lnTo>
                  <a:lnTo>
                    <a:pt x="13" y="449"/>
                  </a:lnTo>
                  <a:lnTo>
                    <a:pt x="15" y="451"/>
                  </a:lnTo>
                  <a:lnTo>
                    <a:pt x="17" y="454"/>
                  </a:lnTo>
                  <a:lnTo>
                    <a:pt x="19" y="458"/>
                  </a:lnTo>
                  <a:close/>
                  <a:moveTo>
                    <a:pt x="19" y="682"/>
                  </a:moveTo>
                  <a:lnTo>
                    <a:pt x="19" y="813"/>
                  </a:lnTo>
                  <a:lnTo>
                    <a:pt x="17" y="817"/>
                  </a:lnTo>
                  <a:lnTo>
                    <a:pt x="15" y="820"/>
                  </a:lnTo>
                  <a:lnTo>
                    <a:pt x="13" y="822"/>
                  </a:lnTo>
                  <a:lnTo>
                    <a:pt x="9" y="822"/>
                  </a:lnTo>
                  <a:lnTo>
                    <a:pt x="6" y="822"/>
                  </a:lnTo>
                  <a:lnTo>
                    <a:pt x="2" y="820"/>
                  </a:lnTo>
                  <a:lnTo>
                    <a:pt x="0" y="817"/>
                  </a:lnTo>
                  <a:lnTo>
                    <a:pt x="0" y="813"/>
                  </a:lnTo>
                  <a:lnTo>
                    <a:pt x="0" y="682"/>
                  </a:lnTo>
                  <a:lnTo>
                    <a:pt x="0" y="679"/>
                  </a:lnTo>
                  <a:lnTo>
                    <a:pt x="2" y="675"/>
                  </a:lnTo>
                  <a:lnTo>
                    <a:pt x="6" y="673"/>
                  </a:lnTo>
                  <a:lnTo>
                    <a:pt x="9" y="673"/>
                  </a:lnTo>
                  <a:lnTo>
                    <a:pt x="13" y="673"/>
                  </a:lnTo>
                  <a:lnTo>
                    <a:pt x="15" y="675"/>
                  </a:lnTo>
                  <a:lnTo>
                    <a:pt x="17" y="679"/>
                  </a:lnTo>
                  <a:lnTo>
                    <a:pt x="19" y="682"/>
                  </a:lnTo>
                  <a:close/>
                  <a:moveTo>
                    <a:pt x="19" y="907"/>
                  </a:moveTo>
                  <a:lnTo>
                    <a:pt x="19" y="1037"/>
                  </a:lnTo>
                  <a:lnTo>
                    <a:pt x="17" y="1041"/>
                  </a:lnTo>
                  <a:lnTo>
                    <a:pt x="15" y="1043"/>
                  </a:lnTo>
                  <a:lnTo>
                    <a:pt x="13" y="1046"/>
                  </a:lnTo>
                  <a:lnTo>
                    <a:pt x="9" y="1046"/>
                  </a:lnTo>
                  <a:lnTo>
                    <a:pt x="6" y="1046"/>
                  </a:lnTo>
                  <a:lnTo>
                    <a:pt x="2" y="1043"/>
                  </a:lnTo>
                  <a:lnTo>
                    <a:pt x="0" y="1041"/>
                  </a:lnTo>
                  <a:lnTo>
                    <a:pt x="0" y="1037"/>
                  </a:lnTo>
                  <a:lnTo>
                    <a:pt x="0" y="907"/>
                  </a:lnTo>
                  <a:lnTo>
                    <a:pt x="0" y="903"/>
                  </a:lnTo>
                  <a:lnTo>
                    <a:pt x="2" y="899"/>
                  </a:lnTo>
                  <a:lnTo>
                    <a:pt x="6" y="897"/>
                  </a:lnTo>
                  <a:lnTo>
                    <a:pt x="9" y="897"/>
                  </a:lnTo>
                  <a:lnTo>
                    <a:pt x="13" y="897"/>
                  </a:lnTo>
                  <a:lnTo>
                    <a:pt x="15" y="899"/>
                  </a:lnTo>
                  <a:lnTo>
                    <a:pt x="17" y="903"/>
                  </a:lnTo>
                  <a:lnTo>
                    <a:pt x="19" y="907"/>
                  </a:lnTo>
                  <a:close/>
                  <a:moveTo>
                    <a:pt x="19" y="1131"/>
                  </a:moveTo>
                  <a:lnTo>
                    <a:pt x="19" y="1262"/>
                  </a:lnTo>
                  <a:lnTo>
                    <a:pt x="17" y="1265"/>
                  </a:lnTo>
                  <a:lnTo>
                    <a:pt x="15" y="1267"/>
                  </a:lnTo>
                  <a:lnTo>
                    <a:pt x="13" y="1269"/>
                  </a:lnTo>
                  <a:lnTo>
                    <a:pt x="9" y="1271"/>
                  </a:lnTo>
                  <a:lnTo>
                    <a:pt x="6" y="1269"/>
                  </a:lnTo>
                  <a:lnTo>
                    <a:pt x="2" y="1267"/>
                  </a:lnTo>
                  <a:lnTo>
                    <a:pt x="0" y="1265"/>
                  </a:lnTo>
                  <a:lnTo>
                    <a:pt x="0" y="1262"/>
                  </a:lnTo>
                  <a:lnTo>
                    <a:pt x="0" y="1131"/>
                  </a:lnTo>
                  <a:lnTo>
                    <a:pt x="0" y="1127"/>
                  </a:lnTo>
                  <a:lnTo>
                    <a:pt x="2" y="1124"/>
                  </a:lnTo>
                  <a:lnTo>
                    <a:pt x="6" y="1122"/>
                  </a:lnTo>
                  <a:lnTo>
                    <a:pt x="9" y="1122"/>
                  </a:lnTo>
                  <a:lnTo>
                    <a:pt x="13" y="1122"/>
                  </a:lnTo>
                  <a:lnTo>
                    <a:pt x="15" y="1124"/>
                  </a:lnTo>
                  <a:lnTo>
                    <a:pt x="17" y="1127"/>
                  </a:lnTo>
                  <a:lnTo>
                    <a:pt x="19" y="1131"/>
                  </a:lnTo>
                  <a:close/>
                  <a:moveTo>
                    <a:pt x="19" y="1355"/>
                  </a:moveTo>
                  <a:lnTo>
                    <a:pt x="19" y="1486"/>
                  </a:lnTo>
                  <a:lnTo>
                    <a:pt x="17" y="1490"/>
                  </a:lnTo>
                  <a:lnTo>
                    <a:pt x="15" y="1491"/>
                  </a:lnTo>
                  <a:lnTo>
                    <a:pt x="13" y="1493"/>
                  </a:lnTo>
                  <a:lnTo>
                    <a:pt x="9" y="1495"/>
                  </a:lnTo>
                  <a:lnTo>
                    <a:pt x="6" y="1493"/>
                  </a:lnTo>
                  <a:lnTo>
                    <a:pt x="2" y="1491"/>
                  </a:lnTo>
                  <a:lnTo>
                    <a:pt x="0" y="1490"/>
                  </a:lnTo>
                  <a:lnTo>
                    <a:pt x="0" y="1486"/>
                  </a:lnTo>
                  <a:lnTo>
                    <a:pt x="0" y="1355"/>
                  </a:lnTo>
                  <a:lnTo>
                    <a:pt x="0" y="1352"/>
                  </a:lnTo>
                  <a:lnTo>
                    <a:pt x="2" y="1348"/>
                  </a:lnTo>
                  <a:lnTo>
                    <a:pt x="6" y="1346"/>
                  </a:lnTo>
                  <a:lnTo>
                    <a:pt x="9" y="1346"/>
                  </a:lnTo>
                  <a:lnTo>
                    <a:pt x="13" y="1346"/>
                  </a:lnTo>
                  <a:lnTo>
                    <a:pt x="15" y="1348"/>
                  </a:lnTo>
                  <a:lnTo>
                    <a:pt x="17" y="1352"/>
                  </a:lnTo>
                  <a:lnTo>
                    <a:pt x="19" y="1355"/>
                  </a:lnTo>
                  <a:close/>
                  <a:moveTo>
                    <a:pt x="19" y="1580"/>
                  </a:moveTo>
                  <a:lnTo>
                    <a:pt x="19" y="1710"/>
                  </a:lnTo>
                  <a:lnTo>
                    <a:pt x="17" y="1714"/>
                  </a:lnTo>
                  <a:lnTo>
                    <a:pt x="15" y="1716"/>
                  </a:lnTo>
                  <a:lnTo>
                    <a:pt x="13" y="1718"/>
                  </a:lnTo>
                  <a:lnTo>
                    <a:pt x="9" y="1719"/>
                  </a:lnTo>
                  <a:lnTo>
                    <a:pt x="6" y="1718"/>
                  </a:lnTo>
                  <a:lnTo>
                    <a:pt x="2" y="1716"/>
                  </a:lnTo>
                  <a:lnTo>
                    <a:pt x="0" y="1714"/>
                  </a:lnTo>
                  <a:lnTo>
                    <a:pt x="0" y="1710"/>
                  </a:lnTo>
                  <a:lnTo>
                    <a:pt x="0" y="1580"/>
                  </a:lnTo>
                  <a:lnTo>
                    <a:pt x="0" y="1576"/>
                  </a:lnTo>
                  <a:lnTo>
                    <a:pt x="2" y="1572"/>
                  </a:lnTo>
                  <a:lnTo>
                    <a:pt x="6" y="1570"/>
                  </a:lnTo>
                  <a:lnTo>
                    <a:pt x="9" y="1569"/>
                  </a:lnTo>
                  <a:lnTo>
                    <a:pt x="13" y="1570"/>
                  </a:lnTo>
                  <a:lnTo>
                    <a:pt x="15" y="1572"/>
                  </a:lnTo>
                  <a:lnTo>
                    <a:pt x="17" y="1576"/>
                  </a:lnTo>
                  <a:lnTo>
                    <a:pt x="19" y="1580"/>
                  </a:lnTo>
                  <a:close/>
                  <a:moveTo>
                    <a:pt x="19" y="1802"/>
                  </a:moveTo>
                  <a:lnTo>
                    <a:pt x="19" y="1935"/>
                  </a:lnTo>
                  <a:lnTo>
                    <a:pt x="17" y="1938"/>
                  </a:lnTo>
                  <a:lnTo>
                    <a:pt x="15" y="1940"/>
                  </a:lnTo>
                  <a:lnTo>
                    <a:pt x="13" y="1942"/>
                  </a:lnTo>
                  <a:lnTo>
                    <a:pt x="9" y="1944"/>
                  </a:lnTo>
                  <a:lnTo>
                    <a:pt x="6" y="1942"/>
                  </a:lnTo>
                  <a:lnTo>
                    <a:pt x="2" y="1940"/>
                  </a:lnTo>
                  <a:lnTo>
                    <a:pt x="0" y="1938"/>
                  </a:lnTo>
                  <a:lnTo>
                    <a:pt x="0" y="1935"/>
                  </a:lnTo>
                  <a:lnTo>
                    <a:pt x="0" y="1802"/>
                  </a:lnTo>
                  <a:lnTo>
                    <a:pt x="0" y="1798"/>
                  </a:lnTo>
                  <a:lnTo>
                    <a:pt x="2" y="1797"/>
                  </a:lnTo>
                  <a:lnTo>
                    <a:pt x="6" y="1795"/>
                  </a:lnTo>
                  <a:lnTo>
                    <a:pt x="9" y="1793"/>
                  </a:lnTo>
                  <a:lnTo>
                    <a:pt x="13" y="1795"/>
                  </a:lnTo>
                  <a:lnTo>
                    <a:pt x="15" y="1797"/>
                  </a:lnTo>
                  <a:lnTo>
                    <a:pt x="17" y="1798"/>
                  </a:lnTo>
                  <a:lnTo>
                    <a:pt x="19" y="1802"/>
                  </a:lnTo>
                  <a:close/>
                  <a:moveTo>
                    <a:pt x="19" y="2026"/>
                  </a:moveTo>
                  <a:lnTo>
                    <a:pt x="19" y="2159"/>
                  </a:lnTo>
                  <a:lnTo>
                    <a:pt x="17" y="2161"/>
                  </a:lnTo>
                  <a:lnTo>
                    <a:pt x="15" y="2164"/>
                  </a:lnTo>
                  <a:lnTo>
                    <a:pt x="13" y="2166"/>
                  </a:lnTo>
                  <a:lnTo>
                    <a:pt x="9" y="2168"/>
                  </a:lnTo>
                  <a:lnTo>
                    <a:pt x="6" y="2166"/>
                  </a:lnTo>
                  <a:lnTo>
                    <a:pt x="2" y="2164"/>
                  </a:lnTo>
                  <a:lnTo>
                    <a:pt x="0" y="2161"/>
                  </a:lnTo>
                  <a:lnTo>
                    <a:pt x="0" y="2159"/>
                  </a:lnTo>
                  <a:lnTo>
                    <a:pt x="0" y="2026"/>
                  </a:lnTo>
                  <a:lnTo>
                    <a:pt x="0" y="2023"/>
                  </a:lnTo>
                  <a:lnTo>
                    <a:pt x="2" y="2021"/>
                  </a:lnTo>
                  <a:lnTo>
                    <a:pt x="6" y="2019"/>
                  </a:lnTo>
                  <a:lnTo>
                    <a:pt x="9" y="2017"/>
                  </a:lnTo>
                  <a:lnTo>
                    <a:pt x="13" y="2019"/>
                  </a:lnTo>
                  <a:lnTo>
                    <a:pt x="15" y="2021"/>
                  </a:lnTo>
                  <a:lnTo>
                    <a:pt x="17" y="2023"/>
                  </a:lnTo>
                  <a:lnTo>
                    <a:pt x="19" y="2026"/>
                  </a:lnTo>
                  <a:close/>
                  <a:moveTo>
                    <a:pt x="19" y="2251"/>
                  </a:moveTo>
                  <a:lnTo>
                    <a:pt x="19" y="2381"/>
                  </a:lnTo>
                  <a:lnTo>
                    <a:pt x="17" y="2385"/>
                  </a:lnTo>
                  <a:lnTo>
                    <a:pt x="15" y="2389"/>
                  </a:lnTo>
                  <a:lnTo>
                    <a:pt x="13" y="2391"/>
                  </a:lnTo>
                  <a:lnTo>
                    <a:pt x="9" y="2392"/>
                  </a:lnTo>
                  <a:lnTo>
                    <a:pt x="6" y="2391"/>
                  </a:lnTo>
                  <a:lnTo>
                    <a:pt x="2" y="2389"/>
                  </a:lnTo>
                  <a:lnTo>
                    <a:pt x="0" y="2385"/>
                  </a:lnTo>
                  <a:lnTo>
                    <a:pt x="0" y="2381"/>
                  </a:lnTo>
                  <a:lnTo>
                    <a:pt x="0" y="2251"/>
                  </a:lnTo>
                  <a:lnTo>
                    <a:pt x="0" y="2247"/>
                  </a:lnTo>
                  <a:lnTo>
                    <a:pt x="2" y="2245"/>
                  </a:lnTo>
                  <a:lnTo>
                    <a:pt x="6" y="2243"/>
                  </a:lnTo>
                  <a:lnTo>
                    <a:pt x="9" y="2242"/>
                  </a:lnTo>
                  <a:lnTo>
                    <a:pt x="13" y="2243"/>
                  </a:lnTo>
                  <a:lnTo>
                    <a:pt x="15" y="2245"/>
                  </a:lnTo>
                  <a:lnTo>
                    <a:pt x="17" y="2247"/>
                  </a:lnTo>
                  <a:lnTo>
                    <a:pt x="19" y="2251"/>
                  </a:lnTo>
                  <a:close/>
                  <a:moveTo>
                    <a:pt x="19" y="2475"/>
                  </a:moveTo>
                  <a:lnTo>
                    <a:pt x="19" y="2606"/>
                  </a:lnTo>
                  <a:lnTo>
                    <a:pt x="17" y="2609"/>
                  </a:lnTo>
                  <a:lnTo>
                    <a:pt x="15" y="2613"/>
                  </a:lnTo>
                  <a:lnTo>
                    <a:pt x="13" y="2615"/>
                  </a:lnTo>
                  <a:lnTo>
                    <a:pt x="9" y="2615"/>
                  </a:lnTo>
                  <a:lnTo>
                    <a:pt x="6" y="2615"/>
                  </a:lnTo>
                  <a:lnTo>
                    <a:pt x="2" y="2613"/>
                  </a:lnTo>
                  <a:lnTo>
                    <a:pt x="0" y="2609"/>
                  </a:lnTo>
                  <a:lnTo>
                    <a:pt x="0" y="2606"/>
                  </a:lnTo>
                  <a:lnTo>
                    <a:pt x="0" y="2475"/>
                  </a:lnTo>
                  <a:lnTo>
                    <a:pt x="0" y="2471"/>
                  </a:lnTo>
                  <a:lnTo>
                    <a:pt x="2" y="2470"/>
                  </a:lnTo>
                  <a:lnTo>
                    <a:pt x="6" y="2468"/>
                  </a:lnTo>
                  <a:lnTo>
                    <a:pt x="9" y="2466"/>
                  </a:lnTo>
                  <a:lnTo>
                    <a:pt x="13" y="2468"/>
                  </a:lnTo>
                  <a:lnTo>
                    <a:pt x="15" y="2470"/>
                  </a:lnTo>
                  <a:lnTo>
                    <a:pt x="17" y="2471"/>
                  </a:lnTo>
                  <a:lnTo>
                    <a:pt x="19" y="2475"/>
                  </a:lnTo>
                  <a:close/>
                  <a:moveTo>
                    <a:pt x="19" y="2699"/>
                  </a:moveTo>
                  <a:lnTo>
                    <a:pt x="19" y="2830"/>
                  </a:lnTo>
                  <a:lnTo>
                    <a:pt x="17" y="2834"/>
                  </a:lnTo>
                  <a:lnTo>
                    <a:pt x="15" y="2837"/>
                  </a:lnTo>
                  <a:lnTo>
                    <a:pt x="13" y="2839"/>
                  </a:lnTo>
                  <a:lnTo>
                    <a:pt x="9" y="2839"/>
                  </a:lnTo>
                  <a:lnTo>
                    <a:pt x="6" y="2839"/>
                  </a:lnTo>
                  <a:lnTo>
                    <a:pt x="2" y="2837"/>
                  </a:lnTo>
                  <a:lnTo>
                    <a:pt x="0" y="2834"/>
                  </a:lnTo>
                  <a:lnTo>
                    <a:pt x="0" y="2830"/>
                  </a:lnTo>
                  <a:lnTo>
                    <a:pt x="0" y="2699"/>
                  </a:lnTo>
                  <a:lnTo>
                    <a:pt x="0" y="2696"/>
                  </a:lnTo>
                  <a:lnTo>
                    <a:pt x="2" y="2694"/>
                  </a:lnTo>
                  <a:lnTo>
                    <a:pt x="6" y="2690"/>
                  </a:lnTo>
                  <a:lnTo>
                    <a:pt x="9" y="2690"/>
                  </a:lnTo>
                  <a:lnTo>
                    <a:pt x="13" y="2690"/>
                  </a:lnTo>
                  <a:lnTo>
                    <a:pt x="15" y="2694"/>
                  </a:lnTo>
                  <a:lnTo>
                    <a:pt x="17" y="2696"/>
                  </a:lnTo>
                  <a:lnTo>
                    <a:pt x="19" y="2699"/>
                  </a:lnTo>
                  <a:close/>
                  <a:moveTo>
                    <a:pt x="19" y="2924"/>
                  </a:moveTo>
                  <a:lnTo>
                    <a:pt x="19" y="3054"/>
                  </a:lnTo>
                  <a:lnTo>
                    <a:pt x="17" y="3058"/>
                  </a:lnTo>
                  <a:lnTo>
                    <a:pt x="15" y="3062"/>
                  </a:lnTo>
                  <a:lnTo>
                    <a:pt x="13" y="3063"/>
                  </a:lnTo>
                  <a:lnTo>
                    <a:pt x="9" y="3063"/>
                  </a:lnTo>
                  <a:lnTo>
                    <a:pt x="6" y="3063"/>
                  </a:lnTo>
                  <a:lnTo>
                    <a:pt x="2" y="3062"/>
                  </a:lnTo>
                  <a:lnTo>
                    <a:pt x="0" y="3058"/>
                  </a:lnTo>
                  <a:lnTo>
                    <a:pt x="0" y="3054"/>
                  </a:lnTo>
                  <a:lnTo>
                    <a:pt x="0" y="2924"/>
                  </a:lnTo>
                  <a:lnTo>
                    <a:pt x="0" y="2920"/>
                  </a:lnTo>
                  <a:lnTo>
                    <a:pt x="2" y="2916"/>
                  </a:lnTo>
                  <a:lnTo>
                    <a:pt x="6" y="2915"/>
                  </a:lnTo>
                  <a:lnTo>
                    <a:pt x="9" y="2915"/>
                  </a:lnTo>
                  <a:lnTo>
                    <a:pt x="13" y="2915"/>
                  </a:lnTo>
                  <a:lnTo>
                    <a:pt x="15" y="2916"/>
                  </a:lnTo>
                  <a:lnTo>
                    <a:pt x="17" y="2920"/>
                  </a:lnTo>
                  <a:lnTo>
                    <a:pt x="19" y="2924"/>
                  </a:lnTo>
                  <a:close/>
                  <a:moveTo>
                    <a:pt x="19" y="3148"/>
                  </a:moveTo>
                  <a:lnTo>
                    <a:pt x="19" y="3279"/>
                  </a:lnTo>
                  <a:lnTo>
                    <a:pt x="17" y="3282"/>
                  </a:lnTo>
                  <a:lnTo>
                    <a:pt x="15" y="3286"/>
                  </a:lnTo>
                  <a:lnTo>
                    <a:pt x="13" y="3288"/>
                  </a:lnTo>
                  <a:lnTo>
                    <a:pt x="9" y="3288"/>
                  </a:lnTo>
                  <a:lnTo>
                    <a:pt x="6" y="3288"/>
                  </a:lnTo>
                  <a:lnTo>
                    <a:pt x="2" y="3286"/>
                  </a:lnTo>
                  <a:lnTo>
                    <a:pt x="0" y="3282"/>
                  </a:lnTo>
                  <a:lnTo>
                    <a:pt x="0" y="3279"/>
                  </a:lnTo>
                  <a:lnTo>
                    <a:pt x="0" y="3148"/>
                  </a:lnTo>
                  <a:lnTo>
                    <a:pt x="0" y="3144"/>
                  </a:lnTo>
                  <a:lnTo>
                    <a:pt x="2" y="3141"/>
                  </a:lnTo>
                  <a:lnTo>
                    <a:pt x="6" y="3139"/>
                  </a:lnTo>
                  <a:lnTo>
                    <a:pt x="9" y="3139"/>
                  </a:lnTo>
                  <a:lnTo>
                    <a:pt x="13" y="3139"/>
                  </a:lnTo>
                  <a:lnTo>
                    <a:pt x="15" y="3141"/>
                  </a:lnTo>
                  <a:lnTo>
                    <a:pt x="17" y="3144"/>
                  </a:lnTo>
                  <a:lnTo>
                    <a:pt x="19" y="3148"/>
                  </a:lnTo>
                  <a:close/>
                  <a:moveTo>
                    <a:pt x="19" y="3372"/>
                  </a:moveTo>
                  <a:lnTo>
                    <a:pt x="19" y="3503"/>
                  </a:lnTo>
                  <a:lnTo>
                    <a:pt x="17" y="3507"/>
                  </a:lnTo>
                  <a:lnTo>
                    <a:pt x="15" y="3510"/>
                  </a:lnTo>
                  <a:lnTo>
                    <a:pt x="13" y="3512"/>
                  </a:lnTo>
                  <a:lnTo>
                    <a:pt x="9" y="3512"/>
                  </a:lnTo>
                  <a:lnTo>
                    <a:pt x="6" y="3512"/>
                  </a:lnTo>
                  <a:lnTo>
                    <a:pt x="2" y="3510"/>
                  </a:lnTo>
                  <a:lnTo>
                    <a:pt x="0" y="3507"/>
                  </a:lnTo>
                  <a:lnTo>
                    <a:pt x="0" y="3503"/>
                  </a:lnTo>
                  <a:lnTo>
                    <a:pt x="0" y="3372"/>
                  </a:lnTo>
                  <a:lnTo>
                    <a:pt x="0" y="3369"/>
                  </a:lnTo>
                  <a:lnTo>
                    <a:pt x="2" y="3365"/>
                  </a:lnTo>
                  <a:lnTo>
                    <a:pt x="6" y="3363"/>
                  </a:lnTo>
                  <a:lnTo>
                    <a:pt x="9" y="3363"/>
                  </a:lnTo>
                  <a:lnTo>
                    <a:pt x="13" y="3363"/>
                  </a:lnTo>
                  <a:lnTo>
                    <a:pt x="15" y="3365"/>
                  </a:lnTo>
                  <a:lnTo>
                    <a:pt x="17" y="3369"/>
                  </a:lnTo>
                  <a:lnTo>
                    <a:pt x="19" y="3372"/>
                  </a:lnTo>
                  <a:close/>
                </a:path>
              </a:pathLst>
            </a:custGeom>
            <a:solidFill>
              <a:srgbClr val="000000"/>
            </a:solidFill>
            <a:ln w="15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ES" altLang="es-UY"/>
            </a:p>
          </p:txBody>
        </p:sp>
        <p:sp>
          <p:nvSpPr>
            <p:cNvPr id="9233" name="Line 31"/>
            <p:cNvSpPr>
              <a:spLocks noChangeShapeType="1"/>
            </p:cNvSpPr>
            <p:nvPr/>
          </p:nvSpPr>
          <p:spPr bwMode="auto">
            <a:xfrm>
              <a:off x="449" y="2640"/>
              <a:ext cx="2708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UY"/>
            </a:p>
          </p:txBody>
        </p:sp>
        <p:sp>
          <p:nvSpPr>
            <p:cNvPr id="9234" name="Line 32"/>
            <p:cNvSpPr>
              <a:spLocks noChangeShapeType="1"/>
            </p:cNvSpPr>
            <p:nvPr/>
          </p:nvSpPr>
          <p:spPr bwMode="auto">
            <a:xfrm>
              <a:off x="3157" y="2640"/>
              <a:ext cx="88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UY"/>
            </a:p>
          </p:txBody>
        </p:sp>
        <p:sp>
          <p:nvSpPr>
            <p:cNvPr id="9235" name="Freeform 33"/>
            <p:cNvSpPr>
              <a:spLocks/>
            </p:cNvSpPr>
            <p:nvPr/>
          </p:nvSpPr>
          <p:spPr bwMode="auto">
            <a:xfrm>
              <a:off x="3186" y="2593"/>
              <a:ext cx="59" cy="94"/>
            </a:xfrm>
            <a:custGeom>
              <a:avLst/>
              <a:gdLst>
                <a:gd name="T0" fmla="*/ 0 w 118"/>
                <a:gd name="T1" fmla="*/ 0 h 187"/>
                <a:gd name="T2" fmla="*/ 2 w 118"/>
                <a:gd name="T3" fmla="*/ 2 h 187"/>
                <a:gd name="T4" fmla="*/ 0 w 118"/>
                <a:gd name="T5" fmla="*/ 3 h 187"/>
                <a:gd name="T6" fmla="*/ 0 60000 65536"/>
                <a:gd name="T7" fmla="*/ 0 60000 65536"/>
                <a:gd name="T8" fmla="*/ 0 60000 65536"/>
                <a:gd name="T9" fmla="*/ 0 w 118"/>
                <a:gd name="T10" fmla="*/ 0 h 187"/>
                <a:gd name="T11" fmla="*/ 118 w 118"/>
                <a:gd name="T12" fmla="*/ 187 h 18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8" h="187">
                  <a:moveTo>
                    <a:pt x="0" y="0"/>
                  </a:moveTo>
                  <a:lnTo>
                    <a:pt x="118" y="94"/>
                  </a:lnTo>
                  <a:lnTo>
                    <a:pt x="0" y="187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ES" altLang="es-UY"/>
            </a:p>
          </p:txBody>
        </p:sp>
        <p:sp>
          <p:nvSpPr>
            <p:cNvPr id="9236" name="Rectangle 34"/>
            <p:cNvSpPr>
              <a:spLocks noChangeArrowheads="1"/>
            </p:cNvSpPr>
            <p:nvPr/>
          </p:nvSpPr>
          <p:spPr bwMode="auto">
            <a:xfrm>
              <a:off x="872" y="2405"/>
              <a:ext cx="1949" cy="16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ES" altLang="es-UY"/>
            </a:p>
          </p:txBody>
        </p:sp>
        <p:sp>
          <p:nvSpPr>
            <p:cNvPr id="9237" name="Rectangle 35"/>
            <p:cNvSpPr>
              <a:spLocks noChangeArrowheads="1"/>
            </p:cNvSpPr>
            <p:nvPr/>
          </p:nvSpPr>
          <p:spPr bwMode="auto">
            <a:xfrm>
              <a:off x="885" y="2428"/>
              <a:ext cx="1963" cy="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s-UY" altLang="es-UY" sz="1400">
                  <a:solidFill>
                    <a:srgbClr val="000000"/>
                  </a:solidFill>
                </a:rPr>
                <a:t>autenticarCliente(codCliente:String) : bool</a:t>
              </a:r>
              <a:endParaRPr lang="es-UY" altLang="es-UY" sz="1800"/>
            </a:p>
          </p:txBody>
        </p:sp>
        <p:sp>
          <p:nvSpPr>
            <p:cNvPr id="9238" name="Freeform 36"/>
            <p:cNvSpPr>
              <a:spLocks noEditPoints="1"/>
            </p:cNvSpPr>
            <p:nvPr/>
          </p:nvSpPr>
          <p:spPr bwMode="auto">
            <a:xfrm>
              <a:off x="3249" y="2243"/>
              <a:ext cx="10" cy="1756"/>
            </a:xfrm>
            <a:custGeom>
              <a:avLst/>
              <a:gdLst>
                <a:gd name="T0" fmla="*/ 1 w 18"/>
                <a:gd name="T1" fmla="*/ 3 h 3512"/>
                <a:gd name="T2" fmla="*/ 0 w 18"/>
                <a:gd name="T3" fmla="*/ 1 h 3512"/>
                <a:gd name="T4" fmla="*/ 1 w 18"/>
                <a:gd name="T5" fmla="*/ 1 h 3512"/>
                <a:gd name="T6" fmla="*/ 1 w 18"/>
                <a:gd name="T7" fmla="*/ 6 h 3512"/>
                <a:gd name="T8" fmla="*/ 0 w 18"/>
                <a:gd name="T9" fmla="*/ 6 h 3512"/>
                <a:gd name="T10" fmla="*/ 1 w 18"/>
                <a:gd name="T11" fmla="*/ 3 h 3512"/>
                <a:gd name="T12" fmla="*/ 1 w 18"/>
                <a:gd name="T13" fmla="*/ 10 h 3512"/>
                <a:gd name="T14" fmla="*/ 1 w 18"/>
                <a:gd name="T15" fmla="*/ 10 h 3512"/>
                <a:gd name="T16" fmla="*/ 1 w 18"/>
                <a:gd name="T17" fmla="*/ 7 h 3512"/>
                <a:gd name="T18" fmla="*/ 1 w 18"/>
                <a:gd name="T19" fmla="*/ 7 h 3512"/>
                <a:gd name="T20" fmla="*/ 1 w 18"/>
                <a:gd name="T21" fmla="*/ 13 h 3512"/>
                <a:gd name="T22" fmla="*/ 0 w 18"/>
                <a:gd name="T23" fmla="*/ 11 h 3512"/>
                <a:gd name="T24" fmla="*/ 1 w 18"/>
                <a:gd name="T25" fmla="*/ 11 h 3512"/>
                <a:gd name="T26" fmla="*/ 1 w 18"/>
                <a:gd name="T27" fmla="*/ 17 h 3512"/>
                <a:gd name="T28" fmla="*/ 0 w 18"/>
                <a:gd name="T29" fmla="*/ 17 h 3512"/>
                <a:gd name="T30" fmla="*/ 1 w 18"/>
                <a:gd name="T31" fmla="*/ 14 h 3512"/>
                <a:gd name="T32" fmla="*/ 1 w 18"/>
                <a:gd name="T33" fmla="*/ 20 h 3512"/>
                <a:gd name="T34" fmla="*/ 1 w 18"/>
                <a:gd name="T35" fmla="*/ 20 h 3512"/>
                <a:gd name="T36" fmla="*/ 1 w 18"/>
                <a:gd name="T37" fmla="*/ 18 h 3512"/>
                <a:gd name="T38" fmla="*/ 1 w 18"/>
                <a:gd name="T39" fmla="*/ 18 h 3512"/>
                <a:gd name="T40" fmla="*/ 1 w 18"/>
                <a:gd name="T41" fmla="*/ 24 h 3512"/>
                <a:gd name="T42" fmla="*/ 0 w 18"/>
                <a:gd name="T43" fmla="*/ 22 h 3512"/>
                <a:gd name="T44" fmla="*/ 1 w 18"/>
                <a:gd name="T45" fmla="*/ 22 h 3512"/>
                <a:gd name="T46" fmla="*/ 1 w 18"/>
                <a:gd name="T47" fmla="*/ 27 h 3512"/>
                <a:gd name="T48" fmla="*/ 0 w 18"/>
                <a:gd name="T49" fmla="*/ 27 h 3512"/>
                <a:gd name="T50" fmla="*/ 1 w 18"/>
                <a:gd name="T51" fmla="*/ 25 h 3512"/>
                <a:gd name="T52" fmla="*/ 1 w 18"/>
                <a:gd name="T53" fmla="*/ 30 h 3512"/>
                <a:gd name="T54" fmla="*/ 1 w 18"/>
                <a:gd name="T55" fmla="*/ 30 h 3512"/>
                <a:gd name="T56" fmla="*/ 1 w 18"/>
                <a:gd name="T57" fmla="*/ 28 h 3512"/>
                <a:gd name="T58" fmla="*/ 1 w 18"/>
                <a:gd name="T59" fmla="*/ 28 h 3512"/>
                <a:gd name="T60" fmla="*/ 1 w 18"/>
                <a:gd name="T61" fmla="*/ 34 h 3512"/>
                <a:gd name="T62" fmla="*/ 0 w 18"/>
                <a:gd name="T63" fmla="*/ 31 h 3512"/>
                <a:gd name="T64" fmla="*/ 1 w 18"/>
                <a:gd name="T65" fmla="*/ 31 h 3512"/>
                <a:gd name="T66" fmla="*/ 1 w 18"/>
                <a:gd name="T67" fmla="*/ 38 h 3512"/>
                <a:gd name="T68" fmla="*/ 0 w 18"/>
                <a:gd name="T69" fmla="*/ 38 h 3512"/>
                <a:gd name="T70" fmla="*/ 1 w 18"/>
                <a:gd name="T71" fmla="*/ 36 h 3512"/>
                <a:gd name="T72" fmla="*/ 1 w 18"/>
                <a:gd name="T73" fmla="*/ 41 h 3512"/>
                <a:gd name="T74" fmla="*/ 1 w 18"/>
                <a:gd name="T75" fmla="*/ 41 h 3512"/>
                <a:gd name="T76" fmla="*/ 1 w 18"/>
                <a:gd name="T77" fmla="*/ 39 h 3512"/>
                <a:gd name="T78" fmla="*/ 1 w 18"/>
                <a:gd name="T79" fmla="*/ 39 h 3512"/>
                <a:gd name="T80" fmla="*/ 1 w 18"/>
                <a:gd name="T81" fmla="*/ 45 h 3512"/>
                <a:gd name="T82" fmla="*/ 0 w 18"/>
                <a:gd name="T83" fmla="*/ 43 h 3512"/>
                <a:gd name="T84" fmla="*/ 1 w 18"/>
                <a:gd name="T85" fmla="*/ 43 h 3512"/>
                <a:gd name="T86" fmla="*/ 1 w 18"/>
                <a:gd name="T87" fmla="*/ 48 h 3512"/>
                <a:gd name="T88" fmla="*/ 0 w 18"/>
                <a:gd name="T89" fmla="*/ 48 h 3512"/>
                <a:gd name="T90" fmla="*/ 1 w 18"/>
                <a:gd name="T91" fmla="*/ 46 h 3512"/>
                <a:gd name="T92" fmla="*/ 1 w 18"/>
                <a:gd name="T93" fmla="*/ 52 h 3512"/>
                <a:gd name="T94" fmla="*/ 1 w 18"/>
                <a:gd name="T95" fmla="*/ 52 h 3512"/>
                <a:gd name="T96" fmla="*/ 1 w 18"/>
                <a:gd name="T97" fmla="*/ 50 h 3512"/>
                <a:gd name="T98" fmla="*/ 1 w 18"/>
                <a:gd name="T99" fmla="*/ 50 h 3512"/>
                <a:gd name="T100" fmla="*/ 1 w 18"/>
                <a:gd name="T101" fmla="*/ 55 h 3512"/>
                <a:gd name="T102" fmla="*/ 0 w 18"/>
                <a:gd name="T103" fmla="*/ 53 h 3512"/>
                <a:gd name="T104" fmla="*/ 1 w 18"/>
                <a:gd name="T105" fmla="*/ 53 h 351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8"/>
                <a:gd name="T160" fmla="*/ 0 h 3512"/>
                <a:gd name="T161" fmla="*/ 18 w 18"/>
                <a:gd name="T162" fmla="*/ 3512 h 3512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8" h="3512">
                  <a:moveTo>
                    <a:pt x="18" y="9"/>
                  </a:moveTo>
                  <a:lnTo>
                    <a:pt x="18" y="140"/>
                  </a:lnTo>
                  <a:lnTo>
                    <a:pt x="16" y="144"/>
                  </a:lnTo>
                  <a:lnTo>
                    <a:pt x="15" y="147"/>
                  </a:lnTo>
                  <a:lnTo>
                    <a:pt x="13" y="149"/>
                  </a:lnTo>
                  <a:lnTo>
                    <a:pt x="9" y="149"/>
                  </a:lnTo>
                  <a:lnTo>
                    <a:pt x="5" y="149"/>
                  </a:lnTo>
                  <a:lnTo>
                    <a:pt x="2" y="147"/>
                  </a:lnTo>
                  <a:lnTo>
                    <a:pt x="0" y="144"/>
                  </a:lnTo>
                  <a:lnTo>
                    <a:pt x="0" y="140"/>
                  </a:lnTo>
                  <a:lnTo>
                    <a:pt x="0" y="9"/>
                  </a:lnTo>
                  <a:lnTo>
                    <a:pt x="0" y="6"/>
                  </a:lnTo>
                  <a:lnTo>
                    <a:pt x="2" y="4"/>
                  </a:lnTo>
                  <a:lnTo>
                    <a:pt x="5" y="0"/>
                  </a:lnTo>
                  <a:lnTo>
                    <a:pt x="9" y="0"/>
                  </a:lnTo>
                  <a:lnTo>
                    <a:pt x="13" y="0"/>
                  </a:lnTo>
                  <a:lnTo>
                    <a:pt x="15" y="4"/>
                  </a:lnTo>
                  <a:lnTo>
                    <a:pt x="16" y="6"/>
                  </a:lnTo>
                  <a:lnTo>
                    <a:pt x="18" y="9"/>
                  </a:lnTo>
                  <a:close/>
                  <a:moveTo>
                    <a:pt x="18" y="234"/>
                  </a:moveTo>
                  <a:lnTo>
                    <a:pt x="18" y="364"/>
                  </a:lnTo>
                  <a:lnTo>
                    <a:pt x="16" y="368"/>
                  </a:lnTo>
                  <a:lnTo>
                    <a:pt x="15" y="372"/>
                  </a:lnTo>
                  <a:lnTo>
                    <a:pt x="13" y="373"/>
                  </a:lnTo>
                  <a:lnTo>
                    <a:pt x="9" y="373"/>
                  </a:lnTo>
                  <a:lnTo>
                    <a:pt x="5" y="373"/>
                  </a:lnTo>
                  <a:lnTo>
                    <a:pt x="2" y="372"/>
                  </a:lnTo>
                  <a:lnTo>
                    <a:pt x="0" y="368"/>
                  </a:lnTo>
                  <a:lnTo>
                    <a:pt x="0" y="364"/>
                  </a:lnTo>
                  <a:lnTo>
                    <a:pt x="0" y="234"/>
                  </a:lnTo>
                  <a:lnTo>
                    <a:pt x="0" y="230"/>
                  </a:lnTo>
                  <a:lnTo>
                    <a:pt x="2" y="226"/>
                  </a:lnTo>
                  <a:lnTo>
                    <a:pt x="5" y="225"/>
                  </a:lnTo>
                  <a:lnTo>
                    <a:pt x="9" y="225"/>
                  </a:lnTo>
                  <a:lnTo>
                    <a:pt x="13" y="225"/>
                  </a:lnTo>
                  <a:lnTo>
                    <a:pt x="15" y="226"/>
                  </a:lnTo>
                  <a:lnTo>
                    <a:pt x="16" y="230"/>
                  </a:lnTo>
                  <a:lnTo>
                    <a:pt x="18" y="234"/>
                  </a:lnTo>
                  <a:close/>
                  <a:moveTo>
                    <a:pt x="18" y="458"/>
                  </a:moveTo>
                  <a:lnTo>
                    <a:pt x="18" y="589"/>
                  </a:lnTo>
                  <a:lnTo>
                    <a:pt x="16" y="592"/>
                  </a:lnTo>
                  <a:lnTo>
                    <a:pt x="15" y="596"/>
                  </a:lnTo>
                  <a:lnTo>
                    <a:pt x="13" y="598"/>
                  </a:lnTo>
                  <a:lnTo>
                    <a:pt x="9" y="598"/>
                  </a:lnTo>
                  <a:lnTo>
                    <a:pt x="5" y="598"/>
                  </a:lnTo>
                  <a:lnTo>
                    <a:pt x="2" y="596"/>
                  </a:lnTo>
                  <a:lnTo>
                    <a:pt x="0" y="592"/>
                  </a:lnTo>
                  <a:lnTo>
                    <a:pt x="0" y="589"/>
                  </a:lnTo>
                  <a:lnTo>
                    <a:pt x="0" y="458"/>
                  </a:lnTo>
                  <a:lnTo>
                    <a:pt x="0" y="454"/>
                  </a:lnTo>
                  <a:lnTo>
                    <a:pt x="2" y="451"/>
                  </a:lnTo>
                  <a:lnTo>
                    <a:pt x="5" y="449"/>
                  </a:lnTo>
                  <a:lnTo>
                    <a:pt x="9" y="449"/>
                  </a:lnTo>
                  <a:lnTo>
                    <a:pt x="13" y="449"/>
                  </a:lnTo>
                  <a:lnTo>
                    <a:pt x="15" y="451"/>
                  </a:lnTo>
                  <a:lnTo>
                    <a:pt x="16" y="454"/>
                  </a:lnTo>
                  <a:lnTo>
                    <a:pt x="18" y="458"/>
                  </a:lnTo>
                  <a:close/>
                  <a:moveTo>
                    <a:pt x="18" y="682"/>
                  </a:moveTo>
                  <a:lnTo>
                    <a:pt x="18" y="813"/>
                  </a:lnTo>
                  <a:lnTo>
                    <a:pt x="16" y="817"/>
                  </a:lnTo>
                  <a:lnTo>
                    <a:pt x="15" y="820"/>
                  </a:lnTo>
                  <a:lnTo>
                    <a:pt x="13" y="822"/>
                  </a:lnTo>
                  <a:lnTo>
                    <a:pt x="9" y="822"/>
                  </a:lnTo>
                  <a:lnTo>
                    <a:pt x="5" y="822"/>
                  </a:lnTo>
                  <a:lnTo>
                    <a:pt x="2" y="820"/>
                  </a:lnTo>
                  <a:lnTo>
                    <a:pt x="0" y="817"/>
                  </a:lnTo>
                  <a:lnTo>
                    <a:pt x="0" y="813"/>
                  </a:lnTo>
                  <a:lnTo>
                    <a:pt x="0" y="682"/>
                  </a:lnTo>
                  <a:lnTo>
                    <a:pt x="0" y="679"/>
                  </a:lnTo>
                  <a:lnTo>
                    <a:pt x="2" y="675"/>
                  </a:lnTo>
                  <a:lnTo>
                    <a:pt x="5" y="673"/>
                  </a:lnTo>
                  <a:lnTo>
                    <a:pt x="9" y="673"/>
                  </a:lnTo>
                  <a:lnTo>
                    <a:pt x="13" y="673"/>
                  </a:lnTo>
                  <a:lnTo>
                    <a:pt x="15" y="675"/>
                  </a:lnTo>
                  <a:lnTo>
                    <a:pt x="16" y="679"/>
                  </a:lnTo>
                  <a:lnTo>
                    <a:pt x="18" y="682"/>
                  </a:lnTo>
                  <a:close/>
                  <a:moveTo>
                    <a:pt x="18" y="907"/>
                  </a:moveTo>
                  <a:lnTo>
                    <a:pt x="18" y="1037"/>
                  </a:lnTo>
                  <a:lnTo>
                    <a:pt x="16" y="1041"/>
                  </a:lnTo>
                  <a:lnTo>
                    <a:pt x="15" y="1043"/>
                  </a:lnTo>
                  <a:lnTo>
                    <a:pt x="13" y="1046"/>
                  </a:lnTo>
                  <a:lnTo>
                    <a:pt x="9" y="1046"/>
                  </a:lnTo>
                  <a:lnTo>
                    <a:pt x="5" y="1046"/>
                  </a:lnTo>
                  <a:lnTo>
                    <a:pt x="2" y="1043"/>
                  </a:lnTo>
                  <a:lnTo>
                    <a:pt x="0" y="1041"/>
                  </a:lnTo>
                  <a:lnTo>
                    <a:pt x="0" y="1037"/>
                  </a:lnTo>
                  <a:lnTo>
                    <a:pt x="0" y="907"/>
                  </a:lnTo>
                  <a:lnTo>
                    <a:pt x="0" y="903"/>
                  </a:lnTo>
                  <a:lnTo>
                    <a:pt x="2" y="899"/>
                  </a:lnTo>
                  <a:lnTo>
                    <a:pt x="5" y="897"/>
                  </a:lnTo>
                  <a:lnTo>
                    <a:pt x="9" y="897"/>
                  </a:lnTo>
                  <a:lnTo>
                    <a:pt x="13" y="897"/>
                  </a:lnTo>
                  <a:lnTo>
                    <a:pt x="15" y="899"/>
                  </a:lnTo>
                  <a:lnTo>
                    <a:pt x="16" y="903"/>
                  </a:lnTo>
                  <a:lnTo>
                    <a:pt x="18" y="907"/>
                  </a:lnTo>
                  <a:close/>
                  <a:moveTo>
                    <a:pt x="18" y="1131"/>
                  </a:moveTo>
                  <a:lnTo>
                    <a:pt x="18" y="1262"/>
                  </a:lnTo>
                  <a:lnTo>
                    <a:pt x="16" y="1265"/>
                  </a:lnTo>
                  <a:lnTo>
                    <a:pt x="15" y="1267"/>
                  </a:lnTo>
                  <a:lnTo>
                    <a:pt x="13" y="1269"/>
                  </a:lnTo>
                  <a:lnTo>
                    <a:pt x="9" y="1271"/>
                  </a:lnTo>
                  <a:lnTo>
                    <a:pt x="5" y="1269"/>
                  </a:lnTo>
                  <a:lnTo>
                    <a:pt x="2" y="1267"/>
                  </a:lnTo>
                  <a:lnTo>
                    <a:pt x="0" y="1265"/>
                  </a:lnTo>
                  <a:lnTo>
                    <a:pt x="0" y="1262"/>
                  </a:lnTo>
                  <a:lnTo>
                    <a:pt x="0" y="1131"/>
                  </a:lnTo>
                  <a:lnTo>
                    <a:pt x="0" y="1127"/>
                  </a:lnTo>
                  <a:lnTo>
                    <a:pt x="2" y="1124"/>
                  </a:lnTo>
                  <a:lnTo>
                    <a:pt x="5" y="1122"/>
                  </a:lnTo>
                  <a:lnTo>
                    <a:pt x="9" y="1122"/>
                  </a:lnTo>
                  <a:lnTo>
                    <a:pt x="13" y="1122"/>
                  </a:lnTo>
                  <a:lnTo>
                    <a:pt x="15" y="1124"/>
                  </a:lnTo>
                  <a:lnTo>
                    <a:pt x="16" y="1127"/>
                  </a:lnTo>
                  <a:lnTo>
                    <a:pt x="18" y="1131"/>
                  </a:lnTo>
                  <a:close/>
                  <a:moveTo>
                    <a:pt x="18" y="1355"/>
                  </a:moveTo>
                  <a:lnTo>
                    <a:pt x="18" y="1486"/>
                  </a:lnTo>
                  <a:lnTo>
                    <a:pt x="16" y="1490"/>
                  </a:lnTo>
                  <a:lnTo>
                    <a:pt x="15" y="1491"/>
                  </a:lnTo>
                  <a:lnTo>
                    <a:pt x="13" y="1493"/>
                  </a:lnTo>
                  <a:lnTo>
                    <a:pt x="9" y="1495"/>
                  </a:lnTo>
                  <a:lnTo>
                    <a:pt x="5" y="1493"/>
                  </a:lnTo>
                  <a:lnTo>
                    <a:pt x="2" y="1491"/>
                  </a:lnTo>
                  <a:lnTo>
                    <a:pt x="0" y="1490"/>
                  </a:lnTo>
                  <a:lnTo>
                    <a:pt x="0" y="1486"/>
                  </a:lnTo>
                  <a:lnTo>
                    <a:pt x="0" y="1355"/>
                  </a:lnTo>
                  <a:lnTo>
                    <a:pt x="0" y="1352"/>
                  </a:lnTo>
                  <a:lnTo>
                    <a:pt x="2" y="1348"/>
                  </a:lnTo>
                  <a:lnTo>
                    <a:pt x="5" y="1346"/>
                  </a:lnTo>
                  <a:lnTo>
                    <a:pt x="9" y="1346"/>
                  </a:lnTo>
                  <a:lnTo>
                    <a:pt x="13" y="1346"/>
                  </a:lnTo>
                  <a:lnTo>
                    <a:pt x="15" y="1348"/>
                  </a:lnTo>
                  <a:lnTo>
                    <a:pt x="16" y="1352"/>
                  </a:lnTo>
                  <a:lnTo>
                    <a:pt x="18" y="1355"/>
                  </a:lnTo>
                  <a:close/>
                  <a:moveTo>
                    <a:pt x="18" y="1580"/>
                  </a:moveTo>
                  <a:lnTo>
                    <a:pt x="18" y="1710"/>
                  </a:lnTo>
                  <a:lnTo>
                    <a:pt x="16" y="1714"/>
                  </a:lnTo>
                  <a:lnTo>
                    <a:pt x="15" y="1716"/>
                  </a:lnTo>
                  <a:lnTo>
                    <a:pt x="13" y="1718"/>
                  </a:lnTo>
                  <a:lnTo>
                    <a:pt x="9" y="1719"/>
                  </a:lnTo>
                  <a:lnTo>
                    <a:pt x="5" y="1718"/>
                  </a:lnTo>
                  <a:lnTo>
                    <a:pt x="2" y="1716"/>
                  </a:lnTo>
                  <a:lnTo>
                    <a:pt x="0" y="1714"/>
                  </a:lnTo>
                  <a:lnTo>
                    <a:pt x="0" y="1710"/>
                  </a:lnTo>
                  <a:lnTo>
                    <a:pt x="0" y="1580"/>
                  </a:lnTo>
                  <a:lnTo>
                    <a:pt x="0" y="1576"/>
                  </a:lnTo>
                  <a:lnTo>
                    <a:pt x="2" y="1572"/>
                  </a:lnTo>
                  <a:lnTo>
                    <a:pt x="5" y="1570"/>
                  </a:lnTo>
                  <a:lnTo>
                    <a:pt x="9" y="1569"/>
                  </a:lnTo>
                  <a:lnTo>
                    <a:pt x="13" y="1570"/>
                  </a:lnTo>
                  <a:lnTo>
                    <a:pt x="15" y="1572"/>
                  </a:lnTo>
                  <a:lnTo>
                    <a:pt x="16" y="1576"/>
                  </a:lnTo>
                  <a:lnTo>
                    <a:pt x="18" y="1580"/>
                  </a:lnTo>
                  <a:close/>
                  <a:moveTo>
                    <a:pt x="18" y="1802"/>
                  </a:moveTo>
                  <a:lnTo>
                    <a:pt x="18" y="1935"/>
                  </a:lnTo>
                  <a:lnTo>
                    <a:pt x="16" y="1938"/>
                  </a:lnTo>
                  <a:lnTo>
                    <a:pt x="15" y="1940"/>
                  </a:lnTo>
                  <a:lnTo>
                    <a:pt x="13" y="1942"/>
                  </a:lnTo>
                  <a:lnTo>
                    <a:pt x="9" y="1944"/>
                  </a:lnTo>
                  <a:lnTo>
                    <a:pt x="5" y="1942"/>
                  </a:lnTo>
                  <a:lnTo>
                    <a:pt x="2" y="1940"/>
                  </a:lnTo>
                  <a:lnTo>
                    <a:pt x="0" y="1938"/>
                  </a:lnTo>
                  <a:lnTo>
                    <a:pt x="0" y="1935"/>
                  </a:lnTo>
                  <a:lnTo>
                    <a:pt x="0" y="1802"/>
                  </a:lnTo>
                  <a:lnTo>
                    <a:pt x="0" y="1798"/>
                  </a:lnTo>
                  <a:lnTo>
                    <a:pt x="2" y="1797"/>
                  </a:lnTo>
                  <a:lnTo>
                    <a:pt x="5" y="1795"/>
                  </a:lnTo>
                  <a:lnTo>
                    <a:pt x="9" y="1793"/>
                  </a:lnTo>
                  <a:lnTo>
                    <a:pt x="13" y="1795"/>
                  </a:lnTo>
                  <a:lnTo>
                    <a:pt x="15" y="1797"/>
                  </a:lnTo>
                  <a:lnTo>
                    <a:pt x="16" y="1798"/>
                  </a:lnTo>
                  <a:lnTo>
                    <a:pt x="18" y="1802"/>
                  </a:lnTo>
                  <a:close/>
                  <a:moveTo>
                    <a:pt x="18" y="2026"/>
                  </a:moveTo>
                  <a:lnTo>
                    <a:pt x="18" y="2159"/>
                  </a:lnTo>
                  <a:lnTo>
                    <a:pt x="16" y="2161"/>
                  </a:lnTo>
                  <a:lnTo>
                    <a:pt x="15" y="2164"/>
                  </a:lnTo>
                  <a:lnTo>
                    <a:pt x="13" y="2166"/>
                  </a:lnTo>
                  <a:lnTo>
                    <a:pt x="9" y="2168"/>
                  </a:lnTo>
                  <a:lnTo>
                    <a:pt x="5" y="2166"/>
                  </a:lnTo>
                  <a:lnTo>
                    <a:pt x="2" y="2164"/>
                  </a:lnTo>
                  <a:lnTo>
                    <a:pt x="0" y="2161"/>
                  </a:lnTo>
                  <a:lnTo>
                    <a:pt x="0" y="2159"/>
                  </a:lnTo>
                  <a:lnTo>
                    <a:pt x="0" y="2026"/>
                  </a:lnTo>
                  <a:lnTo>
                    <a:pt x="0" y="2023"/>
                  </a:lnTo>
                  <a:lnTo>
                    <a:pt x="2" y="2021"/>
                  </a:lnTo>
                  <a:lnTo>
                    <a:pt x="5" y="2019"/>
                  </a:lnTo>
                  <a:lnTo>
                    <a:pt x="9" y="2017"/>
                  </a:lnTo>
                  <a:lnTo>
                    <a:pt x="13" y="2019"/>
                  </a:lnTo>
                  <a:lnTo>
                    <a:pt x="15" y="2021"/>
                  </a:lnTo>
                  <a:lnTo>
                    <a:pt x="16" y="2023"/>
                  </a:lnTo>
                  <a:lnTo>
                    <a:pt x="18" y="2026"/>
                  </a:lnTo>
                  <a:close/>
                  <a:moveTo>
                    <a:pt x="18" y="2251"/>
                  </a:moveTo>
                  <a:lnTo>
                    <a:pt x="18" y="2381"/>
                  </a:lnTo>
                  <a:lnTo>
                    <a:pt x="16" y="2385"/>
                  </a:lnTo>
                  <a:lnTo>
                    <a:pt x="15" y="2389"/>
                  </a:lnTo>
                  <a:lnTo>
                    <a:pt x="13" y="2391"/>
                  </a:lnTo>
                  <a:lnTo>
                    <a:pt x="9" y="2392"/>
                  </a:lnTo>
                  <a:lnTo>
                    <a:pt x="5" y="2391"/>
                  </a:lnTo>
                  <a:lnTo>
                    <a:pt x="2" y="2389"/>
                  </a:lnTo>
                  <a:lnTo>
                    <a:pt x="0" y="2385"/>
                  </a:lnTo>
                  <a:lnTo>
                    <a:pt x="0" y="2381"/>
                  </a:lnTo>
                  <a:lnTo>
                    <a:pt x="0" y="2251"/>
                  </a:lnTo>
                  <a:lnTo>
                    <a:pt x="0" y="2247"/>
                  </a:lnTo>
                  <a:lnTo>
                    <a:pt x="2" y="2245"/>
                  </a:lnTo>
                  <a:lnTo>
                    <a:pt x="5" y="2243"/>
                  </a:lnTo>
                  <a:lnTo>
                    <a:pt x="9" y="2242"/>
                  </a:lnTo>
                  <a:lnTo>
                    <a:pt x="13" y="2243"/>
                  </a:lnTo>
                  <a:lnTo>
                    <a:pt x="15" y="2245"/>
                  </a:lnTo>
                  <a:lnTo>
                    <a:pt x="16" y="2247"/>
                  </a:lnTo>
                  <a:lnTo>
                    <a:pt x="18" y="2251"/>
                  </a:lnTo>
                  <a:close/>
                  <a:moveTo>
                    <a:pt x="18" y="2475"/>
                  </a:moveTo>
                  <a:lnTo>
                    <a:pt x="18" y="2606"/>
                  </a:lnTo>
                  <a:lnTo>
                    <a:pt x="16" y="2609"/>
                  </a:lnTo>
                  <a:lnTo>
                    <a:pt x="15" y="2613"/>
                  </a:lnTo>
                  <a:lnTo>
                    <a:pt x="13" y="2615"/>
                  </a:lnTo>
                  <a:lnTo>
                    <a:pt x="9" y="2615"/>
                  </a:lnTo>
                  <a:lnTo>
                    <a:pt x="5" y="2615"/>
                  </a:lnTo>
                  <a:lnTo>
                    <a:pt x="2" y="2613"/>
                  </a:lnTo>
                  <a:lnTo>
                    <a:pt x="0" y="2609"/>
                  </a:lnTo>
                  <a:lnTo>
                    <a:pt x="0" y="2606"/>
                  </a:lnTo>
                  <a:lnTo>
                    <a:pt x="0" y="2475"/>
                  </a:lnTo>
                  <a:lnTo>
                    <a:pt x="0" y="2471"/>
                  </a:lnTo>
                  <a:lnTo>
                    <a:pt x="2" y="2470"/>
                  </a:lnTo>
                  <a:lnTo>
                    <a:pt x="5" y="2468"/>
                  </a:lnTo>
                  <a:lnTo>
                    <a:pt x="9" y="2466"/>
                  </a:lnTo>
                  <a:lnTo>
                    <a:pt x="13" y="2468"/>
                  </a:lnTo>
                  <a:lnTo>
                    <a:pt x="15" y="2470"/>
                  </a:lnTo>
                  <a:lnTo>
                    <a:pt x="16" y="2471"/>
                  </a:lnTo>
                  <a:lnTo>
                    <a:pt x="18" y="2475"/>
                  </a:lnTo>
                  <a:close/>
                  <a:moveTo>
                    <a:pt x="18" y="2699"/>
                  </a:moveTo>
                  <a:lnTo>
                    <a:pt x="18" y="2830"/>
                  </a:lnTo>
                  <a:lnTo>
                    <a:pt x="16" y="2834"/>
                  </a:lnTo>
                  <a:lnTo>
                    <a:pt x="15" y="2837"/>
                  </a:lnTo>
                  <a:lnTo>
                    <a:pt x="13" y="2839"/>
                  </a:lnTo>
                  <a:lnTo>
                    <a:pt x="9" y="2839"/>
                  </a:lnTo>
                  <a:lnTo>
                    <a:pt x="5" y="2839"/>
                  </a:lnTo>
                  <a:lnTo>
                    <a:pt x="2" y="2837"/>
                  </a:lnTo>
                  <a:lnTo>
                    <a:pt x="0" y="2834"/>
                  </a:lnTo>
                  <a:lnTo>
                    <a:pt x="0" y="2830"/>
                  </a:lnTo>
                  <a:lnTo>
                    <a:pt x="0" y="2699"/>
                  </a:lnTo>
                  <a:lnTo>
                    <a:pt x="0" y="2696"/>
                  </a:lnTo>
                  <a:lnTo>
                    <a:pt x="2" y="2694"/>
                  </a:lnTo>
                  <a:lnTo>
                    <a:pt x="5" y="2690"/>
                  </a:lnTo>
                  <a:lnTo>
                    <a:pt x="9" y="2690"/>
                  </a:lnTo>
                  <a:lnTo>
                    <a:pt x="13" y="2690"/>
                  </a:lnTo>
                  <a:lnTo>
                    <a:pt x="15" y="2694"/>
                  </a:lnTo>
                  <a:lnTo>
                    <a:pt x="16" y="2696"/>
                  </a:lnTo>
                  <a:lnTo>
                    <a:pt x="18" y="2699"/>
                  </a:lnTo>
                  <a:close/>
                  <a:moveTo>
                    <a:pt x="18" y="2924"/>
                  </a:moveTo>
                  <a:lnTo>
                    <a:pt x="18" y="3054"/>
                  </a:lnTo>
                  <a:lnTo>
                    <a:pt x="16" y="3058"/>
                  </a:lnTo>
                  <a:lnTo>
                    <a:pt x="15" y="3062"/>
                  </a:lnTo>
                  <a:lnTo>
                    <a:pt x="13" y="3063"/>
                  </a:lnTo>
                  <a:lnTo>
                    <a:pt x="9" y="3063"/>
                  </a:lnTo>
                  <a:lnTo>
                    <a:pt x="5" y="3063"/>
                  </a:lnTo>
                  <a:lnTo>
                    <a:pt x="2" y="3062"/>
                  </a:lnTo>
                  <a:lnTo>
                    <a:pt x="0" y="3058"/>
                  </a:lnTo>
                  <a:lnTo>
                    <a:pt x="0" y="3054"/>
                  </a:lnTo>
                  <a:lnTo>
                    <a:pt x="0" y="2924"/>
                  </a:lnTo>
                  <a:lnTo>
                    <a:pt x="0" y="2920"/>
                  </a:lnTo>
                  <a:lnTo>
                    <a:pt x="2" y="2916"/>
                  </a:lnTo>
                  <a:lnTo>
                    <a:pt x="5" y="2915"/>
                  </a:lnTo>
                  <a:lnTo>
                    <a:pt x="9" y="2915"/>
                  </a:lnTo>
                  <a:lnTo>
                    <a:pt x="13" y="2915"/>
                  </a:lnTo>
                  <a:lnTo>
                    <a:pt x="15" y="2916"/>
                  </a:lnTo>
                  <a:lnTo>
                    <a:pt x="16" y="2920"/>
                  </a:lnTo>
                  <a:lnTo>
                    <a:pt x="18" y="2924"/>
                  </a:lnTo>
                  <a:close/>
                  <a:moveTo>
                    <a:pt x="18" y="3148"/>
                  </a:moveTo>
                  <a:lnTo>
                    <a:pt x="18" y="3279"/>
                  </a:lnTo>
                  <a:lnTo>
                    <a:pt x="16" y="3282"/>
                  </a:lnTo>
                  <a:lnTo>
                    <a:pt x="15" y="3286"/>
                  </a:lnTo>
                  <a:lnTo>
                    <a:pt x="13" y="3288"/>
                  </a:lnTo>
                  <a:lnTo>
                    <a:pt x="9" y="3288"/>
                  </a:lnTo>
                  <a:lnTo>
                    <a:pt x="5" y="3288"/>
                  </a:lnTo>
                  <a:lnTo>
                    <a:pt x="2" y="3286"/>
                  </a:lnTo>
                  <a:lnTo>
                    <a:pt x="0" y="3282"/>
                  </a:lnTo>
                  <a:lnTo>
                    <a:pt x="0" y="3279"/>
                  </a:lnTo>
                  <a:lnTo>
                    <a:pt x="0" y="3148"/>
                  </a:lnTo>
                  <a:lnTo>
                    <a:pt x="0" y="3144"/>
                  </a:lnTo>
                  <a:lnTo>
                    <a:pt x="2" y="3141"/>
                  </a:lnTo>
                  <a:lnTo>
                    <a:pt x="5" y="3139"/>
                  </a:lnTo>
                  <a:lnTo>
                    <a:pt x="9" y="3139"/>
                  </a:lnTo>
                  <a:lnTo>
                    <a:pt x="13" y="3139"/>
                  </a:lnTo>
                  <a:lnTo>
                    <a:pt x="15" y="3141"/>
                  </a:lnTo>
                  <a:lnTo>
                    <a:pt x="16" y="3144"/>
                  </a:lnTo>
                  <a:lnTo>
                    <a:pt x="18" y="3148"/>
                  </a:lnTo>
                  <a:close/>
                  <a:moveTo>
                    <a:pt x="18" y="3372"/>
                  </a:moveTo>
                  <a:lnTo>
                    <a:pt x="18" y="3503"/>
                  </a:lnTo>
                  <a:lnTo>
                    <a:pt x="16" y="3507"/>
                  </a:lnTo>
                  <a:lnTo>
                    <a:pt x="15" y="3510"/>
                  </a:lnTo>
                  <a:lnTo>
                    <a:pt x="13" y="3512"/>
                  </a:lnTo>
                  <a:lnTo>
                    <a:pt x="9" y="3512"/>
                  </a:lnTo>
                  <a:lnTo>
                    <a:pt x="5" y="3512"/>
                  </a:lnTo>
                  <a:lnTo>
                    <a:pt x="2" y="3510"/>
                  </a:lnTo>
                  <a:lnTo>
                    <a:pt x="0" y="3507"/>
                  </a:lnTo>
                  <a:lnTo>
                    <a:pt x="0" y="3503"/>
                  </a:lnTo>
                  <a:lnTo>
                    <a:pt x="0" y="3372"/>
                  </a:lnTo>
                  <a:lnTo>
                    <a:pt x="0" y="3369"/>
                  </a:lnTo>
                  <a:lnTo>
                    <a:pt x="2" y="3365"/>
                  </a:lnTo>
                  <a:lnTo>
                    <a:pt x="5" y="3363"/>
                  </a:lnTo>
                  <a:lnTo>
                    <a:pt x="9" y="3363"/>
                  </a:lnTo>
                  <a:lnTo>
                    <a:pt x="13" y="3363"/>
                  </a:lnTo>
                  <a:lnTo>
                    <a:pt x="15" y="3365"/>
                  </a:lnTo>
                  <a:lnTo>
                    <a:pt x="16" y="3369"/>
                  </a:lnTo>
                  <a:lnTo>
                    <a:pt x="18" y="3372"/>
                  </a:lnTo>
                  <a:close/>
                </a:path>
              </a:pathLst>
            </a:custGeom>
            <a:solidFill>
              <a:srgbClr val="000000"/>
            </a:solidFill>
            <a:ln w="15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ES" altLang="es-UY"/>
            </a:p>
          </p:txBody>
        </p:sp>
        <p:sp>
          <p:nvSpPr>
            <p:cNvPr id="9239" name="Line 37"/>
            <p:cNvSpPr>
              <a:spLocks noChangeShapeType="1"/>
            </p:cNvSpPr>
            <p:nvPr/>
          </p:nvSpPr>
          <p:spPr bwMode="auto">
            <a:xfrm>
              <a:off x="449" y="3032"/>
              <a:ext cx="2717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UY"/>
            </a:p>
          </p:txBody>
        </p:sp>
        <p:sp>
          <p:nvSpPr>
            <p:cNvPr id="9240" name="Line 38"/>
            <p:cNvSpPr>
              <a:spLocks noChangeShapeType="1"/>
            </p:cNvSpPr>
            <p:nvPr/>
          </p:nvSpPr>
          <p:spPr bwMode="auto">
            <a:xfrm>
              <a:off x="3166" y="3032"/>
              <a:ext cx="88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UY"/>
            </a:p>
          </p:txBody>
        </p:sp>
        <p:sp>
          <p:nvSpPr>
            <p:cNvPr id="9241" name="Freeform 39"/>
            <p:cNvSpPr>
              <a:spLocks/>
            </p:cNvSpPr>
            <p:nvPr/>
          </p:nvSpPr>
          <p:spPr bwMode="auto">
            <a:xfrm>
              <a:off x="3195" y="2986"/>
              <a:ext cx="59" cy="93"/>
            </a:xfrm>
            <a:custGeom>
              <a:avLst/>
              <a:gdLst>
                <a:gd name="T0" fmla="*/ 0 w 118"/>
                <a:gd name="T1" fmla="*/ 0 h 186"/>
                <a:gd name="T2" fmla="*/ 2 w 118"/>
                <a:gd name="T3" fmla="*/ 1 h 186"/>
                <a:gd name="T4" fmla="*/ 0 w 118"/>
                <a:gd name="T5" fmla="*/ 3 h 186"/>
                <a:gd name="T6" fmla="*/ 0 60000 65536"/>
                <a:gd name="T7" fmla="*/ 0 60000 65536"/>
                <a:gd name="T8" fmla="*/ 0 60000 65536"/>
                <a:gd name="T9" fmla="*/ 0 w 118"/>
                <a:gd name="T10" fmla="*/ 0 h 186"/>
                <a:gd name="T11" fmla="*/ 118 w 118"/>
                <a:gd name="T12" fmla="*/ 186 h 18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8" h="186">
                  <a:moveTo>
                    <a:pt x="0" y="0"/>
                  </a:moveTo>
                  <a:lnTo>
                    <a:pt x="118" y="92"/>
                  </a:lnTo>
                  <a:lnTo>
                    <a:pt x="0" y="186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ES" altLang="es-UY"/>
            </a:p>
          </p:txBody>
        </p:sp>
        <p:sp>
          <p:nvSpPr>
            <p:cNvPr id="9242" name="Rectangle 40"/>
            <p:cNvSpPr>
              <a:spLocks noChangeArrowheads="1"/>
            </p:cNvSpPr>
            <p:nvPr/>
          </p:nvSpPr>
          <p:spPr bwMode="auto">
            <a:xfrm>
              <a:off x="1137" y="2797"/>
              <a:ext cx="1429" cy="1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ES" altLang="es-UY"/>
            </a:p>
          </p:txBody>
        </p:sp>
        <p:sp>
          <p:nvSpPr>
            <p:cNvPr id="9243" name="Rectangle 41"/>
            <p:cNvSpPr>
              <a:spLocks noChangeArrowheads="1"/>
            </p:cNvSpPr>
            <p:nvPr/>
          </p:nvSpPr>
          <p:spPr bwMode="auto">
            <a:xfrm>
              <a:off x="703" y="2821"/>
              <a:ext cx="2501" cy="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s-UY" altLang="es-UY" sz="1400">
                  <a:solidFill>
                    <a:srgbClr val="000000"/>
                  </a:solidFill>
                </a:rPr>
                <a:t>ingresarCuenta(nroCuenta:int, nomBanco:String)</a:t>
              </a:r>
              <a:endParaRPr lang="es-UY" altLang="es-UY" sz="1800"/>
            </a:p>
          </p:txBody>
        </p:sp>
        <p:sp>
          <p:nvSpPr>
            <p:cNvPr id="9244" name="Line 42"/>
            <p:cNvSpPr>
              <a:spLocks noChangeShapeType="1"/>
            </p:cNvSpPr>
            <p:nvPr/>
          </p:nvSpPr>
          <p:spPr bwMode="auto">
            <a:xfrm>
              <a:off x="449" y="3424"/>
              <a:ext cx="2717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UY"/>
            </a:p>
          </p:txBody>
        </p:sp>
        <p:sp>
          <p:nvSpPr>
            <p:cNvPr id="9245" name="Line 43"/>
            <p:cNvSpPr>
              <a:spLocks noChangeShapeType="1"/>
            </p:cNvSpPr>
            <p:nvPr/>
          </p:nvSpPr>
          <p:spPr bwMode="auto">
            <a:xfrm>
              <a:off x="3166" y="3424"/>
              <a:ext cx="88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UY"/>
            </a:p>
          </p:txBody>
        </p:sp>
        <p:sp>
          <p:nvSpPr>
            <p:cNvPr id="9246" name="Freeform 44"/>
            <p:cNvSpPr>
              <a:spLocks/>
            </p:cNvSpPr>
            <p:nvPr/>
          </p:nvSpPr>
          <p:spPr bwMode="auto">
            <a:xfrm>
              <a:off x="3195" y="3378"/>
              <a:ext cx="59" cy="93"/>
            </a:xfrm>
            <a:custGeom>
              <a:avLst/>
              <a:gdLst>
                <a:gd name="T0" fmla="*/ 0 w 118"/>
                <a:gd name="T1" fmla="*/ 0 h 188"/>
                <a:gd name="T2" fmla="*/ 2 w 118"/>
                <a:gd name="T3" fmla="*/ 1 h 188"/>
                <a:gd name="T4" fmla="*/ 0 w 118"/>
                <a:gd name="T5" fmla="*/ 2 h 188"/>
                <a:gd name="T6" fmla="*/ 0 60000 65536"/>
                <a:gd name="T7" fmla="*/ 0 60000 65536"/>
                <a:gd name="T8" fmla="*/ 0 60000 65536"/>
                <a:gd name="T9" fmla="*/ 0 w 118"/>
                <a:gd name="T10" fmla="*/ 0 h 188"/>
                <a:gd name="T11" fmla="*/ 118 w 118"/>
                <a:gd name="T12" fmla="*/ 188 h 1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8" h="188">
                  <a:moveTo>
                    <a:pt x="0" y="0"/>
                  </a:moveTo>
                  <a:lnTo>
                    <a:pt x="118" y="94"/>
                  </a:lnTo>
                  <a:lnTo>
                    <a:pt x="0" y="188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ES" altLang="es-UY"/>
            </a:p>
          </p:txBody>
        </p:sp>
        <p:sp>
          <p:nvSpPr>
            <p:cNvPr id="9247" name="Rectangle 45"/>
            <p:cNvSpPr>
              <a:spLocks noChangeArrowheads="1"/>
            </p:cNvSpPr>
            <p:nvPr/>
          </p:nvSpPr>
          <p:spPr bwMode="auto">
            <a:xfrm>
              <a:off x="1257" y="3190"/>
              <a:ext cx="1187" cy="1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ES" altLang="es-UY"/>
            </a:p>
          </p:txBody>
        </p:sp>
        <p:sp>
          <p:nvSpPr>
            <p:cNvPr id="9248" name="Rectangle 46"/>
            <p:cNvSpPr>
              <a:spLocks noChangeArrowheads="1"/>
            </p:cNvSpPr>
            <p:nvPr/>
          </p:nvSpPr>
          <p:spPr bwMode="auto">
            <a:xfrm>
              <a:off x="1270" y="3213"/>
              <a:ext cx="1284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s-UY" altLang="es-UY" sz="1400">
                  <a:solidFill>
                    <a:srgbClr val="000000"/>
                  </a:solidFill>
                </a:rPr>
                <a:t>ingresarMonto(monto:float)</a:t>
              </a:r>
              <a:endParaRPr lang="es-UY" altLang="es-UY" sz="1800"/>
            </a:p>
          </p:txBody>
        </p:sp>
        <p:sp>
          <p:nvSpPr>
            <p:cNvPr id="9249" name="Line 47"/>
            <p:cNvSpPr>
              <a:spLocks noChangeShapeType="1"/>
            </p:cNvSpPr>
            <p:nvPr/>
          </p:nvSpPr>
          <p:spPr bwMode="auto">
            <a:xfrm>
              <a:off x="449" y="3817"/>
              <a:ext cx="2717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UY"/>
            </a:p>
          </p:txBody>
        </p:sp>
        <p:sp>
          <p:nvSpPr>
            <p:cNvPr id="9250" name="Line 48"/>
            <p:cNvSpPr>
              <a:spLocks noChangeShapeType="1"/>
            </p:cNvSpPr>
            <p:nvPr/>
          </p:nvSpPr>
          <p:spPr bwMode="auto">
            <a:xfrm>
              <a:off x="3166" y="3817"/>
              <a:ext cx="88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UY"/>
            </a:p>
          </p:txBody>
        </p:sp>
        <p:sp>
          <p:nvSpPr>
            <p:cNvPr id="9251" name="Freeform 49"/>
            <p:cNvSpPr>
              <a:spLocks/>
            </p:cNvSpPr>
            <p:nvPr/>
          </p:nvSpPr>
          <p:spPr bwMode="auto">
            <a:xfrm>
              <a:off x="3195" y="3770"/>
              <a:ext cx="59" cy="94"/>
            </a:xfrm>
            <a:custGeom>
              <a:avLst/>
              <a:gdLst>
                <a:gd name="T0" fmla="*/ 0 w 118"/>
                <a:gd name="T1" fmla="*/ 0 h 188"/>
                <a:gd name="T2" fmla="*/ 2 w 118"/>
                <a:gd name="T3" fmla="*/ 1 h 188"/>
                <a:gd name="T4" fmla="*/ 0 w 118"/>
                <a:gd name="T5" fmla="*/ 3 h 188"/>
                <a:gd name="T6" fmla="*/ 0 60000 65536"/>
                <a:gd name="T7" fmla="*/ 0 60000 65536"/>
                <a:gd name="T8" fmla="*/ 0 60000 65536"/>
                <a:gd name="T9" fmla="*/ 0 w 118"/>
                <a:gd name="T10" fmla="*/ 0 h 188"/>
                <a:gd name="T11" fmla="*/ 118 w 118"/>
                <a:gd name="T12" fmla="*/ 188 h 1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8" h="188">
                  <a:moveTo>
                    <a:pt x="0" y="0"/>
                  </a:moveTo>
                  <a:lnTo>
                    <a:pt x="118" y="94"/>
                  </a:lnTo>
                  <a:lnTo>
                    <a:pt x="0" y="188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ES" altLang="es-UY"/>
            </a:p>
          </p:txBody>
        </p:sp>
        <p:sp>
          <p:nvSpPr>
            <p:cNvPr id="9252" name="Rectangle 50"/>
            <p:cNvSpPr>
              <a:spLocks noChangeArrowheads="1"/>
            </p:cNvSpPr>
            <p:nvPr/>
          </p:nvSpPr>
          <p:spPr bwMode="auto">
            <a:xfrm>
              <a:off x="1625" y="3582"/>
              <a:ext cx="452" cy="16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ES" altLang="es-UY"/>
            </a:p>
          </p:txBody>
        </p:sp>
        <p:sp>
          <p:nvSpPr>
            <p:cNvPr id="9253" name="Rectangle 51"/>
            <p:cNvSpPr>
              <a:spLocks noChangeArrowheads="1"/>
            </p:cNvSpPr>
            <p:nvPr/>
          </p:nvSpPr>
          <p:spPr bwMode="auto">
            <a:xfrm>
              <a:off x="1637" y="3605"/>
              <a:ext cx="436" cy="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s-UY" altLang="es-UY" sz="1400">
                  <a:solidFill>
                    <a:srgbClr val="000000"/>
                  </a:solidFill>
                </a:rPr>
                <a:t>finalizar()</a:t>
              </a:r>
              <a:endParaRPr lang="es-UY" altLang="es-UY" sz="1800"/>
            </a:p>
          </p:txBody>
        </p:sp>
        <p:sp>
          <p:nvSpPr>
            <p:cNvPr id="9254" name="Freeform 52"/>
            <p:cNvSpPr>
              <a:spLocks noEditPoints="1"/>
            </p:cNvSpPr>
            <p:nvPr/>
          </p:nvSpPr>
          <p:spPr bwMode="auto">
            <a:xfrm>
              <a:off x="3599" y="2124"/>
              <a:ext cx="1092" cy="872"/>
            </a:xfrm>
            <a:custGeom>
              <a:avLst/>
              <a:gdLst>
                <a:gd name="T0" fmla="*/ 32 w 2185"/>
                <a:gd name="T1" fmla="*/ 25 h 1745"/>
                <a:gd name="T2" fmla="*/ 32 w 2185"/>
                <a:gd name="T3" fmla="*/ 25 h 1745"/>
                <a:gd name="T4" fmla="*/ 34 w 2185"/>
                <a:gd name="T5" fmla="*/ 27 h 1745"/>
                <a:gd name="T6" fmla="*/ 33 w 2185"/>
                <a:gd name="T7" fmla="*/ 27 h 1745"/>
                <a:gd name="T8" fmla="*/ 29 w 2185"/>
                <a:gd name="T9" fmla="*/ 23 h 1745"/>
                <a:gd name="T10" fmla="*/ 29 w 2185"/>
                <a:gd name="T11" fmla="*/ 23 h 1745"/>
                <a:gd name="T12" fmla="*/ 31 w 2185"/>
                <a:gd name="T13" fmla="*/ 25 h 1745"/>
                <a:gd name="T14" fmla="*/ 31 w 2185"/>
                <a:gd name="T15" fmla="*/ 25 h 1745"/>
                <a:gd name="T16" fmla="*/ 26 w 2185"/>
                <a:gd name="T17" fmla="*/ 21 h 1745"/>
                <a:gd name="T18" fmla="*/ 27 w 2185"/>
                <a:gd name="T19" fmla="*/ 21 h 1745"/>
                <a:gd name="T20" fmla="*/ 28 w 2185"/>
                <a:gd name="T21" fmla="*/ 22 h 1745"/>
                <a:gd name="T22" fmla="*/ 28 w 2185"/>
                <a:gd name="T23" fmla="*/ 22 h 1745"/>
                <a:gd name="T24" fmla="*/ 24 w 2185"/>
                <a:gd name="T25" fmla="*/ 19 h 1745"/>
                <a:gd name="T26" fmla="*/ 24 w 2185"/>
                <a:gd name="T27" fmla="*/ 19 h 1745"/>
                <a:gd name="T28" fmla="*/ 25 w 2185"/>
                <a:gd name="T29" fmla="*/ 20 h 1745"/>
                <a:gd name="T30" fmla="*/ 25 w 2185"/>
                <a:gd name="T31" fmla="*/ 20 h 1745"/>
                <a:gd name="T32" fmla="*/ 21 w 2185"/>
                <a:gd name="T33" fmla="*/ 17 h 1745"/>
                <a:gd name="T34" fmla="*/ 21 w 2185"/>
                <a:gd name="T35" fmla="*/ 17 h 1745"/>
                <a:gd name="T36" fmla="*/ 23 w 2185"/>
                <a:gd name="T37" fmla="*/ 18 h 1745"/>
                <a:gd name="T38" fmla="*/ 22 w 2185"/>
                <a:gd name="T39" fmla="*/ 18 h 1745"/>
                <a:gd name="T40" fmla="*/ 18 w 2185"/>
                <a:gd name="T41" fmla="*/ 14 h 1745"/>
                <a:gd name="T42" fmla="*/ 18 w 2185"/>
                <a:gd name="T43" fmla="*/ 14 h 1745"/>
                <a:gd name="T44" fmla="*/ 20 w 2185"/>
                <a:gd name="T45" fmla="*/ 16 h 1745"/>
                <a:gd name="T46" fmla="*/ 20 w 2185"/>
                <a:gd name="T47" fmla="*/ 16 h 1745"/>
                <a:gd name="T48" fmla="*/ 15 w 2185"/>
                <a:gd name="T49" fmla="*/ 12 h 1745"/>
                <a:gd name="T50" fmla="*/ 16 w 2185"/>
                <a:gd name="T51" fmla="*/ 12 h 1745"/>
                <a:gd name="T52" fmla="*/ 17 w 2185"/>
                <a:gd name="T53" fmla="*/ 14 h 1745"/>
                <a:gd name="T54" fmla="*/ 17 w 2185"/>
                <a:gd name="T55" fmla="*/ 14 h 1745"/>
                <a:gd name="T56" fmla="*/ 13 w 2185"/>
                <a:gd name="T57" fmla="*/ 10 h 1745"/>
                <a:gd name="T58" fmla="*/ 13 w 2185"/>
                <a:gd name="T59" fmla="*/ 10 h 1745"/>
                <a:gd name="T60" fmla="*/ 14 w 2185"/>
                <a:gd name="T61" fmla="*/ 11 h 1745"/>
                <a:gd name="T62" fmla="*/ 14 w 2185"/>
                <a:gd name="T63" fmla="*/ 11 h 1745"/>
                <a:gd name="T64" fmla="*/ 10 w 2185"/>
                <a:gd name="T65" fmla="*/ 8 h 1745"/>
                <a:gd name="T66" fmla="*/ 10 w 2185"/>
                <a:gd name="T67" fmla="*/ 8 h 1745"/>
                <a:gd name="T68" fmla="*/ 12 w 2185"/>
                <a:gd name="T69" fmla="*/ 9 h 1745"/>
                <a:gd name="T70" fmla="*/ 12 w 2185"/>
                <a:gd name="T71" fmla="*/ 9 h 1745"/>
                <a:gd name="T72" fmla="*/ 7 w 2185"/>
                <a:gd name="T73" fmla="*/ 6 h 1745"/>
                <a:gd name="T74" fmla="*/ 7 w 2185"/>
                <a:gd name="T75" fmla="*/ 6 h 1745"/>
                <a:gd name="T76" fmla="*/ 9 w 2185"/>
                <a:gd name="T77" fmla="*/ 7 h 1745"/>
                <a:gd name="T78" fmla="*/ 9 w 2185"/>
                <a:gd name="T79" fmla="*/ 7 h 1745"/>
                <a:gd name="T80" fmla="*/ 4 w 2185"/>
                <a:gd name="T81" fmla="*/ 3 h 1745"/>
                <a:gd name="T82" fmla="*/ 5 w 2185"/>
                <a:gd name="T83" fmla="*/ 3 h 1745"/>
                <a:gd name="T84" fmla="*/ 6 w 2185"/>
                <a:gd name="T85" fmla="*/ 5 h 1745"/>
                <a:gd name="T86" fmla="*/ 6 w 2185"/>
                <a:gd name="T87" fmla="*/ 5 h 1745"/>
                <a:gd name="T88" fmla="*/ 2 w 2185"/>
                <a:gd name="T89" fmla="*/ 1 h 1745"/>
                <a:gd name="T90" fmla="*/ 2 w 2185"/>
                <a:gd name="T91" fmla="*/ 1 h 1745"/>
                <a:gd name="T92" fmla="*/ 3 w 2185"/>
                <a:gd name="T93" fmla="*/ 3 h 1745"/>
                <a:gd name="T94" fmla="*/ 3 w 2185"/>
                <a:gd name="T95" fmla="*/ 3 h 1745"/>
                <a:gd name="T96" fmla="*/ 0 w 2185"/>
                <a:gd name="T97" fmla="*/ 0 h 1745"/>
                <a:gd name="T98" fmla="*/ 0 w 2185"/>
                <a:gd name="T99" fmla="*/ 0 h 1745"/>
                <a:gd name="T100" fmla="*/ 1 w 2185"/>
                <a:gd name="T101" fmla="*/ 1 h 1745"/>
                <a:gd name="T102" fmla="*/ 1 w 2185"/>
                <a:gd name="T103" fmla="*/ 1 h 1745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2185"/>
                <a:gd name="T157" fmla="*/ 0 h 1745"/>
                <a:gd name="T158" fmla="*/ 2185 w 2185"/>
                <a:gd name="T159" fmla="*/ 1745 h 1745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2185" h="1745">
                  <a:moveTo>
                    <a:pt x="2170" y="1743"/>
                  </a:moveTo>
                  <a:lnTo>
                    <a:pt x="2069" y="1661"/>
                  </a:lnTo>
                  <a:lnTo>
                    <a:pt x="2065" y="1659"/>
                  </a:lnTo>
                  <a:lnTo>
                    <a:pt x="2065" y="1655"/>
                  </a:lnTo>
                  <a:lnTo>
                    <a:pt x="2065" y="1651"/>
                  </a:lnTo>
                  <a:lnTo>
                    <a:pt x="2067" y="1648"/>
                  </a:lnTo>
                  <a:lnTo>
                    <a:pt x="2069" y="1646"/>
                  </a:lnTo>
                  <a:lnTo>
                    <a:pt x="2072" y="1644"/>
                  </a:lnTo>
                  <a:lnTo>
                    <a:pt x="2076" y="1644"/>
                  </a:lnTo>
                  <a:lnTo>
                    <a:pt x="2080" y="1646"/>
                  </a:lnTo>
                  <a:lnTo>
                    <a:pt x="2183" y="1729"/>
                  </a:lnTo>
                  <a:lnTo>
                    <a:pt x="2185" y="1730"/>
                  </a:lnTo>
                  <a:lnTo>
                    <a:pt x="2185" y="1734"/>
                  </a:lnTo>
                  <a:lnTo>
                    <a:pt x="2185" y="1738"/>
                  </a:lnTo>
                  <a:lnTo>
                    <a:pt x="2183" y="1741"/>
                  </a:lnTo>
                  <a:lnTo>
                    <a:pt x="2181" y="1743"/>
                  </a:lnTo>
                  <a:lnTo>
                    <a:pt x="2177" y="1745"/>
                  </a:lnTo>
                  <a:lnTo>
                    <a:pt x="2174" y="1745"/>
                  </a:lnTo>
                  <a:lnTo>
                    <a:pt x="2170" y="1743"/>
                  </a:lnTo>
                  <a:close/>
                  <a:moveTo>
                    <a:pt x="1995" y="1604"/>
                  </a:moveTo>
                  <a:lnTo>
                    <a:pt x="1892" y="1521"/>
                  </a:lnTo>
                  <a:lnTo>
                    <a:pt x="1890" y="1519"/>
                  </a:lnTo>
                  <a:lnTo>
                    <a:pt x="1888" y="1515"/>
                  </a:lnTo>
                  <a:lnTo>
                    <a:pt x="1890" y="1512"/>
                  </a:lnTo>
                  <a:lnTo>
                    <a:pt x="1892" y="1508"/>
                  </a:lnTo>
                  <a:lnTo>
                    <a:pt x="1894" y="1506"/>
                  </a:lnTo>
                  <a:lnTo>
                    <a:pt x="1897" y="1504"/>
                  </a:lnTo>
                  <a:lnTo>
                    <a:pt x="1901" y="1504"/>
                  </a:lnTo>
                  <a:lnTo>
                    <a:pt x="1905" y="1506"/>
                  </a:lnTo>
                  <a:lnTo>
                    <a:pt x="2006" y="1589"/>
                  </a:lnTo>
                  <a:lnTo>
                    <a:pt x="2008" y="1591"/>
                  </a:lnTo>
                  <a:lnTo>
                    <a:pt x="2010" y="1594"/>
                  </a:lnTo>
                  <a:lnTo>
                    <a:pt x="2010" y="1598"/>
                  </a:lnTo>
                  <a:lnTo>
                    <a:pt x="2008" y="1602"/>
                  </a:lnTo>
                  <a:lnTo>
                    <a:pt x="2004" y="1604"/>
                  </a:lnTo>
                  <a:lnTo>
                    <a:pt x="2002" y="1605"/>
                  </a:lnTo>
                  <a:lnTo>
                    <a:pt x="1999" y="1605"/>
                  </a:lnTo>
                  <a:lnTo>
                    <a:pt x="1995" y="1604"/>
                  </a:lnTo>
                  <a:close/>
                  <a:moveTo>
                    <a:pt x="1820" y="1464"/>
                  </a:moveTo>
                  <a:lnTo>
                    <a:pt x="1717" y="1381"/>
                  </a:lnTo>
                  <a:lnTo>
                    <a:pt x="1715" y="1379"/>
                  </a:lnTo>
                  <a:lnTo>
                    <a:pt x="1713" y="1376"/>
                  </a:lnTo>
                  <a:lnTo>
                    <a:pt x="1713" y="1372"/>
                  </a:lnTo>
                  <a:lnTo>
                    <a:pt x="1715" y="1368"/>
                  </a:lnTo>
                  <a:lnTo>
                    <a:pt x="1719" y="1366"/>
                  </a:lnTo>
                  <a:lnTo>
                    <a:pt x="1721" y="1364"/>
                  </a:lnTo>
                  <a:lnTo>
                    <a:pt x="1724" y="1366"/>
                  </a:lnTo>
                  <a:lnTo>
                    <a:pt x="1728" y="1368"/>
                  </a:lnTo>
                  <a:lnTo>
                    <a:pt x="1831" y="1449"/>
                  </a:lnTo>
                  <a:lnTo>
                    <a:pt x="1833" y="1451"/>
                  </a:lnTo>
                  <a:lnTo>
                    <a:pt x="1835" y="1455"/>
                  </a:lnTo>
                  <a:lnTo>
                    <a:pt x="1833" y="1458"/>
                  </a:lnTo>
                  <a:lnTo>
                    <a:pt x="1833" y="1462"/>
                  </a:lnTo>
                  <a:lnTo>
                    <a:pt x="1829" y="1464"/>
                  </a:lnTo>
                  <a:lnTo>
                    <a:pt x="1826" y="1466"/>
                  </a:lnTo>
                  <a:lnTo>
                    <a:pt x="1822" y="1466"/>
                  </a:lnTo>
                  <a:lnTo>
                    <a:pt x="1820" y="1464"/>
                  </a:lnTo>
                  <a:close/>
                  <a:moveTo>
                    <a:pt x="1644" y="1324"/>
                  </a:moveTo>
                  <a:lnTo>
                    <a:pt x="1542" y="1241"/>
                  </a:lnTo>
                  <a:lnTo>
                    <a:pt x="1539" y="1239"/>
                  </a:lnTo>
                  <a:lnTo>
                    <a:pt x="1539" y="1236"/>
                  </a:lnTo>
                  <a:lnTo>
                    <a:pt x="1539" y="1232"/>
                  </a:lnTo>
                  <a:lnTo>
                    <a:pt x="1540" y="1228"/>
                  </a:lnTo>
                  <a:lnTo>
                    <a:pt x="1542" y="1227"/>
                  </a:lnTo>
                  <a:lnTo>
                    <a:pt x="1546" y="1225"/>
                  </a:lnTo>
                  <a:lnTo>
                    <a:pt x="1550" y="1227"/>
                  </a:lnTo>
                  <a:lnTo>
                    <a:pt x="1553" y="1228"/>
                  </a:lnTo>
                  <a:lnTo>
                    <a:pt x="1656" y="1309"/>
                  </a:lnTo>
                  <a:lnTo>
                    <a:pt x="1658" y="1311"/>
                  </a:lnTo>
                  <a:lnTo>
                    <a:pt x="1658" y="1315"/>
                  </a:lnTo>
                  <a:lnTo>
                    <a:pt x="1658" y="1319"/>
                  </a:lnTo>
                  <a:lnTo>
                    <a:pt x="1656" y="1322"/>
                  </a:lnTo>
                  <a:lnTo>
                    <a:pt x="1655" y="1324"/>
                  </a:lnTo>
                  <a:lnTo>
                    <a:pt x="1651" y="1326"/>
                  </a:lnTo>
                  <a:lnTo>
                    <a:pt x="1647" y="1326"/>
                  </a:lnTo>
                  <a:lnTo>
                    <a:pt x="1644" y="1324"/>
                  </a:lnTo>
                  <a:close/>
                  <a:moveTo>
                    <a:pt x="1469" y="1184"/>
                  </a:moveTo>
                  <a:lnTo>
                    <a:pt x="1366" y="1102"/>
                  </a:lnTo>
                  <a:lnTo>
                    <a:pt x="1364" y="1100"/>
                  </a:lnTo>
                  <a:lnTo>
                    <a:pt x="1362" y="1096"/>
                  </a:lnTo>
                  <a:lnTo>
                    <a:pt x="1362" y="1092"/>
                  </a:lnTo>
                  <a:lnTo>
                    <a:pt x="1364" y="1089"/>
                  </a:lnTo>
                  <a:lnTo>
                    <a:pt x="1367" y="1087"/>
                  </a:lnTo>
                  <a:lnTo>
                    <a:pt x="1371" y="1085"/>
                  </a:lnTo>
                  <a:lnTo>
                    <a:pt x="1375" y="1087"/>
                  </a:lnTo>
                  <a:lnTo>
                    <a:pt x="1379" y="1089"/>
                  </a:lnTo>
                  <a:lnTo>
                    <a:pt x="1480" y="1170"/>
                  </a:lnTo>
                  <a:lnTo>
                    <a:pt x="1482" y="1171"/>
                  </a:lnTo>
                  <a:lnTo>
                    <a:pt x="1483" y="1175"/>
                  </a:lnTo>
                  <a:lnTo>
                    <a:pt x="1483" y="1179"/>
                  </a:lnTo>
                  <a:lnTo>
                    <a:pt x="1482" y="1182"/>
                  </a:lnTo>
                  <a:lnTo>
                    <a:pt x="1478" y="1184"/>
                  </a:lnTo>
                  <a:lnTo>
                    <a:pt x="1476" y="1186"/>
                  </a:lnTo>
                  <a:lnTo>
                    <a:pt x="1472" y="1186"/>
                  </a:lnTo>
                  <a:lnTo>
                    <a:pt x="1469" y="1184"/>
                  </a:lnTo>
                  <a:close/>
                  <a:moveTo>
                    <a:pt x="1294" y="1045"/>
                  </a:moveTo>
                  <a:lnTo>
                    <a:pt x="1191" y="962"/>
                  </a:lnTo>
                  <a:lnTo>
                    <a:pt x="1189" y="960"/>
                  </a:lnTo>
                  <a:lnTo>
                    <a:pt x="1187" y="956"/>
                  </a:lnTo>
                  <a:lnTo>
                    <a:pt x="1187" y="953"/>
                  </a:lnTo>
                  <a:lnTo>
                    <a:pt x="1189" y="949"/>
                  </a:lnTo>
                  <a:lnTo>
                    <a:pt x="1193" y="947"/>
                  </a:lnTo>
                  <a:lnTo>
                    <a:pt x="1195" y="945"/>
                  </a:lnTo>
                  <a:lnTo>
                    <a:pt x="1198" y="947"/>
                  </a:lnTo>
                  <a:lnTo>
                    <a:pt x="1202" y="949"/>
                  </a:lnTo>
                  <a:lnTo>
                    <a:pt x="1305" y="1030"/>
                  </a:lnTo>
                  <a:lnTo>
                    <a:pt x="1307" y="1032"/>
                  </a:lnTo>
                  <a:lnTo>
                    <a:pt x="1309" y="1035"/>
                  </a:lnTo>
                  <a:lnTo>
                    <a:pt x="1307" y="1039"/>
                  </a:lnTo>
                  <a:lnTo>
                    <a:pt x="1307" y="1043"/>
                  </a:lnTo>
                  <a:lnTo>
                    <a:pt x="1303" y="1045"/>
                  </a:lnTo>
                  <a:lnTo>
                    <a:pt x="1299" y="1046"/>
                  </a:lnTo>
                  <a:lnTo>
                    <a:pt x="1296" y="1046"/>
                  </a:lnTo>
                  <a:lnTo>
                    <a:pt x="1294" y="1045"/>
                  </a:lnTo>
                  <a:close/>
                  <a:moveTo>
                    <a:pt x="1117" y="905"/>
                  </a:moveTo>
                  <a:lnTo>
                    <a:pt x="1016" y="822"/>
                  </a:lnTo>
                  <a:lnTo>
                    <a:pt x="1012" y="820"/>
                  </a:lnTo>
                  <a:lnTo>
                    <a:pt x="1012" y="817"/>
                  </a:lnTo>
                  <a:lnTo>
                    <a:pt x="1012" y="813"/>
                  </a:lnTo>
                  <a:lnTo>
                    <a:pt x="1014" y="809"/>
                  </a:lnTo>
                  <a:lnTo>
                    <a:pt x="1016" y="807"/>
                  </a:lnTo>
                  <a:lnTo>
                    <a:pt x="1020" y="806"/>
                  </a:lnTo>
                  <a:lnTo>
                    <a:pt x="1023" y="807"/>
                  </a:lnTo>
                  <a:lnTo>
                    <a:pt x="1027" y="809"/>
                  </a:lnTo>
                  <a:lnTo>
                    <a:pt x="1130" y="890"/>
                  </a:lnTo>
                  <a:lnTo>
                    <a:pt x="1132" y="892"/>
                  </a:lnTo>
                  <a:lnTo>
                    <a:pt x="1132" y="896"/>
                  </a:lnTo>
                  <a:lnTo>
                    <a:pt x="1132" y="899"/>
                  </a:lnTo>
                  <a:lnTo>
                    <a:pt x="1130" y="903"/>
                  </a:lnTo>
                  <a:lnTo>
                    <a:pt x="1128" y="905"/>
                  </a:lnTo>
                  <a:lnTo>
                    <a:pt x="1125" y="907"/>
                  </a:lnTo>
                  <a:lnTo>
                    <a:pt x="1121" y="907"/>
                  </a:lnTo>
                  <a:lnTo>
                    <a:pt x="1117" y="905"/>
                  </a:lnTo>
                  <a:close/>
                  <a:moveTo>
                    <a:pt x="942" y="765"/>
                  </a:moveTo>
                  <a:lnTo>
                    <a:pt x="839" y="684"/>
                  </a:lnTo>
                  <a:lnTo>
                    <a:pt x="838" y="681"/>
                  </a:lnTo>
                  <a:lnTo>
                    <a:pt x="836" y="677"/>
                  </a:lnTo>
                  <a:lnTo>
                    <a:pt x="836" y="673"/>
                  </a:lnTo>
                  <a:lnTo>
                    <a:pt x="838" y="669"/>
                  </a:lnTo>
                  <a:lnTo>
                    <a:pt x="841" y="668"/>
                  </a:lnTo>
                  <a:lnTo>
                    <a:pt x="845" y="666"/>
                  </a:lnTo>
                  <a:lnTo>
                    <a:pt x="849" y="668"/>
                  </a:lnTo>
                  <a:lnTo>
                    <a:pt x="852" y="669"/>
                  </a:lnTo>
                  <a:lnTo>
                    <a:pt x="953" y="750"/>
                  </a:lnTo>
                  <a:lnTo>
                    <a:pt x="955" y="752"/>
                  </a:lnTo>
                  <a:lnTo>
                    <a:pt x="957" y="756"/>
                  </a:lnTo>
                  <a:lnTo>
                    <a:pt x="957" y="760"/>
                  </a:lnTo>
                  <a:lnTo>
                    <a:pt x="955" y="763"/>
                  </a:lnTo>
                  <a:lnTo>
                    <a:pt x="952" y="765"/>
                  </a:lnTo>
                  <a:lnTo>
                    <a:pt x="950" y="767"/>
                  </a:lnTo>
                  <a:lnTo>
                    <a:pt x="946" y="767"/>
                  </a:lnTo>
                  <a:lnTo>
                    <a:pt x="942" y="765"/>
                  </a:lnTo>
                  <a:close/>
                  <a:moveTo>
                    <a:pt x="768" y="625"/>
                  </a:moveTo>
                  <a:lnTo>
                    <a:pt x="665" y="544"/>
                  </a:lnTo>
                  <a:lnTo>
                    <a:pt x="661" y="541"/>
                  </a:lnTo>
                  <a:lnTo>
                    <a:pt x="661" y="537"/>
                  </a:lnTo>
                  <a:lnTo>
                    <a:pt x="661" y="533"/>
                  </a:lnTo>
                  <a:lnTo>
                    <a:pt x="663" y="530"/>
                  </a:lnTo>
                  <a:lnTo>
                    <a:pt x="666" y="528"/>
                  </a:lnTo>
                  <a:lnTo>
                    <a:pt x="668" y="526"/>
                  </a:lnTo>
                  <a:lnTo>
                    <a:pt x="672" y="528"/>
                  </a:lnTo>
                  <a:lnTo>
                    <a:pt x="676" y="530"/>
                  </a:lnTo>
                  <a:lnTo>
                    <a:pt x="779" y="611"/>
                  </a:lnTo>
                  <a:lnTo>
                    <a:pt x="780" y="612"/>
                  </a:lnTo>
                  <a:lnTo>
                    <a:pt x="782" y="616"/>
                  </a:lnTo>
                  <a:lnTo>
                    <a:pt x="780" y="620"/>
                  </a:lnTo>
                  <a:lnTo>
                    <a:pt x="780" y="624"/>
                  </a:lnTo>
                  <a:lnTo>
                    <a:pt x="777" y="625"/>
                  </a:lnTo>
                  <a:lnTo>
                    <a:pt x="773" y="627"/>
                  </a:lnTo>
                  <a:lnTo>
                    <a:pt x="769" y="627"/>
                  </a:lnTo>
                  <a:lnTo>
                    <a:pt x="768" y="625"/>
                  </a:lnTo>
                  <a:close/>
                  <a:moveTo>
                    <a:pt x="591" y="486"/>
                  </a:moveTo>
                  <a:lnTo>
                    <a:pt x="490" y="405"/>
                  </a:lnTo>
                  <a:lnTo>
                    <a:pt x="486" y="401"/>
                  </a:lnTo>
                  <a:lnTo>
                    <a:pt x="486" y="397"/>
                  </a:lnTo>
                  <a:lnTo>
                    <a:pt x="486" y="394"/>
                  </a:lnTo>
                  <a:lnTo>
                    <a:pt x="488" y="390"/>
                  </a:lnTo>
                  <a:lnTo>
                    <a:pt x="490" y="388"/>
                  </a:lnTo>
                  <a:lnTo>
                    <a:pt x="493" y="386"/>
                  </a:lnTo>
                  <a:lnTo>
                    <a:pt x="497" y="388"/>
                  </a:lnTo>
                  <a:lnTo>
                    <a:pt x="501" y="390"/>
                  </a:lnTo>
                  <a:lnTo>
                    <a:pt x="604" y="471"/>
                  </a:lnTo>
                  <a:lnTo>
                    <a:pt x="606" y="473"/>
                  </a:lnTo>
                  <a:lnTo>
                    <a:pt x="606" y="476"/>
                  </a:lnTo>
                  <a:lnTo>
                    <a:pt x="606" y="480"/>
                  </a:lnTo>
                  <a:lnTo>
                    <a:pt x="604" y="484"/>
                  </a:lnTo>
                  <a:lnTo>
                    <a:pt x="602" y="486"/>
                  </a:lnTo>
                  <a:lnTo>
                    <a:pt x="598" y="487"/>
                  </a:lnTo>
                  <a:lnTo>
                    <a:pt x="595" y="487"/>
                  </a:lnTo>
                  <a:lnTo>
                    <a:pt x="591" y="486"/>
                  </a:lnTo>
                  <a:close/>
                  <a:moveTo>
                    <a:pt x="416" y="346"/>
                  </a:moveTo>
                  <a:lnTo>
                    <a:pt x="313" y="265"/>
                  </a:lnTo>
                  <a:lnTo>
                    <a:pt x="311" y="261"/>
                  </a:lnTo>
                  <a:lnTo>
                    <a:pt x="309" y="258"/>
                  </a:lnTo>
                  <a:lnTo>
                    <a:pt x="309" y="254"/>
                  </a:lnTo>
                  <a:lnTo>
                    <a:pt x="311" y="250"/>
                  </a:lnTo>
                  <a:lnTo>
                    <a:pt x="315" y="248"/>
                  </a:lnTo>
                  <a:lnTo>
                    <a:pt x="319" y="247"/>
                  </a:lnTo>
                  <a:lnTo>
                    <a:pt x="322" y="248"/>
                  </a:lnTo>
                  <a:lnTo>
                    <a:pt x="326" y="250"/>
                  </a:lnTo>
                  <a:lnTo>
                    <a:pt x="427" y="331"/>
                  </a:lnTo>
                  <a:lnTo>
                    <a:pt x="429" y="333"/>
                  </a:lnTo>
                  <a:lnTo>
                    <a:pt x="431" y="337"/>
                  </a:lnTo>
                  <a:lnTo>
                    <a:pt x="431" y="340"/>
                  </a:lnTo>
                  <a:lnTo>
                    <a:pt x="429" y="344"/>
                  </a:lnTo>
                  <a:lnTo>
                    <a:pt x="425" y="346"/>
                  </a:lnTo>
                  <a:lnTo>
                    <a:pt x="423" y="348"/>
                  </a:lnTo>
                  <a:lnTo>
                    <a:pt x="420" y="348"/>
                  </a:lnTo>
                  <a:lnTo>
                    <a:pt x="416" y="346"/>
                  </a:lnTo>
                  <a:close/>
                  <a:moveTo>
                    <a:pt x="241" y="206"/>
                  </a:moveTo>
                  <a:lnTo>
                    <a:pt x="138" y="125"/>
                  </a:lnTo>
                  <a:lnTo>
                    <a:pt x="135" y="122"/>
                  </a:lnTo>
                  <a:lnTo>
                    <a:pt x="135" y="118"/>
                  </a:lnTo>
                  <a:lnTo>
                    <a:pt x="135" y="114"/>
                  </a:lnTo>
                  <a:lnTo>
                    <a:pt x="136" y="111"/>
                  </a:lnTo>
                  <a:lnTo>
                    <a:pt x="140" y="109"/>
                  </a:lnTo>
                  <a:lnTo>
                    <a:pt x="142" y="107"/>
                  </a:lnTo>
                  <a:lnTo>
                    <a:pt x="146" y="109"/>
                  </a:lnTo>
                  <a:lnTo>
                    <a:pt x="149" y="111"/>
                  </a:lnTo>
                  <a:lnTo>
                    <a:pt x="252" y="191"/>
                  </a:lnTo>
                  <a:lnTo>
                    <a:pt x="254" y="193"/>
                  </a:lnTo>
                  <a:lnTo>
                    <a:pt x="256" y="197"/>
                  </a:lnTo>
                  <a:lnTo>
                    <a:pt x="254" y="201"/>
                  </a:lnTo>
                  <a:lnTo>
                    <a:pt x="254" y="204"/>
                  </a:lnTo>
                  <a:lnTo>
                    <a:pt x="250" y="206"/>
                  </a:lnTo>
                  <a:lnTo>
                    <a:pt x="247" y="208"/>
                  </a:lnTo>
                  <a:lnTo>
                    <a:pt x="243" y="208"/>
                  </a:lnTo>
                  <a:lnTo>
                    <a:pt x="241" y="206"/>
                  </a:lnTo>
                  <a:close/>
                  <a:moveTo>
                    <a:pt x="65" y="66"/>
                  </a:moveTo>
                  <a:lnTo>
                    <a:pt x="4" y="17"/>
                  </a:lnTo>
                  <a:lnTo>
                    <a:pt x="0" y="13"/>
                  </a:lnTo>
                  <a:lnTo>
                    <a:pt x="0" y="11"/>
                  </a:lnTo>
                  <a:lnTo>
                    <a:pt x="0" y="8"/>
                  </a:lnTo>
                  <a:lnTo>
                    <a:pt x="2" y="4"/>
                  </a:lnTo>
                  <a:lnTo>
                    <a:pt x="4" y="2"/>
                  </a:lnTo>
                  <a:lnTo>
                    <a:pt x="8" y="0"/>
                  </a:lnTo>
                  <a:lnTo>
                    <a:pt x="11" y="0"/>
                  </a:lnTo>
                  <a:lnTo>
                    <a:pt x="15" y="2"/>
                  </a:lnTo>
                  <a:lnTo>
                    <a:pt x="78" y="52"/>
                  </a:lnTo>
                  <a:lnTo>
                    <a:pt x="79" y="54"/>
                  </a:lnTo>
                  <a:lnTo>
                    <a:pt x="79" y="57"/>
                  </a:lnTo>
                  <a:lnTo>
                    <a:pt x="79" y="61"/>
                  </a:lnTo>
                  <a:lnTo>
                    <a:pt x="78" y="65"/>
                  </a:lnTo>
                  <a:lnTo>
                    <a:pt x="76" y="66"/>
                  </a:lnTo>
                  <a:lnTo>
                    <a:pt x="72" y="68"/>
                  </a:lnTo>
                  <a:lnTo>
                    <a:pt x="68" y="68"/>
                  </a:lnTo>
                  <a:lnTo>
                    <a:pt x="65" y="66"/>
                  </a:lnTo>
                  <a:close/>
                </a:path>
              </a:pathLst>
            </a:custGeom>
            <a:solidFill>
              <a:srgbClr val="000000"/>
            </a:solidFill>
            <a:ln w="15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ES" altLang="es-UY"/>
            </a:p>
          </p:txBody>
        </p:sp>
        <p:sp>
          <p:nvSpPr>
            <p:cNvPr id="9255" name="Freeform 53"/>
            <p:cNvSpPr>
              <a:spLocks noEditPoints="1"/>
            </p:cNvSpPr>
            <p:nvPr/>
          </p:nvSpPr>
          <p:spPr bwMode="auto">
            <a:xfrm>
              <a:off x="3972" y="2671"/>
              <a:ext cx="1431" cy="641"/>
            </a:xfrm>
            <a:custGeom>
              <a:avLst/>
              <a:gdLst>
                <a:gd name="T0" fmla="*/ 45 w 2861"/>
                <a:gd name="T1" fmla="*/ 4 h 1284"/>
                <a:gd name="T2" fmla="*/ 42 w 2861"/>
                <a:gd name="T3" fmla="*/ 0 h 1284"/>
                <a:gd name="T4" fmla="*/ 42 w 2861"/>
                <a:gd name="T5" fmla="*/ 4 h 1284"/>
                <a:gd name="T6" fmla="*/ 45 w 2861"/>
                <a:gd name="T7" fmla="*/ 4 h 1284"/>
                <a:gd name="T8" fmla="*/ 0 w 2861"/>
                <a:gd name="T9" fmla="*/ 20 h 1284"/>
                <a:gd name="T10" fmla="*/ 45 w 2861"/>
                <a:gd name="T11" fmla="*/ 20 h 1284"/>
                <a:gd name="T12" fmla="*/ 45 w 2861"/>
                <a:gd name="T13" fmla="*/ 4 h 1284"/>
                <a:gd name="T14" fmla="*/ 42 w 2861"/>
                <a:gd name="T15" fmla="*/ 4 h 1284"/>
                <a:gd name="T16" fmla="*/ 42 w 2861"/>
                <a:gd name="T17" fmla="*/ 0 h 1284"/>
                <a:gd name="T18" fmla="*/ 0 w 2861"/>
                <a:gd name="T19" fmla="*/ 0 h 1284"/>
                <a:gd name="T20" fmla="*/ 0 w 2861"/>
                <a:gd name="T21" fmla="*/ 20 h 128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861"/>
                <a:gd name="T34" fmla="*/ 0 h 1284"/>
                <a:gd name="T35" fmla="*/ 2861 w 2861"/>
                <a:gd name="T36" fmla="*/ 1284 h 128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861" h="1284">
                  <a:moveTo>
                    <a:pt x="2861" y="298"/>
                  </a:moveTo>
                  <a:lnTo>
                    <a:pt x="2627" y="0"/>
                  </a:lnTo>
                  <a:lnTo>
                    <a:pt x="2627" y="298"/>
                  </a:lnTo>
                  <a:lnTo>
                    <a:pt x="2861" y="298"/>
                  </a:lnTo>
                  <a:close/>
                  <a:moveTo>
                    <a:pt x="0" y="1284"/>
                  </a:moveTo>
                  <a:lnTo>
                    <a:pt x="2861" y="1284"/>
                  </a:lnTo>
                  <a:lnTo>
                    <a:pt x="2861" y="298"/>
                  </a:lnTo>
                  <a:lnTo>
                    <a:pt x="2627" y="298"/>
                  </a:lnTo>
                  <a:lnTo>
                    <a:pt x="2627" y="0"/>
                  </a:lnTo>
                  <a:lnTo>
                    <a:pt x="0" y="0"/>
                  </a:lnTo>
                  <a:lnTo>
                    <a:pt x="0" y="128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ES" altLang="es-UY"/>
            </a:p>
          </p:txBody>
        </p:sp>
        <p:sp>
          <p:nvSpPr>
            <p:cNvPr id="9256" name="Freeform 54"/>
            <p:cNvSpPr>
              <a:spLocks/>
            </p:cNvSpPr>
            <p:nvPr/>
          </p:nvSpPr>
          <p:spPr bwMode="auto">
            <a:xfrm>
              <a:off x="5286" y="2671"/>
              <a:ext cx="117" cy="149"/>
            </a:xfrm>
            <a:custGeom>
              <a:avLst/>
              <a:gdLst>
                <a:gd name="T0" fmla="*/ 4 w 234"/>
                <a:gd name="T1" fmla="*/ 5 h 298"/>
                <a:gd name="T2" fmla="*/ 0 w 234"/>
                <a:gd name="T3" fmla="*/ 0 h 298"/>
                <a:gd name="T4" fmla="*/ 0 w 234"/>
                <a:gd name="T5" fmla="*/ 5 h 298"/>
                <a:gd name="T6" fmla="*/ 4 w 234"/>
                <a:gd name="T7" fmla="*/ 5 h 29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34"/>
                <a:gd name="T13" fmla="*/ 0 h 298"/>
                <a:gd name="T14" fmla="*/ 234 w 234"/>
                <a:gd name="T15" fmla="*/ 298 h 29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34" h="298">
                  <a:moveTo>
                    <a:pt x="234" y="298"/>
                  </a:moveTo>
                  <a:lnTo>
                    <a:pt x="0" y="0"/>
                  </a:lnTo>
                  <a:lnTo>
                    <a:pt x="0" y="298"/>
                  </a:lnTo>
                  <a:lnTo>
                    <a:pt x="234" y="298"/>
                  </a:lnTo>
                  <a:close/>
                </a:path>
              </a:pathLst>
            </a:cu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ES" altLang="es-UY"/>
            </a:p>
          </p:txBody>
        </p:sp>
        <p:sp>
          <p:nvSpPr>
            <p:cNvPr id="9257" name="Freeform 55"/>
            <p:cNvSpPr>
              <a:spLocks/>
            </p:cNvSpPr>
            <p:nvPr/>
          </p:nvSpPr>
          <p:spPr bwMode="auto">
            <a:xfrm>
              <a:off x="3972" y="2671"/>
              <a:ext cx="1431" cy="641"/>
            </a:xfrm>
            <a:custGeom>
              <a:avLst/>
              <a:gdLst>
                <a:gd name="T0" fmla="*/ 0 w 2861"/>
                <a:gd name="T1" fmla="*/ 20 h 1284"/>
                <a:gd name="T2" fmla="*/ 45 w 2861"/>
                <a:gd name="T3" fmla="*/ 20 h 1284"/>
                <a:gd name="T4" fmla="*/ 45 w 2861"/>
                <a:gd name="T5" fmla="*/ 4 h 1284"/>
                <a:gd name="T6" fmla="*/ 42 w 2861"/>
                <a:gd name="T7" fmla="*/ 4 h 1284"/>
                <a:gd name="T8" fmla="*/ 42 w 2861"/>
                <a:gd name="T9" fmla="*/ 0 h 1284"/>
                <a:gd name="T10" fmla="*/ 0 w 2861"/>
                <a:gd name="T11" fmla="*/ 0 h 1284"/>
                <a:gd name="T12" fmla="*/ 0 w 2861"/>
                <a:gd name="T13" fmla="*/ 20 h 128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861"/>
                <a:gd name="T22" fmla="*/ 0 h 1284"/>
                <a:gd name="T23" fmla="*/ 2861 w 2861"/>
                <a:gd name="T24" fmla="*/ 1284 h 128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861" h="1284">
                  <a:moveTo>
                    <a:pt x="0" y="1284"/>
                  </a:moveTo>
                  <a:lnTo>
                    <a:pt x="2861" y="1284"/>
                  </a:lnTo>
                  <a:lnTo>
                    <a:pt x="2861" y="298"/>
                  </a:lnTo>
                  <a:lnTo>
                    <a:pt x="2627" y="298"/>
                  </a:lnTo>
                  <a:lnTo>
                    <a:pt x="2627" y="0"/>
                  </a:lnTo>
                  <a:lnTo>
                    <a:pt x="0" y="0"/>
                  </a:lnTo>
                  <a:lnTo>
                    <a:pt x="0" y="1284"/>
                  </a:lnTo>
                  <a:close/>
                </a:path>
              </a:pathLst>
            </a:cu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ES" altLang="es-UY"/>
            </a:p>
          </p:txBody>
        </p:sp>
        <p:sp>
          <p:nvSpPr>
            <p:cNvPr id="9258" name="Rectangle 56"/>
            <p:cNvSpPr>
              <a:spLocks noChangeArrowheads="1"/>
            </p:cNvSpPr>
            <p:nvPr/>
          </p:nvSpPr>
          <p:spPr bwMode="auto">
            <a:xfrm>
              <a:off x="4023" y="2727"/>
              <a:ext cx="937" cy="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s-UY" altLang="es-UY" sz="1400">
                  <a:solidFill>
                    <a:srgbClr val="000000"/>
                  </a:solidFill>
                </a:rPr>
                <a:t>El sistema recuerda</a:t>
              </a:r>
              <a:endParaRPr lang="es-UY" altLang="es-UY" sz="1800"/>
            </a:p>
          </p:txBody>
        </p:sp>
        <p:sp>
          <p:nvSpPr>
            <p:cNvPr id="9259" name="Rectangle 57"/>
            <p:cNvSpPr>
              <a:spLocks noChangeArrowheads="1"/>
            </p:cNvSpPr>
            <p:nvPr/>
          </p:nvSpPr>
          <p:spPr bwMode="auto">
            <a:xfrm>
              <a:off x="4023" y="2859"/>
              <a:ext cx="1066" cy="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s-UY" altLang="es-UY" sz="1400">
                  <a:solidFill>
                    <a:srgbClr val="000000"/>
                  </a:solidFill>
                </a:rPr>
                <a:t>al Cliente (en el primer</a:t>
              </a:r>
              <a:endParaRPr lang="es-UY" altLang="es-UY" sz="1800"/>
            </a:p>
          </p:txBody>
        </p:sp>
        <p:sp>
          <p:nvSpPr>
            <p:cNvPr id="9260" name="Rectangle 58"/>
            <p:cNvSpPr>
              <a:spLocks noChangeArrowheads="1"/>
            </p:cNvSpPr>
            <p:nvPr/>
          </p:nvSpPr>
          <p:spPr bwMode="auto">
            <a:xfrm>
              <a:off x="4023" y="2993"/>
              <a:ext cx="978" cy="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s-UY" altLang="es-UY" sz="1400">
                  <a:solidFill>
                    <a:srgbClr val="000000"/>
                  </a:solidFill>
                </a:rPr>
                <a:t>mensaje) y la cuenta</a:t>
              </a:r>
              <a:endParaRPr lang="es-UY" altLang="es-UY" sz="1800"/>
            </a:p>
          </p:txBody>
        </p:sp>
        <p:sp>
          <p:nvSpPr>
            <p:cNvPr id="9261" name="Rectangle 59"/>
            <p:cNvSpPr>
              <a:spLocks noChangeArrowheads="1"/>
            </p:cNvSpPr>
            <p:nvPr/>
          </p:nvSpPr>
          <p:spPr bwMode="auto">
            <a:xfrm>
              <a:off x="4023" y="3125"/>
              <a:ext cx="1166" cy="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s-UY" altLang="es-UY" sz="1400">
                  <a:solidFill>
                    <a:srgbClr val="000000"/>
                  </a:solidFill>
                </a:rPr>
                <a:t>(en el segundo mensaje)</a:t>
              </a:r>
              <a:endParaRPr lang="es-UY" altLang="es-UY" sz="1800"/>
            </a:p>
          </p:txBody>
        </p:sp>
      </p:grp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Diseño: Guías para el Abordaje del Diseño</a:t>
            </a:r>
          </a:p>
        </p:txBody>
      </p:sp>
    </p:spTree>
    <p:extLst>
      <p:ext uri="{BB962C8B-B14F-4D97-AF65-F5344CB8AC3E}">
        <p14:creationId xmlns:p14="http://schemas.microsoft.com/office/powerpoint/2010/main" val="25654456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s-UY" altLang="es-UY" sz="3000"/>
              <a:t>Caso de Estudio</a:t>
            </a:r>
            <a:br>
              <a:rPr lang="es-UY" altLang="es-UY" sz="3000"/>
            </a:br>
            <a:r>
              <a:rPr lang="es-UY" altLang="es-UY"/>
              <a:t>Descripción de Operaciones</a:t>
            </a:r>
            <a:endParaRPr lang="en-US" altLang="es-UY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916113"/>
            <a:ext cx="8496300" cy="43211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s-UY" altLang="es-UY" sz="2400" b="1">
                <a:latin typeface="Courier New" panose="02070309020205020404" pitchFamily="49" charset="0"/>
              </a:rPr>
              <a:t>autenticarCliente (codCliente:String):bool</a:t>
            </a:r>
          </a:p>
          <a:p>
            <a:pPr lvl="1" eaLnBrk="1" hangingPunct="1">
              <a:lnSpc>
                <a:spcPct val="90000"/>
              </a:lnSpc>
            </a:pPr>
            <a:r>
              <a:rPr lang="es-UY" altLang="es-UY" sz="2500"/>
              <a:t>Valida la existencia del cliente</a:t>
            </a:r>
          </a:p>
          <a:p>
            <a:pPr eaLnBrk="1" hangingPunct="1">
              <a:lnSpc>
                <a:spcPct val="90000"/>
              </a:lnSpc>
            </a:pPr>
            <a:r>
              <a:rPr lang="es-UY" altLang="es-UY" sz="2400" b="1">
                <a:latin typeface="Courier New" panose="02070309020205020404" pitchFamily="49" charset="0"/>
              </a:rPr>
              <a:t>ingresarCuenta (nroCuenta:int, </a:t>
            </a:r>
            <a:br>
              <a:rPr lang="es-UY" altLang="es-UY" sz="2400" b="1">
                <a:latin typeface="Courier New" panose="02070309020205020404" pitchFamily="49" charset="0"/>
              </a:rPr>
            </a:br>
            <a:r>
              <a:rPr lang="es-UY" altLang="es-UY" sz="2400" b="1">
                <a:latin typeface="Courier New" panose="02070309020205020404" pitchFamily="49" charset="0"/>
              </a:rPr>
              <a:t>                nomBanco:String)</a:t>
            </a:r>
          </a:p>
          <a:p>
            <a:pPr lvl="1" eaLnBrk="1" hangingPunct="1">
              <a:lnSpc>
                <a:spcPct val="90000"/>
              </a:lnSpc>
            </a:pPr>
            <a:r>
              <a:rPr lang="es-UY" altLang="es-UY" sz="2500"/>
              <a:t>Obtiene la cuenta </a:t>
            </a:r>
            <a:r>
              <a:rPr lang="es-UY" altLang="es-UY" sz="2400" b="1">
                <a:latin typeface="Courier New" panose="02070309020205020404" pitchFamily="49" charset="0"/>
              </a:rPr>
              <a:t>nroCuenta</a:t>
            </a:r>
            <a:r>
              <a:rPr lang="es-UY" altLang="es-UY" sz="2500"/>
              <a:t> del banco </a:t>
            </a:r>
            <a:r>
              <a:rPr lang="es-UY" altLang="es-UY" sz="2400" b="1">
                <a:latin typeface="Courier New" panose="02070309020205020404" pitchFamily="49" charset="0"/>
              </a:rPr>
              <a:t>nomBanco</a:t>
            </a:r>
            <a:r>
              <a:rPr lang="es-UY" altLang="es-UY" sz="2500"/>
              <a:t> sobre la cual se realizará la transacción</a:t>
            </a:r>
          </a:p>
          <a:p>
            <a:pPr eaLnBrk="1" hangingPunct="1">
              <a:lnSpc>
                <a:spcPct val="90000"/>
              </a:lnSpc>
            </a:pPr>
            <a:r>
              <a:rPr lang="es-UY" altLang="es-UY" sz="2400" b="1">
                <a:latin typeface="Courier New" panose="02070309020205020404" pitchFamily="49" charset="0"/>
              </a:rPr>
              <a:t>ingresarMonto (monto:float)</a:t>
            </a:r>
          </a:p>
          <a:p>
            <a:pPr lvl="1" eaLnBrk="1" hangingPunct="1">
              <a:lnSpc>
                <a:spcPct val="90000"/>
              </a:lnSpc>
            </a:pPr>
            <a:r>
              <a:rPr lang="es-UY" altLang="es-UY" sz="2500"/>
              <a:t>Realiza la transacción de débito por el monto indicado sobre la cuenta del cliente</a:t>
            </a:r>
          </a:p>
          <a:p>
            <a:pPr eaLnBrk="1" hangingPunct="1">
              <a:lnSpc>
                <a:spcPct val="90000"/>
              </a:lnSpc>
            </a:pPr>
            <a:r>
              <a:rPr lang="es-UY" altLang="es-UY" sz="2400" b="1">
                <a:latin typeface="Courier New" panose="02070309020205020404" pitchFamily="49" charset="0"/>
              </a:rPr>
              <a:t>finalizar ()</a:t>
            </a:r>
          </a:p>
          <a:p>
            <a:pPr lvl="1" eaLnBrk="1" hangingPunct="1">
              <a:lnSpc>
                <a:spcPct val="90000"/>
              </a:lnSpc>
            </a:pPr>
            <a:r>
              <a:rPr lang="es-UY" altLang="es-UY" sz="2500"/>
              <a:t>Finaliza la operativa del sistema</a:t>
            </a:r>
            <a:endParaRPr lang="en-US" altLang="es-UY" sz="2500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Diseño: Guías para el Abordaje del Diseño</a:t>
            </a:r>
          </a:p>
        </p:txBody>
      </p:sp>
    </p:spTree>
    <p:extLst>
      <p:ext uri="{BB962C8B-B14F-4D97-AF65-F5344CB8AC3E}">
        <p14:creationId xmlns:p14="http://schemas.microsoft.com/office/powerpoint/2010/main" val="22698695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s-UY" altLang="es-UY" sz="3000">
                <a:solidFill>
                  <a:schemeClr val="tx1"/>
                </a:solidFill>
              </a:rPr>
              <a:t>Caso de Estudio</a:t>
            </a:r>
            <a:br>
              <a:rPr lang="es-UY" altLang="es-UY" sz="3000">
                <a:solidFill>
                  <a:schemeClr val="tx1"/>
                </a:solidFill>
              </a:rPr>
            </a:br>
            <a:r>
              <a:rPr lang="es-UY" altLang="es-UY">
                <a:solidFill>
                  <a:schemeClr val="tx1"/>
                </a:solidFill>
              </a:rPr>
              <a:t>Caso de Uso (2)</a:t>
            </a:r>
            <a:endParaRPr lang="en-US" altLang="es-UY">
              <a:solidFill>
                <a:schemeClr val="tx1"/>
              </a:solidFill>
            </a:endParaRPr>
          </a:p>
        </p:txBody>
      </p:sp>
      <p:graphicFrame>
        <p:nvGraphicFramePr>
          <p:cNvPr id="336938" name="Group 42"/>
          <p:cNvGraphicFramePr>
            <a:graphicFrameLocks noGrp="1"/>
          </p:cNvGraphicFramePr>
          <p:nvPr>
            <p:ph sz="half" idx="2"/>
          </p:nvPr>
        </p:nvGraphicFramePr>
        <p:xfrm>
          <a:off x="107950" y="1916113"/>
          <a:ext cx="8856663" cy="4541837"/>
        </p:xfrm>
        <a:graphic>
          <a:graphicData uri="http://schemas.openxmlformats.org/drawingml/2006/table">
            <a:tbl>
              <a:tblPr/>
              <a:tblGrid>
                <a:gridCol w="1511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9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54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0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771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Nombre</a:t>
                      </a:r>
                      <a:endParaRPr kumimoji="0" lang="es-E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Consulta de Depósitos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Actores</a:t>
                      </a:r>
                      <a:endParaRPr kumimoji="0" lang="es-E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Cliente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5412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Sinopsis</a:t>
                      </a:r>
                      <a:endParaRPr kumimoji="0" lang="es-E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6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El caso de uso comienza cuando el cliente inserta su tarjeta en el cajero e ingresa su clave de usuario. Tras ingresar los datos de validación (igual que en el caso de uso Retiro de Cuenta), el cliente indica el nombre del banco y el número de cuenta sobre la cual desea consultar el total de depósitos (históricos). Posteriormente, el sistema calcula el total de depósitos histórico y lo devuelve. Finalmente, el cliente retira su tarjeta.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U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U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Diseño: Guías para el Abordaje del Diseño</a:t>
            </a:r>
          </a:p>
        </p:txBody>
      </p:sp>
    </p:spTree>
    <p:extLst>
      <p:ext uri="{BB962C8B-B14F-4D97-AF65-F5344CB8AC3E}">
        <p14:creationId xmlns:p14="http://schemas.microsoft.com/office/powerpoint/2010/main" val="13193347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me1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Composit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28</TotalTime>
  <Words>1616</Words>
  <Application>Microsoft Office PowerPoint</Application>
  <PresentationFormat>Presentación en pantalla (4:3)</PresentationFormat>
  <Paragraphs>263</Paragraphs>
  <Slides>24</Slides>
  <Notes>15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31" baseType="lpstr">
      <vt:lpstr>Arial</vt:lpstr>
      <vt:lpstr>Calibri</vt:lpstr>
      <vt:lpstr>Courier New</vt:lpstr>
      <vt:lpstr>Times New Roman</vt:lpstr>
      <vt:lpstr>Wingdings</vt:lpstr>
      <vt:lpstr>Wingdings 2</vt:lpstr>
      <vt:lpstr>Theme1</vt:lpstr>
      <vt:lpstr>Programación Avanzada</vt:lpstr>
      <vt:lpstr>Contenido</vt:lpstr>
      <vt:lpstr>Introducción</vt:lpstr>
      <vt:lpstr>Caso de Estudio</vt:lpstr>
      <vt:lpstr>Caso de Estudio Modelo de Dominio</vt:lpstr>
      <vt:lpstr>Caso de Estudio Caso de Uso</vt:lpstr>
      <vt:lpstr>Caso de Estudio DSS con Memoria</vt:lpstr>
      <vt:lpstr>Caso de Estudio Descripción de Operaciones</vt:lpstr>
      <vt:lpstr>Caso de Estudio Caso de Uso (2)</vt:lpstr>
      <vt:lpstr>Caso de Estudio DSS con Memoria (2)</vt:lpstr>
      <vt:lpstr>Caso de Estudio Descripción de Operaciones (2)</vt:lpstr>
      <vt:lpstr>Guías para el Abordaje del Diseño</vt:lpstr>
      <vt:lpstr>Guías para el Abordaje del Diseño Organizar Operaciones</vt:lpstr>
      <vt:lpstr>Guías para el Abordaje del Diseño Organizar Operaciones (2)</vt:lpstr>
      <vt:lpstr>Guías para el Abordaje del Diseño Ejemplo (Organizar Operaciones)</vt:lpstr>
      <vt:lpstr>Guías para el Abordaje del Diseño Definir Ubicación de Instancias</vt:lpstr>
      <vt:lpstr>Guías para el Abordaje del Diseño Definir Colaboraciones</vt:lpstr>
      <vt:lpstr>Guías para el Abordaje del Diseño Ejemplo (Definir Colaboraciones)</vt:lpstr>
      <vt:lpstr>Guías para el Abordaje del Diseño Diseñar Colaboraciones</vt:lpstr>
      <vt:lpstr>Guías para el Abordaje del Diseño Ejemplo (Diseñar Colaboraciones)</vt:lpstr>
      <vt:lpstr>Guías para el Abordaje del Diseño Ejemplo (Diseñar Colaboraciones) (2)</vt:lpstr>
      <vt:lpstr>Guías para el Abordaje del Diseño Ejemplo (Diseñar Colaboraciones) (3)</vt:lpstr>
      <vt:lpstr>Guías para el Abordaje del Diseño Ejemplo (Diseñar Colaboraciones) (4)</vt:lpstr>
      <vt:lpstr>Guías para el Abordaje del Diseño Ejemplo (Diseñar Colaboraciones) (5)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11</cp:revision>
  <dcterms:created xsi:type="dcterms:W3CDTF">2013-04-08T04:25:11Z</dcterms:created>
  <dcterms:modified xsi:type="dcterms:W3CDTF">2017-03-04T19:51:01Z</dcterms:modified>
</cp:coreProperties>
</file>