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Diseño: Diseño de la Estructura de una Colaboración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456487" cy="1412875"/>
          </a:xfrm>
        </p:spPr>
        <p:txBody>
          <a:bodyPr/>
          <a:lstStyle/>
          <a:p>
            <a:pPr eaLnBrk="1" hangingPunct="1"/>
            <a:r>
              <a:rPr lang="es-UY" altLang="es-UY" sz="3000">
                <a:solidFill>
                  <a:schemeClr val="tx1"/>
                </a:solidFill>
              </a:rPr>
              <a:t>Construcción de un DCD</a:t>
            </a:r>
            <a:br>
              <a:rPr lang="es-UY" altLang="es-UY" sz="3000">
                <a:solidFill>
                  <a:schemeClr val="tx1"/>
                </a:solidFill>
              </a:rPr>
            </a:br>
            <a:r>
              <a:rPr lang="es-UY" altLang="es-UY">
                <a:solidFill>
                  <a:schemeClr val="tx1"/>
                </a:solidFill>
              </a:rPr>
              <a:t>Información Previa </a:t>
            </a:r>
            <a:r>
              <a:rPr lang="es-UY" altLang="es-UY" sz="3200">
                <a:solidFill>
                  <a:schemeClr val="tx1"/>
                </a:solidFill>
              </a:rPr>
              <a:t>(Interacciones)</a:t>
            </a:r>
            <a:endParaRPr lang="en-US" altLang="es-UY" sz="3200">
              <a:solidFill>
                <a:schemeClr val="tx1"/>
              </a:solidFill>
            </a:endParaRPr>
          </a:p>
        </p:txBody>
      </p:sp>
      <p:pic>
        <p:nvPicPr>
          <p:cNvPr id="12291" name="Picture 10" descr="ej_di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844675"/>
            <a:ext cx="8497888" cy="4535488"/>
          </a:xfrm>
          <a:noFill/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32051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Identificar las Clases e Ilustrarlas</a:t>
            </a:r>
            <a:br>
              <a:rPr lang="es-ES_tradnl" altLang="es-UY" sz="3000"/>
            </a:br>
            <a:r>
              <a:rPr lang="es-ES_tradnl" altLang="es-UY"/>
              <a:t>Pasos 1, 2 y 3</a:t>
            </a:r>
            <a:endParaRPr lang="es-UY" altLang="es-UY"/>
          </a:p>
        </p:txBody>
      </p:sp>
      <p:pic>
        <p:nvPicPr>
          <p:cNvPr id="13315" name="Picture 6" descr="diseño - dcd pasos1,2,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1675"/>
            <a:ext cx="79787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3193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Agregar Operaciones y Métodos</a:t>
            </a:r>
            <a:br>
              <a:rPr lang="es-ES_tradnl" altLang="es-UY"/>
            </a:br>
            <a:r>
              <a:rPr lang="es-ES_tradnl" altLang="es-UY"/>
              <a:t>Paso 4</a:t>
            </a:r>
            <a:endParaRPr lang="es-UY" altLang="es-UY"/>
          </a:p>
        </p:txBody>
      </p:sp>
      <p:pic>
        <p:nvPicPr>
          <p:cNvPr id="14339" name="Picture 4" descr="diseño - dcd paso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1675"/>
            <a:ext cx="79756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4143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Agregar Información de Tipos</a:t>
            </a:r>
            <a:br>
              <a:rPr lang="es-ES_tradnl" altLang="es-UY"/>
            </a:br>
            <a:r>
              <a:rPr lang="es-ES_tradnl" altLang="es-UY"/>
              <a:t>Paso 5</a:t>
            </a:r>
            <a:endParaRPr lang="es-UY" altLang="es-UY"/>
          </a:p>
        </p:txBody>
      </p:sp>
      <p:pic>
        <p:nvPicPr>
          <p:cNvPr id="15363" name="Picture 6" descr="diseño - dcd pas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1675"/>
            <a:ext cx="79756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15277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427913" cy="1295400"/>
          </a:xfrm>
        </p:spPr>
        <p:txBody>
          <a:bodyPr/>
          <a:lstStyle/>
          <a:p>
            <a:pPr eaLnBrk="1" hangingPunct="1"/>
            <a:r>
              <a:rPr lang="es-ES_tradnl" altLang="es-UY" sz="3000"/>
              <a:t>Agregar Asociaciones y Navegabilidad</a:t>
            </a:r>
            <a:br>
              <a:rPr lang="es-ES_tradnl" altLang="es-UY"/>
            </a:br>
            <a:r>
              <a:rPr lang="es-ES_tradnl" altLang="es-UY"/>
              <a:t>Pasos 6 y 7</a:t>
            </a:r>
            <a:endParaRPr lang="es-UY" altLang="es-UY"/>
          </a:p>
        </p:txBody>
      </p:sp>
      <p:pic>
        <p:nvPicPr>
          <p:cNvPr id="16387" name="Picture 7" descr="diseño - dcd pasos6,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3263"/>
            <a:ext cx="79787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66448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85750"/>
            <a:ext cx="5892800" cy="1198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Agregar Dependencias</a:t>
            </a:r>
            <a:br>
              <a:rPr lang="es-ES_tradnl" altLang="es-UY"/>
            </a:br>
            <a:r>
              <a:rPr lang="es-ES_tradnl" altLang="es-UY"/>
              <a:t>Paso 8</a:t>
            </a:r>
            <a:endParaRPr lang="es-UY" altLang="es-UY"/>
          </a:p>
        </p:txBody>
      </p:sp>
      <p:pic>
        <p:nvPicPr>
          <p:cNvPr id="17411" name="Picture 4" descr="diseño - dcd pasos6,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3263"/>
            <a:ext cx="7993063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reeform 5"/>
          <p:cNvSpPr>
            <a:spLocks/>
          </p:cNvSpPr>
          <p:nvPr/>
        </p:nvSpPr>
        <p:spPr bwMode="auto">
          <a:xfrm>
            <a:off x="376238" y="2560638"/>
            <a:ext cx="7939087" cy="3817937"/>
          </a:xfrm>
          <a:custGeom>
            <a:avLst/>
            <a:gdLst>
              <a:gd name="T0" fmla="*/ 2147483647 w 5001"/>
              <a:gd name="T1" fmla="*/ 0 h 2405"/>
              <a:gd name="T2" fmla="*/ 0 w 5001"/>
              <a:gd name="T3" fmla="*/ 0 h 2405"/>
              <a:gd name="T4" fmla="*/ 0 w 5001"/>
              <a:gd name="T5" fmla="*/ 2147483647 h 2405"/>
              <a:gd name="T6" fmla="*/ 2147483647 w 5001"/>
              <a:gd name="T7" fmla="*/ 2147483647 h 2405"/>
              <a:gd name="T8" fmla="*/ 2147483647 w 5001"/>
              <a:gd name="T9" fmla="*/ 2147483647 h 2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01"/>
              <a:gd name="T16" fmla="*/ 0 h 2405"/>
              <a:gd name="T17" fmla="*/ 5001 w 5001"/>
              <a:gd name="T18" fmla="*/ 2405 h 2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01" h="2405">
                <a:moveTo>
                  <a:pt x="251" y="0"/>
                </a:moveTo>
                <a:lnTo>
                  <a:pt x="0" y="0"/>
                </a:lnTo>
                <a:lnTo>
                  <a:pt x="0" y="2405"/>
                </a:lnTo>
                <a:lnTo>
                  <a:pt x="5001" y="2405"/>
                </a:lnTo>
                <a:lnTo>
                  <a:pt x="5001" y="1755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grpSp>
        <p:nvGrpSpPr>
          <p:cNvPr id="17413" name="Group 9"/>
          <p:cNvGrpSpPr>
            <a:grpSpLocks/>
          </p:cNvGrpSpPr>
          <p:nvPr/>
        </p:nvGrpSpPr>
        <p:grpSpPr bwMode="auto">
          <a:xfrm rot="-5400000">
            <a:off x="8238331" y="5342732"/>
            <a:ext cx="150813" cy="165100"/>
            <a:chOff x="4921" y="3469"/>
            <a:chExt cx="95" cy="104"/>
          </a:xfrm>
        </p:grpSpPr>
        <p:sp>
          <p:nvSpPr>
            <p:cNvPr id="17414" name="Line 7"/>
            <p:cNvSpPr>
              <a:spLocks noChangeShapeType="1"/>
            </p:cNvSpPr>
            <p:nvPr/>
          </p:nvSpPr>
          <p:spPr bwMode="auto">
            <a:xfrm flipH="1">
              <a:off x="4921" y="3521"/>
              <a:ext cx="95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7415" name="Line 8"/>
            <p:cNvSpPr>
              <a:spLocks noChangeShapeType="1"/>
            </p:cNvSpPr>
            <p:nvPr/>
          </p:nvSpPr>
          <p:spPr bwMode="auto">
            <a:xfrm flipH="1" flipV="1">
              <a:off x="4921" y="3469"/>
              <a:ext cx="95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78632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188913"/>
            <a:ext cx="7369175" cy="1311275"/>
          </a:xfrm>
        </p:spPr>
        <p:txBody>
          <a:bodyPr/>
          <a:lstStyle/>
          <a:p>
            <a:pPr eaLnBrk="1" hangingPunct="1"/>
            <a:r>
              <a:rPr lang="es-ES_tradnl" altLang="es-UY" sz="3000"/>
              <a:t>Agregar interfaces, fábricas y datatypes </a:t>
            </a:r>
            <a:br>
              <a:rPr lang="es-ES_tradnl" altLang="es-UY" sz="3000"/>
            </a:br>
            <a:r>
              <a:rPr lang="es-ES_tradnl" altLang="es-UY"/>
              <a:t>Paso 9</a:t>
            </a:r>
            <a:endParaRPr lang="es-UY" altLang="es-UY"/>
          </a:p>
        </p:txBody>
      </p:sp>
      <p:pic>
        <p:nvPicPr>
          <p:cNvPr id="18435" name="Picture 8" descr="paso9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2857500"/>
            <a:ext cx="4405312" cy="2236788"/>
          </a:xfrm>
          <a:noFill/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9047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Inclusión de Operaciones</a:t>
            </a:r>
            <a:endParaRPr lang="es-UY" altLang="es-UY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Operación </a:t>
            </a:r>
            <a:r>
              <a:rPr lang="es-ES_tradnl" altLang="es-UY" i="1"/>
              <a:t>create</a:t>
            </a:r>
            <a:r>
              <a:rPr lang="es-ES_tradnl" altLang="es-UY"/>
              <a:t>:</a:t>
            </a:r>
          </a:p>
          <a:p>
            <a:pPr lvl="1" eaLnBrk="1" hangingPunct="1"/>
            <a:r>
              <a:rPr lang="es-ES_tradnl" altLang="es-UY"/>
              <a:t>La operación </a:t>
            </a:r>
            <a:r>
              <a:rPr lang="es-ES_tradnl" altLang="es-UY" i="1"/>
              <a:t>create</a:t>
            </a:r>
            <a:r>
              <a:rPr lang="es-ES_tradnl" altLang="es-UY"/>
              <a:t> es utilizada para la creación de instancias</a:t>
            </a:r>
          </a:p>
          <a:p>
            <a:pPr lvl="1" eaLnBrk="1" hangingPunct="1"/>
            <a:r>
              <a:rPr lang="es-ES_tradnl" altLang="es-UY"/>
              <a:t>Esta forma es propia de UML e independiente de todo lenguaje de programación</a:t>
            </a:r>
          </a:p>
          <a:p>
            <a:pPr lvl="1" eaLnBrk="1" hangingPunct="1"/>
            <a:r>
              <a:rPr lang="es-ES_tradnl" altLang="es-UY"/>
              <a:t>Este mensaje se corresponde con los constructores de clases</a:t>
            </a:r>
          </a:p>
          <a:p>
            <a:pPr lvl="1" eaLnBrk="1" hangingPunct="1"/>
            <a:r>
              <a:rPr lang="es-ES_tradnl" altLang="es-UY"/>
              <a:t>Los constructores están siempre presentes en las clases por lo que es común omitirlos en los diagramas de clases de diseño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93091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Inclusión de Operaciones (2)</a:t>
            </a:r>
            <a:endParaRPr lang="es-UY" alt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Operaciones de acceso: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Son utilizados para obtener el valor de un atributo (</a:t>
            </a:r>
            <a:r>
              <a:rPr lang="es-ES_tradnl" altLang="es-UY" i="1"/>
              <a:t>get</a:t>
            </a:r>
            <a:r>
              <a:rPr lang="es-ES_tradnl" altLang="es-UY"/>
              <a:t>) o para modificarlo (</a:t>
            </a:r>
            <a:r>
              <a:rPr lang="es-ES_tradnl" altLang="es-UY" i="1"/>
              <a:t>set</a:t>
            </a:r>
            <a:r>
              <a:rPr lang="es-ES_tradnl" altLang="es-UY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Lo usual es declarar los atributos como privados y necesitar este tipo de operaciones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Sin embargo se las excluye de los diagramas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Por defecto se asume que un atributo tiene su </a:t>
            </a:r>
            <a:r>
              <a:rPr lang="es-ES_tradnl" altLang="es-UY" i="1"/>
              <a:t>get</a:t>
            </a:r>
            <a:r>
              <a:rPr lang="es-ES_tradnl" altLang="es-UY"/>
              <a:t> y </a:t>
            </a:r>
            <a:r>
              <a:rPr lang="es-ES_tradnl" altLang="es-UY" i="1"/>
              <a:t>set</a:t>
            </a:r>
            <a:r>
              <a:rPr lang="es-ES_tradnl" altLang="es-UY"/>
              <a:t> asociado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Es posible indicar que para un atributo no se brindará la operación set correspondiente aplicándole la restricción {readOnly} 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18798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Inclusión de Operaciones (3)</a:t>
            </a:r>
            <a:endParaRPr lang="es-UY" alt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Operaciones de acceso (cont.)</a:t>
            </a:r>
          </a:p>
          <a:p>
            <a:pPr lvl="1" eaLnBrk="1" hangingPunct="1"/>
            <a:r>
              <a:rPr lang="es-ES_tradnl" altLang="es-UY"/>
              <a:t>Ejemplo: la implementación de la clase Empleado contendrá las operaciones</a:t>
            </a:r>
          </a:p>
          <a:p>
            <a:pPr lvl="2" eaLnBrk="1" hangingPunct="1"/>
            <a:r>
              <a:rPr lang="es-ES_tradnl" altLang="es-UY">
                <a:latin typeface="Lucida Console" panose="020B0609040504020204" pitchFamily="49" charset="0"/>
              </a:rPr>
              <a:t>calcularAportes()</a:t>
            </a:r>
            <a:r>
              <a:rPr lang="es-ES_tradnl" altLang="es-UY"/>
              <a:t> </a:t>
            </a:r>
          </a:p>
          <a:p>
            <a:pPr lvl="2" eaLnBrk="1" hangingPunct="1"/>
            <a:r>
              <a:rPr lang="es-ES_tradnl" altLang="es-UY">
                <a:latin typeface="Lucida Console" panose="020B0609040504020204" pitchFamily="49" charset="0"/>
              </a:rPr>
              <a:t>asignarCliente()</a:t>
            </a:r>
            <a:endParaRPr lang="es-ES_tradnl" altLang="es-UY"/>
          </a:p>
          <a:p>
            <a:pPr lvl="2" eaLnBrk="1" hangingPunct="1"/>
            <a:r>
              <a:rPr lang="es-ES_tradnl" altLang="es-UY">
                <a:latin typeface="Lucida Console" panose="020B0609040504020204" pitchFamily="49" charset="0"/>
              </a:rPr>
              <a:t>getNombre()</a:t>
            </a:r>
            <a:endParaRPr lang="es-ES_tradnl" altLang="es-UY"/>
          </a:p>
          <a:p>
            <a:pPr lvl="2" eaLnBrk="1" hangingPunct="1"/>
            <a:r>
              <a:rPr lang="es-ES_tradnl" altLang="es-UY">
                <a:latin typeface="Lucida Console" panose="020B0609040504020204" pitchFamily="49" charset="0"/>
              </a:rPr>
              <a:t>setNombre()</a:t>
            </a:r>
          </a:p>
          <a:p>
            <a:pPr lvl="2" eaLnBrk="1" hangingPunct="1"/>
            <a:r>
              <a:rPr lang="es-ES_tradnl" altLang="es-UY">
                <a:latin typeface="Lucida Console" panose="020B0609040504020204" pitchFamily="49" charset="0"/>
              </a:rPr>
              <a:t>getSueldo()</a:t>
            </a:r>
          </a:p>
        </p:txBody>
      </p:sp>
      <p:pic>
        <p:nvPicPr>
          <p:cNvPr id="21508" name="Picture 4" descr="diseño - dcd read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27416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73283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Introducción</a:t>
            </a:r>
          </a:p>
          <a:p>
            <a:pPr eaLnBrk="1" hangingPunct="1"/>
            <a:r>
              <a:rPr lang="es-ES_tradnl" altLang="es-UY"/>
              <a:t>Diagrama de Clases de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67797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>
                <a:solidFill>
                  <a:schemeClr val="tx1"/>
                </a:solidFill>
              </a:rPr>
              <a:t>Inclusión de Colecciones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Las colecciones (tratadas como fuera indicado) usualmente disponen todas de las mismas operaciones</a:t>
            </a:r>
          </a:p>
          <a:p>
            <a:pPr eaLnBrk="1" hangingPunct="1"/>
            <a:r>
              <a:rPr lang="es-ES_tradnl" altLang="es-UY"/>
              <a:t>Por tal razón no aportarían mayor información al diagrama y es común omitirlas</a:t>
            </a:r>
          </a:p>
          <a:p>
            <a:pPr eaLnBrk="1" hangingPunct="1"/>
            <a:r>
              <a:rPr lang="es-ES_tradnl" altLang="es-UY"/>
              <a:t>La necesidad de una colección se deriva de las multiplicidades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7760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Inclusión de Colecciones (2)</a:t>
            </a:r>
            <a:endParaRPr lang="es-UY" alt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Ejemplo</a:t>
            </a:r>
            <a:endParaRPr lang="es-UY" altLang="es-UY"/>
          </a:p>
        </p:txBody>
      </p:sp>
      <p:pic>
        <p:nvPicPr>
          <p:cNvPr id="23556" name="Picture 4" descr="diseño - dcd col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13752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6600" y="560863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Un ATM tendrá asociado: </a:t>
            </a:r>
            <a:endParaRPr lang="es-UY" altLang="es-UY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619500" y="5373688"/>
            <a:ext cx="299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Una </a:t>
            </a:r>
            <a:r>
              <a:rPr lang="es-ES_tradnl" altLang="es-UY" u="sng"/>
              <a:t>sola</a:t>
            </a:r>
            <a:r>
              <a:rPr lang="es-ES_tradnl" altLang="es-UY"/>
              <a:t> transacción actual</a:t>
            </a:r>
            <a:endParaRPr lang="es-UY" altLang="es-UY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619500" y="5876925"/>
            <a:ext cx="455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Una </a:t>
            </a:r>
            <a:r>
              <a:rPr lang="es-ES_tradnl" altLang="es-UY" u="sng"/>
              <a:t>colección</a:t>
            </a:r>
            <a:r>
              <a:rPr lang="es-ES_tradnl" altLang="es-UY"/>
              <a:t> de transacciones finalizadas</a:t>
            </a:r>
            <a:endParaRPr lang="es-UY" altLang="es-UY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3492500" y="5373688"/>
            <a:ext cx="144463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424784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300">
                <a:solidFill>
                  <a:schemeClr val="tx1"/>
                </a:solidFill>
              </a:rPr>
              <a:t>Diseño de la Estructura</a:t>
            </a:r>
            <a:br>
              <a:rPr lang="es-ES_tradnl" altLang="es-UY" sz="4400">
                <a:solidFill>
                  <a:schemeClr val="tx1"/>
                </a:solidFill>
              </a:rPr>
            </a:br>
            <a:r>
              <a:rPr lang="es-ES_tradnl" altLang="es-UY" sz="4400">
                <a:solidFill>
                  <a:schemeClr val="tx1"/>
                </a:solidFill>
              </a:rPr>
              <a:t>Errores Comunes</a:t>
            </a:r>
            <a:endParaRPr lang="en-US" altLang="es-UY" sz="440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 altLang="es-UY"/>
              <a:t>No incluir las dependencias existentes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Omitir la definición de los datatypes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No incluir interfaces, controladores ni fábricas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Sobrecargar el diagrama con operaciones omitibles (create, set, etc.)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Incluir colecciones como clases innecesariamente</a:t>
            </a:r>
            <a:endParaRPr lang="en-U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35778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</a:t>
            </a:r>
            <a:endParaRPr lang="es-UY" alt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La asignación de responsabilidades ha sido completada</a:t>
            </a:r>
          </a:p>
          <a:p>
            <a:pPr eaLnBrk="1" hangingPunct="1"/>
            <a:r>
              <a:rPr lang="es-ES_tradnl" altLang="es-UY"/>
              <a:t>La parte dinámica de la colaboración que se está diseñando ha sido determinada</a:t>
            </a:r>
          </a:p>
          <a:p>
            <a:pPr eaLnBrk="1" hangingPunct="1"/>
            <a:r>
              <a:rPr lang="es-ES_tradnl" altLang="es-UY"/>
              <a:t>Habiendo finalizado la construcción de los diagramas de comunicación es posible especificar la parte estructural de la colaboración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3170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 (2)</a:t>
            </a:r>
            <a:endParaRPr lang="es-UY" altLang="es-UY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963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Esta especificación se realizará mediante los diagramas de clases de UML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Estos diagramas: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Ilustran la </a:t>
            </a:r>
            <a:r>
              <a:rPr lang="es-ES_tradnl" altLang="es-UY" u="sng"/>
              <a:t>estructura</a:t>
            </a:r>
            <a:r>
              <a:rPr lang="es-ES_tradnl" altLang="es-UY"/>
              <a:t> de la solución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Están anotados con información de diseño, como por ejemplo operaciones y navegabilidades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Al artefacto resultante lo llamamos </a:t>
            </a:r>
            <a:r>
              <a:rPr lang="es-ES_tradnl" altLang="es-UY" b="1"/>
              <a:t>Diagrama de Clases de Diseño</a:t>
            </a:r>
            <a:r>
              <a:rPr lang="es-UY" altLang="es-UY"/>
              <a:t> (DCD) y será incluido en el Modelo de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2126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456487" cy="1412875"/>
          </a:xfrm>
        </p:spPr>
        <p:txBody>
          <a:bodyPr/>
          <a:lstStyle/>
          <a:p>
            <a:pPr eaLnBrk="1" hangingPunct="1"/>
            <a:r>
              <a:rPr lang="es-ES_tradnl" altLang="es-UY" sz="3700"/>
              <a:t>Diagrama de Clases de Diseño</a:t>
            </a:r>
            <a:endParaRPr lang="es-UY" altLang="es-UY" sz="37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 sz="3000"/>
              <a:t>Un Diagrama de Clases de Diseño especifica la estructura de una colaboración</a:t>
            </a:r>
          </a:p>
          <a:p>
            <a:pPr eaLnBrk="1" hangingPunct="1"/>
            <a:r>
              <a:rPr lang="es-ES_tradnl" altLang="es-UY" sz="3000"/>
              <a:t>Los elementos que contiene son representaciones gráficas de </a:t>
            </a:r>
            <a:r>
              <a:rPr lang="es-ES_tradnl" altLang="es-UY" sz="3000" u="sng"/>
              <a:t>algunos</a:t>
            </a:r>
            <a:r>
              <a:rPr lang="es-ES_tradnl" altLang="es-UY" sz="3000"/>
              <a:t> elementos de diseño contenidos en el modelo</a:t>
            </a:r>
          </a:p>
          <a:p>
            <a:pPr eaLnBrk="1" hangingPunct="1"/>
            <a:r>
              <a:rPr lang="es-ES_tradnl" altLang="es-UY" sz="3000"/>
              <a:t>Los elementos a incluir son solamente aquellos que sean necesarios para solucionar el/los caso/s de uso realizado/s por la colaboración</a:t>
            </a:r>
            <a:endParaRPr lang="es-UY" altLang="es-UY" sz="30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026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816850" cy="1412875"/>
          </a:xfrm>
        </p:spPr>
        <p:txBody>
          <a:bodyPr/>
          <a:lstStyle/>
          <a:p>
            <a:pPr eaLnBrk="1" hangingPunct="1"/>
            <a:r>
              <a:rPr lang="es-ES_tradnl" altLang="es-UY" sz="3700">
                <a:solidFill>
                  <a:schemeClr val="tx1"/>
                </a:solidFill>
              </a:rPr>
              <a:t>Diagrama de Clases de Diseño (2)</a:t>
            </a:r>
            <a:endParaRPr lang="es-UY" altLang="es-UY" sz="370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4963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UY"/>
              <a:t>Elementos de diseño a incluir: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Clases, asociaciones y atributos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Navegabilidades de asociaciones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Operaciones de clases y existencia de métodos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Interfaces con sus operaciones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Información acerca del tipo de los atributos y de los valores devueltos por las operaciones (incluyendo datatypes)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Generalizaciones entre clases o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UY"/>
              <a:t>Dependencias</a:t>
            </a:r>
            <a:r>
              <a:rPr lang="es-UY" altLang="es-UY"/>
              <a:t> entre elementos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67943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>
                <a:solidFill>
                  <a:schemeClr val="tx1"/>
                </a:solidFill>
              </a:rPr>
              <a:t>Construcción de un DCD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139112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Para la construcción de un DCD:</a:t>
            </a:r>
            <a:endParaRPr lang="es-UY" altLang="es-UY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900113" y="2349500"/>
            <a:ext cx="80645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s-ES_tradnl" altLang="es-UY" sz="2600"/>
              <a:t>Identificar todas las clases que participan de la solución de los casos de uso. Hacer esto analizando los diagramas de comunicación</a:t>
            </a:r>
          </a:p>
          <a:p>
            <a:pPr eaLnBrk="1" hangingPunct="1">
              <a:buFontTx/>
              <a:buAutoNum type="arabicPeriod"/>
            </a:pPr>
            <a:r>
              <a:rPr lang="es-ES_tradnl" altLang="es-UY" sz="2600"/>
              <a:t>Incluirlas en un el diagrama de clases</a:t>
            </a:r>
          </a:p>
          <a:p>
            <a:pPr eaLnBrk="1" hangingPunct="1">
              <a:buFontTx/>
              <a:buAutoNum type="arabicPeriod"/>
            </a:pPr>
            <a:r>
              <a:rPr lang="es-ES_tradnl" altLang="es-UY" sz="2600"/>
              <a:t>Replicar los atributos de los conceptos correspondientes en el Modelo de Dominio, agregando aquellos nuevos que sean necesarios</a:t>
            </a:r>
          </a:p>
          <a:p>
            <a:pPr eaLnBrk="1" hangingPunct="1">
              <a:buFontTx/>
              <a:buAutoNum type="arabicPeriod"/>
            </a:pPr>
            <a:r>
              <a:rPr lang="es-ES_tradnl" altLang="es-UY" sz="2600"/>
              <a:t>Agregar las operaciones correspondientes a cada clase analizando los diagramas de comunicación</a:t>
            </a:r>
            <a:endParaRPr lang="es-UY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552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>
                <a:solidFill>
                  <a:schemeClr val="tx1"/>
                </a:solidFill>
              </a:rPr>
              <a:t>Construcción de un DCD (2)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139112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Para la construcción de un DCD (cont.):</a:t>
            </a:r>
            <a:endParaRPr lang="es-UY" altLang="es-UY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98525" y="2349500"/>
            <a:ext cx="785018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 startAt="5"/>
            </a:pPr>
            <a:r>
              <a:rPr lang="es-ES_tradnl" altLang="es-UY" sz="2600"/>
              <a:t>Agregar la información de tipos a los atributos y operaciones</a:t>
            </a:r>
          </a:p>
          <a:p>
            <a:pPr eaLnBrk="1" hangingPunct="1">
              <a:buFontTx/>
              <a:buAutoNum type="arabicPeriod" startAt="5"/>
            </a:pPr>
            <a:r>
              <a:rPr lang="es-ES_tradnl" altLang="es-UY" sz="2600"/>
              <a:t>Agregar las asociaciones necesarias para permitir las visibilidades por atributo requeridas en los diagramas de comunicación</a:t>
            </a:r>
          </a:p>
          <a:p>
            <a:pPr eaLnBrk="1" hangingPunct="1">
              <a:buFontTx/>
              <a:buAutoNum type="arabicPeriod" startAt="5"/>
            </a:pPr>
            <a:r>
              <a:rPr lang="es-ES_tradnl" altLang="es-UY" sz="2600"/>
              <a:t>Agregar navegabilidades para indicar la dirección de cada visibilidad por atributo</a:t>
            </a:r>
          </a:p>
          <a:p>
            <a:pPr eaLnBrk="1" hangingPunct="1">
              <a:buFontTx/>
              <a:buAutoNum type="arabicPeriod" startAt="5"/>
            </a:pPr>
            <a:r>
              <a:rPr lang="es-ES_tradnl" altLang="es-UY" sz="2600"/>
              <a:t>Agregar dependencias para reflejar los demás tipos de visibilidades existentes</a:t>
            </a:r>
          </a:p>
          <a:p>
            <a:pPr eaLnBrk="1" hangingPunct="1">
              <a:buFontTx/>
              <a:buAutoNum type="arabicPeriod" startAt="5"/>
            </a:pPr>
            <a:r>
              <a:rPr lang="es-ES_tradnl" altLang="es-UY" sz="2600"/>
              <a:t>Agregar interfaces, fábricas y datatypes</a:t>
            </a:r>
            <a:endParaRPr lang="es-UY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64890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456487" cy="1412875"/>
          </a:xfrm>
        </p:spPr>
        <p:txBody>
          <a:bodyPr/>
          <a:lstStyle/>
          <a:p>
            <a:pPr eaLnBrk="1" hangingPunct="1"/>
            <a:r>
              <a:rPr lang="es-UY" altLang="es-UY" sz="3000">
                <a:solidFill>
                  <a:schemeClr val="tx1"/>
                </a:solidFill>
              </a:rPr>
              <a:t>Construcción de un DCD</a:t>
            </a:r>
            <a:br>
              <a:rPr lang="es-UY" altLang="es-UY" sz="3000">
                <a:solidFill>
                  <a:schemeClr val="tx1"/>
                </a:solidFill>
              </a:rPr>
            </a:br>
            <a:r>
              <a:rPr lang="es-UY" altLang="es-UY">
                <a:solidFill>
                  <a:schemeClr val="tx1"/>
                </a:solidFill>
              </a:rPr>
              <a:t>Información Previa </a:t>
            </a:r>
            <a:r>
              <a:rPr lang="es-UY" altLang="es-UY" sz="3200">
                <a:solidFill>
                  <a:schemeClr val="tx1"/>
                </a:solidFill>
              </a:rPr>
              <a:t>(Dominio)</a:t>
            </a:r>
            <a:endParaRPr lang="en-US" altLang="es-UY" sz="3200">
              <a:solidFill>
                <a:schemeClr val="tx1"/>
              </a:solidFill>
            </a:endParaRPr>
          </a:p>
        </p:txBody>
      </p:sp>
      <p:pic>
        <p:nvPicPr>
          <p:cNvPr id="11267" name="Picture 9" descr="ej_dis_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713" y="2420938"/>
            <a:ext cx="7927975" cy="3122612"/>
          </a:xfrm>
          <a:noFill/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Diseño de la Estructura de una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13124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971</Words>
  <Application>Microsoft Office PowerPoint</Application>
  <PresentationFormat>Presentación en pantalla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Console</vt:lpstr>
      <vt:lpstr>Wingdings 2</vt:lpstr>
      <vt:lpstr>Theme1</vt:lpstr>
      <vt:lpstr>Programación Avanzada</vt:lpstr>
      <vt:lpstr>Contenido</vt:lpstr>
      <vt:lpstr>Introducción</vt:lpstr>
      <vt:lpstr>Introducción (2)</vt:lpstr>
      <vt:lpstr>Diagrama de Clases de Diseño</vt:lpstr>
      <vt:lpstr>Diagrama de Clases de Diseño (2)</vt:lpstr>
      <vt:lpstr>Construcción de un DCD</vt:lpstr>
      <vt:lpstr>Construcción de un DCD (2)</vt:lpstr>
      <vt:lpstr>Construcción de un DCD Información Previa (Dominio)</vt:lpstr>
      <vt:lpstr>Construcción de un DCD Información Previa (Interacciones)</vt:lpstr>
      <vt:lpstr>Identificar las Clases e Ilustrarlas Pasos 1, 2 y 3</vt:lpstr>
      <vt:lpstr>Agregar Operaciones y Métodos Paso 4</vt:lpstr>
      <vt:lpstr>Agregar Información de Tipos Paso 5</vt:lpstr>
      <vt:lpstr>Agregar Asociaciones y Navegabilidad Pasos 6 y 7</vt:lpstr>
      <vt:lpstr>Agregar Dependencias Paso 8</vt:lpstr>
      <vt:lpstr>Agregar interfaces, fábricas y datatypes  Paso 9</vt:lpstr>
      <vt:lpstr>Inclusión de Operaciones</vt:lpstr>
      <vt:lpstr>Inclusión de Operaciones (2)</vt:lpstr>
      <vt:lpstr>Inclusión de Operaciones (3)</vt:lpstr>
      <vt:lpstr>Inclusión de Colecciones</vt:lpstr>
      <vt:lpstr>Inclusión de Colecciones (2)</vt:lpstr>
      <vt:lpstr>Diseño de la Estructura Errores Comunes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</cp:revision>
  <dcterms:created xsi:type="dcterms:W3CDTF">2013-04-08T04:25:11Z</dcterms:created>
  <dcterms:modified xsi:type="dcterms:W3CDTF">2017-03-04T19:56:15Z</dcterms:modified>
</cp:coreProperties>
</file>