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AF63-9BDD-4C47-A11F-B74419EB1EA0}" type="datetimeFigureOut">
              <a:rPr lang="es-UY" smtClean="0"/>
              <a:t>4/3/2017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72814-74DE-4896-A780-29517503BAE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52306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D1931C-E63E-41CE-96F6-762D70FBFFD9}" type="slidenum">
              <a:rPr lang="es-UY" smtClean="0"/>
              <a:pPr eaLnBrk="1" hangingPunct="1"/>
              <a:t>1</a:t>
            </a:fld>
            <a:endParaRPr lang="es-UY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1738ABB5-63CB-40F6-ABBB-3E9BC8B7C926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1738ABB5-63CB-40F6-ABBB-3E9BC8B7C926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ABB5-63CB-40F6-ABBB-3E9BC8B7C926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1738ABB5-63CB-40F6-ABBB-3E9BC8B7C926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1738ABB5-63CB-40F6-ABBB-3E9BC8B7C926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1738ABB5-63CB-40F6-ABBB-3E9BC8B7C926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1738ABB5-63CB-40F6-ABBB-3E9BC8B7C926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1738ABB5-63CB-40F6-ABBB-3E9BC8B7C926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1738ABB5-63CB-40F6-ABBB-3E9BC8B7C926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UY"/>
              <a:t>Programación Avanzada - Curso 2017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UY"/>
              <a:t>Implementación: Generación de Código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738ABB5-63CB-40F6-ABBB-3E9BC8B7C926}" type="slidenum">
              <a:rPr lang="es-UY" smtClean="0"/>
              <a:t>‹Nº›</a:t>
            </a:fld>
            <a:endParaRPr lang="es-UY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l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_tradnl" sz="4500" dirty="0">
                <a:solidFill>
                  <a:schemeClr val="tx1"/>
                </a:solidFill>
              </a:rPr>
              <a:t>Programación Avanzada</a:t>
            </a:r>
            <a:endParaRPr lang="es-UY" sz="4500" dirty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ES_tradnl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</a:p>
          <a:p>
            <a:pPr eaLnBrk="1" hangingPunct="1"/>
            <a:r>
              <a:rPr lang="es-ES_tradnl" sz="3500" dirty="0"/>
              <a:t>Generación de Código</a:t>
            </a:r>
          </a:p>
        </p:txBody>
      </p:sp>
    </p:spTree>
    <p:extLst>
      <p:ext uri="{BB962C8B-B14F-4D97-AF65-F5344CB8AC3E}">
        <p14:creationId xmlns:p14="http://schemas.microsoft.com/office/powerpoint/2010/main" val="167132997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620000" cy="12414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Implementar la Estructura</a:t>
            </a:r>
            <a:br>
              <a:rPr lang="es-ES_tradnl"/>
            </a:br>
            <a:r>
              <a:rPr lang="es-ES_tradnl"/>
              <a:t>Relaciones – Generalizaciones</a:t>
            </a:r>
            <a:endParaRPr lang="es-UY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/>
            <a:r>
              <a:rPr lang="es-ES_tradnl" sz="2800" dirty="0"/>
              <a:t>Las generalizaciones se obtienen directamente del DCD</a:t>
            </a:r>
          </a:p>
          <a:p>
            <a:pPr eaLnBrk="1" hangingPunct="1"/>
            <a:r>
              <a:rPr lang="es-ES_tradnl" sz="2800" dirty="0"/>
              <a:t>Los lenguajes de programación orientados a objetos proveen una construcción para esto</a:t>
            </a:r>
          </a:p>
          <a:p>
            <a:pPr lvl="1" eaLnBrk="1" hangingPunct="1"/>
            <a:r>
              <a:rPr lang="es-ES_tradnl" sz="2400" dirty="0"/>
              <a:t>En la declaración de la clase se especifica su ancestro (muchos lenguajes permiten sólo uno)</a:t>
            </a:r>
          </a:p>
          <a:p>
            <a:pPr eaLnBrk="1" hangingPunct="1"/>
            <a:r>
              <a:rPr lang="es-ES_tradnl" sz="2800" dirty="0"/>
              <a:t>Ejemplos:</a:t>
            </a:r>
          </a:p>
          <a:p>
            <a:pPr lvl="1" eaLnBrk="1" hangingPunct="1"/>
            <a:r>
              <a:rPr lang="es-ES_tradnl" sz="2400" dirty="0"/>
              <a:t>Java: </a:t>
            </a:r>
            <a:r>
              <a:rPr lang="es-ES_tradnl" dirty="0"/>
              <a:t>	</a:t>
            </a:r>
            <a:r>
              <a:rPr lang="es-ES_tradnl" sz="2000" dirty="0" err="1">
                <a:solidFill>
                  <a:srgbClr val="0033CC"/>
                </a:solidFill>
                <a:latin typeface="Lucida Console" pitchFamily="49" charset="0"/>
              </a:rPr>
              <a:t>class</a:t>
            </a:r>
            <a:r>
              <a:rPr lang="es-ES_tradnl" sz="2000" dirty="0">
                <a:latin typeface="Lucida Console" pitchFamily="49" charset="0"/>
              </a:rPr>
              <a:t> Jornalero </a:t>
            </a:r>
            <a:r>
              <a:rPr lang="es-ES_tradnl" sz="2000" dirty="0" err="1">
                <a:solidFill>
                  <a:srgbClr val="0033CC"/>
                </a:solidFill>
                <a:latin typeface="Lucida Console" pitchFamily="49" charset="0"/>
              </a:rPr>
              <a:t>extends</a:t>
            </a:r>
            <a:r>
              <a:rPr lang="es-ES_tradnl" sz="2000" dirty="0">
                <a:latin typeface="Lucida Console" pitchFamily="49" charset="0"/>
              </a:rPr>
              <a:t> Empleado</a:t>
            </a:r>
          </a:p>
          <a:p>
            <a:pPr lvl="1" eaLnBrk="1" hangingPunct="1"/>
            <a:r>
              <a:rPr lang="es-ES_tradnl" sz="2400" dirty="0"/>
              <a:t>C++:	</a:t>
            </a:r>
            <a:r>
              <a:rPr lang="es-ES_tradnl" sz="2000" dirty="0" err="1">
                <a:solidFill>
                  <a:srgbClr val="0033CC"/>
                </a:solidFill>
                <a:latin typeface="Lucida Console" pitchFamily="49" charset="0"/>
              </a:rPr>
              <a:t>class</a:t>
            </a:r>
            <a:r>
              <a:rPr lang="es-ES_tradnl" sz="2000" dirty="0">
                <a:latin typeface="Lucida Console" pitchFamily="49" charset="0"/>
              </a:rPr>
              <a:t> Jornalero: </a:t>
            </a:r>
            <a:r>
              <a:rPr lang="es-ES_tradnl" sz="2000" dirty="0" err="1">
                <a:solidFill>
                  <a:srgbClr val="0033CC"/>
                </a:solidFill>
                <a:latin typeface="Lucida Console" pitchFamily="49" charset="0"/>
              </a:rPr>
              <a:t>public</a:t>
            </a:r>
            <a:r>
              <a:rPr lang="es-ES_tradnl" sz="2000" dirty="0">
                <a:latin typeface="Lucida Console" pitchFamily="49" charset="0"/>
              </a:rPr>
              <a:t>  Empleado</a:t>
            </a:r>
          </a:p>
          <a:p>
            <a:pPr lvl="1" eaLnBrk="1" hangingPunct="1"/>
            <a:r>
              <a:rPr lang="es-ES_tradnl" sz="2400" dirty="0"/>
              <a:t>C#:	</a:t>
            </a:r>
            <a:r>
              <a:rPr lang="es-ES_tradnl" sz="2000" dirty="0" err="1">
                <a:solidFill>
                  <a:srgbClr val="0033CC"/>
                </a:solidFill>
                <a:latin typeface="Lucida Console" pitchFamily="49" charset="0"/>
              </a:rPr>
              <a:t>class</a:t>
            </a:r>
            <a:r>
              <a:rPr lang="es-ES_tradnl" sz="2000" dirty="0">
                <a:latin typeface="Lucida Console" pitchFamily="49" charset="0"/>
              </a:rPr>
              <a:t> Jornalero: Empleado</a:t>
            </a:r>
            <a:endParaRPr lang="es-UY" sz="2000" dirty="0">
              <a:latin typeface="Lucida Console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ABB5-63CB-40F6-ABBB-3E9BC8B7C926}" type="slidenum">
              <a:rPr lang="es-UY" smtClean="0"/>
              <a:t>10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8311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Implementar la Estructura</a:t>
            </a:r>
            <a:br>
              <a:rPr lang="es-ES_tradnl"/>
            </a:br>
            <a:r>
              <a:rPr lang="es-ES_tradnl"/>
              <a:t>Relaciones – Realizaciones</a:t>
            </a:r>
            <a:endParaRPr lang="es-UY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78850" cy="487838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s-ES_tradnl" sz="2800" dirty="0"/>
              <a:t>Las realizaciones también se obtienen directamente del DCD</a:t>
            </a:r>
          </a:p>
          <a:p>
            <a:pPr eaLnBrk="1" hangingPunct="1"/>
            <a:r>
              <a:rPr lang="es-ES_tradnl" sz="2800" dirty="0"/>
              <a:t>Los lenguajes de programación que no proveen interfaces tampoco proveen realizaciones</a:t>
            </a:r>
          </a:p>
          <a:p>
            <a:pPr lvl="1" eaLnBrk="1" hangingPunct="1"/>
            <a:r>
              <a:rPr lang="es-ES_tradnl" sz="2400" dirty="0"/>
              <a:t>En la declaración de la clase se especifica la(s) interfaz(ces) que realiza</a:t>
            </a:r>
          </a:p>
          <a:p>
            <a:pPr lvl="1" eaLnBrk="1" hangingPunct="1"/>
            <a:r>
              <a:rPr lang="es-ES_tradnl" sz="2400" dirty="0"/>
              <a:t>En C++ se utiliza una generalización</a:t>
            </a:r>
          </a:p>
          <a:p>
            <a:pPr eaLnBrk="1" hangingPunct="1"/>
            <a:r>
              <a:rPr lang="es-ES_tradnl" sz="2800" dirty="0"/>
              <a:t>Ejemplos:</a:t>
            </a:r>
          </a:p>
          <a:p>
            <a:pPr lvl="1"/>
            <a:r>
              <a:rPr lang="es-ES_tradnl" sz="2400" dirty="0"/>
              <a:t>Java: </a:t>
            </a:r>
            <a:r>
              <a:rPr lang="es-ES_tradnl" sz="1700" dirty="0" err="1">
                <a:solidFill>
                  <a:srgbClr val="0033CC"/>
                </a:solidFill>
                <a:latin typeface="Lucida Console" pitchFamily="49" charset="0"/>
              </a:rPr>
              <a:t>class</a:t>
            </a:r>
            <a:r>
              <a:rPr lang="es-ES_tradnl" sz="1700" dirty="0">
                <a:latin typeface="Lucida Console" pitchFamily="49" charset="0"/>
              </a:rPr>
              <a:t> </a:t>
            </a:r>
            <a:r>
              <a:rPr lang="es-ES_tradnl" sz="1700" dirty="0" err="1">
                <a:latin typeface="Lucida Console" pitchFamily="49" charset="0"/>
              </a:rPr>
              <a:t>ControladorUsuario</a:t>
            </a:r>
            <a:r>
              <a:rPr lang="es-ES_tradnl" sz="1700" dirty="0">
                <a:latin typeface="Lucida Console" pitchFamily="49" charset="0"/>
              </a:rPr>
              <a:t> </a:t>
            </a:r>
            <a:r>
              <a:rPr lang="es-ES_tradnl" sz="1700" dirty="0" err="1">
                <a:solidFill>
                  <a:srgbClr val="0033CC"/>
                </a:solidFill>
                <a:latin typeface="Lucida Console" pitchFamily="49" charset="0"/>
              </a:rPr>
              <a:t>implements</a:t>
            </a:r>
            <a:r>
              <a:rPr lang="es-ES_tradnl" sz="1700" dirty="0">
                <a:latin typeface="Lucida Console" pitchFamily="49" charset="0"/>
              </a:rPr>
              <a:t> </a:t>
            </a:r>
            <a:r>
              <a:rPr lang="es-ES_tradnl" sz="1700" dirty="0" err="1">
                <a:latin typeface="Lucida Console" pitchFamily="49" charset="0"/>
              </a:rPr>
              <a:t>ControladorUsuario</a:t>
            </a:r>
            <a:endParaRPr lang="es-ES_tradnl" sz="1700" dirty="0">
              <a:latin typeface="Lucida Console" pitchFamily="49" charset="0"/>
            </a:endParaRPr>
          </a:p>
          <a:p>
            <a:pPr lvl="1"/>
            <a:r>
              <a:rPr lang="es-ES_tradnl" sz="2400" dirty="0"/>
              <a:t>C#:    </a:t>
            </a:r>
            <a:r>
              <a:rPr lang="es-ES_tradnl" sz="1700" dirty="0" err="1">
                <a:solidFill>
                  <a:srgbClr val="0033CC"/>
                </a:solidFill>
                <a:latin typeface="Lucida Console" pitchFamily="49" charset="0"/>
              </a:rPr>
              <a:t>class</a:t>
            </a:r>
            <a:r>
              <a:rPr lang="es-ES_tradnl" sz="1700" dirty="0">
                <a:latin typeface="Lucida Console" pitchFamily="49" charset="0"/>
              </a:rPr>
              <a:t> </a:t>
            </a:r>
            <a:r>
              <a:rPr lang="es-ES_tradnl" sz="1700" dirty="0" err="1">
                <a:latin typeface="Lucida Console" pitchFamily="49" charset="0"/>
              </a:rPr>
              <a:t>ControladorUsuario</a:t>
            </a:r>
            <a:r>
              <a:rPr lang="es-ES_tradnl" sz="1700" dirty="0">
                <a:latin typeface="Lucida Console" pitchFamily="49" charset="0"/>
              </a:rPr>
              <a:t> : </a:t>
            </a:r>
            <a:r>
              <a:rPr lang="es-ES_tradnl" sz="1700" dirty="0" err="1">
                <a:latin typeface="Lucida Console" pitchFamily="49" charset="0"/>
              </a:rPr>
              <a:t>ControladorUsuario</a:t>
            </a:r>
            <a:endParaRPr lang="es-ES_tradnl" sz="1700" dirty="0">
              <a:latin typeface="Lucida Console" pitchFamily="49" charset="0"/>
            </a:endParaRPr>
          </a:p>
          <a:p>
            <a:pPr lvl="1"/>
            <a:r>
              <a:rPr lang="es-UY" dirty="0"/>
              <a:t>C++:  </a:t>
            </a:r>
            <a:r>
              <a:rPr lang="es-ES_tradnl" sz="1700" dirty="0" err="1">
                <a:solidFill>
                  <a:srgbClr val="0033CC"/>
                </a:solidFill>
                <a:latin typeface="Lucida Console" pitchFamily="49" charset="0"/>
              </a:rPr>
              <a:t>class</a:t>
            </a:r>
            <a:r>
              <a:rPr lang="es-ES_tradnl" sz="1700" dirty="0">
                <a:latin typeface="Lucida Console" pitchFamily="49" charset="0"/>
              </a:rPr>
              <a:t> </a:t>
            </a:r>
            <a:r>
              <a:rPr lang="es-ES_tradnl" sz="1700" dirty="0" err="1">
                <a:latin typeface="Lucida Console" pitchFamily="49" charset="0"/>
              </a:rPr>
              <a:t>ControladorUsuario</a:t>
            </a:r>
            <a:r>
              <a:rPr lang="es-ES_tradnl" sz="1700" dirty="0">
                <a:latin typeface="Lucida Console" pitchFamily="49" charset="0"/>
              </a:rPr>
              <a:t> : </a:t>
            </a:r>
            <a:r>
              <a:rPr lang="es-ES_tradnl" sz="1700" dirty="0" err="1">
                <a:solidFill>
                  <a:srgbClr val="0033CC"/>
                </a:solidFill>
                <a:latin typeface="Lucida Console" pitchFamily="49" charset="0"/>
              </a:rPr>
              <a:t>public</a:t>
            </a:r>
            <a:r>
              <a:rPr lang="es-ES_tradnl" sz="1700" dirty="0">
                <a:latin typeface="Lucida Console" pitchFamily="49" charset="0"/>
              </a:rPr>
              <a:t> </a:t>
            </a:r>
            <a:r>
              <a:rPr lang="es-ES_tradnl" sz="1700" dirty="0" err="1">
                <a:latin typeface="Lucida Console" pitchFamily="49" charset="0"/>
              </a:rPr>
              <a:t>ControladorUsuario</a:t>
            </a:r>
            <a:endParaRPr lang="es-UY" sz="1700" dirty="0">
              <a:latin typeface="Lucida Console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ABB5-63CB-40F6-ABBB-3E9BC8B7C926}" type="slidenum">
              <a:rPr lang="es-UY" smtClean="0"/>
              <a:t>11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77825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Implementar la Estructura</a:t>
            </a:r>
            <a:br>
              <a:rPr lang="es-ES_tradnl"/>
            </a:br>
            <a:r>
              <a:rPr lang="es-ES_tradnl"/>
              <a:t>Relaciones – Asociaciones</a:t>
            </a:r>
            <a:endParaRPr lang="es-UY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78850" cy="4733925"/>
          </a:xfrm>
        </p:spPr>
        <p:txBody>
          <a:bodyPr/>
          <a:lstStyle/>
          <a:p>
            <a:pPr eaLnBrk="1" hangingPunct="1"/>
            <a:r>
              <a:rPr lang="es-ES_tradnl" sz="2800"/>
              <a:t>Los lenguajes de programación generalmente no proveen una construcción específica para la implementación de asociaciones</a:t>
            </a:r>
          </a:p>
          <a:p>
            <a:pPr eaLnBrk="1" hangingPunct="1"/>
            <a:r>
              <a:rPr lang="es-ES_tradnl" sz="2800"/>
              <a:t>Para que una clase A pueda estar asociada a una clase B se suele incluir un atributo en A</a:t>
            </a:r>
          </a:p>
          <a:p>
            <a:pPr lvl="1" eaLnBrk="1" hangingPunct="1"/>
            <a:r>
              <a:rPr lang="es-ES_tradnl" sz="2400"/>
              <a:t>Este atributo no pertenece al conjunto de atributos definidos en el diseño por lo que se lo denomina “pseudoatributo”</a:t>
            </a:r>
          </a:p>
          <a:p>
            <a:pPr eaLnBrk="1" hangingPunct="1"/>
            <a:r>
              <a:rPr lang="es-ES_tradnl" sz="2800"/>
              <a:t>A través del pseudoatributo una instancia de A puede mantener una referencia a otra de B y así implementar el link</a:t>
            </a:r>
            <a:endParaRPr lang="es-UY" sz="2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ABB5-63CB-40F6-ABBB-3E9BC8B7C926}" type="slidenum">
              <a:rPr lang="es-UY" smtClean="0"/>
              <a:t>12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8344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20688"/>
            <a:ext cx="7620000" cy="1312862"/>
          </a:xfrm>
        </p:spPr>
        <p:txBody>
          <a:bodyPr/>
          <a:lstStyle/>
          <a:p>
            <a:pPr eaLnBrk="1" hangingPunct="1"/>
            <a:r>
              <a:rPr lang="es-ES_tradnl" sz="3000" dirty="0"/>
              <a:t>Implementar la Estructura</a:t>
            </a:r>
            <a:br>
              <a:rPr lang="es-ES_tradnl" dirty="0"/>
            </a:br>
            <a:r>
              <a:rPr lang="es-ES_tradnl" dirty="0"/>
              <a:t>Relaciones – Asociaciones (2)</a:t>
            </a:r>
            <a:endParaRPr lang="es-UY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844824"/>
            <a:ext cx="8578850" cy="47339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s-ES_tradnl" sz="2800" dirty="0"/>
              <a:t>Se define un </a:t>
            </a:r>
            <a:r>
              <a:rPr lang="es-ES_tradnl" sz="2800" dirty="0" err="1"/>
              <a:t>pseudoatributo</a:t>
            </a:r>
            <a:r>
              <a:rPr lang="es-ES_tradnl" sz="2800" dirty="0"/>
              <a:t> en A solamente si la asociación es navegable hacia B</a:t>
            </a:r>
          </a:p>
          <a:p>
            <a:pPr eaLnBrk="1" hangingPunct="1"/>
            <a:r>
              <a:rPr lang="es-ES_tradnl" sz="2800" dirty="0"/>
              <a:t>El tipo de un </a:t>
            </a:r>
            <a:r>
              <a:rPr lang="es-ES_tradnl" sz="2800" dirty="0" err="1"/>
              <a:t>pseudoatributo</a:t>
            </a:r>
            <a:r>
              <a:rPr lang="es-ES_tradnl" sz="2800" dirty="0"/>
              <a:t> para A depende de la clase B, pero también de la multiplicidad en el extremo de la asociación del lado de B</a:t>
            </a:r>
          </a:p>
          <a:p>
            <a:pPr eaLnBrk="1" hangingPunct="1"/>
            <a:r>
              <a:rPr lang="es-ES_tradnl" sz="2800" dirty="0"/>
              <a:t>Se distinguen dos casos dependiendo del máximo de dicha multiplicidad:</a:t>
            </a:r>
          </a:p>
          <a:p>
            <a:pPr lvl="1" eaLnBrk="1" hangingPunct="1"/>
            <a:r>
              <a:rPr lang="es-ES_tradnl" sz="2400" dirty="0"/>
              <a:t>Si el máximo es 1 (0..1 ó 1)</a:t>
            </a:r>
          </a:p>
          <a:p>
            <a:pPr lvl="2"/>
            <a:r>
              <a:rPr lang="es-ES_tradnl" dirty="0"/>
              <a:t>E</a:t>
            </a:r>
            <a:r>
              <a:rPr lang="es-ES_tradnl" sz="2100" dirty="0"/>
              <a:t>l </a:t>
            </a:r>
            <a:r>
              <a:rPr lang="es-ES_tradnl" sz="2100" dirty="0" err="1"/>
              <a:t>pseudoatributo</a:t>
            </a:r>
            <a:r>
              <a:rPr lang="es-ES_tradnl" sz="2100" dirty="0"/>
              <a:t> es de tipo </a:t>
            </a:r>
            <a:r>
              <a:rPr lang="es-ES_tradnl" sz="2100" b="1" dirty="0"/>
              <a:t>B *</a:t>
            </a:r>
            <a:endParaRPr lang="es-ES_tradnl" sz="2100" dirty="0"/>
          </a:p>
          <a:p>
            <a:pPr lvl="1" eaLnBrk="1" hangingPunct="1"/>
            <a:r>
              <a:rPr lang="es-ES_tradnl" sz="2400" dirty="0"/>
              <a:t>De lo contrario (0..*; 1..*; etc.)</a:t>
            </a:r>
          </a:p>
          <a:p>
            <a:pPr lvl="2"/>
            <a:r>
              <a:rPr lang="es-ES_tradnl" sz="2100" dirty="0"/>
              <a:t>El </a:t>
            </a:r>
            <a:r>
              <a:rPr lang="es-ES_tradnl" sz="2100" dirty="0" err="1"/>
              <a:t>pseudoatributo</a:t>
            </a:r>
            <a:r>
              <a:rPr lang="es-ES_tradnl" sz="2100" dirty="0"/>
              <a:t> es de tipo colección (</a:t>
            </a:r>
            <a:r>
              <a:rPr lang="es-ES_tradnl" sz="2100" dirty="0" err="1">
                <a:latin typeface="Lucida Console" pitchFamily="49" charset="0"/>
              </a:rPr>
              <a:t>ICollection</a:t>
            </a:r>
            <a:r>
              <a:rPr lang="es-ES_tradnl" dirty="0"/>
              <a:t>; </a:t>
            </a:r>
            <a:r>
              <a:rPr lang="es-ES_tradnl" dirty="0">
                <a:latin typeface="Lucida Console" pitchFamily="49" charset="0"/>
              </a:rPr>
              <a:t>set&lt;B&gt;</a:t>
            </a:r>
            <a:r>
              <a:rPr lang="es-ES_tradnl" dirty="0"/>
              <a:t>; </a:t>
            </a:r>
            <a:r>
              <a:rPr lang="es-ES_tradnl" dirty="0" err="1">
                <a:latin typeface="Lucida Console" pitchFamily="49" charset="0"/>
              </a:rPr>
              <a:t>map</a:t>
            </a:r>
            <a:r>
              <a:rPr lang="es-ES_tradnl" dirty="0">
                <a:latin typeface="Lucida Console" pitchFamily="49" charset="0"/>
              </a:rPr>
              <a:t>&lt;T,B&gt;</a:t>
            </a:r>
            <a:r>
              <a:rPr lang="es-ES_tradnl" dirty="0"/>
              <a:t>, etc.</a:t>
            </a:r>
            <a:r>
              <a:rPr lang="es-ES_tradnl" dirty="0">
                <a:latin typeface="Lucida Console" pitchFamily="49" charset="0"/>
              </a:rPr>
              <a:t>) </a:t>
            </a:r>
            <a:r>
              <a:rPr lang="es-ES_tradnl" dirty="0"/>
              <a:t>dependiendo de las necesidades de navegación</a:t>
            </a:r>
            <a:endParaRPr lang="es-UY" sz="21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ABB5-63CB-40F6-ABBB-3E9BC8B7C926}" type="slidenum">
              <a:rPr lang="es-UY" smtClean="0"/>
              <a:t>13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918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620000" cy="12414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Implementar la Estructura</a:t>
            </a:r>
            <a:br>
              <a:rPr lang="es-ES_tradnl"/>
            </a:br>
            <a:r>
              <a:rPr lang="es-ES_tradnl"/>
              <a:t>Relaciones – Asociaciones (3)</a:t>
            </a:r>
            <a:endParaRPr lang="es-UY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78850" cy="4733925"/>
          </a:xfrm>
        </p:spPr>
        <p:txBody>
          <a:bodyPr/>
          <a:lstStyle/>
          <a:p>
            <a:pPr eaLnBrk="1" hangingPunct="1"/>
            <a:r>
              <a:rPr lang="es-ES_tradnl" sz="3000"/>
              <a:t>Caso 1:</a:t>
            </a:r>
          </a:p>
          <a:p>
            <a:pPr eaLnBrk="1" hangingPunct="1"/>
            <a:endParaRPr lang="es-ES_tradnl" sz="3000"/>
          </a:p>
          <a:p>
            <a:pPr eaLnBrk="1" hangingPunct="1"/>
            <a:endParaRPr lang="es-ES_tradnl"/>
          </a:p>
          <a:p>
            <a:pPr lvl="1" eaLnBrk="1" hangingPunct="1">
              <a:lnSpc>
                <a:spcPct val="70000"/>
              </a:lnSpc>
            </a:pPr>
            <a:endParaRPr lang="es-ES_tradnl" sz="1800"/>
          </a:p>
          <a:p>
            <a:pPr lvl="1" eaLnBrk="1" hangingPunct="1"/>
            <a:r>
              <a:rPr lang="es-ES_tradnl"/>
              <a:t>Ejemplo en C++</a:t>
            </a:r>
            <a:endParaRPr lang="es-UY"/>
          </a:p>
        </p:txBody>
      </p:sp>
      <p:pic>
        <p:nvPicPr>
          <p:cNvPr id="16388" name="Picture 4" descr="implementacion - asoc max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41" y="2441050"/>
            <a:ext cx="6192837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423589" y="4077072"/>
            <a:ext cx="678815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2000" dirty="0" err="1">
                <a:solidFill>
                  <a:srgbClr val="0033CC"/>
                </a:solidFill>
                <a:latin typeface="Lucida Console" pitchFamily="49" charset="0"/>
              </a:rPr>
              <a:t>class</a:t>
            </a:r>
            <a:r>
              <a:rPr lang="es-ES_tradnl" sz="2000" dirty="0">
                <a:latin typeface="Lucida Console" pitchFamily="49" charset="0"/>
              </a:rPr>
              <a:t> Persona {</a:t>
            </a: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   </a:t>
            </a:r>
            <a:r>
              <a:rPr lang="es-ES_tradnl" sz="2000" dirty="0" err="1">
                <a:solidFill>
                  <a:srgbClr val="0033CC"/>
                </a:solidFill>
                <a:latin typeface="Lucida Console" pitchFamily="49" charset="0"/>
              </a:rPr>
              <a:t>private</a:t>
            </a:r>
            <a:r>
              <a:rPr lang="es-ES_tradnl" sz="2000" dirty="0">
                <a:solidFill>
                  <a:srgbClr val="0033CC"/>
                </a:solidFill>
                <a:latin typeface="Lucida Console" pitchFamily="49" charset="0"/>
              </a:rPr>
              <a:t>:</a:t>
            </a: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      </a:t>
            </a:r>
            <a:r>
              <a:rPr lang="es-ES_tradnl" sz="2000" dirty="0" err="1">
                <a:latin typeface="Lucida Console" pitchFamily="49" charset="0"/>
              </a:rPr>
              <a:t>String</a:t>
            </a:r>
            <a:r>
              <a:rPr lang="es-ES_tradnl" sz="2000" dirty="0">
                <a:latin typeface="Lucida Console" pitchFamily="49" charset="0"/>
              </a:rPr>
              <a:t> nombre;</a:t>
            </a: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      Empresa * empresa; </a:t>
            </a:r>
            <a:r>
              <a:rPr lang="es-ES_tradnl" sz="2000" dirty="0">
                <a:solidFill>
                  <a:srgbClr val="008000"/>
                </a:solidFill>
                <a:latin typeface="Lucida Console" pitchFamily="49" charset="0"/>
              </a:rPr>
              <a:t>// </a:t>
            </a:r>
            <a:r>
              <a:rPr lang="es-ES_tradnl" sz="2000" dirty="0" err="1">
                <a:solidFill>
                  <a:srgbClr val="008000"/>
                </a:solidFill>
                <a:latin typeface="Lucida Console" pitchFamily="49" charset="0"/>
              </a:rPr>
              <a:t>pseudoatributo</a:t>
            </a:r>
            <a:endParaRPr lang="es-ES_tradnl" sz="2000" dirty="0">
              <a:solidFill>
                <a:srgbClr val="008000"/>
              </a:solidFill>
              <a:latin typeface="Lucida Console" pitchFamily="49" charset="0"/>
            </a:endParaRP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   </a:t>
            </a:r>
            <a:r>
              <a:rPr lang="es-ES_tradnl" sz="2000" dirty="0" err="1">
                <a:solidFill>
                  <a:srgbClr val="0033CC"/>
                </a:solidFill>
                <a:latin typeface="Lucida Console" pitchFamily="49" charset="0"/>
              </a:rPr>
              <a:t>public</a:t>
            </a:r>
            <a:r>
              <a:rPr lang="es-ES_tradnl" sz="2000" dirty="0">
                <a:solidFill>
                  <a:srgbClr val="0033CC"/>
                </a:solidFill>
                <a:latin typeface="Lucida Console" pitchFamily="49" charset="0"/>
              </a:rPr>
              <a:t>:</a:t>
            </a: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      ...</a:t>
            </a: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};</a:t>
            </a:r>
            <a:endParaRPr lang="es-UY" sz="2000" dirty="0">
              <a:latin typeface="Lucida Console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ABB5-63CB-40F6-ABBB-3E9BC8B7C926}" type="slidenum">
              <a:rPr lang="es-UY" smtClean="0"/>
              <a:t>14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52637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620000" cy="12414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Implementar la Estructura</a:t>
            </a:r>
            <a:br>
              <a:rPr lang="es-ES_tradnl"/>
            </a:br>
            <a:r>
              <a:rPr lang="es-ES_tradnl"/>
              <a:t>Relaciones – Asociaciones (4)</a:t>
            </a:r>
            <a:endParaRPr lang="es-UY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78850" cy="4733925"/>
          </a:xfrm>
        </p:spPr>
        <p:txBody>
          <a:bodyPr/>
          <a:lstStyle/>
          <a:p>
            <a:pPr eaLnBrk="1" hangingPunct="1"/>
            <a:r>
              <a:rPr lang="es-ES_tradnl" sz="3000" dirty="0"/>
              <a:t>Caso 1 (cont.):</a:t>
            </a:r>
          </a:p>
          <a:p>
            <a:pPr lvl="1" eaLnBrk="1" hangingPunct="1"/>
            <a:r>
              <a:rPr lang="es-ES_tradnl" dirty="0"/>
              <a:t>Una persona puede tener una referencia a una empresa</a:t>
            </a:r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lvl="1" eaLnBrk="1" hangingPunct="1">
              <a:lnSpc>
                <a:spcPct val="70000"/>
              </a:lnSpc>
            </a:pPr>
            <a:endParaRPr lang="es-ES_tradnl" dirty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041525" y="5635625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2400" b="1"/>
              <a:t>p</a:t>
            </a:r>
            <a:endParaRPr lang="es-UY" sz="2400" b="1"/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899592" y="3860800"/>
            <a:ext cx="2592288" cy="1727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043608" y="4219575"/>
            <a:ext cx="2304256" cy="360363"/>
          </a:xfrm>
          <a:prstGeom prst="rect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000" b="1" dirty="0">
                <a:solidFill>
                  <a:srgbClr val="336666"/>
                </a:solidFill>
              </a:rPr>
              <a:t>Nombre = JC Denton</a:t>
            </a:r>
            <a:endParaRPr lang="es-UY" sz="2000" b="1" dirty="0">
              <a:solidFill>
                <a:srgbClr val="336666"/>
              </a:solidFill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976438" y="4868863"/>
            <a:ext cx="508000" cy="360362"/>
          </a:xfrm>
          <a:prstGeom prst="rect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 sz="2000" b="1">
              <a:solidFill>
                <a:srgbClr val="336666"/>
              </a:solidFill>
            </a:endParaRPr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5476973" y="3818746"/>
            <a:ext cx="2695427" cy="1079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5693690" y="4219575"/>
            <a:ext cx="2303860" cy="360363"/>
          </a:xfrm>
          <a:prstGeom prst="rect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000" b="1" dirty="0">
                <a:solidFill>
                  <a:srgbClr val="336666"/>
                </a:solidFill>
              </a:rPr>
              <a:t>RUT = 211035721004</a:t>
            </a:r>
            <a:endParaRPr lang="es-UY" sz="2000" b="1" dirty="0">
              <a:solidFill>
                <a:srgbClr val="336666"/>
              </a:solidFill>
            </a:endParaRP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954838" y="49879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2400" b="1"/>
              <a:t>e</a:t>
            </a:r>
            <a:endParaRPr lang="es-UY" sz="2400" b="1"/>
          </a:p>
        </p:txBody>
      </p:sp>
      <p:cxnSp>
        <p:nvCxnSpPr>
          <p:cNvPr id="17419" name="AutoShape 11"/>
          <p:cNvCxnSpPr>
            <a:cxnSpLocks noChangeShapeType="1"/>
            <a:stCxn id="17415" idx="3"/>
            <a:endCxn id="17416" idx="1"/>
          </p:cNvCxnSpPr>
          <p:nvPr/>
        </p:nvCxnSpPr>
        <p:spPr bwMode="auto">
          <a:xfrm flipV="1">
            <a:off x="2484438" y="4358496"/>
            <a:ext cx="2992535" cy="69054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2157413" y="497681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17421" name="AutoShape 13"/>
          <p:cNvCxnSpPr>
            <a:cxnSpLocks noChangeShapeType="1"/>
            <a:stCxn id="17420" idx="6"/>
            <a:endCxn id="17415" idx="3"/>
          </p:cNvCxnSpPr>
          <p:nvPr/>
        </p:nvCxnSpPr>
        <p:spPr bwMode="auto">
          <a:xfrm>
            <a:off x="2301875" y="5049838"/>
            <a:ext cx="196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ABB5-63CB-40F6-ABBB-3E9BC8B7C926}" type="slidenum">
              <a:rPr lang="es-UY" smtClean="0"/>
              <a:t>15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59843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620000" cy="12414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Implementar la Estructura</a:t>
            </a:r>
            <a:br>
              <a:rPr lang="es-ES_tradnl"/>
            </a:br>
            <a:r>
              <a:rPr lang="es-ES_tradnl"/>
              <a:t>Relaciones – Asociaciones (5)</a:t>
            </a:r>
            <a:endParaRPr lang="es-UY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78850" cy="4733925"/>
          </a:xfrm>
        </p:spPr>
        <p:txBody>
          <a:bodyPr/>
          <a:lstStyle/>
          <a:p>
            <a:pPr eaLnBrk="1" hangingPunct="1"/>
            <a:r>
              <a:rPr lang="es-ES_tradnl" sz="3000" dirty="0"/>
              <a:t>Caso 2:</a:t>
            </a:r>
          </a:p>
          <a:p>
            <a:pPr lvl="1" eaLnBrk="1" hangingPunct="1"/>
            <a:endParaRPr lang="es-ES_tradnl" sz="3000" dirty="0"/>
          </a:p>
          <a:p>
            <a:pPr lvl="1" eaLnBrk="1" hangingPunct="1"/>
            <a:endParaRPr lang="es-ES_tradnl" dirty="0"/>
          </a:p>
          <a:p>
            <a:pPr lvl="1" eaLnBrk="1" hangingPunct="1"/>
            <a:endParaRPr lang="es-ES_tradnl" dirty="0"/>
          </a:p>
          <a:p>
            <a:pPr lvl="1" eaLnBrk="1" hangingPunct="1"/>
            <a:r>
              <a:rPr lang="es-ES_tradnl" dirty="0"/>
              <a:t>Ejemplo en Java</a:t>
            </a:r>
          </a:p>
          <a:p>
            <a:pPr lvl="1"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lvl="1" eaLnBrk="1" hangingPunct="1">
              <a:lnSpc>
                <a:spcPct val="70000"/>
              </a:lnSpc>
            </a:pPr>
            <a:endParaRPr lang="es-ES_tradnl" dirty="0"/>
          </a:p>
        </p:txBody>
      </p:sp>
      <p:pic>
        <p:nvPicPr>
          <p:cNvPr id="18436" name="Picture 4" descr="implementacion - asoc max 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420938"/>
            <a:ext cx="6186488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900113" y="4437063"/>
            <a:ext cx="8135937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2000" dirty="0" err="1">
                <a:solidFill>
                  <a:srgbClr val="0033CC"/>
                </a:solidFill>
                <a:latin typeface="Lucida Console" pitchFamily="49" charset="0"/>
              </a:rPr>
              <a:t>class</a:t>
            </a:r>
            <a:r>
              <a:rPr lang="es-ES_tradnl" sz="2000" dirty="0">
                <a:latin typeface="Lucida Console" pitchFamily="49" charset="0"/>
              </a:rPr>
              <a:t> Empresa {</a:t>
            </a: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   </a:t>
            </a:r>
            <a:r>
              <a:rPr lang="es-ES_tradnl" sz="2000" dirty="0" err="1">
                <a:solidFill>
                  <a:srgbClr val="0033CC"/>
                </a:solidFill>
                <a:latin typeface="Lucida Console" pitchFamily="49" charset="0"/>
              </a:rPr>
              <a:t>private</a:t>
            </a:r>
            <a:r>
              <a:rPr lang="es-ES_tradnl" sz="2000" dirty="0">
                <a:latin typeface="Lucida Console" pitchFamily="49" charset="0"/>
              </a:rPr>
              <a:t> </a:t>
            </a:r>
            <a:r>
              <a:rPr lang="es-ES_tradnl" sz="2000" dirty="0" err="1">
                <a:latin typeface="Lucida Console" pitchFamily="49" charset="0"/>
              </a:rPr>
              <a:t>long</a:t>
            </a:r>
            <a:r>
              <a:rPr lang="es-ES_tradnl" sz="2000" dirty="0">
                <a:latin typeface="Lucida Console" pitchFamily="49" charset="0"/>
              </a:rPr>
              <a:t> RUC;</a:t>
            </a:r>
          </a:p>
          <a:p>
            <a:pPr eaLnBrk="1" hangingPunct="1"/>
            <a:r>
              <a:rPr lang="es-ES_tradnl" sz="2000" dirty="0">
                <a:solidFill>
                  <a:srgbClr val="0033CC"/>
                </a:solidFill>
                <a:latin typeface="Lucida Console" pitchFamily="49" charset="0"/>
              </a:rPr>
              <a:t>   </a:t>
            </a:r>
            <a:r>
              <a:rPr lang="es-ES_tradnl" sz="2000" dirty="0" err="1">
                <a:solidFill>
                  <a:srgbClr val="0033CC"/>
                </a:solidFill>
                <a:latin typeface="Lucida Console" pitchFamily="49" charset="0"/>
              </a:rPr>
              <a:t>private</a:t>
            </a:r>
            <a:r>
              <a:rPr lang="es-ES_tradnl" sz="2000" dirty="0">
                <a:solidFill>
                  <a:srgbClr val="0033CC"/>
                </a:solidFill>
                <a:latin typeface="Lucida Console" pitchFamily="49" charset="0"/>
              </a:rPr>
              <a:t> </a:t>
            </a:r>
            <a:r>
              <a:rPr lang="es-ES_tradnl" sz="2000" dirty="0">
                <a:latin typeface="Lucida Console" pitchFamily="49" charset="0"/>
              </a:rPr>
              <a:t>Lista *empleados;</a:t>
            </a:r>
            <a:r>
              <a:rPr lang="es-ES_tradnl" sz="2000" dirty="0">
                <a:solidFill>
                  <a:srgbClr val="0033CC"/>
                </a:solidFill>
                <a:latin typeface="Lucida Console" pitchFamily="49" charset="0"/>
              </a:rPr>
              <a:t> </a:t>
            </a:r>
            <a:r>
              <a:rPr lang="es-ES_tradnl" sz="2000" dirty="0">
                <a:solidFill>
                  <a:srgbClr val="008000"/>
                </a:solidFill>
                <a:latin typeface="Lucida Console" pitchFamily="49" charset="0"/>
              </a:rPr>
              <a:t>// </a:t>
            </a:r>
            <a:r>
              <a:rPr lang="es-ES_tradnl" sz="2000" dirty="0" err="1">
                <a:solidFill>
                  <a:srgbClr val="008000"/>
                </a:solidFill>
                <a:latin typeface="Lucida Console" pitchFamily="49" charset="0"/>
              </a:rPr>
              <a:t>pseudoatributo</a:t>
            </a:r>
            <a:endParaRPr lang="es-ES_tradnl" sz="2000" dirty="0">
              <a:solidFill>
                <a:srgbClr val="008000"/>
              </a:solidFill>
              <a:latin typeface="Lucida Console" pitchFamily="49" charset="0"/>
            </a:endParaRP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   ...</a:t>
            </a: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};</a:t>
            </a:r>
            <a:endParaRPr lang="es-UY" sz="2000" dirty="0">
              <a:latin typeface="Lucida Console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ABB5-63CB-40F6-ABBB-3E9BC8B7C926}" type="slidenum">
              <a:rPr lang="es-UY" smtClean="0"/>
              <a:t>16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6574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ChangeArrowheads="1"/>
          </p:cNvSpPr>
          <p:nvPr/>
        </p:nvSpPr>
        <p:spPr bwMode="auto">
          <a:xfrm>
            <a:off x="6011863" y="4005263"/>
            <a:ext cx="2736601" cy="1728787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620000" cy="12414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Implementar la Estructura</a:t>
            </a:r>
            <a:br>
              <a:rPr lang="es-ES_tradnl"/>
            </a:br>
            <a:r>
              <a:rPr lang="es-ES_tradnl"/>
              <a:t>Relaciones – Asociaciones (6)</a:t>
            </a:r>
            <a:endParaRPr lang="es-UY"/>
          </a:p>
        </p:txBody>
      </p:sp>
      <p:sp>
        <p:nvSpPr>
          <p:cNvPr id="1946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78850" cy="1493837"/>
          </a:xfrm>
        </p:spPr>
        <p:txBody>
          <a:bodyPr/>
          <a:lstStyle/>
          <a:p>
            <a:pPr eaLnBrk="1" hangingPunct="1"/>
            <a:r>
              <a:rPr lang="es-ES_tradnl" sz="3000" dirty="0"/>
              <a:t>Caso 2 (cont.):</a:t>
            </a:r>
          </a:p>
          <a:p>
            <a:pPr lvl="1" eaLnBrk="1" hangingPunct="1"/>
            <a:r>
              <a:rPr lang="es-ES_tradnl" dirty="0"/>
              <a:t>Una empresa tiene una colección de referencias a personas</a:t>
            </a:r>
          </a:p>
          <a:p>
            <a:pPr eaLnBrk="1" hangingPunct="1"/>
            <a:endParaRPr lang="es-ES_tradnl" dirty="0"/>
          </a:p>
          <a:p>
            <a:pPr lvl="1" eaLnBrk="1" hangingPunct="1">
              <a:lnSpc>
                <a:spcPct val="70000"/>
              </a:lnSpc>
            </a:pPr>
            <a:endParaRPr lang="es-ES_tradnl" dirty="0"/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467544" y="3429000"/>
            <a:ext cx="2736031" cy="1081088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755576" y="3787775"/>
            <a:ext cx="2232099" cy="360363"/>
          </a:xfrm>
          <a:prstGeom prst="rect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000" b="1" dirty="0">
                <a:solidFill>
                  <a:srgbClr val="336666"/>
                </a:solidFill>
              </a:rPr>
              <a:t>nombre = JC Denton</a:t>
            </a:r>
            <a:endParaRPr lang="es-UY" sz="2000" b="1" dirty="0">
              <a:solidFill>
                <a:srgbClr val="336666"/>
              </a:solidFill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6877050" y="5086350"/>
            <a:ext cx="508000" cy="360363"/>
          </a:xfrm>
          <a:prstGeom prst="rect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 sz="2000" b="1">
              <a:solidFill>
                <a:srgbClr val="336666"/>
              </a:solidFill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6227763" y="4364038"/>
            <a:ext cx="2304677" cy="360362"/>
          </a:xfrm>
          <a:prstGeom prst="rect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000" b="1" dirty="0">
                <a:solidFill>
                  <a:srgbClr val="336666"/>
                </a:solidFill>
              </a:rPr>
              <a:t>RUT = 211035721004</a:t>
            </a:r>
            <a:endParaRPr lang="es-UY" sz="2000" b="1" dirty="0">
              <a:solidFill>
                <a:srgbClr val="336666"/>
              </a:solidFill>
            </a:endParaRP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6948488" y="57800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2400" b="1"/>
              <a:t>e</a:t>
            </a:r>
            <a:endParaRPr lang="es-UY" sz="2400" b="1"/>
          </a:p>
        </p:txBody>
      </p:sp>
      <p:cxnSp>
        <p:nvCxnSpPr>
          <p:cNvPr id="19466" name="AutoShape 10"/>
          <p:cNvCxnSpPr>
            <a:cxnSpLocks noChangeShapeType="1"/>
            <a:stCxn id="19463" idx="1"/>
            <a:endCxn id="19474" idx="3"/>
          </p:cNvCxnSpPr>
          <p:nvPr/>
        </p:nvCxnSpPr>
        <p:spPr bwMode="auto">
          <a:xfrm rot="10800000">
            <a:off x="5091113" y="4367213"/>
            <a:ext cx="1771650" cy="900112"/>
          </a:xfrm>
          <a:prstGeom prst="bentConnector3">
            <a:avLst>
              <a:gd name="adj1" fmla="val 7051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7059613" y="519430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19468" name="AutoShape 12"/>
          <p:cNvCxnSpPr>
            <a:cxnSpLocks noChangeShapeType="1"/>
            <a:stCxn id="19467" idx="6"/>
            <a:endCxn id="19463" idx="1"/>
          </p:cNvCxnSpPr>
          <p:nvPr/>
        </p:nvCxnSpPr>
        <p:spPr bwMode="auto">
          <a:xfrm flipH="1">
            <a:off x="6862763" y="5267325"/>
            <a:ext cx="341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9" name="AutoShape 13"/>
          <p:cNvSpPr>
            <a:spLocks noChangeArrowheads="1"/>
          </p:cNvSpPr>
          <p:nvPr/>
        </p:nvSpPr>
        <p:spPr bwMode="auto">
          <a:xfrm>
            <a:off x="467544" y="4652963"/>
            <a:ext cx="2736031" cy="1081087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683568" y="5011738"/>
            <a:ext cx="2304107" cy="360362"/>
          </a:xfrm>
          <a:prstGeom prst="rect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000" b="1" dirty="0">
                <a:solidFill>
                  <a:srgbClr val="336666"/>
                </a:solidFill>
              </a:rPr>
              <a:t>nombre = </a:t>
            </a:r>
            <a:r>
              <a:rPr lang="es-ES_tradnl" sz="2000" b="1" dirty="0" err="1">
                <a:solidFill>
                  <a:srgbClr val="336666"/>
                </a:solidFill>
              </a:rPr>
              <a:t>Artyom</a:t>
            </a:r>
            <a:endParaRPr lang="es-UY" sz="2000" b="1" dirty="0">
              <a:solidFill>
                <a:srgbClr val="336666"/>
              </a:solidFill>
            </a:endParaRP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4500563" y="3502025"/>
            <a:ext cx="576262" cy="576263"/>
          </a:xfrm>
          <a:prstGeom prst="rect">
            <a:avLst/>
          </a:prstGeom>
          <a:solidFill>
            <a:srgbClr val="69D969"/>
          </a:solidFill>
          <a:ln w="28575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4716463" y="3717925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19473" name="AutoShape 17"/>
          <p:cNvCxnSpPr>
            <a:cxnSpLocks noChangeShapeType="1"/>
            <a:stCxn id="19472" idx="6"/>
          </p:cNvCxnSpPr>
          <p:nvPr/>
        </p:nvCxnSpPr>
        <p:spPr bwMode="auto">
          <a:xfrm flipH="1">
            <a:off x="4519613" y="3790950"/>
            <a:ext cx="341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4500563" y="4078288"/>
            <a:ext cx="576262" cy="576262"/>
          </a:xfrm>
          <a:prstGeom prst="rect">
            <a:avLst/>
          </a:prstGeom>
          <a:solidFill>
            <a:srgbClr val="69D969"/>
          </a:solidFill>
          <a:ln w="28575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9475" name="Oval 19"/>
          <p:cNvSpPr>
            <a:spLocks noChangeArrowheads="1"/>
          </p:cNvSpPr>
          <p:nvPr/>
        </p:nvSpPr>
        <p:spPr bwMode="auto">
          <a:xfrm>
            <a:off x="4716463" y="4294188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19476" name="AutoShape 20"/>
          <p:cNvCxnSpPr>
            <a:cxnSpLocks noChangeShapeType="1"/>
            <a:stCxn id="19475" idx="6"/>
          </p:cNvCxnSpPr>
          <p:nvPr/>
        </p:nvCxnSpPr>
        <p:spPr bwMode="auto">
          <a:xfrm flipH="1">
            <a:off x="4519613" y="4367213"/>
            <a:ext cx="341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4500563" y="4652963"/>
            <a:ext cx="576262" cy="576262"/>
          </a:xfrm>
          <a:prstGeom prst="rect">
            <a:avLst/>
          </a:prstGeom>
          <a:solidFill>
            <a:srgbClr val="69D969"/>
          </a:solidFill>
          <a:ln w="28575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9478" name="Oval 22"/>
          <p:cNvSpPr>
            <a:spLocks noChangeArrowheads="1"/>
          </p:cNvSpPr>
          <p:nvPr/>
        </p:nvSpPr>
        <p:spPr bwMode="auto">
          <a:xfrm>
            <a:off x="4716463" y="48688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19479" name="AutoShape 23"/>
          <p:cNvCxnSpPr>
            <a:cxnSpLocks noChangeShapeType="1"/>
            <a:stCxn id="19478" idx="6"/>
          </p:cNvCxnSpPr>
          <p:nvPr/>
        </p:nvCxnSpPr>
        <p:spPr bwMode="auto">
          <a:xfrm flipH="1">
            <a:off x="4519613" y="4941888"/>
            <a:ext cx="341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0" name="AutoShape 24"/>
          <p:cNvCxnSpPr>
            <a:cxnSpLocks noChangeShapeType="1"/>
            <a:stCxn id="19471" idx="1"/>
            <a:endCxn id="19461" idx="3"/>
          </p:cNvCxnSpPr>
          <p:nvPr/>
        </p:nvCxnSpPr>
        <p:spPr bwMode="auto">
          <a:xfrm rot="10800000" flipV="1">
            <a:off x="3203575" y="3790156"/>
            <a:ext cx="1296988" cy="17938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1" name="AutoShape 25"/>
          <p:cNvCxnSpPr>
            <a:cxnSpLocks noChangeShapeType="1"/>
            <a:stCxn id="19474" idx="1"/>
            <a:endCxn id="19469" idx="3"/>
          </p:cNvCxnSpPr>
          <p:nvPr/>
        </p:nvCxnSpPr>
        <p:spPr bwMode="auto">
          <a:xfrm rot="10800000" flipV="1">
            <a:off x="3203575" y="4366419"/>
            <a:ext cx="1296988" cy="8270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2" name="AutoShape 26"/>
          <p:cNvCxnSpPr>
            <a:cxnSpLocks noChangeShapeType="1"/>
            <a:stCxn id="19477" idx="1"/>
            <a:endCxn id="19483" idx="3"/>
          </p:cNvCxnSpPr>
          <p:nvPr/>
        </p:nvCxnSpPr>
        <p:spPr bwMode="auto">
          <a:xfrm rot="10800000" flipV="1">
            <a:off x="3203575" y="4941888"/>
            <a:ext cx="1282700" cy="1331912"/>
          </a:xfrm>
          <a:prstGeom prst="bentConnector3">
            <a:avLst>
              <a:gd name="adj1" fmla="val 4938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2555875" y="6094413"/>
            <a:ext cx="64770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3200" b="1"/>
              <a:t>…</a:t>
            </a:r>
            <a:endParaRPr lang="es-UY" sz="3200" b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ABB5-63CB-40F6-ABBB-3E9BC8B7C926}" type="slidenum">
              <a:rPr lang="es-UY" smtClean="0"/>
              <a:t>17</a:t>
            </a:fld>
            <a:endParaRPr lang="es-UY"/>
          </a:p>
        </p:txBody>
      </p:sp>
      <p:sp>
        <p:nvSpPr>
          <p:cNvPr id="5" name="TextBox 4"/>
          <p:cNvSpPr txBox="1"/>
          <p:nvPr/>
        </p:nvSpPr>
        <p:spPr>
          <a:xfrm>
            <a:off x="4237100" y="313269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e-&gt;empleados</a:t>
            </a:r>
          </a:p>
        </p:txBody>
      </p:sp>
    </p:spTree>
    <p:extLst>
      <p:ext uri="{BB962C8B-B14F-4D97-AF65-F5344CB8AC3E}">
        <p14:creationId xmlns:p14="http://schemas.microsoft.com/office/powerpoint/2010/main" val="356332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620000" cy="12414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Implementar la Estructura</a:t>
            </a:r>
            <a:br>
              <a:rPr lang="es-ES_tradnl"/>
            </a:br>
            <a:r>
              <a:rPr lang="es-ES_tradnl"/>
              <a:t>Relaciones – Asociaciones (7)</a:t>
            </a:r>
            <a:endParaRPr lang="es-UY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78850" cy="4805362"/>
          </a:xfrm>
        </p:spPr>
        <p:txBody>
          <a:bodyPr/>
          <a:lstStyle/>
          <a:p>
            <a:pPr eaLnBrk="1" hangingPunct="1"/>
            <a:r>
              <a:rPr lang="es-ES_tradnl" sz="3000" dirty="0"/>
              <a:t>Caso 2 (cont.):</a:t>
            </a:r>
          </a:p>
          <a:p>
            <a:pPr lvl="1" eaLnBrk="1" hangingPunct="1"/>
            <a:r>
              <a:rPr lang="es-ES_tradnl" sz="2400" dirty="0"/>
              <a:t>La elección de la estructura de datos que implemente la colección se realiza en función de simplicidad, disponibilidad, requerimientos de eficiencia, etc.</a:t>
            </a:r>
          </a:p>
          <a:p>
            <a:pPr lvl="1" eaLnBrk="1" hangingPunct="1"/>
            <a:r>
              <a:rPr lang="es-ES_tradnl" sz="2400" dirty="0"/>
              <a:t>En casos en que el extremo de asociación tenga aplicada la restricción {</a:t>
            </a:r>
            <a:r>
              <a:rPr lang="es-ES_tradnl" sz="2400" dirty="0" err="1"/>
              <a:t>ordered</a:t>
            </a:r>
            <a:r>
              <a:rPr lang="es-ES_tradnl" sz="2400" dirty="0"/>
              <a:t>} es necesario utilizar una colección que permita ordenamiento</a:t>
            </a:r>
          </a:p>
          <a:p>
            <a:pPr lvl="1" eaLnBrk="1" hangingPunct="1"/>
            <a:r>
              <a:rPr lang="es-ES_tradnl" sz="2400" dirty="0"/>
              <a:t>Muchos ambientes de programación cuentan con bibliotecas de clases con diferentes tipos de colecciones predefinidas. En C++ está </a:t>
            </a:r>
            <a:r>
              <a:rPr lang="es-ES_tradnl" sz="2400" dirty="0">
                <a:hlinkClick r:id="rId2"/>
              </a:rPr>
              <a:t>STL</a:t>
            </a:r>
            <a:endParaRPr lang="es-ES_tradnl" sz="2400" dirty="0"/>
          </a:p>
          <a:p>
            <a:pPr lvl="1" eaLnBrk="1" hangingPunct="1">
              <a:lnSpc>
                <a:spcPct val="70000"/>
              </a:lnSpc>
            </a:pPr>
            <a:endParaRPr lang="es-ES_tradnl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ABB5-63CB-40F6-ABBB-3E9BC8B7C926}" type="slidenum">
              <a:rPr lang="es-UY" smtClean="0"/>
              <a:t>18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92027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Implementar la Estructura</a:t>
            </a:r>
            <a:br>
              <a:rPr lang="es-ES_tradnl"/>
            </a:br>
            <a:r>
              <a:rPr lang="es-ES_tradnl"/>
              <a:t>Relaciones – Dependencias</a:t>
            </a:r>
            <a:endParaRPr lang="es-UY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686800" cy="5138737"/>
          </a:xfrm>
        </p:spPr>
        <p:txBody>
          <a:bodyPr/>
          <a:lstStyle/>
          <a:p>
            <a:pPr eaLnBrk="1" hangingPunct="1"/>
            <a:r>
              <a:rPr lang="es-ES_tradnl" sz="2800"/>
              <a:t>Las dependencias se declaran en la definición de un elemento para tener visibilidad sobre otros</a:t>
            </a:r>
          </a:p>
          <a:p>
            <a:pPr eaLnBrk="1" hangingPunct="1"/>
            <a:r>
              <a:rPr lang="es-ES_tradnl" sz="2800"/>
              <a:t>Esto se hace cuando en el DCD existe una dependencia desde un elemento A hacia otro B</a:t>
            </a:r>
          </a:p>
          <a:p>
            <a:pPr lvl="1" eaLnBrk="1" hangingPunct="1"/>
            <a:r>
              <a:rPr lang="es-ES_tradnl" sz="2400"/>
              <a:t>Una asociación navegable, una generalización y una realización son también formas de dependencia</a:t>
            </a:r>
          </a:p>
          <a:p>
            <a:pPr eaLnBrk="1" hangingPunct="1"/>
            <a:r>
              <a:rPr lang="es-ES_tradnl" sz="2800"/>
              <a:t>En C++ se utiliza </a:t>
            </a:r>
            <a:r>
              <a:rPr lang="es-ES_tradnl" sz="2500">
                <a:solidFill>
                  <a:srgbClr val="0033CC"/>
                </a:solidFill>
                <a:latin typeface="Lucida Console" pitchFamily="49" charset="0"/>
              </a:rPr>
              <a:t>#include</a:t>
            </a:r>
          </a:p>
          <a:p>
            <a:pPr eaLnBrk="1" hangingPunct="1"/>
            <a:r>
              <a:rPr lang="es-ES_tradnl" sz="2800"/>
              <a:t>En Java se utiliza </a:t>
            </a:r>
            <a:r>
              <a:rPr lang="es-ES_tradnl" sz="2500">
                <a:solidFill>
                  <a:srgbClr val="0033CC"/>
                </a:solidFill>
                <a:latin typeface="Lucida Console" pitchFamily="49" charset="0"/>
              </a:rPr>
              <a:t>import</a:t>
            </a:r>
            <a:r>
              <a:rPr lang="es-ES_tradnl" sz="2800"/>
              <a:t> </a:t>
            </a:r>
          </a:p>
          <a:p>
            <a:pPr eaLnBrk="1" hangingPunct="1"/>
            <a:r>
              <a:rPr lang="es-ES_tradnl" sz="2800"/>
              <a:t>En C# se utiliza </a:t>
            </a:r>
            <a:r>
              <a:rPr lang="es-ES_tradnl" sz="2500">
                <a:solidFill>
                  <a:srgbClr val="0033CC"/>
                </a:solidFill>
                <a:latin typeface="Lucida Console" pitchFamily="49" charset="0"/>
              </a:rPr>
              <a:t>using</a:t>
            </a:r>
            <a:endParaRPr lang="es-ES_tradnl" sz="2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ABB5-63CB-40F6-ABBB-3E9BC8B7C926}" type="slidenum">
              <a:rPr lang="es-UY" smtClean="0"/>
              <a:t>19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587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Contenido</a:t>
            </a:r>
            <a:endParaRPr lang="es-UY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916832"/>
            <a:ext cx="8229600" cy="4013993"/>
          </a:xfrm>
        </p:spPr>
        <p:txBody>
          <a:bodyPr/>
          <a:lstStyle/>
          <a:p>
            <a:pPr eaLnBrk="1" hangingPunct="1"/>
            <a:r>
              <a:rPr lang="es-ES_tradnl" dirty="0"/>
              <a:t>Introducción</a:t>
            </a:r>
          </a:p>
          <a:p>
            <a:pPr eaLnBrk="1" hangingPunct="1"/>
            <a:r>
              <a:rPr lang="es-ES_tradnl" dirty="0"/>
              <a:t>Implementación de una Colaboración:</a:t>
            </a:r>
          </a:p>
          <a:p>
            <a:pPr lvl="1" eaLnBrk="1" hangingPunct="1"/>
            <a:r>
              <a:rPr lang="es-ES_tradnl" dirty="0"/>
              <a:t>Implementación de la Estructura</a:t>
            </a:r>
          </a:p>
          <a:p>
            <a:pPr lvl="1" eaLnBrk="1" hangingPunct="1"/>
            <a:r>
              <a:rPr lang="es-ES_tradnl" dirty="0"/>
              <a:t>Implementación de la Interacción</a:t>
            </a:r>
          </a:p>
          <a:p>
            <a:pPr eaLnBrk="1" hangingPunct="1"/>
            <a:r>
              <a:rPr lang="es-ES_tradnl" dirty="0"/>
              <a:t>Sugerencias</a:t>
            </a:r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ABB5-63CB-40F6-ABBB-3E9BC8B7C926}" type="slidenum">
              <a:rPr lang="es-UY" smtClean="0"/>
              <a:t>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60914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333375"/>
            <a:ext cx="7620000" cy="1168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/>
              <a:t>Implementar las Interacciones</a:t>
            </a:r>
            <a:endParaRPr lang="es-UY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/>
              <a:t>La implementación de la estructura conduce a la definición de los elementos de diseño junto con sus relaciones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800"/>
              <a:t>Las clases incluyen sus operaciones </a:t>
            </a:r>
            <a:r>
              <a:rPr lang="es-ES_tradnl" sz="2800" u="sng"/>
              <a:t>pero no los métodos</a:t>
            </a:r>
            <a:r>
              <a:rPr lang="es-ES_tradnl" sz="2800"/>
              <a:t> asociados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/>
              <a:t>Esto significa que no existen invocaciones implementadas por lo que aún no hay comportamiento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800"/>
              <a:t>A partir de los diagramas de interacción se extrae información para implementar los métodos</a:t>
            </a:r>
            <a:endParaRPr lang="es-UY" sz="2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ABB5-63CB-40F6-ABBB-3E9BC8B7C926}" type="slidenum">
              <a:rPr lang="es-UY" smtClean="0"/>
              <a:t>20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41946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Implementar las Interacciones</a:t>
            </a:r>
            <a:br>
              <a:rPr lang="es-ES_tradnl"/>
            </a:br>
            <a:r>
              <a:rPr lang="es-ES_tradnl"/>
              <a:t>Implementar Métodos</a:t>
            </a:r>
            <a:endParaRPr lang="es-UY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/>
            <a:r>
              <a:rPr lang="es-ES_tradnl" sz="2800"/>
              <a:t>Un diagrama de comunicación no tiene como objetivo servir de pseudocódigo</a:t>
            </a:r>
          </a:p>
          <a:p>
            <a:pPr eaLnBrk="1" hangingPunct="1"/>
            <a:r>
              <a:rPr lang="es-ES_tradnl" sz="2800"/>
              <a:t>Sin embargo generalmente ilustra la lógica general de las operaciones</a:t>
            </a:r>
          </a:p>
          <a:p>
            <a:pPr eaLnBrk="1" hangingPunct="1"/>
            <a:r>
              <a:rPr lang="es-ES_tradnl" sz="2800"/>
              <a:t>Al implementar el método asociado a la operación </a:t>
            </a:r>
            <a:r>
              <a:rPr lang="es-ES_tradnl" sz="2800">
                <a:latin typeface="Lucida Console" pitchFamily="49" charset="0"/>
              </a:rPr>
              <a:t>op()</a:t>
            </a:r>
            <a:r>
              <a:rPr lang="es-ES_tradnl" sz="2800"/>
              <a:t> en una clase A:</a:t>
            </a:r>
          </a:p>
          <a:p>
            <a:pPr lvl="1" eaLnBrk="1" hangingPunct="1"/>
            <a:r>
              <a:rPr lang="es-ES_tradnl" sz="2400"/>
              <a:t>Se busca el diag. de comunicación que incluya un mensaje </a:t>
            </a:r>
            <a:r>
              <a:rPr lang="es-ES_tradnl" sz="2400">
                <a:latin typeface="Lucida Console" pitchFamily="49" charset="0"/>
              </a:rPr>
              <a:t>op()</a:t>
            </a:r>
            <a:r>
              <a:rPr lang="es-ES_tradnl" sz="2400"/>
              <a:t> llegando a una instancia de A</a:t>
            </a:r>
          </a:p>
          <a:p>
            <a:pPr lvl="1" eaLnBrk="1" hangingPunct="1"/>
            <a:r>
              <a:rPr lang="es-ES_tradnl" sz="2400"/>
              <a:t>La interacción anidada en ese mensaje debería resultar de ayuda para implementar el método</a:t>
            </a:r>
            <a:endParaRPr lang="es-UY" sz="2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ABB5-63CB-40F6-ABBB-3E9BC8B7C926}" type="slidenum">
              <a:rPr lang="es-UY" smtClean="0"/>
              <a:t>21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74329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Implementar las Interacciones</a:t>
            </a:r>
            <a:br>
              <a:rPr lang="es-ES_tradnl"/>
            </a:br>
            <a:r>
              <a:rPr lang="es-ES_tradnl"/>
              <a:t>Implementar Métodos (2)</a:t>
            </a:r>
            <a:endParaRPr lang="es-UY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/>
            <a:r>
              <a:rPr lang="es-ES_tradnl"/>
              <a:t>Ejemplo:</a:t>
            </a:r>
            <a:endParaRPr lang="es-UY"/>
          </a:p>
        </p:txBody>
      </p:sp>
      <p:pic>
        <p:nvPicPr>
          <p:cNvPr id="24580" name="Picture 4" descr="diseño - grasp expert eje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565400"/>
            <a:ext cx="6769100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50825" y="5805488"/>
            <a:ext cx="87122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/>
              <a:t>Para implementar el método asociado a </a:t>
            </a:r>
            <a:r>
              <a:rPr lang="es-ES_tradnl">
                <a:latin typeface="Lucida Console" pitchFamily="49" charset="0"/>
              </a:rPr>
              <a:t>totalVenta()</a:t>
            </a:r>
            <a:r>
              <a:rPr lang="es-ES_tradnl"/>
              <a:t> observamos la interacción anidada en el mensaje (en el primer nivel) en el diagrama de comunicación</a:t>
            </a:r>
            <a:endParaRPr lang="es-UY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4572000" y="1989138"/>
            <a:ext cx="504825" cy="503237"/>
          </a:xfrm>
          <a:prstGeom prst="downArrow">
            <a:avLst>
              <a:gd name="adj1" fmla="val 41509"/>
              <a:gd name="adj2" fmla="val 47634"/>
            </a:avLst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4583" name="AutoShape 7"/>
          <p:cNvSpPr>
            <a:spLocks noChangeArrowheads="1"/>
          </p:cNvSpPr>
          <p:nvPr/>
        </p:nvSpPr>
        <p:spPr bwMode="auto">
          <a:xfrm rot="5400000">
            <a:off x="5291931" y="3861594"/>
            <a:ext cx="504825" cy="503238"/>
          </a:xfrm>
          <a:prstGeom prst="downArrow">
            <a:avLst>
              <a:gd name="adj1" fmla="val 41509"/>
              <a:gd name="adj2" fmla="val 47634"/>
            </a:avLst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ABB5-63CB-40F6-ABBB-3E9BC8B7C926}" type="slidenum">
              <a:rPr lang="es-UY" smtClean="0"/>
              <a:t>22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44057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Implementar las Interacciones</a:t>
            </a:r>
            <a:br>
              <a:rPr lang="es-ES_tradnl"/>
            </a:br>
            <a:r>
              <a:rPr lang="es-ES_tradnl"/>
              <a:t>Implementar Métodos (3)</a:t>
            </a:r>
            <a:endParaRPr lang="es-UY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/>
            <a:r>
              <a:rPr lang="es-ES_tradnl" dirty="0"/>
              <a:t>Ejemplo (cont.):</a:t>
            </a:r>
            <a:endParaRPr lang="es-UY" dirty="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11689" y="2204864"/>
            <a:ext cx="8424863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UY" sz="14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s-UY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Venta 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s-UY" sz="1400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b="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:</a:t>
            </a:r>
            <a:endParaRPr lang="es-UY" sz="1400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s-UY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ICollection</a:t>
            </a:r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*</a:t>
            </a:r>
            <a:r>
              <a:rPr lang="es-UY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lineas</a:t>
            </a:r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s-UY" sz="1400" b="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:</a:t>
            </a:r>
            <a:endParaRPr lang="es-UY" sz="1400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s-UY" sz="1400" b="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float</a:t>
            </a:r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totalVenta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s-UY" sz="1400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s-UY" sz="14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virtual</a:t>
            </a:r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~</a:t>
            </a:r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Venta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s-UY" sz="1400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es-UY" sz="1400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s-UY" sz="1400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b="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float</a:t>
            </a:r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Venta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s-UY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totalVenta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()</a:t>
            </a:r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s-UY" sz="1400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s-UY" sz="1400" b="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float</a:t>
            </a:r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total 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=</a:t>
            </a:r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sz="1400" b="0" dirty="0">
                <a:solidFill>
                  <a:srgbClr val="FF8000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s-UY" sz="1400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s-UY" sz="1400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  for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IIterator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*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lineas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getIterator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hasCurrent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())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LineaDeVenta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*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ldv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dynamic_cast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&lt;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LineaDeVenta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*&gt;(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getCurrent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());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total 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+=</a:t>
            </a:r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ldv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subtotal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s-UY" sz="1400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  }</a:t>
            </a:r>
            <a:endParaRPr lang="es-UY" sz="1400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b="1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s-UY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total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s-UY" sz="1400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s-UY" sz="1400" dirty="0">
              <a:latin typeface="Lucida Console" pitchFamily="49" charset="0"/>
              <a:ea typeface="SimSun" pitchFamily="2" charset="-12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ABB5-63CB-40F6-ABBB-3E9BC8B7C926}" type="slidenum">
              <a:rPr lang="es-UY" smtClean="0"/>
              <a:t>23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44093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Sugerencias</a:t>
            </a:r>
            <a:endParaRPr lang="es-UY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7991475" cy="4114800"/>
          </a:xfrm>
        </p:spPr>
        <p:txBody>
          <a:bodyPr/>
          <a:lstStyle/>
          <a:p>
            <a:pPr eaLnBrk="1" hangingPunct="1"/>
            <a:r>
              <a:rPr lang="es-ES_tradnl" sz="3000"/>
              <a:t>Antes de implementar una clase desde cero es recomendable considerar si código existente puede ser reutilizado o adaptado</a:t>
            </a:r>
          </a:p>
          <a:p>
            <a:pPr eaLnBrk="1" hangingPunct="1"/>
            <a:r>
              <a:rPr lang="es-ES_tradnl" sz="3000"/>
              <a:t>Comprender en qué lugar de la arquitectura encaja la implementación ayuda a:</a:t>
            </a:r>
          </a:p>
          <a:p>
            <a:pPr lvl="1" eaLnBrk="1" hangingPunct="1"/>
            <a:r>
              <a:rPr lang="es-ES_tradnl"/>
              <a:t>Identificar oportunidades de reuso</a:t>
            </a:r>
          </a:p>
          <a:p>
            <a:pPr lvl="1" eaLnBrk="1" hangingPunct="1"/>
            <a:r>
              <a:rPr lang="es-ES_tradnl"/>
              <a:t>Asegurar que el código nuevo sea coherente con el del resto del sistema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ABB5-63CB-40F6-ABBB-3E9BC8B7C926}" type="slidenum">
              <a:rPr lang="es-UY" smtClean="0"/>
              <a:t>24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66029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Sugerencias (2)</a:t>
            </a:r>
            <a:endParaRPr lang="es-UY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41325" y="1905000"/>
            <a:ext cx="83073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/>
              <a:t>Orden de implementación de las clases: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Las clases deben ser implementadas comenzando por las menos acopladas y finalizando por las más acopladas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De esta forma las clases van disponiendo de todos los elementos necesarios para su implementación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Esto permite que al terminar de implementar una clase se pueda testear inmediatamente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ABB5-63CB-40F6-ABBB-3E9BC8B7C926}" type="slidenum">
              <a:rPr lang="es-UY" smtClean="0"/>
              <a:t>25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3982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Introducción</a:t>
            </a:r>
            <a:endParaRPr lang="es-UY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44824"/>
            <a:ext cx="8229600" cy="4733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3000" dirty="0"/>
              <a:t>Propósito: realizar la implementación de una parte del diseño (una colaboración)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3000" dirty="0"/>
              <a:t>El resultado es código fuente en la forma de Elementos de Implementación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3000" dirty="0"/>
              <a:t>Una tarea de implementación se enfoca en obtener cierta funcionalidad (al implementar la realización de un caso de uso) que implica la implementación de diferentes elementos de diseño que contribuyan a dicha funcionalidad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ABB5-63CB-40F6-ABBB-3E9BC8B7C926}" type="slidenum">
              <a:rPr lang="es-UY" smtClean="0"/>
              <a:t>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8159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549275"/>
            <a:ext cx="7620000" cy="952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/>
              <a:t>Implementación de una Colab.</a:t>
            </a:r>
            <a:endParaRPr lang="es-UY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 dirty="0"/>
              <a:t>Para implementar una colaboración (que realice caso/s de uso):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dirty="0"/>
              <a:t>Implementar la </a:t>
            </a:r>
            <a:r>
              <a:rPr lang="es-ES_tradnl" sz="2400" u="sng" dirty="0"/>
              <a:t>estructura</a:t>
            </a:r>
            <a:r>
              <a:rPr lang="es-ES_tradnl" sz="2400" dirty="0"/>
              <a:t> de la colaboración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sz="2200" dirty="0"/>
              <a:t>Implementar interfaces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sz="2200" dirty="0"/>
              <a:t>Implementar clases</a:t>
            </a:r>
          </a:p>
          <a:p>
            <a:pPr lvl="3" eaLnBrk="1" hangingPunct="1">
              <a:lnSpc>
                <a:spcPct val="90000"/>
              </a:lnSpc>
            </a:pPr>
            <a:r>
              <a:rPr lang="es-ES_tradnl" sz="1800" dirty="0"/>
              <a:t>Implementar atributos</a:t>
            </a:r>
          </a:p>
          <a:p>
            <a:pPr lvl="3" eaLnBrk="1" hangingPunct="1">
              <a:lnSpc>
                <a:spcPct val="90000"/>
              </a:lnSpc>
            </a:pPr>
            <a:r>
              <a:rPr lang="es-ES_tradnl" sz="1800" dirty="0"/>
              <a:t>Implementar operaciones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sz="2200" dirty="0"/>
              <a:t>Implementar relaciones</a:t>
            </a:r>
          </a:p>
          <a:p>
            <a:pPr lvl="3" eaLnBrk="1" hangingPunct="1">
              <a:lnSpc>
                <a:spcPct val="90000"/>
              </a:lnSpc>
            </a:pPr>
            <a:r>
              <a:rPr lang="es-ES_tradnl" sz="1800" dirty="0"/>
              <a:t>Implementar generalizaciones</a:t>
            </a:r>
          </a:p>
          <a:p>
            <a:pPr lvl="3" eaLnBrk="1" hangingPunct="1">
              <a:lnSpc>
                <a:spcPct val="90000"/>
              </a:lnSpc>
            </a:pPr>
            <a:r>
              <a:rPr lang="es-ES_tradnl" sz="1800" dirty="0"/>
              <a:t>Implementar realizaciones</a:t>
            </a:r>
          </a:p>
          <a:p>
            <a:pPr lvl="3" eaLnBrk="1" hangingPunct="1">
              <a:lnSpc>
                <a:spcPct val="90000"/>
              </a:lnSpc>
            </a:pPr>
            <a:r>
              <a:rPr lang="es-ES_tradnl" sz="1800" dirty="0"/>
              <a:t>Implementar asociaciones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dirty="0"/>
              <a:t>Implementar las </a:t>
            </a:r>
            <a:r>
              <a:rPr lang="es-ES_tradnl" sz="2400" u="sng" dirty="0"/>
              <a:t>interacciones</a:t>
            </a:r>
            <a:r>
              <a:rPr lang="es-ES_tradnl" sz="2400" dirty="0"/>
              <a:t> de la colaboración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sz="2200" dirty="0"/>
              <a:t>Implementar métodos</a:t>
            </a:r>
            <a:endParaRPr lang="es-UY" sz="2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ABB5-63CB-40F6-ABBB-3E9BC8B7C926}" type="slidenum">
              <a:rPr lang="es-UY" smtClean="0"/>
              <a:t>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5564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 dirty="0"/>
              <a:t>Implementar la Estructura</a:t>
            </a:r>
            <a:br>
              <a:rPr lang="es-ES_tradnl" dirty="0"/>
            </a:br>
            <a:r>
              <a:rPr lang="es-ES_tradnl" dirty="0"/>
              <a:t>Implementar Interfaces</a:t>
            </a:r>
            <a:endParaRPr lang="es-UY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4733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3000" dirty="0"/>
              <a:t>Las interfaces se implementan directamente a partir del DCD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3000" dirty="0"/>
              <a:t>Las operaciones se obtienen de la propia especificación de la interfaz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3000" b="1" dirty="0"/>
              <a:t>Advertencia:</a:t>
            </a:r>
            <a:r>
              <a:rPr lang="es-ES_tradnl" sz="3000" dirty="0"/>
              <a:t> algunos lenguajes de programación </a:t>
            </a:r>
            <a:r>
              <a:rPr lang="es-ES_tradnl" sz="3000" u="sng" dirty="0"/>
              <a:t>no</a:t>
            </a:r>
            <a:r>
              <a:rPr lang="es-ES_tradnl" sz="3000" dirty="0"/>
              <a:t> proveen una construcción para implementar directamente interfaces: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/>
              <a:t>En esos casos se suele implementar una clase abstracta, sin atributos y con todas sus operaciones abstractas</a:t>
            </a:r>
            <a:endParaRPr lang="es-UY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ABB5-63CB-40F6-ABBB-3E9BC8B7C926}" type="slidenum">
              <a:rPr lang="es-UY" smtClean="0"/>
              <a:t>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56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Implementar la Estructura</a:t>
            </a:r>
            <a:br>
              <a:rPr lang="es-ES_tradnl"/>
            </a:br>
            <a:r>
              <a:rPr lang="es-ES_tradnl"/>
              <a:t>Implementar Interfaces (2)</a:t>
            </a:r>
            <a:endParaRPr lang="es-UY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marL="0" indent="0" eaLnBrk="1" hangingPunct="1">
              <a:buNone/>
            </a:pPr>
            <a:endParaRPr lang="es-ES_tradnl" sz="2800" dirty="0"/>
          </a:p>
          <a:p>
            <a:pPr eaLnBrk="1" hangingPunct="1"/>
            <a:endParaRPr lang="es-ES_tradnl" sz="2800" dirty="0"/>
          </a:p>
          <a:p>
            <a:pPr eaLnBrk="1" hangingPunct="1"/>
            <a:endParaRPr lang="es-ES_tradnl" sz="1600" dirty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23528" y="2132856"/>
            <a:ext cx="9177512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UY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IControladorUsuario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{</a:t>
            </a:r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0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interfaz</a:t>
            </a:r>
          </a:p>
          <a:p>
            <a:r>
              <a:rPr lang="es-UY" b="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:</a:t>
            </a:r>
            <a:endParaRPr lang="es-UY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	</a:t>
            </a:r>
            <a:r>
              <a:rPr lang="en-US" b="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virtual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b="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login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string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usuario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string password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	</a:t>
            </a:r>
            <a:r>
              <a:rPr lang="es-UY" b="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virtual</a:t>
            </a:r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logout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()</a:t>
            </a:r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=</a:t>
            </a:r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0" dirty="0">
                <a:solidFill>
                  <a:srgbClr val="FF8000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s-UY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	</a:t>
            </a:r>
            <a:r>
              <a:rPr lang="es-UY" b="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virtual</a:t>
            </a:r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actualizarPassword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</a:t>
            </a:r>
            <a:r>
              <a:rPr lang="es-UY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string</a:t>
            </a:r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passwordAntiguo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,</a:t>
            </a:r>
            <a:endParaRPr lang="es-UY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				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</a:t>
            </a:r>
            <a:r>
              <a:rPr lang="es-UY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string</a:t>
            </a:r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passwordNuevo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)</a:t>
            </a:r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=</a:t>
            </a:r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0" dirty="0">
                <a:solidFill>
                  <a:srgbClr val="FF8000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s-UY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	</a:t>
            </a:r>
            <a:r>
              <a:rPr lang="es-UY" b="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virtual</a:t>
            </a:r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set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&lt;</a:t>
            </a:r>
            <a:r>
              <a:rPr lang="es-UY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DataPermiso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&gt;</a:t>
            </a:r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permisos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()</a:t>
            </a:r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=</a:t>
            </a:r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0" dirty="0">
                <a:solidFill>
                  <a:srgbClr val="FF8000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s-UY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	</a:t>
            </a:r>
            <a:r>
              <a:rPr lang="es-UY" b="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virtual</a:t>
            </a:r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set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&lt;</a:t>
            </a:r>
            <a:r>
              <a:rPr lang="es-UY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DataUsuario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&gt;</a:t>
            </a:r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getAmigos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()</a:t>
            </a:r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=</a:t>
            </a:r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0" dirty="0">
                <a:solidFill>
                  <a:srgbClr val="FF8000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s-UY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	</a:t>
            </a:r>
            <a:r>
              <a:rPr lang="es-UY" b="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virtual</a:t>
            </a:r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DataUsuario</a:t>
            </a:r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	</a:t>
            </a:r>
            <a:r>
              <a:rPr lang="es-UY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getPerfil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()</a:t>
            </a:r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=</a:t>
            </a:r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0" dirty="0">
                <a:solidFill>
                  <a:srgbClr val="FF8000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s-UY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	</a:t>
            </a:r>
            <a:r>
              <a:rPr lang="es-UY" b="0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...</a:t>
            </a:r>
          </a:p>
          <a:p>
            <a:endParaRPr lang="es-UY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	</a:t>
            </a:r>
            <a:r>
              <a:rPr lang="es-UY" b="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virtual</a:t>
            </a:r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~</a:t>
            </a:r>
            <a:r>
              <a:rPr lang="es-UY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IControladorUsuario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(){};</a:t>
            </a:r>
            <a:r>
              <a:rPr lang="es-UY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0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</a:t>
            </a:r>
            <a:r>
              <a:rPr lang="es-UY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v</a:t>
            </a:r>
            <a:r>
              <a:rPr lang="es-UY" b="0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irtual y vacío</a:t>
            </a:r>
          </a:p>
          <a:p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es-UY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ABB5-63CB-40F6-ABBB-3E9BC8B7C926}" type="slidenum">
              <a:rPr lang="es-UY" smtClean="0"/>
              <a:t>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5011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Implementar la Estructura</a:t>
            </a:r>
            <a:br>
              <a:rPr lang="es-ES_tradnl"/>
            </a:br>
            <a:r>
              <a:rPr lang="es-ES_tradnl"/>
              <a:t>Implementar Clases</a:t>
            </a:r>
            <a:endParaRPr lang="es-UY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916832"/>
            <a:ext cx="8229600" cy="4733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dirty="0"/>
              <a:t>La implementación de las clases se hace en forma directa a partir del DCD</a:t>
            </a:r>
          </a:p>
          <a:p>
            <a:pPr eaLnBrk="1" hangingPunct="1">
              <a:lnSpc>
                <a:spcPct val="90000"/>
              </a:lnSpc>
            </a:pPr>
            <a:r>
              <a:rPr lang="es-ES_tradnl" dirty="0"/>
              <a:t>Los lenguajes de programación orientados a objetos incluyen una construcción para este fin (la clase)</a:t>
            </a:r>
          </a:p>
          <a:p>
            <a:pPr eaLnBrk="1" hangingPunct="1">
              <a:lnSpc>
                <a:spcPct val="90000"/>
              </a:lnSpc>
            </a:pPr>
            <a:r>
              <a:rPr lang="es-ES_tradnl" dirty="0"/>
              <a:t>Los atributos y operaciones se obtienen de la propia especificación de la clase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/>
              <a:t>Se incluyen los constructores y destructor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/>
              <a:t>También las operaciones de acceso y/o modificación de los atributos</a:t>
            </a:r>
            <a:endParaRPr lang="es-UY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ABB5-63CB-40F6-ABBB-3E9BC8B7C926}" type="slidenum">
              <a:rPr lang="es-UY" smtClean="0"/>
              <a:t>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68144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Implementar la Estructura</a:t>
            </a:r>
            <a:br>
              <a:rPr lang="es-ES_tradnl"/>
            </a:br>
            <a:r>
              <a:rPr lang="es-ES_tradnl"/>
              <a:t>Implementar Clases (2)</a:t>
            </a:r>
            <a:endParaRPr lang="es-UY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39552" y="1844824"/>
            <a:ext cx="7632848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920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UY" sz="14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s-UY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Tweet</a:t>
            </a:r>
            <a:r>
              <a:rPr lang="es-UY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s-UY" sz="1400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b="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:</a:t>
            </a:r>
            <a:endParaRPr lang="es-UY" sz="1400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	Usuario 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*</a:t>
            </a:r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usuario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s-UY" sz="1400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	</a:t>
            </a:r>
            <a:r>
              <a:rPr lang="es-UY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string</a:t>
            </a:r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contenido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s-UY" sz="1400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b="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:</a:t>
            </a:r>
            <a:endParaRPr lang="es-UY" sz="1400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	</a:t>
            </a:r>
            <a:r>
              <a:rPr lang="es-UY" sz="1400" b="0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constructores </a:t>
            </a:r>
          </a:p>
          <a:p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	</a:t>
            </a:r>
            <a:r>
              <a:rPr lang="es-UY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Tweet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</a:t>
            </a:r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Usuario 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*</a:t>
            </a:r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u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,</a:t>
            </a:r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contenido c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s-UY" sz="1400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s-UY" sz="1400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	</a:t>
            </a:r>
            <a:r>
              <a:rPr lang="es-UY" sz="1400" b="0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métodos de acceso</a:t>
            </a:r>
          </a:p>
          <a:p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	Usuario </a:t>
            </a:r>
            <a:r>
              <a:rPr lang="es-UY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getUsuario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s-UY" sz="1400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	</a:t>
            </a:r>
            <a:r>
              <a:rPr lang="es-UY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string</a:t>
            </a:r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getContenido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s-UY" sz="1400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	</a:t>
            </a:r>
          </a:p>
          <a:p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	</a:t>
            </a:r>
            <a:r>
              <a:rPr lang="es-UY" sz="1400" b="0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otros métodos</a:t>
            </a:r>
          </a:p>
          <a:p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	</a:t>
            </a:r>
            <a:r>
              <a:rPr lang="es-UY" sz="1400" b="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agregarHashtag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</a:t>
            </a:r>
            <a:r>
              <a:rPr lang="es-UY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string</a:t>
            </a:r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hashtag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s-UY" sz="1400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	</a:t>
            </a:r>
            <a:r>
              <a:rPr lang="es-UY" sz="1400" b="0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/* ... */</a:t>
            </a:r>
            <a:endParaRPr lang="es-UY" sz="1400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b="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:</a:t>
            </a:r>
            <a:endParaRPr lang="es-UY" sz="1400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	</a:t>
            </a:r>
            <a:r>
              <a:rPr lang="es-UY" sz="1400" b="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static</a:t>
            </a:r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set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&lt;</a:t>
            </a:r>
            <a:r>
              <a:rPr lang="es-UY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string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&gt;</a:t>
            </a:r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parsearHashtags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</a:t>
            </a:r>
            <a:r>
              <a:rPr lang="es-UY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string</a:t>
            </a:r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s-UY" sz="1400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	</a:t>
            </a:r>
            <a:r>
              <a:rPr lang="es-UY" sz="1400" b="0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/* ... */</a:t>
            </a:r>
            <a:endParaRPr lang="es-UY" sz="1400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b="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:</a:t>
            </a:r>
            <a:endParaRPr lang="es-UY" sz="1400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	</a:t>
            </a:r>
            <a:r>
              <a:rPr lang="es-UY" sz="14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virtual</a:t>
            </a:r>
            <a:r>
              <a:rPr lang="es-UY" sz="14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~</a:t>
            </a:r>
            <a:r>
              <a:rPr lang="es-UY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Tweet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s-UY" sz="1400" b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es-UY" sz="1400" dirty="0">
              <a:latin typeface="Lucida Console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ABB5-63CB-40F6-ABBB-3E9BC8B7C926}" type="slidenum">
              <a:rPr lang="es-UY" smtClean="0"/>
              <a:t>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7794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Implementar la Estructura</a:t>
            </a:r>
            <a:br>
              <a:rPr lang="es-ES_tradnl"/>
            </a:br>
            <a:r>
              <a:rPr lang="es-ES_tradnl"/>
              <a:t>Implementar Relaciones</a:t>
            </a:r>
            <a:endParaRPr lang="es-UY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05000"/>
            <a:ext cx="7010400" cy="4114800"/>
          </a:xfrm>
        </p:spPr>
        <p:txBody>
          <a:bodyPr/>
          <a:lstStyle/>
          <a:p>
            <a:pPr eaLnBrk="1" hangingPunct="1"/>
            <a:r>
              <a:rPr lang="es-ES_tradnl"/>
              <a:t>Las relaciones entre elementos de diseño empleadas son:</a:t>
            </a:r>
          </a:p>
          <a:p>
            <a:pPr lvl="1" eaLnBrk="1" hangingPunct="1"/>
            <a:r>
              <a:rPr lang="es-ES_tradnl"/>
              <a:t>Generalizaciones</a:t>
            </a:r>
          </a:p>
          <a:p>
            <a:pPr lvl="1" eaLnBrk="1" hangingPunct="1"/>
            <a:r>
              <a:rPr lang="es-ES_tradnl"/>
              <a:t>Realizaciones</a:t>
            </a:r>
          </a:p>
          <a:p>
            <a:pPr lvl="1" eaLnBrk="1" hangingPunct="1"/>
            <a:r>
              <a:rPr lang="es-ES_tradnl"/>
              <a:t>Asociaciones</a:t>
            </a:r>
          </a:p>
          <a:p>
            <a:pPr lvl="1" eaLnBrk="1" hangingPunct="1"/>
            <a:r>
              <a:rPr lang="es-ES_tradnl"/>
              <a:t>Dependencias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Generación de Código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ABB5-63CB-40F6-ABBB-3E9BC8B7C926}" type="slidenum">
              <a:rPr lang="es-UY" smtClean="0"/>
              <a:t>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78071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67</TotalTime>
  <Words>1454</Words>
  <Application>Microsoft Office PowerPoint</Application>
  <PresentationFormat>Presentación en pantalla (4:3)</PresentationFormat>
  <Paragraphs>281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SimSun</vt:lpstr>
      <vt:lpstr>Arial</vt:lpstr>
      <vt:lpstr>Calibri</vt:lpstr>
      <vt:lpstr>Lucida Console</vt:lpstr>
      <vt:lpstr>Wingdings 2</vt:lpstr>
      <vt:lpstr>Theme1</vt:lpstr>
      <vt:lpstr>Programación Avanzada</vt:lpstr>
      <vt:lpstr>Contenido</vt:lpstr>
      <vt:lpstr>Introducción</vt:lpstr>
      <vt:lpstr>Implementación de una Colab.</vt:lpstr>
      <vt:lpstr>Implementar la Estructura Implementar Interfaces</vt:lpstr>
      <vt:lpstr>Implementar la Estructura Implementar Interfaces (2)</vt:lpstr>
      <vt:lpstr>Implementar la Estructura Implementar Clases</vt:lpstr>
      <vt:lpstr>Implementar la Estructura Implementar Clases (2)</vt:lpstr>
      <vt:lpstr>Implementar la Estructura Implementar Relaciones</vt:lpstr>
      <vt:lpstr>Implementar la Estructura Relaciones – Generalizaciones</vt:lpstr>
      <vt:lpstr>Implementar la Estructura Relaciones – Realizaciones</vt:lpstr>
      <vt:lpstr>Implementar la Estructura Relaciones – Asociaciones</vt:lpstr>
      <vt:lpstr>Implementar la Estructura Relaciones – Asociaciones (2)</vt:lpstr>
      <vt:lpstr>Implementar la Estructura Relaciones – Asociaciones (3)</vt:lpstr>
      <vt:lpstr>Implementar la Estructura Relaciones – Asociaciones (4)</vt:lpstr>
      <vt:lpstr>Implementar la Estructura Relaciones – Asociaciones (5)</vt:lpstr>
      <vt:lpstr>Implementar la Estructura Relaciones – Asociaciones (6)</vt:lpstr>
      <vt:lpstr>Implementar la Estructura Relaciones – Asociaciones (7)</vt:lpstr>
      <vt:lpstr>Implementar la Estructura Relaciones – Dependencias</vt:lpstr>
      <vt:lpstr>Implementar las Interacciones</vt:lpstr>
      <vt:lpstr>Implementar las Interacciones Implementar Métodos</vt:lpstr>
      <vt:lpstr>Implementar las Interacciones Implementar Métodos (2)</vt:lpstr>
      <vt:lpstr>Implementar las Interacciones Implementar Métodos (3)</vt:lpstr>
      <vt:lpstr>Sugerencias</vt:lpstr>
      <vt:lpstr>Sugerencias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9</cp:revision>
  <dcterms:created xsi:type="dcterms:W3CDTF">2013-05-26T22:48:45Z</dcterms:created>
  <dcterms:modified xsi:type="dcterms:W3CDTF">2017-03-04T20:42:13Z</dcterms:modified>
</cp:coreProperties>
</file>