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5" r:id="rId57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687D6-1B5E-4230-A825-11E520595C0C}" type="datetimeFigureOut">
              <a:rPr lang="es-UY" smtClean="0"/>
              <a:t>4/3/2017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3A71-B494-44E4-957B-8486A6511486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2387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08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6263" indent="-263947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789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8105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00420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2736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5052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7367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9683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7BE73D-BDBF-4D28-A837-E87D146E7541}" type="slidenum">
              <a:rPr lang="es-UY" smtClean="0"/>
              <a:pPr eaLnBrk="1" hangingPunct="1"/>
              <a:t>1</a:t>
            </a:fld>
            <a:endParaRPr lang="es-UY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08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6263" indent="-263947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789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8105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00420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2736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5052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7367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9683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D2FC2B-B371-4D01-8447-EFA267624B22}" type="slidenum">
              <a:rPr lang="es-UY" smtClean="0"/>
              <a:pPr eaLnBrk="1" hangingPunct="1"/>
              <a:t>33</a:t>
            </a:fld>
            <a:endParaRPr lang="es-UY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_tradnl"/>
              <a:t>Podría ser útil mostrar la interacción para el find() en DictPersona.</a:t>
            </a:r>
            <a:endParaRPr 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084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6263" indent="-263947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789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8105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00420" indent="-211158" defTabSz="912084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2736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5052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7367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9683" indent="-211158" defTabSz="91208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2FF6700-0589-4F75-AA0D-055E78FCD120}" type="slidenum">
              <a:rPr lang="es-UY" smtClean="0"/>
              <a:pPr eaLnBrk="1" hangingPunct="1"/>
              <a:t>34</a:t>
            </a:fld>
            <a:endParaRPr lang="es-UY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_tradnl"/>
              <a:t>Podría ser útil mostrar la interacción para el find() en DictPersona.</a:t>
            </a:r>
            <a:endParaRPr 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99992" y="6356350"/>
            <a:ext cx="3352800" cy="365125"/>
          </a:xfrm>
        </p:spPr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Programación Avanzada - Curso 2017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UY"/>
              <a:t>Implementación: Colecciones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B5C431-2CAC-4CD7-8A26-A931844ABB8E}" type="slidenum">
              <a:rPr lang="es-UY" smtClean="0"/>
              <a:t>‹Nº›</a:t>
            </a:fld>
            <a:endParaRPr lang="es-UY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7" Type="http://schemas.openxmlformats.org/officeDocument/2006/relationships/hyperlink" Target="http://www.cplusplus.com/reference/stack/stack/" TargetMode="External"/><Relationship Id="rId2" Type="http://schemas.openxmlformats.org/officeDocument/2006/relationships/hyperlink" Target="http://www.cplusplus.com/reference/set/s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plusplus.com/reference/list/list/" TargetMode="External"/><Relationship Id="rId5" Type="http://schemas.openxmlformats.org/officeDocument/2006/relationships/hyperlink" Target="http://www.cplusplus.com/reference/queue/queue/" TargetMode="External"/><Relationship Id="rId4" Type="http://schemas.openxmlformats.org/officeDocument/2006/relationships/hyperlink" Target="http://www.cplusplus.com/reference/vector/vector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_tradnl" sz="4500" dirty="0">
                <a:solidFill>
                  <a:schemeClr val="tx1"/>
                </a:solidFill>
              </a:rPr>
              <a:t>Programación Avanzada</a:t>
            </a:r>
            <a:endParaRPr lang="es-UY" sz="45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_tradnl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</a:p>
          <a:p>
            <a:pPr eaLnBrk="1" hangingPunct="1"/>
            <a:r>
              <a:rPr lang="es-ES_tradnl" sz="3500" dirty="0"/>
              <a:t>Colecciones</a:t>
            </a:r>
          </a:p>
        </p:txBody>
      </p:sp>
    </p:spTree>
    <p:extLst>
      <p:ext uri="{BB962C8B-B14F-4D97-AF65-F5344CB8AC3E}">
        <p14:creationId xmlns:p14="http://schemas.microsoft.com/office/powerpoint/2010/main" val="214537173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413" y="96838"/>
            <a:ext cx="7158037" cy="1412875"/>
          </a:xfrm>
        </p:spPr>
        <p:txBody>
          <a:bodyPr/>
          <a:lstStyle/>
          <a:p>
            <a:pPr eaLnBrk="1" hangingPunct="1"/>
            <a:r>
              <a:rPr lang="es-ES_tradnl" sz="3000"/>
              <a:t>Colecciones Genéricas</a:t>
            </a:r>
            <a:br>
              <a:rPr lang="es-ES_tradnl" sz="3000"/>
            </a:br>
            <a:r>
              <a:rPr lang="es-ES_tradnl" sz="3900"/>
              <a:t>Genericidad de la Colección</a:t>
            </a:r>
            <a:endParaRPr lang="es-UY" sz="39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800" dirty="0"/>
              <a:t>¿Cómo lograr que un elemento de una clase cualquiera pueda ser almacenado en la colección genérica?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800" dirty="0"/>
              <a:t>Se define la interfaz de marca  </a:t>
            </a:r>
            <a:r>
              <a:rPr lang="es-ES_tradnl" sz="2600" b="1" dirty="0" err="1">
                <a:latin typeface="Lucida Console" pitchFamily="49" charset="0"/>
              </a:rPr>
              <a:t>ICollectible</a:t>
            </a:r>
            <a:endParaRPr lang="es-ES_tradnl" sz="2600" b="1" dirty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2800" dirty="0"/>
              <a:t>Cuando se desea que los elementos de una cierta clase puedan ser almacenados en una colección genérica se solicita que dicha clase realice la interfaz </a:t>
            </a:r>
            <a:r>
              <a:rPr lang="es-ES_tradnl" sz="2600" b="1" dirty="0" err="1">
                <a:latin typeface="Lucida Console" pitchFamily="49" charset="0"/>
              </a:rPr>
              <a:t>ICollectible</a:t>
            </a:r>
            <a:endParaRPr lang="es-ES_tradnl" sz="2600" b="1" dirty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sz="2800" dirty="0"/>
              <a:t>De esta forma la colección genérica contendrá elementos “coleccionables” (es decir, que implementarán la interfaz  </a:t>
            </a:r>
            <a:r>
              <a:rPr lang="es-ES_tradnl" sz="2600" b="1" dirty="0" err="1">
                <a:latin typeface="Lucida Console" pitchFamily="49" charset="0"/>
              </a:rPr>
              <a:t>ICollectible</a:t>
            </a:r>
            <a:r>
              <a:rPr lang="es-ES_tradnl" sz="2800" dirty="0"/>
              <a:t>)</a:t>
            </a:r>
            <a:endParaRPr lang="es-UY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6272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88913"/>
            <a:ext cx="7620000" cy="1312862"/>
          </a:xfrm>
        </p:spPr>
        <p:txBody>
          <a:bodyPr/>
          <a:lstStyle/>
          <a:p>
            <a:pPr eaLnBrk="1" hangingPunct="1"/>
            <a:r>
              <a:rPr lang="es-ES_tradnl" sz="3000"/>
              <a:t>Colecciones Genéricas</a:t>
            </a:r>
            <a:br>
              <a:rPr lang="es-ES_tradnl" sz="3000"/>
            </a:br>
            <a:r>
              <a:rPr lang="es-ES_tradnl" sz="3900"/>
              <a:t>Genericidad de la Colección (2)</a:t>
            </a:r>
            <a:endParaRPr lang="es-UY" sz="39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/>
              <a:t>Ejemplo:</a:t>
            </a:r>
          </a:p>
          <a:p>
            <a:pPr lvl="1" eaLnBrk="1" hangingPunct="1"/>
            <a:r>
              <a:rPr lang="es-ES_tradnl"/>
              <a:t>La clase </a:t>
            </a:r>
            <a:r>
              <a:rPr lang="es-ES_tradnl" sz="2600">
                <a:latin typeface="Lucida Console" pitchFamily="49" charset="0"/>
              </a:rPr>
              <a:t>Persona</a:t>
            </a:r>
            <a:r>
              <a:rPr lang="es-ES_tradnl"/>
              <a:t> debe realizar la interfaz de marca </a:t>
            </a:r>
            <a:r>
              <a:rPr lang="es-ES_tradnl" sz="2600">
                <a:latin typeface="Lucida Console" pitchFamily="49" charset="0"/>
              </a:rPr>
              <a:t>ICollectible</a:t>
            </a:r>
            <a:r>
              <a:rPr lang="es-ES_tradnl"/>
              <a:t> para poder agregar personas a una colección genérica</a:t>
            </a:r>
            <a:endParaRPr lang="es-UY"/>
          </a:p>
        </p:txBody>
      </p:sp>
      <p:pic>
        <p:nvPicPr>
          <p:cNvPr id="13316" name="Picture 4" descr="implementacion - colecciones icoll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05263"/>
            <a:ext cx="17478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427538" y="4365625"/>
            <a:ext cx="3529012" cy="147796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/>
              <a:t>Una interfaz de marca no posee ninguna operación, por lo que no obliga a las clases que la implementan a presentar ningún servicio.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6041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Colecciones Genéricas</a:t>
            </a:r>
            <a:br>
              <a:rPr lang="es-ES_tradnl" sz="3000"/>
            </a:br>
            <a:r>
              <a:rPr lang="es-ES_tradnl"/>
              <a:t>Encapsulamiento</a:t>
            </a:r>
            <a:endParaRPr lang="es-UY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/>
              <a:t>¿Cómo se define una colección genérica?</a:t>
            </a:r>
          </a:p>
          <a:p>
            <a:pPr eaLnBrk="1" hangingPunct="1"/>
            <a:r>
              <a:rPr lang="es-ES_tradnl"/>
              <a:t>La noción de colección es independiente de su implementación</a:t>
            </a:r>
          </a:p>
          <a:p>
            <a:pPr eaLnBrk="1" hangingPunct="1"/>
            <a:r>
              <a:rPr lang="es-ES_tradnl"/>
              <a:t>Se separa la especificación de la implementación:</a:t>
            </a:r>
          </a:p>
          <a:p>
            <a:pPr lvl="1" eaLnBrk="1" hangingPunct="1"/>
            <a:r>
              <a:rPr lang="es-ES_tradnl"/>
              <a:t>Se define una interfaz  </a:t>
            </a:r>
            <a:r>
              <a:rPr lang="es-ES_tradnl" sz="2600">
                <a:latin typeface="Lucida Console" pitchFamily="49" charset="0"/>
              </a:rPr>
              <a:t>ICollection</a:t>
            </a:r>
          </a:p>
          <a:p>
            <a:pPr lvl="1" eaLnBrk="1" hangingPunct="1"/>
            <a:r>
              <a:rPr lang="es-ES_tradnl"/>
              <a:t>Una cierta colección genérica será una implementación que realice esta interfaz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3562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Colecciones Genéricas</a:t>
            </a:r>
            <a:br>
              <a:rPr lang="es-ES_tradnl" sz="3000"/>
            </a:br>
            <a:r>
              <a:rPr lang="es-ES_tradnl"/>
              <a:t>Realizaciones</a:t>
            </a:r>
            <a:endParaRPr lang="es-UY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411662"/>
          </a:xfrm>
        </p:spPr>
        <p:txBody>
          <a:bodyPr/>
          <a:lstStyle/>
          <a:p>
            <a:pPr eaLnBrk="1" hangingPunct="1"/>
            <a:r>
              <a:rPr lang="es-ES_tradnl"/>
              <a:t>Podrán existir diferentes realizaciones (cada una con su estructura de datos particular) de la colección genérica</a:t>
            </a:r>
            <a:endParaRPr lang="es-UY"/>
          </a:p>
        </p:txBody>
      </p:sp>
      <p:pic>
        <p:nvPicPr>
          <p:cNvPr id="15364" name="Picture 6" descr="implementacion - colecciones implementac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57563"/>
            <a:ext cx="6337300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403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87"/>
          <p:cNvGrpSpPr>
            <a:grpSpLocks/>
          </p:cNvGrpSpPr>
          <p:nvPr/>
        </p:nvGrpSpPr>
        <p:grpSpPr bwMode="auto">
          <a:xfrm>
            <a:off x="846138" y="2597150"/>
            <a:ext cx="8156575" cy="3717925"/>
            <a:chOff x="533" y="1409"/>
            <a:chExt cx="5138" cy="2342"/>
          </a:xfrm>
        </p:grpSpPr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3336" y="1740"/>
              <a:ext cx="1114" cy="5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3336" y="1740"/>
              <a:ext cx="1114" cy="55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3349" y="1754"/>
              <a:ext cx="8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i="1">
                  <a:solidFill>
                    <a:srgbClr val="000000"/>
                  </a:solidFill>
                </a:rPr>
                <a:t>add(ICollectible)</a:t>
              </a:r>
              <a:endParaRPr lang="es-ES"/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3349" y="1886"/>
              <a:ext cx="10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i="1">
                  <a:solidFill>
                    <a:srgbClr val="000000"/>
                  </a:solidFill>
                </a:rPr>
                <a:t>remove(ICollectible)</a:t>
              </a:r>
              <a:endParaRPr lang="es-ES"/>
            </a:p>
          </p:txBody>
        </p:sp>
        <p:sp>
          <p:nvSpPr>
            <p:cNvPr id="16395" name="Rectangle 12"/>
            <p:cNvSpPr>
              <a:spLocks noChangeArrowheads="1"/>
            </p:cNvSpPr>
            <p:nvPr/>
          </p:nvSpPr>
          <p:spPr bwMode="auto">
            <a:xfrm>
              <a:off x="3349" y="2017"/>
              <a:ext cx="10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i="1">
                  <a:solidFill>
                    <a:srgbClr val="000000"/>
                  </a:solidFill>
                </a:rPr>
                <a:t>member(ICollectible)</a:t>
              </a:r>
              <a:endParaRPr lang="es-ES"/>
            </a:p>
          </p:txBody>
        </p:sp>
        <p:sp>
          <p:nvSpPr>
            <p:cNvPr id="16396" name="Rectangle 13"/>
            <p:cNvSpPr>
              <a:spLocks noChangeArrowheads="1"/>
            </p:cNvSpPr>
            <p:nvPr/>
          </p:nvSpPr>
          <p:spPr bwMode="auto">
            <a:xfrm>
              <a:off x="3349" y="2148"/>
              <a:ext cx="9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i="1">
                  <a:solidFill>
                    <a:srgbClr val="000000"/>
                  </a:solidFill>
                </a:rPr>
                <a:t>isEmpty() : Boolean</a:t>
              </a:r>
              <a:endParaRPr lang="es-ES"/>
            </a:p>
          </p:txBody>
        </p:sp>
        <p:sp>
          <p:nvSpPr>
            <p:cNvPr id="16397" name="Rectangle 14"/>
            <p:cNvSpPr>
              <a:spLocks noChangeArrowheads="1"/>
            </p:cNvSpPr>
            <p:nvPr/>
          </p:nvSpPr>
          <p:spPr bwMode="auto">
            <a:xfrm>
              <a:off x="3336" y="1450"/>
              <a:ext cx="1114" cy="2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8" name="Rectangle 15"/>
            <p:cNvSpPr>
              <a:spLocks noChangeArrowheads="1"/>
            </p:cNvSpPr>
            <p:nvPr/>
          </p:nvSpPr>
          <p:spPr bwMode="auto">
            <a:xfrm>
              <a:off x="3336" y="1450"/>
              <a:ext cx="1114" cy="29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99" name="Rectangle 16"/>
            <p:cNvSpPr>
              <a:spLocks noChangeArrowheads="1"/>
            </p:cNvSpPr>
            <p:nvPr/>
          </p:nvSpPr>
          <p:spPr bwMode="auto">
            <a:xfrm>
              <a:off x="3621" y="1465"/>
              <a:ext cx="5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>
                  <a:solidFill>
                    <a:srgbClr val="000000"/>
                  </a:solidFill>
                </a:rPr>
                <a:t>«interface»</a:t>
              </a:r>
              <a:endParaRPr lang="es-ES"/>
            </a:p>
          </p:txBody>
        </p:sp>
        <p:sp>
          <p:nvSpPr>
            <p:cNvPr id="16400" name="Rectangle 17"/>
            <p:cNvSpPr>
              <a:spLocks noChangeArrowheads="1"/>
            </p:cNvSpPr>
            <p:nvPr/>
          </p:nvSpPr>
          <p:spPr bwMode="auto">
            <a:xfrm>
              <a:off x="3612" y="1591"/>
              <a:ext cx="57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ICollection</a:t>
              </a:r>
              <a:endParaRPr lang="es-ES"/>
            </a:p>
          </p:txBody>
        </p:sp>
        <p:sp>
          <p:nvSpPr>
            <p:cNvPr id="16401" name="Rectangle 18"/>
            <p:cNvSpPr>
              <a:spLocks noChangeArrowheads="1"/>
            </p:cNvSpPr>
            <p:nvPr/>
          </p:nvSpPr>
          <p:spPr bwMode="auto">
            <a:xfrm>
              <a:off x="2129" y="3046"/>
              <a:ext cx="740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02" name="Rectangle 19"/>
            <p:cNvSpPr>
              <a:spLocks noChangeArrowheads="1"/>
            </p:cNvSpPr>
            <p:nvPr/>
          </p:nvSpPr>
          <p:spPr bwMode="auto">
            <a:xfrm>
              <a:off x="2129" y="3046"/>
              <a:ext cx="740" cy="19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03" name="Rectangle 20"/>
            <p:cNvSpPr>
              <a:spLocks noChangeArrowheads="1"/>
            </p:cNvSpPr>
            <p:nvPr/>
          </p:nvSpPr>
          <p:spPr bwMode="auto">
            <a:xfrm>
              <a:off x="2355" y="3076"/>
              <a:ext cx="2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Array</a:t>
              </a:r>
              <a:endParaRPr lang="es-ES"/>
            </a:p>
          </p:txBody>
        </p:sp>
        <p:sp>
          <p:nvSpPr>
            <p:cNvPr id="16404" name="Rectangle 21"/>
            <p:cNvSpPr>
              <a:spLocks noChangeArrowheads="1"/>
            </p:cNvSpPr>
            <p:nvPr/>
          </p:nvSpPr>
          <p:spPr bwMode="auto">
            <a:xfrm>
              <a:off x="3063" y="3046"/>
              <a:ext cx="740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05" name="Rectangle 22"/>
            <p:cNvSpPr>
              <a:spLocks noChangeArrowheads="1"/>
            </p:cNvSpPr>
            <p:nvPr/>
          </p:nvSpPr>
          <p:spPr bwMode="auto">
            <a:xfrm>
              <a:off x="3063" y="3046"/>
              <a:ext cx="740" cy="19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06" name="Rectangle 23"/>
            <p:cNvSpPr>
              <a:spLocks noChangeArrowheads="1"/>
            </p:cNvSpPr>
            <p:nvPr/>
          </p:nvSpPr>
          <p:spPr bwMode="auto">
            <a:xfrm>
              <a:off x="3336" y="3076"/>
              <a:ext cx="1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List</a:t>
              </a:r>
              <a:endParaRPr lang="es-ES"/>
            </a:p>
          </p:txBody>
        </p:sp>
        <p:sp>
          <p:nvSpPr>
            <p:cNvPr id="16407" name="Rectangle 24"/>
            <p:cNvSpPr>
              <a:spLocks noChangeArrowheads="1"/>
            </p:cNvSpPr>
            <p:nvPr/>
          </p:nvSpPr>
          <p:spPr bwMode="auto">
            <a:xfrm>
              <a:off x="3997" y="3046"/>
              <a:ext cx="740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08" name="Rectangle 25"/>
            <p:cNvSpPr>
              <a:spLocks noChangeArrowheads="1"/>
            </p:cNvSpPr>
            <p:nvPr/>
          </p:nvSpPr>
          <p:spPr bwMode="auto">
            <a:xfrm>
              <a:off x="3997" y="3046"/>
              <a:ext cx="740" cy="19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09" name="Rectangle 26"/>
            <p:cNvSpPr>
              <a:spLocks noChangeArrowheads="1"/>
            </p:cNvSpPr>
            <p:nvPr/>
          </p:nvSpPr>
          <p:spPr bwMode="auto">
            <a:xfrm>
              <a:off x="4196" y="3076"/>
              <a:ext cx="3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DLList</a:t>
              </a:r>
              <a:endParaRPr lang="es-ES"/>
            </a:p>
          </p:txBody>
        </p:sp>
        <p:sp>
          <p:nvSpPr>
            <p:cNvPr id="16410" name="Rectangle 27"/>
            <p:cNvSpPr>
              <a:spLocks noChangeArrowheads="1"/>
            </p:cNvSpPr>
            <p:nvPr/>
          </p:nvSpPr>
          <p:spPr bwMode="auto">
            <a:xfrm>
              <a:off x="4931" y="3046"/>
              <a:ext cx="740" cy="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1" name="Rectangle 28"/>
            <p:cNvSpPr>
              <a:spLocks noChangeArrowheads="1"/>
            </p:cNvSpPr>
            <p:nvPr/>
          </p:nvSpPr>
          <p:spPr bwMode="auto">
            <a:xfrm>
              <a:off x="4931" y="3046"/>
              <a:ext cx="740" cy="199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2" name="Rectangle 29"/>
            <p:cNvSpPr>
              <a:spLocks noChangeArrowheads="1"/>
            </p:cNvSpPr>
            <p:nvPr/>
          </p:nvSpPr>
          <p:spPr bwMode="auto">
            <a:xfrm>
              <a:off x="5096" y="3076"/>
              <a:ext cx="4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BinTree</a:t>
              </a:r>
              <a:endParaRPr lang="es-ES"/>
            </a:p>
          </p:txBody>
        </p:sp>
        <p:sp>
          <p:nvSpPr>
            <p:cNvPr id="16413" name="Freeform 30"/>
            <p:cNvSpPr>
              <a:spLocks noEditPoints="1"/>
            </p:cNvSpPr>
            <p:nvPr/>
          </p:nvSpPr>
          <p:spPr bwMode="auto">
            <a:xfrm>
              <a:off x="2495" y="2413"/>
              <a:ext cx="1401" cy="607"/>
            </a:xfrm>
            <a:custGeom>
              <a:avLst/>
              <a:gdLst>
                <a:gd name="T0" fmla="*/ 22 w 2801"/>
                <a:gd name="T1" fmla="*/ 1 h 1214"/>
                <a:gd name="T2" fmla="*/ 22 w 2801"/>
                <a:gd name="T3" fmla="*/ 1 h 1214"/>
                <a:gd name="T4" fmla="*/ 22 w 2801"/>
                <a:gd name="T5" fmla="*/ 0 h 1214"/>
                <a:gd name="T6" fmla="*/ 22 w 2801"/>
                <a:gd name="T7" fmla="*/ 1 h 1214"/>
                <a:gd name="T8" fmla="*/ 22 w 2801"/>
                <a:gd name="T9" fmla="*/ 3 h 1214"/>
                <a:gd name="T10" fmla="*/ 22 w 2801"/>
                <a:gd name="T11" fmla="*/ 3 h 1214"/>
                <a:gd name="T12" fmla="*/ 22 w 2801"/>
                <a:gd name="T13" fmla="*/ 3 h 1214"/>
                <a:gd name="T14" fmla="*/ 22 w 2801"/>
                <a:gd name="T15" fmla="*/ 2 h 1214"/>
                <a:gd name="T16" fmla="*/ 22 w 2801"/>
                <a:gd name="T17" fmla="*/ 2 h 1214"/>
                <a:gd name="T18" fmla="*/ 19 w 2801"/>
                <a:gd name="T19" fmla="*/ 3 h 1214"/>
                <a:gd name="T20" fmla="*/ 19 w 2801"/>
                <a:gd name="T21" fmla="*/ 3 h 1214"/>
                <a:gd name="T22" fmla="*/ 21 w 2801"/>
                <a:gd name="T23" fmla="*/ 3 h 1214"/>
                <a:gd name="T24" fmla="*/ 21 w 2801"/>
                <a:gd name="T25" fmla="*/ 3 h 1214"/>
                <a:gd name="T26" fmla="*/ 17 w 2801"/>
                <a:gd name="T27" fmla="*/ 3 h 1214"/>
                <a:gd name="T28" fmla="*/ 17 w 2801"/>
                <a:gd name="T29" fmla="*/ 3 h 1214"/>
                <a:gd name="T30" fmla="*/ 19 w 2801"/>
                <a:gd name="T31" fmla="*/ 3 h 1214"/>
                <a:gd name="T32" fmla="*/ 18 w 2801"/>
                <a:gd name="T33" fmla="*/ 3 h 1214"/>
                <a:gd name="T34" fmla="*/ 14 w 2801"/>
                <a:gd name="T35" fmla="*/ 3 h 1214"/>
                <a:gd name="T36" fmla="*/ 14 w 2801"/>
                <a:gd name="T37" fmla="*/ 3 h 1214"/>
                <a:gd name="T38" fmla="*/ 16 w 2801"/>
                <a:gd name="T39" fmla="*/ 3 h 1214"/>
                <a:gd name="T40" fmla="*/ 16 w 2801"/>
                <a:gd name="T41" fmla="*/ 3 h 1214"/>
                <a:gd name="T42" fmla="*/ 12 w 2801"/>
                <a:gd name="T43" fmla="*/ 3 h 1214"/>
                <a:gd name="T44" fmla="*/ 12 w 2801"/>
                <a:gd name="T45" fmla="*/ 3 h 1214"/>
                <a:gd name="T46" fmla="*/ 14 w 2801"/>
                <a:gd name="T47" fmla="*/ 3 h 1214"/>
                <a:gd name="T48" fmla="*/ 14 w 2801"/>
                <a:gd name="T49" fmla="*/ 3 h 1214"/>
                <a:gd name="T50" fmla="*/ 9 w 2801"/>
                <a:gd name="T51" fmla="*/ 3 h 1214"/>
                <a:gd name="T52" fmla="*/ 9 w 2801"/>
                <a:gd name="T53" fmla="*/ 3 h 1214"/>
                <a:gd name="T54" fmla="*/ 11 w 2801"/>
                <a:gd name="T55" fmla="*/ 3 h 1214"/>
                <a:gd name="T56" fmla="*/ 11 w 2801"/>
                <a:gd name="T57" fmla="*/ 3 h 1214"/>
                <a:gd name="T58" fmla="*/ 7 w 2801"/>
                <a:gd name="T59" fmla="*/ 3 h 1214"/>
                <a:gd name="T60" fmla="*/ 7 w 2801"/>
                <a:gd name="T61" fmla="*/ 3 h 1214"/>
                <a:gd name="T62" fmla="*/ 9 w 2801"/>
                <a:gd name="T63" fmla="*/ 3 h 1214"/>
                <a:gd name="T64" fmla="*/ 9 w 2801"/>
                <a:gd name="T65" fmla="*/ 3 h 1214"/>
                <a:gd name="T66" fmla="*/ 5 w 2801"/>
                <a:gd name="T67" fmla="*/ 3 h 1214"/>
                <a:gd name="T68" fmla="*/ 5 w 2801"/>
                <a:gd name="T69" fmla="*/ 3 h 1214"/>
                <a:gd name="T70" fmla="*/ 6 w 2801"/>
                <a:gd name="T71" fmla="*/ 3 h 1214"/>
                <a:gd name="T72" fmla="*/ 6 w 2801"/>
                <a:gd name="T73" fmla="*/ 3 h 1214"/>
                <a:gd name="T74" fmla="*/ 2 w 2801"/>
                <a:gd name="T75" fmla="*/ 3 h 1214"/>
                <a:gd name="T76" fmla="*/ 2 w 2801"/>
                <a:gd name="T77" fmla="*/ 3 h 1214"/>
                <a:gd name="T78" fmla="*/ 4 w 2801"/>
                <a:gd name="T79" fmla="*/ 3 h 1214"/>
                <a:gd name="T80" fmla="*/ 4 w 2801"/>
                <a:gd name="T81" fmla="*/ 3 h 1214"/>
                <a:gd name="T82" fmla="*/ 1 w 2801"/>
                <a:gd name="T83" fmla="*/ 3 h 1214"/>
                <a:gd name="T84" fmla="*/ 1 w 2801"/>
                <a:gd name="T85" fmla="*/ 5 h 1214"/>
                <a:gd name="T86" fmla="*/ 0 w 2801"/>
                <a:gd name="T87" fmla="*/ 3 h 1214"/>
                <a:gd name="T88" fmla="*/ 1 w 2801"/>
                <a:gd name="T89" fmla="*/ 3 h 1214"/>
                <a:gd name="T90" fmla="*/ 1 w 2801"/>
                <a:gd name="T91" fmla="*/ 3 h 1214"/>
                <a:gd name="T92" fmla="*/ 1 w 2801"/>
                <a:gd name="T93" fmla="*/ 5 h 1214"/>
                <a:gd name="T94" fmla="*/ 1 w 2801"/>
                <a:gd name="T95" fmla="*/ 7 h 1214"/>
                <a:gd name="T96" fmla="*/ 0 w 2801"/>
                <a:gd name="T97" fmla="*/ 5 h 1214"/>
                <a:gd name="T98" fmla="*/ 1 w 2801"/>
                <a:gd name="T99" fmla="*/ 5 h 1214"/>
                <a:gd name="T100" fmla="*/ 1 w 2801"/>
                <a:gd name="T101" fmla="*/ 7 h 1214"/>
                <a:gd name="T102" fmla="*/ 1 w 2801"/>
                <a:gd name="T103" fmla="*/ 9 h 1214"/>
                <a:gd name="T104" fmla="*/ 0 w 2801"/>
                <a:gd name="T105" fmla="*/ 7 h 1214"/>
                <a:gd name="T106" fmla="*/ 1 w 2801"/>
                <a:gd name="T107" fmla="*/ 7 h 12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801"/>
                <a:gd name="T163" fmla="*/ 0 h 1214"/>
                <a:gd name="T164" fmla="*/ 2801 w 2801"/>
                <a:gd name="T165" fmla="*/ 1214 h 12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801" h="1214">
                  <a:moveTo>
                    <a:pt x="2801" y="5"/>
                  </a:moveTo>
                  <a:lnTo>
                    <a:pt x="2801" y="203"/>
                  </a:lnTo>
                  <a:lnTo>
                    <a:pt x="2801" y="205"/>
                  </a:lnTo>
                  <a:lnTo>
                    <a:pt x="2799" y="207"/>
                  </a:lnTo>
                  <a:lnTo>
                    <a:pt x="2797" y="209"/>
                  </a:lnTo>
                  <a:lnTo>
                    <a:pt x="2795" y="209"/>
                  </a:lnTo>
                  <a:lnTo>
                    <a:pt x="2791" y="209"/>
                  </a:lnTo>
                  <a:lnTo>
                    <a:pt x="2790" y="207"/>
                  </a:lnTo>
                  <a:lnTo>
                    <a:pt x="2788" y="205"/>
                  </a:lnTo>
                  <a:lnTo>
                    <a:pt x="2788" y="203"/>
                  </a:lnTo>
                  <a:lnTo>
                    <a:pt x="2788" y="5"/>
                  </a:lnTo>
                  <a:lnTo>
                    <a:pt x="2788" y="3"/>
                  </a:lnTo>
                  <a:lnTo>
                    <a:pt x="2790" y="1"/>
                  </a:lnTo>
                  <a:lnTo>
                    <a:pt x="2791" y="0"/>
                  </a:lnTo>
                  <a:lnTo>
                    <a:pt x="2795" y="0"/>
                  </a:lnTo>
                  <a:lnTo>
                    <a:pt x="2797" y="0"/>
                  </a:lnTo>
                  <a:lnTo>
                    <a:pt x="2799" y="1"/>
                  </a:lnTo>
                  <a:lnTo>
                    <a:pt x="2801" y="3"/>
                  </a:lnTo>
                  <a:lnTo>
                    <a:pt x="2801" y="5"/>
                  </a:lnTo>
                  <a:close/>
                  <a:moveTo>
                    <a:pt x="2801" y="321"/>
                  </a:moveTo>
                  <a:lnTo>
                    <a:pt x="2801" y="460"/>
                  </a:lnTo>
                  <a:lnTo>
                    <a:pt x="2801" y="463"/>
                  </a:lnTo>
                  <a:lnTo>
                    <a:pt x="2799" y="465"/>
                  </a:lnTo>
                  <a:lnTo>
                    <a:pt x="2797" y="467"/>
                  </a:lnTo>
                  <a:lnTo>
                    <a:pt x="2795" y="467"/>
                  </a:lnTo>
                  <a:lnTo>
                    <a:pt x="2737" y="467"/>
                  </a:lnTo>
                  <a:lnTo>
                    <a:pt x="2733" y="467"/>
                  </a:lnTo>
                  <a:lnTo>
                    <a:pt x="2731" y="465"/>
                  </a:lnTo>
                  <a:lnTo>
                    <a:pt x="2729" y="463"/>
                  </a:lnTo>
                  <a:lnTo>
                    <a:pt x="2729" y="460"/>
                  </a:lnTo>
                  <a:lnTo>
                    <a:pt x="2729" y="458"/>
                  </a:lnTo>
                  <a:lnTo>
                    <a:pt x="2731" y="456"/>
                  </a:lnTo>
                  <a:lnTo>
                    <a:pt x="2733" y="454"/>
                  </a:lnTo>
                  <a:lnTo>
                    <a:pt x="2737" y="454"/>
                  </a:lnTo>
                  <a:lnTo>
                    <a:pt x="2795" y="454"/>
                  </a:lnTo>
                  <a:lnTo>
                    <a:pt x="2788" y="460"/>
                  </a:lnTo>
                  <a:lnTo>
                    <a:pt x="2788" y="321"/>
                  </a:lnTo>
                  <a:lnTo>
                    <a:pt x="2788" y="318"/>
                  </a:lnTo>
                  <a:lnTo>
                    <a:pt x="2790" y="316"/>
                  </a:lnTo>
                  <a:lnTo>
                    <a:pt x="2791" y="314"/>
                  </a:lnTo>
                  <a:lnTo>
                    <a:pt x="2795" y="314"/>
                  </a:lnTo>
                  <a:lnTo>
                    <a:pt x="2797" y="314"/>
                  </a:lnTo>
                  <a:lnTo>
                    <a:pt x="2799" y="316"/>
                  </a:lnTo>
                  <a:lnTo>
                    <a:pt x="2801" y="318"/>
                  </a:lnTo>
                  <a:lnTo>
                    <a:pt x="2801" y="321"/>
                  </a:lnTo>
                  <a:close/>
                  <a:moveTo>
                    <a:pt x="2618" y="467"/>
                  </a:moveTo>
                  <a:lnTo>
                    <a:pt x="2419" y="467"/>
                  </a:lnTo>
                  <a:lnTo>
                    <a:pt x="2417" y="467"/>
                  </a:lnTo>
                  <a:lnTo>
                    <a:pt x="2416" y="465"/>
                  </a:lnTo>
                  <a:lnTo>
                    <a:pt x="2414" y="463"/>
                  </a:lnTo>
                  <a:lnTo>
                    <a:pt x="2414" y="460"/>
                  </a:lnTo>
                  <a:lnTo>
                    <a:pt x="2414" y="458"/>
                  </a:lnTo>
                  <a:lnTo>
                    <a:pt x="2416" y="456"/>
                  </a:lnTo>
                  <a:lnTo>
                    <a:pt x="2417" y="454"/>
                  </a:lnTo>
                  <a:lnTo>
                    <a:pt x="2419" y="454"/>
                  </a:lnTo>
                  <a:lnTo>
                    <a:pt x="2618" y="454"/>
                  </a:lnTo>
                  <a:lnTo>
                    <a:pt x="2620" y="454"/>
                  </a:lnTo>
                  <a:lnTo>
                    <a:pt x="2622" y="456"/>
                  </a:lnTo>
                  <a:lnTo>
                    <a:pt x="2624" y="458"/>
                  </a:lnTo>
                  <a:lnTo>
                    <a:pt x="2624" y="460"/>
                  </a:lnTo>
                  <a:lnTo>
                    <a:pt x="2624" y="463"/>
                  </a:lnTo>
                  <a:lnTo>
                    <a:pt x="2622" y="465"/>
                  </a:lnTo>
                  <a:lnTo>
                    <a:pt x="2620" y="467"/>
                  </a:lnTo>
                  <a:lnTo>
                    <a:pt x="2618" y="467"/>
                  </a:lnTo>
                  <a:close/>
                  <a:moveTo>
                    <a:pt x="2301" y="467"/>
                  </a:moveTo>
                  <a:lnTo>
                    <a:pt x="2104" y="467"/>
                  </a:lnTo>
                  <a:lnTo>
                    <a:pt x="2102" y="467"/>
                  </a:lnTo>
                  <a:lnTo>
                    <a:pt x="2098" y="465"/>
                  </a:lnTo>
                  <a:lnTo>
                    <a:pt x="2098" y="463"/>
                  </a:lnTo>
                  <a:lnTo>
                    <a:pt x="2096" y="460"/>
                  </a:lnTo>
                  <a:lnTo>
                    <a:pt x="2098" y="458"/>
                  </a:lnTo>
                  <a:lnTo>
                    <a:pt x="2098" y="456"/>
                  </a:lnTo>
                  <a:lnTo>
                    <a:pt x="2102" y="454"/>
                  </a:lnTo>
                  <a:lnTo>
                    <a:pt x="2104" y="454"/>
                  </a:lnTo>
                  <a:lnTo>
                    <a:pt x="2301" y="454"/>
                  </a:lnTo>
                  <a:lnTo>
                    <a:pt x="2304" y="454"/>
                  </a:lnTo>
                  <a:lnTo>
                    <a:pt x="2306" y="456"/>
                  </a:lnTo>
                  <a:lnTo>
                    <a:pt x="2308" y="458"/>
                  </a:lnTo>
                  <a:lnTo>
                    <a:pt x="2308" y="460"/>
                  </a:lnTo>
                  <a:lnTo>
                    <a:pt x="2308" y="463"/>
                  </a:lnTo>
                  <a:lnTo>
                    <a:pt x="2306" y="465"/>
                  </a:lnTo>
                  <a:lnTo>
                    <a:pt x="2304" y="467"/>
                  </a:lnTo>
                  <a:lnTo>
                    <a:pt x="2301" y="467"/>
                  </a:lnTo>
                  <a:close/>
                  <a:moveTo>
                    <a:pt x="1985" y="467"/>
                  </a:moveTo>
                  <a:lnTo>
                    <a:pt x="1788" y="467"/>
                  </a:lnTo>
                  <a:lnTo>
                    <a:pt x="1784" y="467"/>
                  </a:lnTo>
                  <a:lnTo>
                    <a:pt x="1782" y="465"/>
                  </a:lnTo>
                  <a:lnTo>
                    <a:pt x="1781" y="463"/>
                  </a:lnTo>
                  <a:lnTo>
                    <a:pt x="1781" y="460"/>
                  </a:lnTo>
                  <a:lnTo>
                    <a:pt x="1781" y="458"/>
                  </a:lnTo>
                  <a:lnTo>
                    <a:pt x="1782" y="456"/>
                  </a:lnTo>
                  <a:lnTo>
                    <a:pt x="1784" y="454"/>
                  </a:lnTo>
                  <a:lnTo>
                    <a:pt x="1788" y="454"/>
                  </a:lnTo>
                  <a:lnTo>
                    <a:pt x="1985" y="454"/>
                  </a:lnTo>
                  <a:lnTo>
                    <a:pt x="1987" y="454"/>
                  </a:lnTo>
                  <a:lnTo>
                    <a:pt x="1989" y="456"/>
                  </a:lnTo>
                  <a:lnTo>
                    <a:pt x="1990" y="458"/>
                  </a:lnTo>
                  <a:lnTo>
                    <a:pt x="1992" y="460"/>
                  </a:lnTo>
                  <a:lnTo>
                    <a:pt x="1990" y="463"/>
                  </a:lnTo>
                  <a:lnTo>
                    <a:pt x="1989" y="465"/>
                  </a:lnTo>
                  <a:lnTo>
                    <a:pt x="1987" y="467"/>
                  </a:lnTo>
                  <a:lnTo>
                    <a:pt x="1985" y="467"/>
                  </a:lnTo>
                  <a:close/>
                  <a:moveTo>
                    <a:pt x="1669" y="467"/>
                  </a:moveTo>
                  <a:lnTo>
                    <a:pt x="1471" y="467"/>
                  </a:lnTo>
                  <a:lnTo>
                    <a:pt x="1469" y="467"/>
                  </a:lnTo>
                  <a:lnTo>
                    <a:pt x="1467" y="465"/>
                  </a:lnTo>
                  <a:lnTo>
                    <a:pt x="1465" y="463"/>
                  </a:lnTo>
                  <a:lnTo>
                    <a:pt x="1465" y="460"/>
                  </a:lnTo>
                  <a:lnTo>
                    <a:pt x="1465" y="458"/>
                  </a:lnTo>
                  <a:lnTo>
                    <a:pt x="1467" y="456"/>
                  </a:lnTo>
                  <a:lnTo>
                    <a:pt x="1469" y="454"/>
                  </a:lnTo>
                  <a:lnTo>
                    <a:pt x="1471" y="454"/>
                  </a:lnTo>
                  <a:lnTo>
                    <a:pt x="1669" y="454"/>
                  </a:lnTo>
                  <a:lnTo>
                    <a:pt x="1671" y="454"/>
                  </a:lnTo>
                  <a:lnTo>
                    <a:pt x="1673" y="456"/>
                  </a:lnTo>
                  <a:lnTo>
                    <a:pt x="1675" y="458"/>
                  </a:lnTo>
                  <a:lnTo>
                    <a:pt x="1675" y="460"/>
                  </a:lnTo>
                  <a:lnTo>
                    <a:pt x="1675" y="463"/>
                  </a:lnTo>
                  <a:lnTo>
                    <a:pt x="1673" y="465"/>
                  </a:lnTo>
                  <a:lnTo>
                    <a:pt x="1671" y="467"/>
                  </a:lnTo>
                  <a:lnTo>
                    <a:pt x="1669" y="467"/>
                  </a:lnTo>
                  <a:close/>
                  <a:moveTo>
                    <a:pt x="1352" y="467"/>
                  </a:moveTo>
                  <a:lnTo>
                    <a:pt x="1155" y="467"/>
                  </a:lnTo>
                  <a:lnTo>
                    <a:pt x="1151" y="467"/>
                  </a:lnTo>
                  <a:lnTo>
                    <a:pt x="1149" y="465"/>
                  </a:lnTo>
                  <a:lnTo>
                    <a:pt x="1148" y="463"/>
                  </a:lnTo>
                  <a:lnTo>
                    <a:pt x="1148" y="460"/>
                  </a:lnTo>
                  <a:lnTo>
                    <a:pt x="1148" y="458"/>
                  </a:lnTo>
                  <a:lnTo>
                    <a:pt x="1149" y="456"/>
                  </a:lnTo>
                  <a:lnTo>
                    <a:pt x="1151" y="454"/>
                  </a:lnTo>
                  <a:lnTo>
                    <a:pt x="1155" y="454"/>
                  </a:lnTo>
                  <a:lnTo>
                    <a:pt x="1352" y="454"/>
                  </a:lnTo>
                  <a:lnTo>
                    <a:pt x="1356" y="454"/>
                  </a:lnTo>
                  <a:lnTo>
                    <a:pt x="1357" y="456"/>
                  </a:lnTo>
                  <a:lnTo>
                    <a:pt x="1357" y="458"/>
                  </a:lnTo>
                  <a:lnTo>
                    <a:pt x="1359" y="460"/>
                  </a:lnTo>
                  <a:lnTo>
                    <a:pt x="1357" y="463"/>
                  </a:lnTo>
                  <a:lnTo>
                    <a:pt x="1357" y="465"/>
                  </a:lnTo>
                  <a:lnTo>
                    <a:pt x="1356" y="467"/>
                  </a:lnTo>
                  <a:lnTo>
                    <a:pt x="1352" y="467"/>
                  </a:lnTo>
                  <a:close/>
                  <a:moveTo>
                    <a:pt x="1036" y="467"/>
                  </a:moveTo>
                  <a:lnTo>
                    <a:pt x="837" y="467"/>
                  </a:lnTo>
                  <a:lnTo>
                    <a:pt x="836" y="467"/>
                  </a:lnTo>
                  <a:lnTo>
                    <a:pt x="834" y="465"/>
                  </a:lnTo>
                  <a:lnTo>
                    <a:pt x="832" y="463"/>
                  </a:lnTo>
                  <a:lnTo>
                    <a:pt x="832" y="460"/>
                  </a:lnTo>
                  <a:lnTo>
                    <a:pt x="832" y="458"/>
                  </a:lnTo>
                  <a:lnTo>
                    <a:pt x="834" y="456"/>
                  </a:lnTo>
                  <a:lnTo>
                    <a:pt x="836" y="454"/>
                  </a:lnTo>
                  <a:lnTo>
                    <a:pt x="837" y="454"/>
                  </a:lnTo>
                  <a:lnTo>
                    <a:pt x="1036" y="454"/>
                  </a:lnTo>
                  <a:lnTo>
                    <a:pt x="1038" y="454"/>
                  </a:lnTo>
                  <a:lnTo>
                    <a:pt x="1040" y="456"/>
                  </a:lnTo>
                  <a:lnTo>
                    <a:pt x="1042" y="458"/>
                  </a:lnTo>
                  <a:lnTo>
                    <a:pt x="1042" y="460"/>
                  </a:lnTo>
                  <a:lnTo>
                    <a:pt x="1042" y="463"/>
                  </a:lnTo>
                  <a:lnTo>
                    <a:pt x="1040" y="465"/>
                  </a:lnTo>
                  <a:lnTo>
                    <a:pt x="1038" y="467"/>
                  </a:lnTo>
                  <a:lnTo>
                    <a:pt x="1036" y="467"/>
                  </a:lnTo>
                  <a:close/>
                  <a:moveTo>
                    <a:pt x="719" y="467"/>
                  </a:moveTo>
                  <a:lnTo>
                    <a:pt x="522" y="467"/>
                  </a:lnTo>
                  <a:lnTo>
                    <a:pt x="520" y="467"/>
                  </a:lnTo>
                  <a:lnTo>
                    <a:pt x="516" y="465"/>
                  </a:lnTo>
                  <a:lnTo>
                    <a:pt x="516" y="463"/>
                  </a:lnTo>
                  <a:lnTo>
                    <a:pt x="514" y="460"/>
                  </a:lnTo>
                  <a:lnTo>
                    <a:pt x="516" y="458"/>
                  </a:lnTo>
                  <a:lnTo>
                    <a:pt x="516" y="456"/>
                  </a:lnTo>
                  <a:lnTo>
                    <a:pt x="520" y="454"/>
                  </a:lnTo>
                  <a:lnTo>
                    <a:pt x="522" y="454"/>
                  </a:lnTo>
                  <a:lnTo>
                    <a:pt x="719" y="454"/>
                  </a:lnTo>
                  <a:lnTo>
                    <a:pt x="722" y="454"/>
                  </a:lnTo>
                  <a:lnTo>
                    <a:pt x="724" y="456"/>
                  </a:lnTo>
                  <a:lnTo>
                    <a:pt x="726" y="458"/>
                  </a:lnTo>
                  <a:lnTo>
                    <a:pt x="726" y="460"/>
                  </a:lnTo>
                  <a:lnTo>
                    <a:pt x="726" y="463"/>
                  </a:lnTo>
                  <a:lnTo>
                    <a:pt x="724" y="465"/>
                  </a:lnTo>
                  <a:lnTo>
                    <a:pt x="722" y="467"/>
                  </a:lnTo>
                  <a:lnTo>
                    <a:pt x="719" y="467"/>
                  </a:lnTo>
                  <a:close/>
                  <a:moveTo>
                    <a:pt x="403" y="467"/>
                  </a:moveTo>
                  <a:lnTo>
                    <a:pt x="206" y="467"/>
                  </a:lnTo>
                  <a:lnTo>
                    <a:pt x="202" y="467"/>
                  </a:lnTo>
                  <a:lnTo>
                    <a:pt x="201" y="465"/>
                  </a:lnTo>
                  <a:lnTo>
                    <a:pt x="199" y="463"/>
                  </a:lnTo>
                  <a:lnTo>
                    <a:pt x="199" y="460"/>
                  </a:lnTo>
                  <a:lnTo>
                    <a:pt x="199" y="458"/>
                  </a:lnTo>
                  <a:lnTo>
                    <a:pt x="201" y="456"/>
                  </a:lnTo>
                  <a:lnTo>
                    <a:pt x="202" y="454"/>
                  </a:lnTo>
                  <a:lnTo>
                    <a:pt x="206" y="454"/>
                  </a:lnTo>
                  <a:lnTo>
                    <a:pt x="403" y="454"/>
                  </a:lnTo>
                  <a:lnTo>
                    <a:pt x="405" y="454"/>
                  </a:lnTo>
                  <a:lnTo>
                    <a:pt x="409" y="456"/>
                  </a:lnTo>
                  <a:lnTo>
                    <a:pt x="409" y="458"/>
                  </a:lnTo>
                  <a:lnTo>
                    <a:pt x="410" y="460"/>
                  </a:lnTo>
                  <a:lnTo>
                    <a:pt x="409" y="463"/>
                  </a:lnTo>
                  <a:lnTo>
                    <a:pt x="409" y="465"/>
                  </a:lnTo>
                  <a:lnTo>
                    <a:pt x="405" y="467"/>
                  </a:lnTo>
                  <a:lnTo>
                    <a:pt x="403" y="467"/>
                  </a:lnTo>
                  <a:close/>
                  <a:moveTo>
                    <a:pt x="88" y="467"/>
                  </a:moveTo>
                  <a:lnTo>
                    <a:pt x="7" y="467"/>
                  </a:lnTo>
                  <a:lnTo>
                    <a:pt x="13" y="460"/>
                  </a:lnTo>
                  <a:lnTo>
                    <a:pt x="13" y="578"/>
                  </a:lnTo>
                  <a:lnTo>
                    <a:pt x="13" y="580"/>
                  </a:lnTo>
                  <a:lnTo>
                    <a:pt x="11" y="581"/>
                  </a:lnTo>
                  <a:lnTo>
                    <a:pt x="9" y="583"/>
                  </a:lnTo>
                  <a:lnTo>
                    <a:pt x="7" y="583"/>
                  </a:lnTo>
                  <a:lnTo>
                    <a:pt x="4" y="583"/>
                  </a:lnTo>
                  <a:lnTo>
                    <a:pt x="2" y="581"/>
                  </a:lnTo>
                  <a:lnTo>
                    <a:pt x="0" y="580"/>
                  </a:lnTo>
                  <a:lnTo>
                    <a:pt x="0" y="578"/>
                  </a:lnTo>
                  <a:lnTo>
                    <a:pt x="0" y="460"/>
                  </a:lnTo>
                  <a:lnTo>
                    <a:pt x="0" y="458"/>
                  </a:lnTo>
                  <a:lnTo>
                    <a:pt x="2" y="456"/>
                  </a:lnTo>
                  <a:lnTo>
                    <a:pt x="4" y="454"/>
                  </a:lnTo>
                  <a:lnTo>
                    <a:pt x="7" y="454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1" y="456"/>
                  </a:lnTo>
                  <a:lnTo>
                    <a:pt x="93" y="458"/>
                  </a:lnTo>
                  <a:lnTo>
                    <a:pt x="93" y="460"/>
                  </a:lnTo>
                  <a:lnTo>
                    <a:pt x="93" y="463"/>
                  </a:lnTo>
                  <a:lnTo>
                    <a:pt x="91" y="465"/>
                  </a:lnTo>
                  <a:lnTo>
                    <a:pt x="89" y="467"/>
                  </a:lnTo>
                  <a:lnTo>
                    <a:pt x="88" y="467"/>
                  </a:lnTo>
                  <a:close/>
                  <a:moveTo>
                    <a:pt x="13" y="696"/>
                  </a:moveTo>
                  <a:lnTo>
                    <a:pt x="13" y="892"/>
                  </a:lnTo>
                  <a:lnTo>
                    <a:pt x="13" y="896"/>
                  </a:lnTo>
                  <a:lnTo>
                    <a:pt x="11" y="898"/>
                  </a:lnTo>
                  <a:lnTo>
                    <a:pt x="9" y="898"/>
                  </a:lnTo>
                  <a:lnTo>
                    <a:pt x="7" y="900"/>
                  </a:lnTo>
                  <a:lnTo>
                    <a:pt x="4" y="898"/>
                  </a:lnTo>
                  <a:lnTo>
                    <a:pt x="2" y="898"/>
                  </a:lnTo>
                  <a:lnTo>
                    <a:pt x="0" y="896"/>
                  </a:lnTo>
                  <a:lnTo>
                    <a:pt x="0" y="892"/>
                  </a:lnTo>
                  <a:lnTo>
                    <a:pt x="0" y="696"/>
                  </a:lnTo>
                  <a:lnTo>
                    <a:pt x="0" y="692"/>
                  </a:lnTo>
                  <a:lnTo>
                    <a:pt x="2" y="690"/>
                  </a:lnTo>
                  <a:lnTo>
                    <a:pt x="4" y="689"/>
                  </a:lnTo>
                  <a:lnTo>
                    <a:pt x="7" y="689"/>
                  </a:lnTo>
                  <a:lnTo>
                    <a:pt x="9" y="689"/>
                  </a:lnTo>
                  <a:lnTo>
                    <a:pt x="11" y="690"/>
                  </a:lnTo>
                  <a:lnTo>
                    <a:pt x="13" y="692"/>
                  </a:lnTo>
                  <a:lnTo>
                    <a:pt x="13" y="696"/>
                  </a:lnTo>
                  <a:close/>
                  <a:moveTo>
                    <a:pt x="13" y="1011"/>
                  </a:moveTo>
                  <a:lnTo>
                    <a:pt x="13" y="1209"/>
                  </a:lnTo>
                  <a:lnTo>
                    <a:pt x="13" y="1211"/>
                  </a:lnTo>
                  <a:lnTo>
                    <a:pt x="11" y="1212"/>
                  </a:lnTo>
                  <a:lnTo>
                    <a:pt x="9" y="1214"/>
                  </a:lnTo>
                  <a:lnTo>
                    <a:pt x="7" y="1214"/>
                  </a:lnTo>
                  <a:lnTo>
                    <a:pt x="4" y="1214"/>
                  </a:lnTo>
                  <a:lnTo>
                    <a:pt x="2" y="1212"/>
                  </a:lnTo>
                  <a:lnTo>
                    <a:pt x="0" y="1211"/>
                  </a:lnTo>
                  <a:lnTo>
                    <a:pt x="0" y="1209"/>
                  </a:lnTo>
                  <a:lnTo>
                    <a:pt x="0" y="1011"/>
                  </a:lnTo>
                  <a:lnTo>
                    <a:pt x="0" y="1009"/>
                  </a:lnTo>
                  <a:lnTo>
                    <a:pt x="2" y="1007"/>
                  </a:lnTo>
                  <a:lnTo>
                    <a:pt x="4" y="1005"/>
                  </a:lnTo>
                  <a:lnTo>
                    <a:pt x="7" y="1005"/>
                  </a:lnTo>
                  <a:lnTo>
                    <a:pt x="9" y="1005"/>
                  </a:lnTo>
                  <a:lnTo>
                    <a:pt x="11" y="1007"/>
                  </a:lnTo>
                  <a:lnTo>
                    <a:pt x="13" y="1009"/>
                  </a:lnTo>
                  <a:lnTo>
                    <a:pt x="13" y="101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14" name="Freeform 31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5" name="Freeform 32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6" name="Freeform 33"/>
            <p:cNvSpPr>
              <a:spLocks noEditPoints="1"/>
            </p:cNvSpPr>
            <p:nvPr/>
          </p:nvSpPr>
          <p:spPr bwMode="auto">
            <a:xfrm>
              <a:off x="3430" y="2413"/>
              <a:ext cx="466" cy="593"/>
            </a:xfrm>
            <a:custGeom>
              <a:avLst/>
              <a:gdLst>
                <a:gd name="T0" fmla="*/ 7 w 933"/>
                <a:gd name="T1" fmla="*/ 2 h 1185"/>
                <a:gd name="T2" fmla="*/ 7 w 933"/>
                <a:gd name="T3" fmla="*/ 2 h 1185"/>
                <a:gd name="T4" fmla="*/ 7 w 933"/>
                <a:gd name="T5" fmla="*/ 2 h 1185"/>
                <a:gd name="T6" fmla="*/ 7 w 933"/>
                <a:gd name="T7" fmla="*/ 1 h 1185"/>
                <a:gd name="T8" fmla="*/ 7 w 933"/>
                <a:gd name="T9" fmla="*/ 0 h 1185"/>
                <a:gd name="T10" fmla="*/ 7 w 933"/>
                <a:gd name="T11" fmla="*/ 1 h 1185"/>
                <a:gd name="T12" fmla="*/ 7 w 933"/>
                <a:gd name="T13" fmla="*/ 3 h 1185"/>
                <a:gd name="T14" fmla="*/ 7 w 933"/>
                <a:gd name="T15" fmla="*/ 4 h 1185"/>
                <a:gd name="T16" fmla="*/ 6 w 933"/>
                <a:gd name="T17" fmla="*/ 4 h 1185"/>
                <a:gd name="T18" fmla="*/ 6 w 933"/>
                <a:gd name="T19" fmla="*/ 4 h 1185"/>
                <a:gd name="T20" fmla="*/ 6 w 933"/>
                <a:gd name="T21" fmla="*/ 4 h 1185"/>
                <a:gd name="T22" fmla="*/ 7 w 933"/>
                <a:gd name="T23" fmla="*/ 4 h 1185"/>
                <a:gd name="T24" fmla="*/ 7 w 933"/>
                <a:gd name="T25" fmla="*/ 3 h 1185"/>
                <a:gd name="T26" fmla="*/ 7 w 933"/>
                <a:gd name="T27" fmla="*/ 3 h 1185"/>
                <a:gd name="T28" fmla="*/ 7 w 933"/>
                <a:gd name="T29" fmla="*/ 3 h 1185"/>
                <a:gd name="T30" fmla="*/ 5 w 933"/>
                <a:gd name="T31" fmla="*/ 4 h 1185"/>
                <a:gd name="T32" fmla="*/ 4 w 933"/>
                <a:gd name="T33" fmla="*/ 4 h 1185"/>
                <a:gd name="T34" fmla="*/ 4 w 933"/>
                <a:gd name="T35" fmla="*/ 4 h 1185"/>
                <a:gd name="T36" fmla="*/ 4 w 933"/>
                <a:gd name="T37" fmla="*/ 4 h 1185"/>
                <a:gd name="T38" fmla="*/ 5 w 933"/>
                <a:gd name="T39" fmla="*/ 4 h 1185"/>
                <a:gd name="T40" fmla="*/ 5 w 933"/>
                <a:gd name="T41" fmla="*/ 4 h 1185"/>
                <a:gd name="T42" fmla="*/ 5 w 933"/>
                <a:gd name="T43" fmla="*/ 4 h 1185"/>
                <a:gd name="T44" fmla="*/ 1 w 933"/>
                <a:gd name="T45" fmla="*/ 4 h 1185"/>
                <a:gd name="T46" fmla="*/ 1 w 933"/>
                <a:gd name="T47" fmla="*/ 4 h 1185"/>
                <a:gd name="T48" fmla="*/ 1 w 933"/>
                <a:gd name="T49" fmla="*/ 4 h 1185"/>
                <a:gd name="T50" fmla="*/ 3 w 933"/>
                <a:gd name="T51" fmla="*/ 4 h 1185"/>
                <a:gd name="T52" fmla="*/ 3 w 933"/>
                <a:gd name="T53" fmla="*/ 4 h 1185"/>
                <a:gd name="T54" fmla="*/ 3 w 933"/>
                <a:gd name="T55" fmla="*/ 4 h 1185"/>
                <a:gd name="T56" fmla="*/ 3 w 933"/>
                <a:gd name="T57" fmla="*/ 4 h 1185"/>
                <a:gd name="T58" fmla="*/ 0 w 933"/>
                <a:gd name="T59" fmla="*/ 4 h 1185"/>
                <a:gd name="T60" fmla="*/ 0 w 933"/>
                <a:gd name="T61" fmla="*/ 5 h 1185"/>
                <a:gd name="T62" fmla="*/ 0 w 933"/>
                <a:gd name="T63" fmla="*/ 5 h 1185"/>
                <a:gd name="T64" fmla="*/ 0 w 933"/>
                <a:gd name="T65" fmla="*/ 5 h 1185"/>
                <a:gd name="T66" fmla="*/ 0 w 933"/>
                <a:gd name="T67" fmla="*/ 4 h 1185"/>
                <a:gd name="T68" fmla="*/ 0 w 933"/>
                <a:gd name="T69" fmla="*/ 4 h 1185"/>
                <a:gd name="T70" fmla="*/ 0 w 933"/>
                <a:gd name="T71" fmla="*/ 4 h 1185"/>
                <a:gd name="T72" fmla="*/ 0 w 933"/>
                <a:gd name="T73" fmla="*/ 4 h 1185"/>
                <a:gd name="T74" fmla="*/ 0 w 933"/>
                <a:gd name="T75" fmla="*/ 4 h 1185"/>
                <a:gd name="T76" fmla="*/ 0 w 933"/>
                <a:gd name="T77" fmla="*/ 7 h 1185"/>
                <a:gd name="T78" fmla="*/ 0 w 933"/>
                <a:gd name="T79" fmla="*/ 7 h 1185"/>
                <a:gd name="T80" fmla="*/ 0 w 933"/>
                <a:gd name="T81" fmla="*/ 7 h 1185"/>
                <a:gd name="T82" fmla="*/ 0 w 933"/>
                <a:gd name="T83" fmla="*/ 6 h 1185"/>
                <a:gd name="T84" fmla="*/ 0 w 933"/>
                <a:gd name="T85" fmla="*/ 6 h 1185"/>
                <a:gd name="T86" fmla="*/ 0 w 933"/>
                <a:gd name="T87" fmla="*/ 6 h 1185"/>
                <a:gd name="T88" fmla="*/ 0 w 933"/>
                <a:gd name="T89" fmla="*/ 8 h 1185"/>
                <a:gd name="T90" fmla="*/ 0 w 933"/>
                <a:gd name="T91" fmla="*/ 10 h 1185"/>
                <a:gd name="T92" fmla="*/ 0 w 933"/>
                <a:gd name="T93" fmla="*/ 10 h 1185"/>
                <a:gd name="T94" fmla="*/ 0 w 933"/>
                <a:gd name="T95" fmla="*/ 10 h 1185"/>
                <a:gd name="T96" fmla="*/ 0 w 933"/>
                <a:gd name="T97" fmla="*/ 8 h 1185"/>
                <a:gd name="T98" fmla="*/ 0 w 933"/>
                <a:gd name="T99" fmla="*/ 8 h 1185"/>
                <a:gd name="T100" fmla="*/ 0 w 933"/>
                <a:gd name="T101" fmla="*/ 8 h 118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33"/>
                <a:gd name="T154" fmla="*/ 0 h 1185"/>
                <a:gd name="T155" fmla="*/ 933 w 933"/>
                <a:gd name="T156" fmla="*/ 1185 h 118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33" h="1185">
                  <a:moveTo>
                    <a:pt x="933" y="5"/>
                  </a:moveTo>
                  <a:lnTo>
                    <a:pt x="933" y="203"/>
                  </a:lnTo>
                  <a:lnTo>
                    <a:pt x="933" y="205"/>
                  </a:lnTo>
                  <a:lnTo>
                    <a:pt x="931" y="207"/>
                  </a:lnTo>
                  <a:lnTo>
                    <a:pt x="929" y="209"/>
                  </a:lnTo>
                  <a:lnTo>
                    <a:pt x="927" y="209"/>
                  </a:lnTo>
                  <a:lnTo>
                    <a:pt x="923" y="209"/>
                  </a:lnTo>
                  <a:lnTo>
                    <a:pt x="922" y="207"/>
                  </a:lnTo>
                  <a:lnTo>
                    <a:pt x="920" y="205"/>
                  </a:lnTo>
                  <a:lnTo>
                    <a:pt x="920" y="203"/>
                  </a:lnTo>
                  <a:lnTo>
                    <a:pt x="920" y="5"/>
                  </a:lnTo>
                  <a:lnTo>
                    <a:pt x="920" y="3"/>
                  </a:lnTo>
                  <a:lnTo>
                    <a:pt x="922" y="1"/>
                  </a:lnTo>
                  <a:lnTo>
                    <a:pt x="923" y="0"/>
                  </a:lnTo>
                  <a:lnTo>
                    <a:pt x="927" y="0"/>
                  </a:lnTo>
                  <a:lnTo>
                    <a:pt x="929" y="0"/>
                  </a:lnTo>
                  <a:lnTo>
                    <a:pt x="931" y="1"/>
                  </a:lnTo>
                  <a:lnTo>
                    <a:pt x="933" y="3"/>
                  </a:lnTo>
                  <a:lnTo>
                    <a:pt x="933" y="5"/>
                  </a:lnTo>
                  <a:close/>
                  <a:moveTo>
                    <a:pt x="933" y="321"/>
                  </a:moveTo>
                  <a:lnTo>
                    <a:pt x="933" y="460"/>
                  </a:lnTo>
                  <a:lnTo>
                    <a:pt x="933" y="463"/>
                  </a:lnTo>
                  <a:lnTo>
                    <a:pt x="931" y="465"/>
                  </a:lnTo>
                  <a:lnTo>
                    <a:pt x="929" y="467"/>
                  </a:lnTo>
                  <a:lnTo>
                    <a:pt x="927" y="467"/>
                  </a:lnTo>
                  <a:lnTo>
                    <a:pt x="869" y="467"/>
                  </a:lnTo>
                  <a:lnTo>
                    <a:pt x="865" y="467"/>
                  </a:lnTo>
                  <a:lnTo>
                    <a:pt x="863" y="465"/>
                  </a:lnTo>
                  <a:lnTo>
                    <a:pt x="861" y="463"/>
                  </a:lnTo>
                  <a:lnTo>
                    <a:pt x="861" y="460"/>
                  </a:lnTo>
                  <a:lnTo>
                    <a:pt x="861" y="458"/>
                  </a:lnTo>
                  <a:lnTo>
                    <a:pt x="863" y="456"/>
                  </a:lnTo>
                  <a:lnTo>
                    <a:pt x="865" y="454"/>
                  </a:lnTo>
                  <a:lnTo>
                    <a:pt x="869" y="454"/>
                  </a:lnTo>
                  <a:lnTo>
                    <a:pt x="927" y="454"/>
                  </a:lnTo>
                  <a:lnTo>
                    <a:pt x="920" y="460"/>
                  </a:lnTo>
                  <a:lnTo>
                    <a:pt x="920" y="321"/>
                  </a:lnTo>
                  <a:lnTo>
                    <a:pt x="920" y="318"/>
                  </a:lnTo>
                  <a:lnTo>
                    <a:pt x="922" y="316"/>
                  </a:lnTo>
                  <a:lnTo>
                    <a:pt x="923" y="314"/>
                  </a:lnTo>
                  <a:lnTo>
                    <a:pt x="927" y="314"/>
                  </a:lnTo>
                  <a:lnTo>
                    <a:pt x="929" y="314"/>
                  </a:lnTo>
                  <a:lnTo>
                    <a:pt x="931" y="316"/>
                  </a:lnTo>
                  <a:lnTo>
                    <a:pt x="933" y="318"/>
                  </a:lnTo>
                  <a:lnTo>
                    <a:pt x="933" y="321"/>
                  </a:lnTo>
                  <a:close/>
                  <a:moveTo>
                    <a:pt x="750" y="467"/>
                  </a:moveTo>
                  <a:lnTo>
                    <a:pt x="551" y="467"/>
                  </a:lnTo>
                  <a:lnTo>
                    <a:pt x="549" y="467"/>
                  </a:lnTo>
                  <a:lnTo>
                    <a:pt x="548" y="465"/>
                  </a:lnTo>
                  <a:lnTo>
                    <a:pt x="546" y="463"/>
                  </a:lnTo>
                  <a:lnTo>
                    <a:pt x="546" y="460"/>
                  </a:lnTo>
                  <a:lnTo>
                    <a:pt x="546" y="458"/>
                  </a:lnTo>
                  <a:lnTo>
                    <a:pt x="548" y="456"/>
                  </a:lnTo>
                  <a:lnTo>
                    <a:pt x="549" y="454"/>
                  </a:lnTo>
                  <a:lnTo>
                    <a:pt x="551" y="454"/>
                  </a:lnTo>
                  <a:lnTo>
                    <a:pt x="750" y="454"/>
                  </a:lnTo>
                  <a:lnTo>
                    <a:pt x="752" y="454"/>
                  </a:lnTo>
                  <a:lnTo>
                    <a:pt x="754" y="456"/>
                  </a:lnTo>
                  <a:lnTo>
                    <a:pt x="756" y="458"/>
                  </a:lnTo>
                  <a:lnTo>
                    <a:pt x="756" y="460"/>
                  </a:lnTo>
                  <a:lnTo>
                    <a:pt x="756" y="463"/>
                  </a:lnTo>
                  <a:lnTo>
                    <a:pt x="754" y="465"/>
                  </a:lnTo>
                  <a:lnTo>
                    <a:pt x="752" y="467"/>
                  </a:lnTo>
                  <a:lnTo>
                    <a:pt x="750" y="467"/>
                  </a:lnTo>
                  <a:close/>
                  <a:moveTo>
                    <a:pt x="433" y="467"/>
                  </a:moveTo>
                  <a:lnTo>
                    <a:pt x="236" y="467"/>
                  </a:lnTo>
                  <a:lnTo>
                    <a:pt x="234" y="467"/>
                  </a:lnTo>
                  <a:lnTo>
                    <a:pt x="230" y="465"/>
                  </a:lnTo>
                  <a:lnTo>
                    <a:pt x="230" y="463"/>
                  </a:lnTo>
                  <a:lnTo>
                    <a:pt x="228" y="460"/>
                  </a:lnTo>
                  <a:lnTo>
                    <a:pt x="230" y="458"/>
                  </a:lnTo>
                  <a:lnTo>
                    <a:pt x="230" y="456"/>
                  </a:lnTo>
                  <a:lnTo>
                    <a:pt x="234" y="454"/>
                  </a:lnTo>
                  <a:lnTo>
                    <a:pt x="236" y="454"/>
                  </a:lnTo>
                  <a:lnTo>
                    <a:pt x="433" y="454"/>
                  </a:lnTo>
                  <a:lnTo>
                    <a:pt x="436" y="454"/>
                  </a:lnTo>
                  <a:lnTo>
                    <a:pt x="438" y="456"/>
                  </a:lnTo>
                  <a:lnTo>
                    <a:pt x="440" y="458"/>
                  </a:lnTo>
                  <a:lnTo>
                    <a:pt x="440" y="460"/>
                  </a:lnTo>
                  <a:lnTo>
                    <a:pt x="440" y="463"/>
                  </a:lnTo>
                  <a:lnTo>
                    <a:pt x="438" y="465"/>
                  </a:lnTo>
                  <a:lnTo>
                    <a:pt x="436" y="467"/>
                  </a:lnTo>
                  <a:lnTo>
                    <a:pt x="433" y="467"/>
                  </a:lnTo>
                  <a:close/>
                  <a:moveTo>
                    <a:pt x="117" y="467"/>
                  </a:moveTo>
                  <a:lnTo>
                    <a:pt x="8" y="467"/>
                  </a:lnTo>
                  <a:lnTo>
                    <a:pt x="13" y="460"/>
                  </a:lnTo>
                  <a:lnTo>
                    <a:pt x="13" y="547"/>
                  </a:lnTo>
                  <a:lnTo>
                    <a:pt x="13" y="550"/>
                  </a:lnTo>
                  <a:lnTo>
                    <a:pt x="11" y="552"/>
                  </a:lnTo>
                  <a:lnTo>
                    <a:pt x="9" y="554"/>
                  </a:lnTo>
                  <a:lnTo>
                    <a:pt x="8" y="554"/>
                  </a:lnTo>
                  <a:lnTo>
                    <a:pt x="4" y="554"/>
                  </a:lnTo>
                  <a:lnTo>
                    <a:pt x="2" y="552"/>
                  </a:lnTo>
                  <a:lnTo>
                    <a:pt x="0" y="550"/>
                  </a:lnTo>
                  <a:lnTo>
                    <a:pt x="0" y="547"/>
                  </a:lnTo>
                  <a:lnTo>
                    <a:pt x="0" y="460"/>
                  </a:lnTo>
                  <a:lnTo>
                    <a:pt x="0" y="458"/>
                  </a:lnTo>
                  <a:lnTo>
                    <a:pt x="2" y="456"/>
                  </a:lnTo>
                  <a:lnTo>
                    <a:pt x="4" y="454"/>
                  </a:lnTo>
                  <a:lnTo>
                    <a:pt x="8" y="454"/>
                  </a:lnTo>
                  <a:lnTo>
                    <a:pt x="117" y="454"/>
                  </a:lnTo>
                  <a:lnTo>
                    <a:pt x="119" y="454"/>
                  </a:lnTo>
                  <a:lnTo>
                    <a:pt x="121" y="456"/>
                  </a:lnTo>
                  <a:lnTo>
                    <a:pt x="122" y="458"/>
                  </a:lnTo>
                  <a:lnTo>
                    <a:pt x="124" y="460"/>
                  </a:lnTo>
                  <a:lnTo>
                    <a:pt x="122" y="463"/>
                  </a:lnTo>
                  <a:lnTo>
                    <a:pt x="121" y="465"/>
                  </a:lnTo>
                  <a:lnTo>
                    <a:pt x="119" y="467"/>
                  </a:lnTo>
                  <a:lnTo>
                    <a:pt x="117" y="467"/>
                  </a:lnTo>
                  <a:close/>
                  <a:moveTo>
                    <a:pt x="13" y="665"/>
                  </a:moveTo>
                  <a:lnTo>
                    <a:pt x="13" y="863"/>
                  </a:lnTo>
                  <a:lnTo>
                    <a:pt x="13" y="865"/>
                  </a:lnTo>
                  <a:lnTo>
                    <a:pt x="11" y="867"/>
                  </a:lnTo>
                  <a:lnTo>
                    <a:pt x="9" y="869"/>
                  </a:lnTo>
                  <a:lnTo>
                    <a:pt x="8" y="869"/>
                  </a:lnTo>
                  <a:lnTo>
                    <a:pt x="4" y="869"/>
                  </a:lnTo>
                  <a:lnTo>
                    <a:pt x="2" y="867"/>
                  </a:lnTo>
                  <a:lnTo>
                    <a:pt x="0" y="865"/>
                  </a:lnTo>
                  <a:lnTo>
                    <a:pt x="0" y="863"/>
                  </a:lnTo>
                  <a:lnTo>
                    <a:pt x="0" y="665"/>
                  </a:lnTo>
                  <a:lnTo>
                    <a:pt x="0" y="663"/>
                  </a:lnTo>
                  <a:lnTo>
                    <a:pt x="2" y="661"/>
                  </a:lnTo>
                  <a:lnTo>
                    <a:pt x="4" y="660"/>
                  </a:lnTo>
                  <a:lnTo>
                    <a:pt x="8" y="660"/>
                  </a:lnTo>
                  <a:lnTo>
                    <a:pt x="9" y="660"/>
                  </a:lnTo>
                  <a:lnTo>
                    <a:pt x="11" y="661"/>
                  </a:lnTo>
                  <a:lnTo>
                    <a:pt x="13" y="663"/>
                  </a:lnTo>
                  <a:lnTo>
                    <a:pt x="13" y="665"/>
                  </a:lnTo>
                  <a:close/>
                  <a:moveTo>
                    <a:pt x="13" y="981"/>
                  </a:moveTo>
                  <a:lnTo>
                    <a:pt x="13" y="1178"/>
                  </a:lnTo>
                  <a:lnTo>
                    <a:pt x="13" y="1181"/>
                  </a:lnTo>
                  <a:lnTo>
                    <a:pt x="11" y="1183"/>
                  </a:lnTo>
                  <a:lnTo>
                    <a:pt x="9" y="1183"/>
                  </a:lnTo>
                  <a:lnTo>
                    <a:pt x="8" y="1185"/>
                  </a:lnTo>
                  <a:lnTo>
                    <a:pt x="4" y="1183"/>
                  </a:lnTo>
                  <a:lnTo>
                    <a:pt x="2" y="1183"/>
                  </a:lnTo>
                  <a:lnTo>
                    <a:pt x="0" y="1181"/>
                  </a:lnTo>
                  <a:lnTo>
                    <a:pt x="0" y="1178"/>
                  </a:lnTo>
                  <a:lnTo>
                    <a:pt x="0" y="981"/>
                  </a:lnTo>
                  <a:lnTo>
                    <a:pt x="0" y="978"/>
                  </a:lnTo>
                  <a:lnTo>
                    <a:pt x="2" y="976"/>
                  </a:lnTo>
                  <a:lnTo>
                    <a:pt x="4" y="974"/>
                  </a:lnTo>
                  <a:lnTo>
                    <a:pt x="8" y="974"/>
                  </a:lnTo>
                  <a:lnTo>
                    <a:pt x="9" y="974"/>
                  </a:lnTo>
                  <a:lnTo>
                    <a:pt x="11" y="976"/>
                  </a:lnTo>
                  <a:lnTo>
                    <a:pt x="13" y="978"/>
                  </a:lnTo>
                  <a:lnTo>
                    <a:pt x="13" y="98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17" name="Freeform 34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8" name="Freeform 35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19" name="Freeform 36"/>
            <p:cNvSpPr>
              <a:spLocks noEditPoints="1"/>
            </p:cNvSpPr>
            <p:nvPr/>
          </p:nvSpPr>
          <p:spPr bwMode="auto">
            <a:xfrm>
              <a:off x="3889" y="2413"/>
              <a:ext cx="481" cy="637"/>
            </a:xfrm>
            <a:custGeom>
              <a:avLst/>
              <a:gdLst>
                <a:gd name="T0" fmla="*/ 1 w 961"/>
                <a:gd name="T1" fmla="*/ 1 h 1274"/>
                <a:gd name="T2" fmla="*/ 1 w 961"/>
                <a:gd name="T3" fmla="*/ 1 h 1274"/>
                <a:gd name="T4" fmla="*/ 0 w 961"/>
                <a:gd name="T5" fmla="*/ 1 h 1274"/>
                <a:gd name="T6" fmla="*/ 0 w 961"/>
                <a:gd name="T7" fmla="*/ 1 h 1274"/>
                <a:gd name="T8" fmla="*/ 1 w 961"/>
                <a:gd name="T9" fmla="*/ 0 h 1274"/>
                <a:gd name="T10" fmla="*/ 1 w 961"/>
                <a:gd name="T11" fmla="*/ 1 h 1274"/>
                <a:gd name="T12" fmla="*/ 1 w 961"/>
                <a:gd name="T13" fmla="*/ 2 h 1274"/>
                <a:gd name="T14" fmla="*/ 1 w 961"/>
                <a:gd name="T15" fmla="*/ 3 h 1274"/>
                <a:gd name="T16" fmla="*/ 1 w 961"/>
                <a:gd name="T17" fmla="*/ 3 h 1274"/>
                <a:gd name="T18" fmla="*/ 1 w 961"/>
                <a:gd name="T19" fmla="*/ 3 h 1274"/>
                <a:gd name="T20" fmla="*/ 1 w 961"/>
                <a:gd name="T21" fmla="*/ 3 h 1274"/>
                <a:gd name="T22" fmla="*/ 0 w 961"/>
                <a:gd name="T23" fmla="*/ 3 h 1274"/>
                <a:gd name="T24" fmla="*/ 0 w 961"/>
                <a:gd name="T25" fmla="*/ 2 h 1274"/>
                <a:gd name="T26" fmla="*/ 1 w 961"/>
                <a:gd name="T27" fmla="*/ 2 h 1274"/>
                <a:gd name="T28" fmla="*/ 1 w 961"/>
                <a:gd name="T29" fmla="*/ 2 h 1274"/>
                <a:gd name="T30" fmla="*/ 2 w 961"/>
                <a:gd name="T31" fmla="*/ 3 h 1274"/>
                <a:gd name="T32" fmla="*/ 4 w 961"/>
                <a:gd name="T33" fmla="*/ 3 h 1274"/>
                <a:gd name="T34" fmla="*/ 4 w 961"/>
                <a:gd name="T35" fmla="*/ 3 h 1274"/>
                <a:gd name="T36" fmla="*/ 3 w 961"/>
                <a:gd name="T37" fmla="*/ 3 h 1274"/>
                <a:gd name="T38" fmla="*/ 2 w 961"/>
                <a:gd name="T39" fmla="*/ 3 h 1274"/>
                <a:gd name="T40" fmla="*/ 2 w 961"/>
                <a:gd name="T41" fmla="*/ 3 h 1274"/>
                <a:gd name="T42" fmla="*/ 2 w 961"/>
                <a:gd name="T43" fmla="*/ 3 h 1274"/>
                <a:gd name="T44" fmla="*/ 6 w 961"/>
                <a:gd name="T45" fmla="*/ 3 h 1274"/>
                <a:gd name="T46" fmla="*/ 6 w 961"/>
                <a:gd name="T47" fmla="*/ 3 h 1274"/>
                <a:gd name="T48" fmla="*/ 6 w 961"/>
                <a:gd name="T49" fmla="*/ 3 h 1274"/>
                <a:gd name="T50" fmla="*/ 4 w 961"/>
                <a:gd name="T51" fmla="*/ 3 h 1274"/>
                <a:gd name="T52" fmla="*/ 4 w 961"/>
                <a:gd name="T53" fmla="*/ 3 h 1274"/>
                <a:gd name="T54" fmla="*/ 4 w 961"/>
                <a:gd name="T55" fmla="*/ 3 h 1274"/>
                <a:gd name="T56" fmla="*/ 4 w 961"/>
                <a:gd name="T57" fmla="*/ 3 h 1274"/>
                <a:gd name="T58" fmla="*/ 8 w 961"/>
                <a:gd name="T59" fmla="*/ 3 h 1274"/>
                <a:gd name="T60" fmla="*/ 8 w 961"/>
                <a:gd name="T61" fmla="*/ 3 h 1274"/>
                <a:gd name="T62" fmla="*/ 8 w 961"/>
                <a:gd name="T63" fmla="*/ 5 h 1274"/>
                <a:gd name="T64" fmla="*/ 8 w 961"/>
                <a:gd name="T65" fmla="*/ 5 h 1274"/>
                <a:gd name="T66" fmla="*/ 8 w 961"/>
                <a:gd name="T67" fmla="*/ 5 h 1274"/>
                <a:gd name="T68" fmla="*/ 7 w 961"/>
                <a:gd name="T69" fmla="*/ 3 h 1274"/>
                <a:gd name="T70" fmla="*/ 7 w 961"/>
                <a:gd name="T71" fmla="*/ 3 h 1274"/>
                <a:gd name="T72" fmla="*/ 7 w 961"/>
                <a:gd name="T73" fmla="*/ 3 h 1274"/>
                <a:gd name="T74" fmla="*/ 7 w 961"/>
                <a:gd name="T75" fmla="*/ 3 h 1274"/>
                <a:gd name="T76" fmla="*/ 8 w 961"/>
                <a:gd name="T77" fmla="*/ 6 h 1274"/>
                <a:gd name="T78" fmla="*/ 8 w 961"/>
                <a:gd name="T79" fmla="*/ 6 h 1274"/>
                <a:gd name="T80" fmla="*/ 8 w 961"/>
                <a:gd name="T81" fmla="*/ 6 h 1274"/>
                <a:gd name="T82" fmla="*/ 8 w 961"/>
                <a:gd name="T83" fmla="*/ 5 h 1274"/>
                <a:gd name="T84" fmla="*/ 8 w 961"/>
                <a:gd name="T85" fmla="*/ 5 h 1274"/>
                <a:gd name="T86" fmla="*/ 8 w 961"/>
                <a:gd name="T87" fmla="*/ 5 h 1274"/>
                <a:gd name="T88" fmla="*/ 8 w 961"/>
                <a:gd name="T89" fmla="*/ 7 h 1274"/>
                <a:gd name="T90" fmla="*/ 8 w 961"/>
                <a:gd name="T91" fmla="*/ 10 h 1274"/>
                <a:gd name="T92" fmla="*/ 8 w 961"/>
                <a:gd name="T93" fmla="*/ 10 h 1274"/>
                <a:gd name="T94" fmla="*/ 8 w 961"/>
                <a:gd name="T95" fmla="*/ 9 h 1274"/>
                <a:gd name="T96" fmla="*/ 8 w 961"/>
                <a:gd name="T97" fmla="*/ 7 h 1274"/>
                <a:gd name="T98" fmla="*/ 8 w 961"/>
                <a:gd name="T99" fmla="*/ 7 h 1274"/>
                <a:gd name="T100" fmla="*/ 8 w 961"/>
                <a:gd name="T101" fmla="*/ 7 h 1274"/>
                <a:gd name="T102" fmla="*/ 8 w 961"/>
                <a:gd name="T103" fmla="*/ 10 h 1274"/>
                <a:gd name="T104" fmla="*/ 8 w 961"/>
                <a:gd name="T105" fmla="*/ 10 h 1274"/>
                <a:gd name="T106" fmla="*/ 8 w 961"/>
                <a:gd name="T107" fmla="*/ 10 h 1274"/>
                <a:gd name="T108" fmla="*/ 8 w 961"/>
                <a:gd name="T109" fmla="*/ 10 h 1274"/>
                <a:gd name="T110" fmla="*/ 8 w 961"/>
                <a:gd name="T111" fmla="*/ 10 h 1274"/>
                <a:gd name="T112" fmla="*/ 8 w 961"/>
                <a:gd name="T113" fmla="*/ 10 h 1274"/>
                <a:gd name="T114" fmla="*/ 8 w 961"/>
                <a:gd name="T115" fmla="*/ 10 h 12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61"/>
                <a:gd name="T175" fmla="*/ 0 h 1274"/>
                <a:gd name="T176" fmla="*/ 961 w 961"/>
                <a:gd name="T177" fmla="*/ 1274 h 127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61" h="1274">
                  <a:moveTo>
                    <a:pt x="13" y="5"/>
                  </a:moveTo>
                  <a:lnTo>
                    <a:pt x="13" y="203"/>
                  </a:lnTo>
                  <a:lnTo>
                    <a:pt x="13" y="205"/>
                  </a:lnTo>
                  <a:lnTo>
                    <a:pt x="11" y="207"/>
                  </a:lnTo>
                  <a:lnTo>
                    <a:pt x="9" y="209"/>
                  </a:lnTo>
                  <a:lnTo>
                    <a:pt x="7" y="209"/>
                  </a:lnTo>
                  <a:lnTo>
                    <a:pt x="3" y="209"/>
                  </a:lnTo>
                  <a:lnTo>
                    <a:pt x="2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3" y="3"/>
                  </a:lnTo>
                  <a:lnTo>
                    <a:pt x="13" y="5"/>
                  </a:lnTo>
                  <a:close/>
                  <a:moveTo>
                    <a:pt x="13" y="321"/>
                  </a:moveTo>
                  <a:lnTo>
                    <a:pt x="13" y="460"/>
                  </a:lnTo>
                  <a:lnTo>
                    <a:pt x="7" y="454"/>
                  </a:lnTo>
                  <a:lnTo>
                    <a:pt x="64" y="454"/>
                  </a:lnTo>
                  <a:lnTo>
                    <a:pt x="67" y="454"/>
                  </a:lnTo>
                  <a:lnTo>
                    <a:pt x="69" y="456"/>
                  </a:lnTo>
                  <a:lnTo>
                    <a:pt x="71" y="458"/>
                  </a:lnTo>
                  <a:lnTo>
                    <a:pt x="71" y="460"/>
                  </a:lnTo>
                  <a:lnTo>
                    <a:pt x="71" y="463"/>
                  </a:lnTo>
                  <a:lnTo>
                    <a:pt x="69" y="465"/>
                  </a:lnTo>
                  <a:lnTo>
                    <a:pt x="67" y="467"/>
                  </a:lnTo>
                  <a:lnTo>
                    <a:pt x="64" y="467"/>
                  </a:lnTo>
                  <a:lnTo>
                    <a:pt x="7" y="467"/>
                  </a:lnTo>
                  <a:lnTo>
                    <a:pt x="3" y="467"/>
                  </a:lnTo>
                  <a:lnTo>
                    <a:pt x="2" y="465"/>
                  </a:lnTo>
                  <a:lnTo>
                    <a:pt x="0" y="463"/>
                  </a:lnTo>
                  <a:lnTo>
                    <a:pt x="0" y="460"/>
                  </a:lnTo>
                  <a:lnTo>
                    <a:pt x="0" y="321"/>
                  </a:lnTo>
                  <a:lnTo>
                    <a:pt x="0" y="318"/>
                  </a:lnTo>
                  <a:lnTo>
                    <a:pt x="2" y="316"/>
                  </a:lnTo>
                  <a:lnTo>
                    <a:pt x="3" y="314"/>
                  </a:lnTo>
                  <a:lnTo>
                    <a:pt x="7" y="314"/>
                  </a:lnTo>
                  <a:lnTo>
                    <a:pt x="9" y="314"/>
                  </a:lnTo>
                  <a:lnTo>
                    <a:pt x="11" y="316"/>
                  </a:lnTo>
                  <a:lnTo>
                    <a:pt x="13" y="318"/>
                  </a:lnTo>
                  <a:lnTo>
                    <a:pt x="13" y="321"/>
                  </a:lnTo>
                  <a:close/>
                  <a:moveTo>
                    <a:pt x="182" y="454"/>
                  </a:moveTo>
                  <a:lnTo>
                    <a:pt x="381" y="454"/>
                  </a:lnTo>
                  <a:lnTo>
                    <a:pt x="383" y="454"/>
                  </a:lnTo>
                  <a:lnTo>
                    <a:pt x="385" y="456"/>
                  </a:lnTo>
                  <a:lnTo>
                    <a:pt x="387" y="458"/>
                  </a:lnTo>
                  <a:lnTo>
                    <a:pt x="387" y="460"/>
                  </a:lnTo>
                  <a:lnTo>
                    <a:pt x="387" y="463"/>
                  </a:lnTo>
                  <a:lnTo>
                    <a:pt x="385" y="465"/>
                  </a:lnTo>
                  <a:lnTo>
                    <a:pt x="383" y="467"/>
                  </a:lnTo>
                  <a:lnTo>
                    <a:pt x="381" y="467"/>
                  </a:lnTo>
                  <a:lnTo>
                    <a:pt x="182" y="467"/>
                  </a:lnTo>
                  <a:lnTo>
                    <a:pt x="180" y="467"/>
                  </a:lnTo>
                  <a:lnTo>
                    <a:pt x="179" y="465"/>
                  </a:lnTo>
                  <a:lnTo>
                    <a:pt x="177" y="463"/>
                  </a:lnTo>
                  <a:lnTo>
                    <a:pt x="177" y="460"/>
                  </a:lnTo>
                  <a:lnTo>
                    <a:pt x="177" y="458"/>
                  </a:lnTo>
                  <a:lnTo>
                    <a:pt x="179" y="456"/>
                  </a:lnTo>
                  <a:lnTo>
                    <a:pt x="180" y="454"/>
                  </a:lnTo>
                  <a:lnTo>
                    <a:pt x="182" y="454"/>
                  </a:lnTo>
                  <a:close/>
                  <a:moveTo>
                    <a:pt x="500" y="454"/>
                  </a:moveTo>
                  <a:lnTo>
                    <a:pt x="697" y="454"/>
                  </a:lnTo>
                  <a:lnTo>
                    <a:pt x="699" y="454"/>
                  </a:lnTo>
                  <a:lnTo>
                    <a:pt x="702" y="456"/>
                  </a:lnTo>
                  <a:lnTo>
                    <a:pt x="702" y="458"/>
                  </a:lnTo>
                  <a:lnTo>
                    <a:pt x="704" y="460"/>
                  </a:lnTo>
                  <a:lnTo>
                    <a:pt x="702" y="463"/>
                  </a:lnTo>
                  <a:lnTo>
                    <a:pt x="702" y="465"/>
                  </a:lnTo>
                  <a:lnTo>
                    <a:pt x="699" y="467"/>
                  </a:lnTo>
                  <a:lnTo>
                    <a:pt x="697" y="467"/>
                  </a:lnTo>
                  <a:lnTo>
                    <a:pt x="500" y="467"/>
                  </a:lnTo>
                  <a:lnTo>
                    <a:pt x="496" y="467"/>
                  </a:lnTo>
                  <a:lnTo>
                    <a:pt x="494" y="465"/>
                  </a:lnTo>
                  <a:lnTo>
                    <a:pt x="492" y="463"/>
                  </a:lnTo>
                  <a:lnTo>
                    <a:pt x="492" y="460"/>
                  </a:lnTo>
                  <a:lnTo>
                    <a:pt x="492" y="458"/>
                  </a:lnTo>
                  <a:lnTo>
                    <a:pt x="494" y="456"/>
                  </a:lnTo>
                  <a:lnTo>
                    <a:pt x="496" y="454"/>
                  </a:lnTo>
                  <a:lnTo>
                    <a:pt x="500" y="454"/>
                  </a:lnTo>
                  <a:close/>
                  <a:moveTo>
                    <a:pt x="815" y="454"/>
                  </a:moveTo>
                  <a:lnTo>
                    <a:pt x="956" y="454"/>
                  </a:lnTo>
                  <a:lnTo>
                    <a:pt x="958" y="454"/>
                  </a:lnTo>
                  <a:lnTo>
                    <a:pt x="959" y="456"/>
                  </a:lnTo>
                  <a:lnTo>
                    <a:pt x="961" y="458"/>
                  </a:lnTo>
                  <a:lnTo>
                    <a:pt x="961" y="460"/>
                  </a:lnTo>
                  <a:lnTo>
                    <a:pt x="961" y="518"/>
                  </a:lnTo>
                  <a:lnTo>
                    <a:pt x="961" y="521"/>
                  </a:lnTo>
                  <a:lnTo>
                    <a:pt x="959" y="523"/>
                  </a:lnTo>
                  <a:lnTo>
                    <a:pt x="958" y="525"/>
                  </a:lnTo>
                  <a:lnTo>
                    <a:pt x="956" y="525"/>
                  </a:lnTo>
                  <a:lnTo>
                    <a:pt x="952" y="525"/>
                  </a:lnTo>
                  <a:lnTo>
                    <a:pt x="950" y="523"/>
                  </a:lnTo>
                  <a:lnTo>
                    <a:pt x="949" y="521"/>
                  </a:lnTo>
                  <a:lnTo>
                    <a:pt x="949" y="518"/>
                  </a:lnTo>
                  <a:lnTo>
                    <a:pt x="949" y="460"/>
                  </a:lnTo>
                  <a:lnTo>
                    <a:pt x="956" y="467"/>
                  </a:lnTo>
                  <a:lnTo>
                    <a:pt x="815" y="467"/>
                  </a:lnTo>
                  <a:lnTo>
                    <a:pt x="814" y="467"/>
                  </a:lnTo>
                  <a:lnTo>
                    <a:pt x="812" y="465"/>
                  </a:lnTo>
                  <a:lnTo>
                    <a:pt x="810" y="463"/>
                  </a:lnTo>
                  <a:lnTo>
                    <a:pt x="810" y="460"/>
                  </a:lnTo>
                  <a:lnTo>
                    <a:pt x="810" y="458"/>
                  </a:lnTo>
                  <a:lnTo>
                    <a:pt x="812" y="456"/>
                  </a:lnTo>
                  <a:lnTo>
                    <a:pt x="814" y="454"/>
                  </a:lnTo>
                  <a:lnTo>
                    <a:pt x="815" y="454"/>
                  </a:lnTo>
                  <a:close/>
                  <a:moveTo>
                    <a:pt x="961" y="636"/>
                  </a:moveTo>
                  <a:lnTo>
                    <a:pt x="961" y="834"/>
                  </a:lnTo>
                  <a:lnTo>
                    <a:pt x="961" y="836"/>
                  </a:lnTo>
                  <a:lnTo>
                    <a:pt x="959" y="838"/>
                  </a:lnTo>
                  <a:lnTo>
                    <a:pt x="958" y="840"/>
                  </a:lnTo>
                  <a:lnTo>
                    <a:pt x="956" y="840"/>
                  </a:lnTo>
                  <a:lnTo>
                    <a:pt x="952" y="840"/>
                  </a:lnTo>
                  <a:lnTo>
                    <a:pt x="950" y="838"/>
                  </a:lnTo>
                  <a:lnTo>
                    <a:pt x="949" y="836"/>
                  </a:lnTo>
                  <a:lnTo>
                    <a:pt x="949" y="834"/>
                  </a:lnTo>
                  <a:lnTo>
                    <a:pt x="949" y="636"/>
                  </a:lnTo>
                  <a:lnTo>
                    <a:pt x="949" y="634"/>
                  </a:lnTo>
                  <a:lnTo>
                    <a:pt x="950" y="632"/>
                  </a:lnTo>
                  <a:lnTo>
                    <a:pt x="952" y="630"/>
                  </a:lnTo>
                  <a:lnTo>
                    <a:pt x="956" y="630"/>
                  </a:lnTo>
                  <a:lnTo>
                    <a:pt x="958" y="630"/>
                  </a:lnTo>
                  <a:lnTo>
                    <a:pt x="959" y="632"/>
                  </a:lnTo>
                  <a:lnTo>
                    <a:pt x="961" y="634"/>
                  </a:lnTo>
                  <a:lnTo>
                    <a:pt x="961" y="636"/>
                  </a:lnTo>
                  <a:close/>
                  <a:moveTo>
                    <a:pt x="961" y="952"/>
                  </a:moveTo>
                  <a:lnTo>
                    <a:pt x="961" y="1149"/>
                  </a:lnTo>
                  <a:lnTo>
                    <a:pt x="961" y="1151"/>
                  </a:lnTo>
                  <a:lnTo>
                    <a:pt x="959" y="1154"/>
                  </a:lnTo>
                  <a:lnTo>
                    <a:pt x="958" y="1154"/>
                  </a:lnTo>
                  <a:lnTo>
                    <a:pt x="956" y="1156"/>
                  </a:lnTo>
                  <a:lnTo>
                    <a:pt x="952" y="1154"/>
                  </a:lnTo>
                  <a:lnTo>
                    <a:pt x="950" y="1154"/>
                  </a:lnTo>
                  <a:lnTo>
                    <a:pt x="949" y="1151"/>
                  </a:lnTo>
                  <a:lnTo>
                    <a:pt x="949" y="1149"/>
                  </a:lnTo>
                  <a:lnTo>
                    <a:pt x="949" y="952"/>
                  </a:lnTo>
                  <a:lnTo>
                    <a:pt x="949" y="949"/>
                  </a:lnTo>
                  <a:lnTo>
                    <a:pt x="950" y="947"/>
                  </a:lnTo>
                  <a:lnTo>
                    <a:pt x="952" y="945"/>
                  </a:lnTo>
                  <a:lnTo>
                    <a:pt x="956" y="945"/>
                  </a:lnTo>
                  <a:lnTo>
                    <a:pt x="958" y="945"/>
                  </a:lnTo>
                  <a:lnTo>
                    <a:pt x="959" y="947"/>
                  </a:lnTo>
                  <a:lnTo>
                    <a:pt x="961" y="949"/>
                  </a:lnTo>
                  <a:lnTo>
                    <a:pt x="961" y="952"/>
                  </a:lnTo>
                  <a:close/>
                  <a:moveTo>
                    <a:pt x="961" y="1267"/>
                  </a:moveTo>
                  <a:lnTo>
                    <a:pt x="961" y="1267"/>
                  </a:lnTo>
                  <a:lnTo>
                    <a:pt x="961" y="1269"/>
                  </a:lnTo>
                  <a:lnTo>
                    <a:pt x="959" y="1272"/>
                  </a:lnTo>
                  <a:lnTo>
                    <a:pt x="958" y="1272"/>
                  </a:lnTo>
                  <a:lnTo>
                    <a:pt x="956" y="1274"/>
                  </a:lnTo>
                  <a:lnTo>
                    <a:pt x="952" y="1272"/>
                  </a:lnTo>
                  <a:lnTo>
                    <a:pt x="950" y="1272"/>
                  </a:lnTo>
                  <a:lnTo>
                    <a:pt x="949" y="1269"/>
                  </a:lnTo>
                  <a:lnTo>
                    <a:pt x="949" y="1267"/>
                  </a:lnTo>
                  <a:lnTo>
                    <a:pt x="949" y="1265"/>
                  </a:lnTo>
                  <a:lnTo>
                    <a:pt x="950" y="1261"/>
                  </a:lnTo>
                  <a:lnTo>
                    <a:pt x="952" y="1261"/>
                  </a:lnTo>
                  <a:lnTo>
                    <a:pt x="956" y="1260"/>
                  </a:lnTo>
                  <a:lnTo>
                    <a:pt x="958" y="1261"/>
                  </a:lnTo>
                  <a:lnTo>
                    <a:pt x="959" y="1261"/>
                  </a:lnTo>
                  <a:lnTo>
                    <a:pt x="961" y="1265"/>
                  </a:lnTo>
                  <a:lnTo>
                    <a:pt x="961" y="126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0" name="Freeform 37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1" name="Freeform 38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2" name="Freeform 39"/>
            <p:cNvSpPr>
              <a:spLocks noEditPoints="1"/>
            </p:cNvSpPr>
            <p:nvPr/>
          </p:nvSpPr>
          <p:spPr bwMode="auto">
            <a:xfrm>
              <a:off x="3889" y="2413"/>
              <a:ext cx="1415" cy="593"/>
            </a:xfrm>
            <a:custGeom>
              <a:avLst/>
              <a:gdLst>
                <a:gd name="T0" fmla="*/ 1 w 2830"/>
                <a:gd name="T1" fmla="*/ 2 h 1185"/>
                <a:gd name="T2" fmla="*/ 0 w 2830"/>
                <a:gd name="T3" fmla="*/ 2 h 1185"/>
                <a:gd name="T4" fmla="*/ 1 w 2830"/>
                <a:gd name="T5" fmla="*/ 0 h 1185"/>
                <a:gd name="T6" fmla="*/ 1 w 2830"/>
                <a:gd name="T7" fmla="*/ 1 h 1185"/>
                <a:gd name="T8" fmla="*/ 1 w 2830"/>
                <a:gd name="T9" fmla="*/ 4 h 1185"/>
                <a:gd name="T10" fmla="*/ 1 w 2830"/>
                <a:gd name="T11" fmla="*/ 4 h 1185"/>
                <a:gd name="T12" fmla="*/ 1 w 2830"/>
                <a:gd name="T13" fmla="*/ 4 h 1185"/>
                <a:gd name="T14" fmla="*/ 1 w 2830"/>
                <a:gd name="T15" fmla="*/ 3 h 1185"/>
                <a:gd name="T16" fmla="*/ 1 w 2830"/>
                <a:gd name="T17" fmla="*/ 3 h 1185"/>
                <a:gd name="T18" fmla="*/ 3 w 2830"/>
                <a:gd name="T19" fmla="*/ 4 h 1185"/>
                <a:gd name="T20" fmla="*/ 3 w 2830"/>
                <a:gd name="T21" fmla="*/ 4 h 1185"/>
                <a:gd name="T22" fmla="*/ 1 w 2830"/>
                <a:gd name="T23" fmla="*/ 4 h 1185"/>
                <a:gd name="T24" fmla="*/ 1 w 2830"/>
                <a:gd name="T25" fmla="*/ 4 h 1185"/>
                <a:gd name="T26" fmla="*/ 6 w 2830"/>
                <a:gd name="T27" fmla="*/ 4 h 1185"/>
                <a:gd name="T28" fmla="*/ 6 w 2830"/>
                <a:gd name="T29" fmla="*/ 4 h 1185"/>
                <a:gd name="T30" fmla="*/ 3 w 2830"/>
                <a:gd name="T31" fmla="*/ 4 h 1185"/>
                <a:gd name="T32" fmla="*/ 3 w 2830"/>
                <a:gd name="T33" fmla="*/ 4 h 1185"/>
                <a:gd name="T34" fmla="*/ 7 w 2830"/>
                <a:gd name="T35" fmla="*/ 4 h 1185"/>
                <a:gd name="T36" fmla="*/ 7 w 2830"/>
                <a:gd name="T37" fmla="*/ 4 h 1185"/>
                <a:gd name="T38" fmla="*/ 6 w 2830"/>
                <a:gd name="T39" fmla="*/ 4 h 1185"/>
                <a:gd name="T40" fmla="*/ 6 w 2830"/>
                <a:gd name="T41" fmla="*/ 4 h 1185"/>
                <a:gd name="T42" fmla="*/ 11 w 2830"/>
                <a:gd name="T43" fmla="*/ 4 h 1185"/>
                <a:gd name="T44" fmla="*/ 11 w 2830"/>
                <a:gd name="T45" fmla="*/ 4 h 1185"/>
                <a:gd name="T46" fmla="*/ 9 w 2830"/>
                <a:gd name="T47" fmla="*/ 4 h 1185"/>
                <a:gd name="T48" fmla="*/ 9 w 2830"/>
                <a:gd name="T49" fmla="*/ 4 h 1185"/>
                <a:gd name="T50" fmla="*/ 12 w 2830"/>
                <a:gd name="T51" fmla="*/ 4 h 1185"/>
                <a:gd name="T52" fmla="*/ 12 w 2830"/>
                <a:gd name="T53" fmla="*/ 4 h 1185"/>
                <a:gd name="T54" fmla="*/ 11 w 2830"/>
                <a:gd name="T55" fmla="*/ 4 h 1185"/>
                <a:gd name="T56" fmla="*/ 11 w 2830"/>
                <a:gd name="T57" fmla="*/ 4 h 1185"/>
                <a:gd name="T58" fmla="*/ 15 w 2830"/>
                <a:gd name="T59" fmla="*/ 4 h 1185"/>
                <a:gd name="T60" fmla="*/ 15 w 2830"/>
                <a:gd name="T61" fmla="*/ 4 h 1185"/>
                <a:gd name="T62" fmla="*/ 13 w 2830"/>
                <a:gd name="T63" fmla="*/ 4 h 1185"/>
                <a:gd name="T64" fmla="*/ 13 w 2830"/>
                <a:gd name="T65" fmla="*/ 4 h 1185"/>
                <a:gd name="T66" fmla="*/ 18 w 2830"/>
                <a:gd name="T67" fmla="*/ 4 h 1185"/>
                <a:gd name="T68" fmla="*/ 18 w 2830"/>
                <a:gd name="T69" fmla="*/ 4 h 1185"/>
                <a:gd name="T70" fmla="*/ 17 w 2830"/>
                <a:gd name="T71" fmla="*/ 4 h 1185"/>
                <a:gd name="T72" fmla="*/ 17 w 2830"/>
                <a:gd name="T73" fmla="*/ 4 h 1185"/>
                <a:gd name="T74" fmla="*/ 21 w 2830"/>
                <a:gd name="T75" fmla="*/ 4 h 1185"/>
                <a:gd name="T76" fmla="*/ 21 w 2830"/>
                <a:gd name="T77" fmla="*/ 4 h 1185"/>
                <a:gd name="T78" fmla="*/ 19 w 2830"/>
                <a:gd name="T79" fmla="*/ 4 h 1185"/>
                <a:gd name="T80" fmla="*/ 19 w 2830"/>
                <a:gd name="T81" fmla="*/ 4 h 1185"/>
                <a:gd name="T82" fmla="*/ 22 w 2830"/>
                <a:gd name="T83" fmla="*/ 4 h 1185"/>
                <a:gd name="T84" fmla="*/ 22 w 2830"/>
                <a:gd name="T85" fmla="*/ 5 h 1185"/>
                <a:gd name="T86" fmla="*/ 22 w 2830"/>
                <a:gd name="T87" fmla="*/ 5 h 1185"/>
                <a:gd name="T88" fmla="*/ 22 w 2830"/>
                <a:gd name="T89" fmla="*/ 4 h 1185"/>
                <a:gd name="T90" fmla="*/ 22 w 2830"/>
                <a:gd name="T91" fmla="*/ 4 h 1185"/>
                <a:gd name="T92" fmla="*/ 22 w 2830"/>
                <a:gd name="T93" fmla="*/ 6 h 1185"/>
                <a:gd name="T94" fmla="*/ 22 w 2830"/>
                <a:gd name="T95" fmla="*/ 7 h 1185"/>
                <a:gd name="T96" fmla="*/ 22 w 2830"/>
                <a:gd name="T97" fmla="*/ 6 h 1185"/>
                <a:gd name="T98" fmla="*/ 22 w 2830"/>
                <a:gd name="T99" fmla="*/ 6 h 1185"/>
                <a:gd name="T100" fmla="*/ 22 w 2830"/>
                <a:gd name="T101" fmla="*/ 8 h 1185"/>
                <a:gd name="T102" fmla="*/ 22 w 2830"/>
                <a:gd name="T103" fmla="*/ 10 h 1185"/>
                <a:gd name="T104" fmla="*/ 22 w 2830"/>
                <a:gd name="T105" fmla="*/ 8 h 1185"/>
                <a:gd name="T106" fmla="*/ 22 w 2830"/>
                <a:gd name="T107" fmla="*/ 8 h 118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830"/>
                <a:gd name="T163" fmla="*/ 0 h 1185"/>
                <a:gd name="T164" fmla="*/ 2830 w 2830"/>
                <a:gd name="T165" fmla="*/ 1185 h 118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830" h="1185">
                  <a:moveTo>
                    <a:pt x="13" y="5"/>
                  </a:moveTo>
                  <a:lnTo>
                    <a:pt x="13" y="203"/>
                  </a:lnTo>
                  <a:lnTo>
                    <a:pt x="13" y="205"/>
                  </a:lnTo>
                  <a:lnTo>
                    <a:pt x="11" y="207"/>
                  </a:lnTo>
                  <a:lnTo>
                    <a:pt x="9" y="209"/>
                  </a:lnTo>
                  <a:lnTo>
                    <a:pt x="7" y="209"/>
                  </a:lnTo>
                  <a:lnTo>
                    <a:pt x="3" y="209"/>
                  </a:lnTo>
                  <a:lnTo>
                    <a:pt x="2" y="207"/>
                  </a:lnTo>
                  <a:lnTo>
                    <a:pt x="0" y="205"/>
                  </a:lnTo>
                  <a:lnTo>
                    <a:pt x="0" y="203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0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3" y="3"/>
                  </a:lnTo>
                  <a:lnTo>
                    <a:pt x="13" y="5"/>
                  </a:lnTo>
                  <a:close/>
                  <a:moveTo>
                    <a:pt x="13" y="321"/>
                  </a:moveTo>
                  <a:lnTo>
                    <a:pt x="13" y="460"/>
                  </a:lnTo>
                  <a:lnTo>
                    <a:pt x="7" y="454"/>
                  </a:lnTo>
                  <a:lnTo>
                    <a:pt x="64" y="454"/>
                  </a:lnTo>
                  <a:lnTo>
                    <a:pt x="67" y="454"/>
                  </a:lnTo>
                  <a:lnTo>
                    <a:pt x="69" y="456"/>
                  </a:lnTo>
                  <a:lnTo>
                    <a:pt x="71" y="458"/>
                  </a:lnTo>
                  <a:lnTo>
                    <a:pt x="71" y="460"/>
                  </a:lnTo>
                  <a:lnTo>
                    <a:pt x="71" y="463"/>
                  </a:lnTo>
                  <a:lnTo>
                    <a:pt x="69" y="465"/>
                  </a:lnTo>
                  <a:lnTo>
                    <a:pt x="67" y="467"/>
                  </a:lnTo>
                  <a:lnTo>
                    <a:pt x="64" y="467"/>
                  </a:lnTo>
                  <a:lnTo>
                    <a:pt x="7" y="467"/>
                  </a:lnTo>
                  <a:lnTo>
                    <a:pt x="3" y="467"/>
                  </a:lnTo>
                  <a:lnTo>
                    <a:pt x="2" y="465"/>
                  </a:lnTo>
                  <a:lnTo>
                    <a:pt x="0" y="463"/>
                  </a:lnTo>
                  <a:lnTo>
                    <a:pt x="0" y="460"/>
                  </a:lnTo>
                  <a:lnTo>
                    <a:pt x="0" y="321"/>
                  </a:lnTo>
                  <a:lnTo>
                    <a:pt x="0" y="318"/>
                  </a:lnTo>
                  <a:lnTo>
                    <a:pt x="2" y="316"/>
                  </a:lnTo>
                  <a:lnTo>
                    <a:pt x="3" y="314"/>
                  </a:lnTo>
                  <a:lnTo>
                    <a:pt x="7" y="314"/>
                  </a:lnTo>
                  <a:lnTo>
                    <a:pt x="9" y="314"/>
                  </a:lnTo>
                  <a:lnTo>
                    <a:pt x="11" y="316"/>
                  </a:lnTo>
                  <a:lnTo>
                    <a:pt x="13" y="318"/>
                  </a:lnTo>
                  <a:lnTo>
                    <a:pt x="13" y="321"/>
                  </a:lnTo>
                  <a:close/>
                  <a:moveTo>
                    <a:pt x="182" y="454"/>
                  </a:moveTo>
                  <a:lnTo>
                    <a:pt x="381" y="454"/>
                  </a:lnTo>
                  <a:lnTo>
                    <a:pt x="383" y="454"/>
                  </a:lnTo>
                  <a:lnTo>
                    <a:pt x="385" y="456"/>
                  </a:lnTo>
                  <a:lnTo>
                    <a:pt x="387" y="458"/>
                  </a:lnTo>
                  <a:lnTo>
                    <a:pt x="387" y="460"/>
                  </a:lnTo>
                  <a:lnTo>
                    <a:pt x="387" y="463"/>
                  </a:lnTo>
                  <a:lnTo>
                    <a:pt x="385" y="465"/>
                  </a:lnTo>
                  <a:lnTo>
                    <a:pt x="383" y="467"/>
                  </a:lnTo>
                  <a:lnTo>
                    <a:pt x="381" y="467"/>
                  </a:lnTo>
                  <a:lnTo>
                    <a:pt x="182" y="467"/>
                  </a:lnTo>
                  <a:lnTo>
                    <a:pt x="180" y="467"/>
                  </a:lnTo>
                  <a:lnTo>
                    <a:pt x="179" y="465"/>
                  </a:lnTo>
                  <a:lnTo>
                    <a:pt x="177" y="463"/>
                  </a:lnTo>
                  <a:lnTo>
                    <a:pt x="177" y="460"/>
                  </a:lnTo>
                  <a:lnTo>
                    <a:pt x="177" y="458"/>
                  </a:lnTo>
                  <a:lnTo>
                    <a:pt x="179" y="456"/>
                  </a:lnTo>
                  <a:lnTo>
                    <a:pt x="180" y="454"/>
                  </a:lnTo>
                  <a:lnTo>
                    <a:pt x="182" y="454"/>
                  </a:lnTo>
                  <a:close/>
                  <a:moveTo>
                    <a:pt x="500" y="454"/>
                  </a:moveTo>
                  <a:lnTo>
                    <a:pt x="697" y="454"/>
                  </a:lnTo>
                  <a:lnTo>
                    <a:pt x="699" y="454"/>
                  </a:lnTo>
                  <a:lnTo>
                    <a:pt x="702" y="456"/>
                  </a:lnTo>
                  <a:lnTo>
                    <a:pt x="702" y="458"/>
                  </a:lnTo>
                  <a:lnTo>
                    <a:pt x="704" y="460"/>
                  </a:lnTo>
                  <a:lnTo>
                    <a:pt x="702" y="463"/>
                  </a:lnTo>
                  <a:lnTo>
                    <a:pt x="702" y="465"/>
                  </a:lnTo>
                  <a:lnTo>
                    <a:pt x="699" y="467"/>
                  </a:lnTo>
                  <a:lnTo>
                    <a:pt x="697" y="467"/>
                  </a:lnTo>
                  <a:lnTo>
                    <a:pt x="500" y="467"/>
                  </a:lnTo>
                  <a:lnTo>
                    <a:pt x="496" y="467"/>
                  </a:lnTo>
                  <a:lnTo>
                    <a:pt x="494" y="465"/>
                  </a:lnTo>
                  <a:lnTo>
                    <a:pt x="492" y="463"/>
                  </a:lnTo>
                  <a:lnTo>
                    <a:pt x="492" y="460"/>
                  </a:lnTo>
                  <a:lnTo>
                    <a:pt x="492" y="458"/>
                  </a:lnTo>
                  <a:lnTo>
                    <a:pt x="494" y="456"/>
                  </a:lnTo>
                  <a:lnTo>
                    <a:pt x="496" y="454"/>
                  </a:lnTo>
                  <a:lnTo>
                    <a:pt x="500" y="454"/>
                  </a:lnTo>
                  <a:close/>
                  <a:moveTo>
                    <a:pt x="815" y="454"/>
                  </a:moveTo>
                  <a:lnTo>
                    <a:pt x="1014" y="454"/>
                  </a:lnTo>
                  <a:lnTo>
                    <a:pt x="1016" y="454"/>
                  </a:lnTo>
                  <a:lnTo>
                    <a:pt x="1018" y="456"/>
                  </a:lnTo>
                  <a:lnTo>
                    <a:pt x="1020" y="458"/>
                  </a:lnTo>
                  <a:lnTo>
                    <a:pt x="1020" y="460"/>
                  </a:lnTo>
                  <a:lnTo>
                    <a:pt x="1020" y="463"/>
                  </a:lnTo>
                  <a:lnTo>
                    <a:pt x="1018" y="465"/>
                  </a:lnTo>
                  <a:lnTo>
                    <a:pt x="1016" y="467"/>
                  </a:lnTo>
                  <a:lnTo>
                    <a:pt x="1014" y="467"/>
                  </a:lnTo>
                  <a:lnTo>
                    <a:pt x="815" y="467"/>
                  </a:lnTo>
                  <a:lnTo>
                    <a:pt x="814" y="467"/>
                  </a:lnTo>
                  <a:lnTo>
                    <a:pt x="812" y="465"/>
                  </a:lnTo>
                  <a:lnTo>
                    <a:pt x="810" y="463"/>
                  </a:lnTo>
                  <a:lnTo>
                    <a:pt x="810" y="460"/>
                  </a:lnTo>
                  <a:lnTo>
                    <a:pt x="810" y="458"/>
                  </a:lnTo>
                  <a:lnTo>
                    <a:pt x="812" y="456"/>
                  </a:lnTo>
                  <a:lnTo>
                    <a:pt x="814" y="454"/>
                  </a:lnTo>
                  <a:lnTo>
                    <a:pt x="815" y="454"/>
                  </a:lnTo>
                  <a:close/>
                  <a:moveTo>
                    <a:pt x="1133" y="454"/>
                  </a:moveTo>
                  <a:lnTo>
                    <a:pt x="1330" y="454"/>
                  </a:lnTo>
                  <a:lnTo>
                    <a:pt x="1332" y="454"/>
                  </a:lnTo>
                  <a:lnTo>
                    <a:pt x="1334" y="456"/>
                  </a:lnTo>
                  <a:lnTo>
                    <a:pt x="1335" y="458"/>
                  </a:lnTo>
                  <a:lnTo>
                    <a:pt x="1337" y="460"/>
                  </a:lnTo>
                  <a:lnTo>
                    <a:pt x="1335" y="463"/>
                  </a:lnTo>
                  <a:lnTo>
                    <a:pt x="1334" y="465"/>
                  </a:lnTo>
                  <a:lnTo>
                    <a:pt x="1332" y="467"/>
                  </a:lnTo>
                  <a:lnTo>
                    <a:pt x="1330" y="467"/>
                  </a:lnTo>
                  <a:lnTo>
                    <a:pt x="1133" y="467"/>
                  </a:lnTo>
                  <a:lnTo>
                    <a:pt x="1129" y="467"/>
                  </a:lnTo>
                  <a:lnTo>
                    <a:pt x="1127" y="465"/>
                  </a:lnTo>
                  <a:lnTo>
                    <a:pt x="1126" y="463"/>
                  </a:lnTo>
                  <a:lnTo>
                    <a:pt x="1126" y="460"/>
                  </a:lnTo>
                  <a:lnTo>
                    <a:pt x="1126" y="458"/>
                  </a:lnTo>
                  <a:lnTo>
                    <a:pt x="1127" y="456"/>
                  </a:lnTo>
                  <a:lnTo>
                    <a:pt x="1129" y="454"/>
                  </a:lnTo>
                  <a:lnTo>
                    <a:pt x="1133" y="454"/>
                  </a:lnTo>
                  <a:close/>
                  <a:moveTo>
                    <a:pt x="1448" y="454"/>
                  </a:moveTo>
                  <a:lnTo>
                    <a:pt x="1645" y="454"/>
                  </a:lnTo>
                  <a:lnTo>
                    <a:pt x="1649" y="454"/>
                  </a:lnTo>
                  <a:lnTo>
                    <a:pt x="1651" y="456"/>
                  </a:lnTo>
                  <a:lnTo>
                    <a:pt x="1653" y="458"/>
                  </a:lnTo>
                  <a:lnTo>
                    <a:pt x="1653" y="460"/>
                  </a:lnTo>
                  <a:lnTo>
                    <a:pt x="1653" y="463"/>
                  </a:lnTo>
                  <a:lnTo>
                    <a:pt x="1651" y="465"/>
                  </a:lnTo>
                  <a:lnTo>
                    <a:pt x="1649" y="467"/>
                  </a:lnTo>
                  <a:lnTo>
                    <a:pt x="1645" y="467"/>
                  </a:lnTo>
                  <a:lnTo>
                    <a:pt x="1448" y="467"/>
                  </a:lnTo>
                  <a:lnTo>
                    <a:pt x="1445" y="467"/>
                  </a:lnTo>
                  <a:lnTo>
                    <a:pt x="1443" y="465"/>
                  </a:lnTo>
                  <a:lnTo>
                    <a:pt x="1443" y="463"/>
                  </a:lnTo>
                  <a:lnTo>
                    <a:pt x="1441" y="460"/>
                  </a:lnTo>
                  <a:lnTo>
                    <a:pt x="1443" y="458"/>
                  </a:lnTo>
                  <a:lnTo>
                    <a:pt x="1443" y="456"/>
                  </a:lnTo>
                  <a:lnTo>
                    <a:pt x="1445" y="454"/>
                  </a:lnTo>
                  <a:lnTo>
                    <a:pt x="1448" y="454"/>
                  </a:lnTo>
                  <a:close/>
                  <a:moveTo>
                    <a:pt x="1764" y="454"/>
                  </a:moveTo>
                  <a:lnTo>
                    <a:pt x="1963" y="454"/>
                  </a:lnTo>
                  <a:lnTo>
                    <a:pt x="1965" y="454"/>
                  </a:lnTo>
                  <a:lnTo>
                    <a:pt x="1967" y="456"/>
                  </a:lnTo>
                  <a:lnTo>
                    <a:pt x="1968" y="458"/>
                  </a:lnTo>
                  <a:lnTo>
                    <a:pt x="1968" y="460"/>
                  </a:lnTo>
                  <a:lnTo>
                    <a:pt x="1968" y="463"/>
                  </a:lnTo>
                  <a:lnTo>
                    <a:pt x="1967" y="465"/>
                  </a:lnTo>
                  <a:lnTo>
                    <a:pt x="1965" y="467"/>
                  </a:lnTo>
                  <a:lnTo>
                    <a:pt x="1963" y="467"/>
                  </a:lnTo>
                  <a:lnTo>
                    <a:pt x="1764" y="467"/>
                  </a:lnTo>
                  <a:lnTo>
                    <a:pt x="1762" y="467"/>
                  </a:lnTo>
                  <a:lnTo>
                    <a:pt x="1760" y="465"/>
                  </a:lnTo>
                  <a:lnTo>
                    <a:pt x="1759" y="463"/>
                  </a:lnTo>
                  <a:lnTo>
                    <a:pt x="1759" y="460"/>
                  </a:lnTo>
                  <a:lnTo>
                    <a:pt x="1759" y="458"/>
                  </a:lnTo>
                  <a:lnTo>
                    <a:pt x="1760" y="456"/>
                  </a:lnTo>
                  <a:lnTo>
                    <a:pt x="1762" y="454"/>
                  </a:lnTo>
                  <a:lnTo>
                    <a:pt x="1764" y="454"/>
                  </a:lnTo>
                  <a:close/>
                  <a:moveTo>
                    <a:pt x="2082" y="454"/>
                  </a:moveTo>
                  <a:lnTo>
                    <a:pt x="2279" y="454"/>
                  </a:lnTo>
                  <a:lnTo>
                    <a:pt x="2280" y="454"/>
                  </a:lnTo>
                  <a:lnTo>
                    <a:pt x="2284" y="456"/>
                  </a:lnTo>
                  <a:lnTo>
                    <a:pt x="2284" y="458"/>
                  </a:lnTo>
                  <a:lnTo>
                    <a:pt x="2286" y="460"/>
                  </a:lnTo>
                  <a:lnTo>
                    <a:pt x="2284" y="463"/>
                  </a:lnTo>
                  <a:lnTo>
                    <a:pt x="2284" y="465"/>
                  </a:lnTo>
                  <a:lnTo>
                    <a:pt x="2280" y="467"/>
                  </a:lnTo>
                  <a:lnTo>
                    <a:pt x="2279" y="467"/>
                  </a:lnTo>
                  <a:lnTo>
                    <a:pt x="2082" y="467"/>
                  </a:lnTo>
                  <a:lnTo>
                    <a:pt x="2078" y="467"/>
                  </a:lnTo>
                  <a:lnTo>
                    <a:pt x="2076" y="465"/>
                  </a:lnTo>
                  <a:lnTo>
                    <a:pt x="2074" y="463"/>
                  </a:lnTo>
                  <a:lnTo>
                    <a:pt x="2074" y="460"/>
                  </a:lnTo>
                  <a:lnTo>
                    <a:pt x="2074" y="458"/>
                  </a:lnTo>
                  <a:lnTo>
                    <a:pt x="2076" y="456"/>
                  </a:lnTo>
                  <a:lnTo>
                    <a:pt x="2078" y="454"/>
                  </a:lnTo>
                  <a:lnTo>
                    <a:pt x="2082" y="454"/>
                  </a:lnTo>
                  <a:close/>
                  <a:moveTo>
                    <a:pt x="2397" y="454"/>
                  </a:moveTo>
                  <a:lnTo>
                    <a:pt x="2596" y="454"/>
                  </a:lnTo>
                  <a:lnTo>
                    <a:pt x="2598" y="454"/>
                  </a:lnTo>
                  <a:lnTo>
                    <a:pt x="2600" y="456"/>
                  </a:lnTo>
                  <a:lnTo>
                    <a:pt x="2602" y="458"/>
                  </a:lnTo>
                  <a:lnTo>
                    <a:pt x="2602" y="460"/>
                  </a:lnTo>
                  <a:lnTo>
                    <a:pt x="2602" y="463"/>
                  </a:lnTo>
                  <a:lnTo>
                    <a:pt x="2600" y="465"/>
                  </a:lnTo>
                  <a:lnTo>
                    <a:pt x="2598" y="467"/>
                  </a:lnTo>
                  <a:lnTo>
                    <a:pt x="2596" y="467"/>
                  </a:lnTo>
                  <a:lnTo>
                    <a:pt x="2397" y="467"/>
                  </a:lnTo>
                  <a:lnTo>
                    <a:pt x="2395" y="467"/>
                  </a:lnTo>
                  <a:lnTo>
                    <a:pt x="2394" y="465"/>
                  </a:lnTo>
                  <a:lnTo>
                    <a:pt x="2392" y="463"/>
                  </a:lnTo>
                  <a:lnTo>
                    <a:pt x="2392" y="460"/>
                  </a:lnTo>
                  <a:lnTo>
                    <a:pt x="2392" y="458"/>
                  </a:lnTo>
                  <a:lnTo>
                    <a:pt x="2394" y="456"/>
                  </a:lnTo>
                  <a:lnTo>
                    <a:pt x="2395" y="454"/>
                  </a:lnTo>
                  <a:lnTo>
                    <a:pt x="2397" y="454"/>
                  </a:lnTo>
                  <a:close/>
                  <a:moveTo>
                    <a:pt x="2715" y="454"/>
                  </a:moveTo>
                  <a:lnTo>
                    <a:pt x="2824" y="454"/>
                  </a:lnTo>
                  <a:lnTo>
                    <a:pt x="2826" y="454"/>
                  </a:lnTo>
                  <a:lnTo>
                    <a:pt x="2828" y="456"/>
                  </a:lnTo>
                  <a:lnTo>
                    <a:pt x="2830" y="458"/>
                  </a:lnTo>
                  <a:lnTo>
                    <a:pt x="2830" y="460"/>
                  </a:lnTo>
                  <a:lnTo>
                    <a:pt x="2830" y="549"/>
                  </a:lnTo>
                  <a:lnTo>
                    <a:pt x="2830" y="550"/>
                  </a:lnTo>
                  <a:lnTo>
                    <a:pt x="2828" y="552"/>
                  </a:lnTo>
                  <a:lnTo>
                    <a:pt x="2826" y="554"/>
                  </a:lnTo>
                  <a:lnTo>
                    <a:pt x="2824" y="554"/>
                  </a:lnTo>
                  <a:lnTo>
                    <a:pt x="2820" y="554"/>
                  </a:lnTo>
                  <a:lnTo>
                    <a:pt x="2819" y="552"/>
                  </a:lnTo>
                  <a:lnTo>
                    <a:pt x="2817" y="550"/>
                  </a:lnTo>
                  <a:lnTo>
                    <a:pt x="2817" y="549"/>
                  </a:lnTo>
                  <a:lnTo>
                    <a:pt x="2817" y="460"/>
                  </a:lnTo>
                  <a:lnTo>
                    <a:pt x="2824" y="467"/>
                  </a:lnTo>
                  <a:lnTo>
                    <a:pt x="2715" y="467"/>
                  </a:lnTo>
                  <a:lnTo>
                    <a:pt x="2711" y="467"/>
                  </a:lnTo>
                  <a:lnTo>
                    <a:pt x="2709" y="465"/>
                  </a:lnTo>
                  <a:lnTo>
                    <a:pt x="2707" y="463"/>
                  </a:lnTo>
                  <a:lnTo>
                    <a:pt x="2707" y="460"/>
                  </a:lnTo>
                  <a:lnTo>
                    <a:pt x="2707" y="458"/>
                  </a:lnTo>
                  <a:lnTo>
                    <a:pt x="2709" y="456"/>
                  </a:lnTo>
                  <a:lnTo>
                    <a:pt x="2711" y="454"/>
                  </a:lnTo>
                  <a:lnTo>
                    <a:pt x="2715" y="454"/>
                  </a:lnTo>
                  <a:close/>
                  <a:moveTo>
                    <a:pt x="2830" y="667"/>
                  </a:moveTo>
                  <a:lnTo>
                    <a:pt x="2830" y="863"/>
                  </a:lnTo>
                  <a:lnTo>
                    <a:pt x="2830" y="865"/>
                  </a:lnTo>
                  <a:lnTo>
                    <a:pt x="2828" y="869"/>
                  </a:lnTo>
                  <a:lnTo>
                    <a:pt x="2826" y="869"/>
                  </a:lnTo>
                  <a:lnTo>
                    <a:pt x="2824" y="871"/>
                  </a:lnTo>
                  <a:lnTo>
                    <a:pt x="2820" y="869"/>
                  </a:lnTo>
                  <a:lnTo>
                    <a:pt x="2819" y="869"/>
                  </a:lnTo>
                  <a:lnTo>
                    <a:pt x="2817" y="865"/>
                  </a:lnTo>
                  <a:lnTo>
                    <a:pt x="2817" y="863"/>
                  </a:lnTo>
                  <a:lnTo>
                    <a:pt x="2817" y="667"/>
                  </a:lnTo>
                  <a:lnTo>
                    <a:pt x="2817" y="663"/>
                  </a:lnTo>
                  <a:lnTo>
                    <a:pt x="2819" y="661"/>
                  </a:lnTo>
                  <a:lnTo>
                    <a:pt x="2820" y="660"/>
                  </a:lnTo>
                  <a:lnTo>
                    <a:pt x="2824" y="660"/>
                  </a:lnTo>
                  <a:lnTo>
                    <a:pt x="2826" y="660"/>
                  </a:lnTo>
                  <a:lnTo>
                    <a:pt x="2828" y="661"/>
                  </a:lnTo>
                  <a:lnTo>
                    <a:pt x="2830" y="663"/>
                  </a:lnTo>
                  <a:lnTo>
                    <a:pt x="2830" y="667"/>
                  </a:lnTo>
                  <a:close/>
                  <a:moveTo>
                    <a:pt x="2830" y="981"/>
                  </a:moveTo>
                  <a:lnTo>
                    <a:pt x="2830" y="1178"/>
                  </a:lnTo>
                  <a:lnTo>
                    <a:pt x="2830" y="1181"/>
                  </a:lnTo>
                  <a:lnTo>
                    <a:pt x="2828" y="1183"/>
                  </a:lnTo>
                  <a:lnTo>
                    <a:pt x="2826" y="1185"/>
                  </a:lnTo>
                  <a:lnTo>
                    <a:pt x="2824" y="1185"/>
                  </a:lnTo>
                  <a:lnTo>
                    <a:pt x="2820" y="1185"/>
                  </a:lnTo>
                  <a:lnTo>
                    <a:pt x="2819" y="1183"/>
                  </a:lnTo>
                  <a:lnTo>
                    <a:pt x="2817" y="1181"/>
                  </a:lnTo>
                  <a:lnTo>
                    <a:pt x="2817" y="1178"/>
                  </a:lnTo>
                  <a:lnTo>
                    <a:pt x="2817" y="981"/>
                  </a:lnTo>
                  <a:lnTo>
                    <a:pt x="2817" y="980"/>
                  </a:lnTo>
                  <a:lnTo>
                    <a:pt x="2819" y="976"/>
                  </a:lnTo>
                  <a:lnTo>
                    <a:pt x="2820" y="976"/>
                  </a:lnTo>
                  <a:lnTo>
                    <a:pt x="2824" y="974"/>
                  </a:lnTo>
                  <a:lnTo>
                    <a:pt x="2826" y="976"/>
                  </a:lnTo>
                  <a:lnTo>
                    <a:pt x="2828" y="976"/>
                  </a:lnTo>
                  <a:lnTo>
                    <a:pt x="2830" y="980"/>
                  </a:lnTo>
                  <a:lnTo>
                    <a:pt x="2830" y="98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23" name="Freeform 40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4" name="Freeform 41"/>
            <p:cNvSpPr>
              <a:spLocks/>
            </p:cNvSpPr>
            <p:nvPr/>
          </p:nvSpPr>
          <p:spPr bwMode="auto">
            <a:xfrm>
              <a:off x="3816" y="2293"/>
              <a:ext cx="154" cy="122"/>
            </a:xfrm>
            <a:custGeom>
              <a:avLst/>
              <a:gdLst>
                <a:gd name="T0" fmla="*/ 0 w 308"/>
                <a:gd name="T1" fmla="*/ 1 h 246"/>
                <a:gd name="T2" fmla="*/ 2 w 308"/>
                <a:gd name="T3" fmla="*/ 1 h 246"/>
                <a:gd name="T4" fmla="*/ 1 w 308"/>
                <a:gd name="T5" fmla="*/ 0 h 246"/>
                <a:gd name="T6" fmla="*/ 0 w 308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246"/>
                <a:gd name="T14" fmla="*/ 308 w 308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246">
                  <a:moveTo>
                    <a:pt x="0" y="246"/>
                  </a:moveTo>
                  <a:lnTo>
                    <a:pt x="308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5" name="Rectangle 56"/>
            <p:cNvSpPr>
              <a:spLocks noChangeArrowheads="1"/>
            </p:cNvSpPr>
            <p:nvPr/>
          </p:nvSpPr>
          <p:spPr bwMode="auto">
            <a:xfrm>
              <a:off x="533" y="1409"/>
              <a:ext cx="986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6" name="Rectangle 63"/>
            <p:cNvSpPr>
              <a:spLocks noChangeArrowheads="1"/>
            </p:cNvSpPr>
            <p:nvPr/>
          </p:nvSpPr>
          <p:spPr bwMode="auto">
            <a:xfrm>
              <a:off x="631" y="3553"/>
              <a:ext cx="739" cy="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7" name="Rectangle 64"/>
            <p:cNvSpPr>
              <a:spLocks noChangeArrowheads="1"/>
            </p:cNvSpPr>
            <p:nvPr/>
          </p:nvSpPr>
          <p:spPr bwMode="auto">
            <a:xfrm>
              <a:off x="631" y="2803"/>
              <a:ext cx="739" cy="19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28" name="Rectangle 65"/>
            <p:cNvSpPr>
              <a:spLocks noChangeArrowheads="1"/>
            </p:cNvSpPr>
            <p:nvPr/>
          </p:nvSpPr>
          <p:spPr bwMode="auto">
            <a:xfrm>
              <a:off x="783" y="2833"/>
              <a:ext cx="44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Persona</a:t>
              </a:r>
              <a:endParaRPr lang="es-ES"/>
            </a:p>
          </p:txBody>
        </p:sp>
        <p:sp>
          <p:nvSpPr>
            <p:cNvPr id="16429" name="Rectangle 67"/>
            <p:cNvSpPr>
              <a:spLocks noChangeArrowheads="1"/>
            </p:cNvSpPr>
            <p:nvPr/>
          </p:nvSpPr>
          <p:spPr bwMode="auto">
            <a:xfrm>
              <a:off x="631" y="1933"/>
              <a:ext cx="739" cy="291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30" name="Rectangle 68"/>
            <p:cNvSpPr>
              <a:spLocks noChangeArrowheads="1"/>
            </p:cNvSpPr>
            <p:nvPr/>
          </p:nvSpPr>
          <p:spPr bwMode="auto">
            <a:xfrm>
              <a:off x="728" y="1949"/>
              <a:ext cx="5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>
                  <a:solidFill>
                    <a:srgbClr val="000000"/>
                  </a:solidFill>
                </a:rPr>
                <a:t>«interface»</a:t>
              </a:r>
              <a:endParaRPr lang="es-ES"/>
            </a:p>
          </p:txBody>
        </p:sp>
        <p:sp>
          <p:nvSpPr>
            <p:cNvPr id="16431" name="Rectangle 69"/>
            <p:cNvSpPr>
              <a:spLocks noChangeArrowheads="1"/>
            </p:cNvSpPr>
            <p:nvPr/>
          </p:nvSpPr>
          <p:spPr bwMode="auto">
            <a:xfrm>
              <a:off x="707" y="2074"/>
              <a:ext cx="59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ES" sz="1400" b="1">
                  <a:solidFill>
                    <a:srgbClr val="000000"/>
                  </a:solidFill>
                </a:rPr>
                <a:t>ICollectible</a:t>
              </a:r>
              <a:endParaRPr lang="es-ES"/>
            </a:p>
          </p:txBody>
        </p:sp>
        <p:sp>
          <p:nvSpPr>
            <p:cNvPr id="16432" name="Freeform 70"/>
            <p:cNvSpPr>
              <a:spLocks noEditPoints="1"/>
            </p:cNvSpPr>
            <p:nvPr/>
          </p:nvSpPr>
          <p:spPr bwMode="auto">
            <a:xfrm>
              <a:off x="997" y="2344"/>
              <a:ext cx="7" cy="420"/>
            </a:xfrm>
            <a:custGeom>
              <a:avLst/>
              <a:gdLst>
                <a:gd name="T0" fmla="*/ 0 w 15"/>
                <a:gd name="T1" fmla="*/ 0 h 841"/>
                <a:gd name="T2" fmla="*/ 0 w 15"/>
                <a:gd name="T3" fmla="*/ 1 h 841"/>
                <a:gd name="T4" fmla="*/ 0 w 15"/>
                <a:gd name="T5" fmla="*/ 1 h 841"/>
                <a:gd name="T6" fmla="*/ 0 w 15"/>
                <a:gd name="T7" fmla="*/ 1 h 841"/>
                <a:gd name="T8" fmla="*/ 0 w 15"/>
                <a:gd name="T9" fmla="*/ 1 h 841"/>
                <a:gd name="T10" fmla="*/ 0 w 15"/>
                <a:gd name="T11" fmla="*/ 1 h 841"/>
                <a:gd name="T12" fmla="*/ 0 w 15"/>
                <a:gd name="T13" fmla="*/ 1 h 841"/>
                <a:gd name="T14" fmla="*/ 0 w 15"/>
                <a:gd name="T15" fmla="*/ 1 h 841"/>
                <a:gd name="T16" fmla="*/ 0 w 15"/>
                <a:gd name="T17" fmla="*/ 1 h 841"/>
                <a:gd name="T18" fmla="*/ 0 w 15"/>
                <a:gd name="T19" fmla="*/ 1 h 841"/>
                <a:gd name="T20" fmla="*/ 0 w 15"/>
                <a:gd name="T21" fmla="*/ 0 h 841"/>
                <a:gd name="T22" fmla="*/ 0 w 15"/>
                <a:gd name="T23" fmla="*/ 0 h 841"/>
                <a:gd name="T24" fmla="*/ 0 w 15"/>
                <a:gd name="T25" fmla="*/ 0 h 841"/>
                <a:gd name="T26" fmla="*/ 0 w 15"/>
                <a:gd name="T27" fmla="*/ 0 h 841"/>
                <a:gd name="T28" fmla="*/ 0 w 15"/>
                <a:gd name="T29" fmla="*/ 0 h 841"/>
                <a:gd name="T30" fmla="*/ 0 w 15"/>
                <a:gd name="T31" fmla="*/ 0 h 841"/>
                <a:gd name="T32" fmla="*/ 0 w 15"/>
                <a:gd name="T33" fmla="*/ 0 h 841"/>
                <a:gd name="T34" fmla="*/ 0 w 15"/>
                <a:gd name="T35" fmla="*/ 0 h 841"/>
                <a:gd name="T36" fmla="*/ 0 w 15"/>
                <a:gd name="T37" fmla="*/ 0 h 841"/>
                <a:gd name="T38" fmla="*/ 0 w 15"/>
                <a:gd name="T39" fmla="*/ 0 h 841"/>
                <a:gd name="T40" fmla="*/ 0 w 15"/>
                <a:gd name="T41" fmla="*/ 2 h 841"/>
                <a:gd name="T42" fmla="*/ 0 w 15"/>
                <a:gd name="T43" fmla="*/ 4 h 841"/>
                <a:gd name="T44" fmla="*/ 0 w 15"/>
                <a:gd name="T45" fmla="*/ 4 h 841"/>
                <a:gd name="T46" fmla="*/ 0 w 15"/>
                <a:gd name="T47" fmla="*/ 4 h 841"/>
                <a:gd name="T48" fmla="*/ 0 w 15"/>
                <a:gd name="T49" fmla="*/ 4 h 841"/>
                <a:gd name="T50" fmla="*/ 0 w 15"/>
                <a:gd name="T51" fmla="*/ 4 h 841"/>
                <a:gd name="T52" fmla="*/ 0 w 15"/>
                <a:gd name="T53" fmla="*/ 4 h 841"/>
                <a:gd name="T54" fmla="*/ 0 w 15"/>
                <a:gd name="T55" fmla="*/ 4 h 841"/>
                <a:gd name="T56" fmla="*/ 0 w 15"/>
                <a:gd name="T57" fmla="*/ 4 h 841"/>
                <a:gd name="T58" fmla="*/ 0 w 15"/>
                <a:gd name="T59" fmla="*/ 4 h 841"/>
                <a:gd name="T60" fmla="*/ 0 w 15"/>
                <a:gd name="T61" fmla="*/ 2 h 841"/>
                <a:gd name="T62" fmla="*/ 0 w 15"/>
                <a:gd name="T63" fmla="*/ 2 h 841"/>
                <a:gd name="T64" fmla="*/ 0 w 15"/>
                <a:gd name="T65" fmla="*/ 2 h 841"/>
                <a:gd name="T66" fmla="*/ 0 w 15"/>
                <a:gd name="T67" fmla="*/ 2 h 841"/>
                <a:gd name="T68" fmla="*/ 0 w 15"/>
                <a:gd name="T69" fmla="*/ 2 h 841"/>
                <a:gd name="T70" fmla="*/ 0 w 15"/>
                <a:gd name="T71" fmla="*/ 2 h 841"/>
                <a:gd name="T72" fmla="*/ 0 w 15"/>
                <a:gd name="T73" fmla="*/ 2 h 841"/>
                <a:gd name="T74" fmla="*/ 0 w 15"/>
                <a:gd name="T75" fmla="*/ 2 h 841"/>
                <a:gd name="T76" fmla="*/ 0 w 15"/>
                <a:gd name="T77" fmla="*/ 2 h 841"/>
                <a:gd name="T78" fmla="*/ 0 w 15"/>
                <a:gd name="T79" fmla="*/ 2 h 841"/>
                <a:gd name="T80" fmla="*/ 0 w 15"/>
                <a:gd name="T81" fmla="*/ 4 h 841"/>
                <a:gd name="T82" fmla="*/ 0 w 15"/>
                <a:gd name="T83" fmla="*/ 6 h 841"/>
                <a:gd name="T84" fmla="*/ 0 w 15"/>
                <a:gd name="T85" fmla="*/ 6 h 841"/>
                <a:gd name="T86" fmla="*/ 0 w 15"/>
                <a:gd name="T87" fmla="*/ 6 h 841"/>
                <a:gd name="T88" fmla="*/ 0 w 15"/>
                <a:gd name="T89" fmla="*/ 6 h 841"/>
                <a:gd name="T90" fmla="*/ 0 w 15"/>
                <a:gd name="T91" fmla="*/ 6 h 841"/>
                <a:gd name="T92" fmla="*/ 0 w 15"/>
                <a:gd name="T93" fmla="*/ 6 h 841"/>
                <a:gd name="T94" fmla="*/ 0 w 15"/>
                <a:gd name="T95" fmla="*/ 6 h 841"/>
                <a:gd name="T96" fmla="*/ 0 w 15"/>
                <a:gd name="T97" fmla="*/ 6 h 841"/>
                <a:gd name="T98" fmla="*/ 0 w 15"/>
                <a:gd name="T99" fmla="*/ 6 h 841"/>
                <a:gd name="T100" fmla="*/ 0 w 15"/>
                <a:gd name="T101" fmla="*/ 4 h 841"/>
                <a:gd name="T102" fmla="*/ 0 w 15"/>
                <a:gd name="T103" fmla="*/ 4 h 841"/>
                <a:gd name="T104" fmla="*/ 0 w 15"/>
                <a:gd name="T105" fmla="*/ 4 h 841"/>
                <a:gd name="T106" fmla="*/ 0 w 15"/>
                <a:gd name="T107" fmla="*/ 4 h 841"/>
                <a:gd name="T108" fmla="*/ 0 w 15"/>
                <a:gd name="T109" fmla="*/ 4 h 841"/>
                <a:gd name="T110" fmla="*/ 0 w 15"/>
                <a:gd name="T111" fmla="*/ 4 h 841"/>
                <a:gd name="T112" fmla="*/ 0 w 15"/>
                <a:gd name="T113" fmla="*/ 4 h 841"/>
                <a:gd name="T114" fmla="*/ 0 w 15"/>
                <a:gd name="T115" fmla="*/ 4 h 841"/>
                <a:gd name="T116" fmla="*/ 0 w 15"/>
                <a:gd name="T117" fmla="*/ 4 h 841"/>
                <a:gd name="T118" fmla="*/ 0 w 15"/>
                <a:gd name="T119" fmla="*/ 4 h 84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"/>
                <a:gd name="T181" fmla="*/ 0 h 841"/>
                <a:gd name="T182" fmla="*/ 15 w 15"/>
                <a:gd name="T183" fmla="*/ 841 h 84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" h="841">
                  <a:moveTo>
                    <a:pt x="15" y="6"/>
                  </a:moveTo>
                  <a:lnTo>
                    <a:pt x="15" y="202"/>
                  </a:lnTo>
                  <a:lnTo>
                    <a:pt x="13" y="206"/>
                  </a:lnTo>
                  <a:lnTo>
                    <a:pt x="11" y="208"/>
                  </a:lnTo>
                  <a:lnTo>
                    <a:pt x="9" y="210"/>
                  </a:lnTo>
                  <a:lnTo>
                    <a:pt x="8" y="210"/>
                  </a:lnTo>
                  <a:lnTo>
                    <a:pt x="6" y="210"/>
                  </a:lnTo>
                  <a:lnTo>
                    <a:pt x="2" y="208"/>
                  </a:lnTo>
                  <a:lnTo>
                    <a:pt x="2" y="206"/>
                  </a:lnTo>
                  <a:lnTo>
                    <a:pt x="0" y="202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1" y="2"/>
                  </a:lnTo>
                  <a:lnTo>
                    <a:pt x="13" y="4"/>
                  </a:lnTo>
                  <a:lnTo>
                    <a:pt x="15" y="6"/>
                  </a:lnTo>
                  <a:close/>
                  <a:moveTo>
                    <a:pt x="15" y="322"/>
                  </a:moveTo>
                  <a:lnTo>
                    <a:pt x="15" y="519"/>
                  </a:lnTo>
                  <a:lnTo>
                    <a:pt x="13" y="521"/>
                  </a:lnTo>
                  <a:lnTo>
                    <a:pt x="11" y="522"/>
                  </a:lnTo>
                  <a:lnTo>
                    <a:pt x="9" y="524"/>
                  </a:lnTo>
                  <a:lnTo>
                    <a:pt x="8" y="526"/>
                  </a:lnTo>
                  <a:lnTo>
                    <a:pt x="6" y="524"/>
                  </a:lnTo>
                  <a:lnTo>
                    <a:pt x="2" y="522"/>
                  </a:lnTo>
                  <a:lnTo>
                    <a:pt x="2" y="521"/>
                  </a:lnTo>
                  <a:lnTo>
                    <a:pt x="0" y="519"/>
                  </a:lnTo>
                  <a:lnTo>
                    <a:pt x="0" y="322"/>
                  </a:lnTo>
                  <a:lnTo>
                    <a:pt x="2" y="319"/>
                  </a:lnTo>
                  <a:lnTo>
                    <a:pt x="2" y="317"/>
                  </a:lnTo>
                  <a:lnTo>
                    <a:pt x="6" y="315"/>
                  </a:lnTo>
                  <a:lnTo>
                    <a:pt x="8" y="315"/>
                  </a:lnTo>
                  <a:lnTo>
                    <a:pt x="9" y="315"/>
                  </a:lnTo>
                  <a:lnTo>
                    <a:pt x="11" y="317"/>
                  </a:lnTo>
                  <a:lnTo>
                    <a:pt x="13" y="319"/>
                  </a:lnTo>
                  <a:lnTo>
                    <a:pt x="15" y="322"/>
                  </a:lnTo>
                  <a:close/>
                  <a:moveTo>
                    <a:pt x="15" y="637"/>
                  </a:moveTo>
                  <a:lnTo>
                    <a:pt x="15" y="833"/>
                  </a:lnTo>
                  <a:lnTo>
                    <a:pt x="13" y="837"/>
                  </a:lnTo>
                  <a:lnTo>
                    <a:pt x="11" y="839"/>
                  </a:lnTo>
                  <a:lnTo>
                    <a:pt x="9" y="841"/>
                  </a:lnTo>
                  <a:lnTo>
                    <a:pt x="8" y="841"/>
                  </a:lnTo>
                  <a:lnTo>
                    <a:pt x="6" y="841"/>
                  </a:lnTo>
                  <a:lnTo>
                    <a:pt x="2" y="839"/>
                  </a:lnTo>
                  <a:lnTo>
                    <a:pt x="2" y="837"/>
                  </a:lnTo>
                  <a:lnTo>
                    <a:pt x="0" y="833"/>
                  </a:lnTo>
                  <a:lnTo>
                    <a:pt x="0" y="637"/>
                  </a:lnTo>
                  <a:lnTo>
                    <a:pt x="2" y="633"/>
                  </a:lnTo>
                  <a:lnTo>
                    <a:pt x="2" y="631"/>
                  </a:lnTo>
                  <a:lnTo>
                    <a:pt x="6" y="631"/>
                  </a:lnTo>
                  <a:lnTo>
                    <a:pt x="8" y="630"/>
                  </a:lnTo>
                  <a:lnTo>
                    <a:pt x="9" y="631"/>
                  </a:lnTo>
                  <a:lnTo>
                    <a:pt x="11" y="631"/>
                  </a:lnTo>
                  <a:lnTo>
                    <a:pt x="13" y="633"/>
                  </a:lnTo>
                  <a:lnTo>
                    <a:pt x="15" y="63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3" name="Freeform 72"/>
            <p:cNvSpPr>
              <a:spLocks/>
            </p:cNvSpPr>
            <p:nvPr/>
          </p:nvSpPr>
          <p:spPr bwMode="auto">
            <a:xfrm>
              <a:off x="923" y="2224"/>
              <a:ext cx="155" cy="122"/>
            </a:xfrm>
            <a:custGeom>
              <a:avLst/>
              <a:gdLst>
                <a:gd name="T0" fmla="*/ 0 w 310"/>
                <a:gd name="T1" fmla="*/ 1 h 246"/>
                <a:gd name="T2" fmla="*/ 2 w 310"/>
                <a:gd name="T3" fmla="*/ 1 h 246"/>
                <a:gd name="T4" fmla="*/ 1 w 310"/>
                <a:gd name="T5" fmla="*/ 0 h 246"/>
                <a:gd name="T6" fmla="*/ 0 w 310"/>
                <a:gd name="T7" fmla="*/ 1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"/>
                <a:gd name="T13" fmla="*/ 0 h 246"/>
                <a:gd name="T14" fmla="*/ 310 w 310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" h="246">
                  <a:moveTo>
                    <a:pt x="0" y="246"/>
                  </a:moveTo>
                  <a:lnTo>
                    <a:pt x="310" y="246"/>
                  </a:lnTo>
                  <a:lnTo>
                    <a:pt x="155" y="0"/>
                  </a:lnTo>
                  <a:lnTo>
                    <a:pt x="0" y="246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34" name="Freeform 75"/>
            <p:cNvSpPr>
              <a:spLocks noEditPoints="1"/>
            </p:cNvSpPr>
            <p:nvPr/>
          </p:nvSpPr>
          <p:spPr bwMode="auto">
            <a:xfrm>
              <a:off x="1367" y="2078"/>
              <a:ext cx="1972" cy="0"/>
            </a:xfrm>
            <a:custGeom>
              <a:avLst/>
              <a:gdLst>
                <a:gd name="T0" fmla="*/ 30 w 3945"/>
                <a:gd name="T1" fmla="*/ 0 h 1508"/>
                <a:gd name="T2" fmla="*/ 28 w 3945"/>
                <a:gd name="T3" fmla="*/ 0 h 1508"/>
                <a:gd name="T4" fmla="*/ 29 w 3945"/>
                <a:gd name="T5" fmla="*/ 0 h 1508"/>
                <a:gd name="T6" fmla="*/ 27 w 3945"/>
                <a:gd name="T7" fmla="*/ 0 h 1508"/>
                <a:gd name="T8" fmla="*/ 28 w 3945"/>
                <a:gd name="T9" fmla="*/ 0 h 1508"/>
                <a:gd name="T10" fmla="*/ 27 w 3945"/>
                <a:gd name="T11" fmla="*/ 0 h 1508"/>
                <a:gd name="T12" fmla="*/ 25 w 3945"/>
                <a:gd name="T13" fmla="*/ 0 h 1508"/>
                <a:gd name="T14" fmla="*/ 25 w 3945"/>
                <a:gd name="T15" fmla="*/ 0 h 1508"/>
                <a:gd name="T16" fmla="*/ 23 w 3945"/>
                <a:gd name="T17" fmla="*/ 0 h 1508"/>
                <a:gd name="T18" fmla="*/ 24 w 3945"/>
                <a:gd name="T19" fmla="*/ 0 h 1508"/>
                <a:gd name="T20" fmla="*/ 23 w 3945"/>
                <a:gd name="T21" fmla="*/ 0 h 1508"/>
                <a:gd name="T22" fmla="*/ 21 w 3945"/>
                <a:gd name="T23" fmla="*/ 0 h 1508"/>
                <a:gd name="T24" fmla="*/ 22 w 3945"/>
                <a:gd name="T25" fmla="*/ 0 h 1508"/>
                <a:gd name="T26" fmla="*/ 20 w 3945"/>
                <a:gd name="T27" fmla="*/ 0 h 1508"/>
                <a:gd name="T28" fmla="*/ 20 w 3945"/>
                <a:gd name="T29" fmla="*/ 0 h 1508"/>
                <a:gd name="T30" fmla="*/ 19 w 3945"/>
                <a:gd name="T31" fmla="*/ 0 h 1508"/>
                <a:gd name="T32" fmla="*/ 17 w 3945"/>
                <a:gd name="T33" fmla="*/ 0 h 1508"/>
                <a:gd name="T34" fmla="*/ 18 w 3945"/>
                <a:gd name="T35" fmla="*/ 0 h 1508"/>
                <a:gd name="T36" fmla="*/ 16 w 3945"/>
                <a:gd name="T37" fmla="*/ 0 h 1508"/>
                <a:gd name="T38" fmla="*/ 17 w 3945"/>
                <a:gd name="T39" fmla="*/ 0 h 1508"/>
                <a:gd name="T40" fmla="*/ 15 w 3945"/>
                <a:gd name="T41" fmla="*/ 0 h 1508"/>
                <a:gd name="T42" fmla="*/ 13 w 3945"/>
                <a:gd name="T43" fmla="*/ 0 h 1508"/>
                <a:gd name="T44" fmla="*/ 14 w 3945"/>
                <a:gd name="T45" fmla="*/ 0 h 1508"/>
                <a:gd name="T46" fmla="*/ 12 w 3945"/>
                <a:gd name="T47" fmla="*/ 0 h 1508"/>
                <a:gd name="T48" fmla="*/ 13 w 3945"/>
                <a:gd name="T49" fmla="*/ 0 h 1508"/>
                <a:gd name="T50" fmla="*/ 11 w 3945"/>
                <a:gd name="T51" fmla="*/ 0 h 1508"/>
                <a:gd name="T52" fmla="*/ 12 w 3945"/>
                <a:gd name="T53" fmla="*/ 0 h 1508"/>
                <a:gd name="T54" fmla="*/ 11 w 3945"/>
                <a:gd name="T55" fmla="*/ 0 h 1508"/>
                <a:gd name="T56" fmla="*/ 11 w 3945"/>
                <a:gd name="T57" fmla="*/ 0 h 1508"/>
                <a:gd name="T58" fmla="*/ 11 w 3945"/>
                <a:gd name="T59" fmla="*/ 0 h 1508"/>
                <a:gd name="T60" fmla="*/ 11 w 3945"/>
                <a:gd name="T61" fmla="*/ 0 h 1508"/>
                <a:gd name="T62" fmla="*/ 11 w 3945"/>
                <a:gd name="T63" fmla="*/ 0 h 1508"/>
                <a:gd name="T64" fmla="*/ 11 w 3945"/>
                <a:gd name="T65" fmla="*/ 0 h 1508"/>
                <a:gd name="T66" fmla="*/ 11 w 3945"/>
                <a:gd name="T67" fmla="*/ 0 h 1508"/>
                <a:gd name="T68" fmla="*/ 11 w 3945"/>
                <a:gd name="T69" fmla="*/ 0 h 1508"/>
                <a:gd name="T70" fmla="*/ 11 w 3945"/>
                <a:gd name="T71" fmla="*/ 0 h 1508"/>
                <a:gd name="T72" fmla="*/ 11 w 3945"/>
                <a:gd name="T73" fmla="*/ 0 h 1508"/>
                <a:gd name="T74" fmla="*/ 11 w 3945"/>
                <a:gd name="T75" fmla="*/ 0 h 1508"/>
                <a:gd name="T76" fmla="*/ 11 w 3945"/>
                <a:gd name="T77" fmla="*/ 0 h 1508"/>
                <a:gd name="T78" fmla="*/ 11 w 3945"/>
                <a:gd name="T79" fmla="*/ 0 h 1508"/>
                <a:gd name="T80" fmla="*/ 11 w 3945"/>
                <a:gd name="T81" fmla="*/ 0 h 1508"/>
                <a:gd name="T82" fmla="*/ 11 w 3945"/>
                <a:gd name="T83" fmla="*/ 0 h 1508"/>
                <a:gd name="T84" fmla="*/ 10 w 3945"/>
                <a:gd name="T85" fmla="*/ 0 h 1508"/>
                <a:gd name="T86" fmla="*/ 10 w 3945"/>
                <a:gd name="T87" fmla="*/ 0 h 1508"/>
                <a:gd name="T88" fmla="*/ 10 w 3945"/>
                <a:gd name="T89" fmla="*/ 0 h 1508"/>
                <a:gd name="T90" fmla="*/ 8 w 3945"/>
                <a:gd name="T91" fmla="*/ 0 h 1508"/>
                <a:gd name="T92" fmla="*/ 9 w 3945"/>
                <a:gd name="T93" fmla="*/ 0 h 1508"/>
                <a:gd name="T94" fmla="*/ 7 w 3945"/>
                <a:gd name="T95" fmla="*/ 0 h 1508"/>
                <a:gd name="T96" fmla="*/ 6 w 3945"/>
                <a:gd name="T97" fmla="*/ 0 h 1508"/>
                <a:gd name="T98" fmla="*/ 6 w 3945"/>
                <a:gd name="T99" fmla="*/ 0 h 1508"/>
                <a:gd name="T100" fmla="*/ 4 w 3945"/>
                <a:gd name="T101" fmla="*/ 0 h 1508"/>
                <a:gd name="T102" fmla="*/ 5 w 3945"/>
                <a:gd name="T103" fmla="*/ 0 h 1508"/>
                <a:gd name="T104" fmla="*/ 3 w 3945"/>
                <a:gd name="T105" fmla="*/ 0 h 1508"/>
                <a:gd name="T106" fmla="*/ 2 w 3945"/>
                <a:gd name="T107" fmla="*/ 0 h 1508"/>
                <a:gd name="T108" fmla="*/ 2 w 3945"/>
                <a:gd name="T109" fmla="*/ 0 h 1508"/>
                <a:gd name="T110" fmla="*/ 0 w 3945"/>
                <a:gd name="T111" fmla="*/ 0 h 1508"/>
                <a:gd name="T112" fmla="*/ 1 w 3945"/>
                <a:gd name="T113" fmla="*/ 0 h 1508"/>
                <a:gd name="T114" fmla="*/ 0 w 3945"/>
                <a:gd name="T115" fmla="*/ 0 h 150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45"/>
                <a:gd name="T175" fmla="*/ 0 h 1508"/>
                <a:gd name="T176" fmla="*/ 3945 w 3945"/>
                <a:gd name="T177" fmla="*/ 0 h 150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45" h="1508">
                  <a:moveTo>
                    <a:pt x="3937" y="15"/>
                  </a:moveTo>
                  <a:lnTo>
                    <a:pt x="3844" y="15"/>
                  </a:lnTo>
                  <a:lnTo>
                    <a:pt x="3842" y="13"/>
                  </a:lnTo>
                  <a:lnTo>
                    <a:pt x="3841" y="13"/>
                  </a:lnTo>
                  <a:lnTo>
                    <a:pt x="3839" y="9"/>
                  </a:lnTo>
                  <a:lnTo>
                    <a:pt x="3839" y="8"/>
                  </a:lnTo>
                  <a:lnTo>
                    <a:pt x="3839" y="6"/>
                  </a:lnTo>
                  <a:lnTo>
                    <a:pt x="3841" y="2"/>
                  </a:lnTo>
                  <a:lnTo>
                    <a:pt x="3842" y="2"/>
                  </a:lnTo>
                  <a:lnTo>
                    <a:pt x="3844" y="0"/>
                  </a:lnTo>
                  <a:lnTo>
                    <a:pt x="3937" y="0"/>
                  </a:lnTo>
                  <a:lnTo>
                    <a:pt x="3939" y="2"/>
                  </a:lnTo>
                  <a:lnTo>
                    <a:pt x="3941" y="2"/>
                  </a:lnTo>
                  <a:lnTo>
                    <a:pt x="3943" y="6"/>
                  </a:lnTo>
                  <a:lnTo>
                    <a:pt x="3945" y="8"/>
                  </a:lnTo>
                  <a:lnTo>
                    <a:pt x="3943" y="9"/>
                  </a:lnTo>
                  <a:lnTo>
                    <a:pt x="3941" y="13"/>
                  </a:lnTo>
                  <a:lnTo>
                    <a:pt x="3939" y="13"/>
                  </a:lnTo>
                  <a:lnTo>
                    <a:pt x="3937" y="15"/>
                  </a:lnTo>
                  <a:close/>
                  <a:moveTo>
                    <a:pt x="3779" y="15"/>
                  </a:moveTo>
                  <a:lnTo>
                    <a:pt x="3687" y="15"/>
                  </a:lnTo>
                  <a:lnTo>
                    <a:pt x="3684" y="13"/>
                  </a:lnTo>
                  <a:lnTo>
                    <a:pt x="3682" y="13"/>
                  </a:lnTo>
                  <a:lnTo>
                    <a:pt x="3680" y="9"/>
                  </a:lnTo>
                  <a:lnTo>
                    <a:pt x="3680" y="8"/>
                  </a:lnTo>
                  <a:lnTo>
                    <a:pt x="3680" y="6"/>
                  </a:lnTo>
                  <a:lnTo>
                    <a:pt x="3682" y="2"/>
                  </a:lnTo>
                  <a:lnTo>
                    <a:pt x="3684" y="2"/>
                  </a:lnTo>
                  <a:lnTo>
                    <a:pt x="3687" y="0"/>
                  </a:lnTo>
                  <a:lnTo>
                    <a:pt x="3779" y="0"/>
                  </a:lnTo>
                  <a:lnTo>
                    <a:pt x="3782" y="2"/>
                  </a:lnTo>
                  <a:lnTo>
                    <a:pt x="3784" y="2"/>
                  </a:lnTo>
                  <a:lnTo>
                    <a:pt x="3786" y="6"/>
                  </a:lnTo>
                  <a:lnTo>
                    <a:pt x="3786" y="8"/>
                  </a:lnTo>
                  <a:lnTo>
                    <a:pt x="3786" y="9"/>
                  </a:lnTo>
                  <a:lnTo>
                    <a:pt x="3784" y="13"/>
                  </a:lnTo>
                  <a:lnTo>
                    <a:pt x="3782" y="13"/>
                  </a:lnTo>
                  <a:lnTo>
                    <a:pt x="3779" y="15"/>
                  </a:lnTo>
                  <a:close/>
                  <a:moveTo>
                    <a:pt x="3622" y="15"/>
                  </a:moveTo>
                  <a:lnTo>
                    <a:pt x="3529" y="15"/>
                  </a:lnTo>
                  <a:lnTo>
                    <a:pt x="3527" y="13"/>
                  </a:lnTo>
                  <a:lnTo>
                    <a:pt x="3523" y="13"/>
                  </a:lnTo>
                  <a:lnTo>
                    <a:pt x="3523" y="9"/>
                  </a:lnTo>
                  <a:lnTo>
                    <a:pt x="3521" y="8"/>
                  </a:lnTo>
                  <a:lnTo>
                    <a:pt x="3523" y="6"/>
                  </a:lnTo>
                  <a:lnTo>
                    <a:pt x="3523" y="2"/>
                  </a:lnTo>
                  <a:lnTo>
                    <a:pt x="3527" y="2"/>
                  </a:lnTo>
                  <a:lnTo>
                    <a:pt x="3529" y="0"/>
                  </a:lnTo>
                  <a:lnTo>
                    <a:pt x="3622" y="0"/>
                  </a:lnTo>
                  <a:lnTo>
                    <a:pt x="3624" y="2"/>
                  </a:lnTo>
                  <a:lnTo>
                    <a:pt x="3625" y="2"/>
                  </a:lnTo>
                  <a:lnTo>
                    <a:pt x="3627" y="6"/>
                  </a:lnTo>
                  <a:lnTo>
                    <a:pt x="3627" y="8"/>
                  </a:lnTo>
                  <a:lnTo>
                    <a:pt x="3627" y="9"/>
                  </a:lnTo>
                  <a:lnTo>
                    <a:pt x="3625" y="13"/>
                  </a:lnTo>
                  <a:lnTo>
                    <a:pt x="3624" y="13"/>
                  </a:lnTo>
                  <a:lnTo>
                    <a:pt x="3622" y="15"/>
                  </a:lnTo>
                  <a:close/>
                  <a:moveTo>
                    <a:pt x="3463" y="15"/>
                  </a:moveTo>
                  <a:lnTo>
                    <a:pt x="3370" y="15"/>
                  </a:lnTo>
                  <a:lnTo>
                    <a:pt x="3368" y="13"/>
                  </a:lnTo>
                  <a:lnTo>
                    <a:pt x="3366" y="13"/>
                  </a:lnTo>
                  <a:lnTo>
                    <a:pt x="3364" y="9"/>
                  </a:lnTo>
                  <a:lnTo>
                    <a:pt x="3364" y="8"/>
                  </a:lnTo>
                  <a:lnTo>
                    <a:pt x="3364" y="6"/>
                  </a:lnTo>
                  <a:lnTo>
                    <a:pt x="3366" y="2"/>
                  </a:lnTo>
                  <a:lnTo>
                    <a:pt x="3368" y="2"/>
                  </a:lnTo>
                  <a:lnTo>
                    <a:pt x="3370" y="0"/>
                  </a:lnTo>
                  <a:lnTo>
                    <a:pt x="3463" y="0"/>
                  </a:lnTo>
                  <a:lnTo>
                    <a:pt x="3465" y="2"/>
                  </a:lnTo>
                  <a:lnTo>
                    <a:pt x="3467" y="2"/>
                  </a:lnTo>
                  <a:lnTo>
                    <a:pt x="3468" y="6"/>
                  </a:lnTo>
                  <a:lnTo>
                    <a:pt x="3470" y="8"/>
                  </a:lnTo>
                  <a:lnTo>
                    <a:pt x="3468" y="9"/>
                  </a:lnTo>
                  <a:lnTo>
                    <a:pt x="3467" y="13"/>
                  </a:lnTo>
                  <a:lnTo>
                    <a:pt x="3465" y="13"/>
                  </a:lnTo>
                  <a:lnTo>
                    <a:pt x="3463" y="15"/>
                  </a:lnTo>
                  <a:close/>
                  <a:moveTo>
                    <a:pt x="3304" y="15"/>
                  </a:moveTo>
                  <a:lnTo>
                    <a:pt x="3213" y="15"/>
                  </a:lnTo>
                  <a:lnTo>
                    <a:pt x="3209" y="13"/>
                  </a:lnTo>
                  <a:lnTo>
                    <a:pt x="3208" y="13"/>
                  </a:lnTo>
                  <a:lnTo>
                    <a:pt x="3206" y="9"/>
                  </a:lnTo>
                  <a:lnTo>
                    <a:pt x="3206" y="8"/>
                  </a:lnTo>
                  <a:lnTo>
                    <a:pt x="3206" y="6"/>
                  </a:lnTo>
                  <a:lnTo>
                    <a:pt x="3208" y="2"/>
                  </a:lnTo>
                  <a:lnTo>
                    <a:pt x="3209" y="2"/>
                  </a:lnTo>
                  <a:lnTo>
                    <a:pt x="3213" y="0"/>
                  </a:lnTo>
                  <a:lnTo>
                    <a:pt x="3304" y="0"/>
                  </a:lnTo>
                  <a:lnTo>
                    <a:pt x="3308" y="2"/>
                  </a:lnTo>
                  <a:lnTo>
                    <a:pt x="3310" y="2"/>
                  </a:lnTo>
                  <a:lnTo>
                    <a:pt x="3310" y="6"/>
                  </a:lnTo>
                  <a:lnTo>
                    <a:pt x="3312" y="8"/>
                  </a:lnTo>
                  <a:lnTo>
                    <a:pt x="3310" y="9"/>
                  </a:lnTo>
                  <a:lnTo>
                    <a:pt x="3310" y="13"/>
                  </a:lnTo>
                  <a:lnTo>
                    <a:pt x="3308" y="13"/>
                  </a:lnTo>
                  <a:lnTo>
                    <a:pt x="3304" y="15"/>
                  </a:lnTo>
                  <a:close/>
                  <a:moveTo>
                    <a:pt x="3147" y="15"/>
                  </a:moveTo>
                  <a:lnTo>
                    <a:pt x="3054" y="15"/>
                  </a:lnTo>
                  <a:lnTo>
                    <a:pt x="3051" y="13"/>
                  </a:lnTo>
                  <a:lnTo>
                    <a:pt x="3049" y="13"/>
                  </a:lnTo>
                  <a:lnTo>
                    <a:pt x="3049" y="9"/>
                  </a:lnTo>
                  <a:lnTo>
                    <a:pt x="3047" y="8"/>
                  </a:lnTo>
                  <a:lnTo>
                    <a:pt x="3049" y="6"/>
                  </a:lnTo>
                  <a:lnTo>
                    <a:pt x="3049" y="2"/>
                  </a:lnTo>
                  <a:lnTo>
                    <a:pt x="3051" y="2"/>
                  </a:lnTo>
                  <a:lnTo>
                    <a:pt x="3054" y="0"/>
                  </a:lnTo>
                  <a:lnTo>
                    <a:pt x="3147" y="0"/>
                  </a:lnTo>
                  <a:lnTo>
                    <a:pt x="3149" y="2"/>
                  </a:lnTo>
                  <a:lnTo>
                    <a:pt x="3151" y="2"/>
                  </a:lnTo>
                  <a:lnTo>
                    <a:pt x="3153" y="6"/>
                  </a:lnTo>
                  <a:lnTo>
                    <a:pt x="3153" y="8"/>
                  </a:lnTo>
                  <a:lnTo>
                    <a:pt x="3153" y="9"/>
                  </a:lnTo>
                  <a:lnTo>
                    <a:pt x="3151" y="13"/>
                  </a:lnTo>
                  <a:lnTo>
                    <a:pt x="3149" y="13"/>
                  </a:lnTo>
                  <a:lnTo>
                    <a:pt x="3147" y="15"/>
                  </a:lnTo>
                  <a:close/>
                  <a:moveTo>
                    <a:pt x="2989" y="15"/>
                  </a:moveTo>
                  <a:lnTo>
                    <a:pt x="2896" y="15"/>
                  </a:lnTo>
                  <a:lnTo>
                    <a:pt x="2894" y="13"/>
                  </a:lnTo>
                  <a:lnTo>
                    <a:pt x="2892" y="13"/>
                  </a:lnTo>
                  <a:lnTo>
                    <a:pt x="2890" y="9"/>
                  </a:lnTo>
                  <a:lnTo>
                    <a:pt x="2890" y="8"/>
                  </a:lnTo>
                  <a:lnTo>
                    <a:pt x="2890" y="6"/>
                  </a:lnTo>
                  <a:lnTo>
                    <a:pt x="2892" y="2"/>
                  </a:lnTo>
                  <a:lnTo>
                    <a:pt x="2894" y="2"/>
                  </a:lnTo>
                  <a:lnTo>
                    <a:pt x="2896" y="0"/>
                  </a:lnTo>
                  <a:lnTo>
                    <a:pt x="2989" y="0"/>
                  </a:lnTo>
                  <a:lnTo>
                    <a:pt x="2990" y="2"/>
                  </a:lnTo>
                  <a:lnTo>
                    <a:pt x="2992" y="2"/>
                  </a:lnTo>
                  <a:lnTo>
                    <a:pt x="2994" y="6"/>
                  </a:lnTo>
                  <a:lnTo>
                    <a:pt x="2994" y="8"/>
                  </a:lnTo>
                  <a:lnTo>
                    <a:pt x="2994" y="9"/>
                  </a:lnTo>
                  <a:lnTo>
                    <a:pt x="2992" y="13"/>
                  </a:lnTo>
                  <a:lnTo>
                    <a:pt x="2990" y="13"/>
                  </a:lnTo>
                  <a:lnTo>
                    <a:pt x="2989" y="15"/>
                  </a:lnTo>
                  <a:close/>
                  <a:moveTo>
                    <a:pt x="2830" y="15"/>
                  </a:moveTo>
                  <a:lnTo>
                    <a:pt x="2739" y="15"/>
                  </a:lnTo>
                  <a:lnTo>
                    <a:pt x="2735" y="13"/>
                  </a:lnTo>
                  <a:lnTo>
                    <a:pt x="2733" y="13"/>
                  </a:lnTo>
                  <a:lnTo>
                    <a:pt x="2731" y="9"/>
                  </a:lnTo>
                  <a:lnTo>
                    <a:pt x="2731" y="8"/>
                  </a:lnTo>
                  <a:lnTo>
                    <a:pt x="2731" y="6"/>
                  </a:lnTo>
                  <a:lnTo>
                    <a:pt x="2733" y="2"/>
                  </a:lnTo>
                  <a:lnTo>
                    <a:pt x="2735" y="2"/>
                  </a:lnTo>
                  <a:lnTo>
                    <a:pt x="2739" y="0"/>
                  </a:lnTo>
                  <a:lnTo>
                    <a:pt x="2830" y="0"/>
                  </a:lnTo>
                  <a:lnTo>
                    <a:pt x="2832" y="2"/>
                  </a:lnTo>
                  <a:lnTo>
                    <a:pt x="2835" y="2"/>
                  </a:lnTo>
                  <a:lnTo>
                    <a:pt x="2835" y="6"/>
                  </a:lnTo>
                  <a:lnTo>
                    <a:pt x="2837" y="8"/>
                  </a:lnTo>
                  <a:lnTo>
                    <a:pt x="2835" y="9"/>
                  </a:lnTo>
                  <a:lnTo>
                    <a:pt x="2835" y="13"/>
                  </a:lnTo>
                  <a:lnTo>
                    <a:pt x="2832" y="13"/>
                  </a:lnTo>
                  <a:lnTo>
                    <a:pt x="2830" y="15"/>
                  </a:lnTo>
                  <a:close/>
                  <a:moveTo>
                    <a:pt x="2671" y="15"/>
                  </a:moveTo>
                  <a:lnTo>
                    <a:pt x="2580" y="15"/>
                  </a:lnTo>
                  <a:lnTo>
                    <a:pt x="2576" y="13"/>
                  </a:lnTo>
                  <a:lnTo>
                    <a:pt x="2574" y="13"/>
                  </a:lnTo>
                  <a:lnTo>
                    <a:pt x="2573" y="9"/>
                  </a:lnTo>
                  <a:lnTo>
                    <a:pt x="2573" y="8"/>
                  </a:lnTo>
                  <a:lnTo>
                    <a:pt x="2573" y="6"/>
                  </a:lnTo>
                  <a:lnTo>
                    <a:pt x="2574" y="2"/>
                  </a:lnTo>
                  <a:lnTo>
                    <a:pt x="2576" y="2"/>
                  </a:lnTo>
                  <a:lnTo>
                    <a:pt x="2580" y="0"/>
                  </a:lnTo>
                  <a:lnTo>
                    <a:pt x="2671" y="0"/>
                  </a:lnTo>
                  <a:lnTo>
                    <a:pt x="2675" y="2"/>
                  </a:lnTo>
                  <a:lnTo>
                    <a:pt x="2677" y="2"/>
                  </a:lnTo>
                  <a:lnTo>
                    <a:pt x="2678" y="6"/>
                  </a:lnTo>
                  <a:lnTo>
                    <a:pt x="2678" y="8"/>
                  </a:lnTo>
                  <a:lnTo>
                    <a:pt x="2678" y="9"/>
                  </a:lnTo>
                  <a:lnTo>
                    <a:pt x="2677" y="13"/>
                  </a:lnTo>
                  <a:lnTo>
                    <a:pt x="2675" y="13"/>
                  </a:lnTo>
                  <a:lnTo>
                    <a:pt x="2671" y="15"/>
                  </a:lnTo>
                  <a:close/>
                  <a:moveTo>
                    <a:pt x="2514" y="15"/>
                  </a:moveTo>
                  <a:lnTo>
                    <a:pt x="2421" y="15"/>
                  </a:lnTo>
                  <a:lnTo>
                    <a:pt x="2419" y="13"/>
                  </a:lnTo>
                  <a:lnTo>
                    <a:pt x="2418" y="13"/>
                  </a:lnTo>
                  <a:lnTo>
                    <a:pt x="2416" y="9"/>
                  </a:lnTo>
                  <a:lnTo>
                    <a:pt x="2416" y="8"/>
                  </a:lnTo>
                  <a:lnTo>
                    <a:pt x="2416" y="6"/>
                  </a:lnTo>
                  <a:lnTo>
                    <a:pt x="2418" y="2"/>
                  </a:lnTo>
                  <a:lnTo>
                    <a:pt x="2419" y="2"/>
                  </a:lnTo>
                  <a:lnTo>
                    <a:pt x="2421" y="0"/>
                  </a:lnTo>
                  <a:lnTo>
                    <a:pt x="2514" y="0"/>
                  </a:lnTo>
                  <a:lnTo>
                    <a:pt x="2516" y="2"/>
                  </a:lnTo>
                  <a:lnTo>
                    <a:pt x="2518" y="2"/>
                  </a:lnTo>
                  <a:lnTo>
                    <a:pt x="2520" y="6"/>
                  </a:lnTo>
                  <a:lnTo>
                    <a:pt x="2520" y="8"/>
                  </a:lnTo>
                  <a:lnTo>
                    <a:pt x="2520" y="9"/>
                  </a:lnTo>
                  <a:lnTo>
                    <a:pt x="2518" y="13"/>
                  </a:lnTo>
                  <a:lnTo>
                    <a:pt x="2516" y="13"/>
                  </a:lnTo>
                  <a:lnTo>
                    <a:pt x="2514" y="15"/>
                  </a:lnTo>
                  <a:close/>
                  <a:moveTo>
                    <a:pt x="2355" y="15"/>
                  </a:moveTo>
                  <a:lnTo>
                    <a:pt x="2262" y="15"/>
                  </a:lnTo>
                  <a:lnTo>
                    <a:pt x="2261" y="13"/>
                  </a:lnTo>
                  <a:lnTo>
                    <a:pt x="2259" y="13"/>
                  </a:lnTo>
                  <a:lnTo>
                    <a:pt x="2257" y="9"/>
                  </a:lnTo>
                  <a:lnTo>
                    <a:pt x="2257" y="8"/>
                  </a:lnTo>
                  <a:lnTo>
                    <a:pt x="2257" y="6"/>
                  </a:lnTo>
                  <a:lnTo>
                    <a:pt x="2259" y="2"/>
                  </a:lnTo>
                  <a:lnTo>
                    <a:pt x="2261" y="2"/>
                  </a:lnTo>
                  <a:lnTo>
                    <a:pt x="2262" y="0"/>
                  </a:lnTo>
                  <a:lnTo>
                    <a:pt x="2355" y="0"/>
                  </a:lnTo>
                  <a:lnTo>
                    <a:pt x="2357" y="2"/>
                  </a:lnTo>
                  <a:lnTo>
                    <a:pt x="2361" y="2"/>
                  </a:lnTo>
                  <a:lnTo>
                    <a:pt x="2361" y="6"/>
                  </a:lnTo>
                  <a:lnTo>
                    <a:pt x="2363" y="8"/>
                  </a:lnTo>
                  <a:lnTo>
                    <a:pt x="2361" y="9"/>
                  </a:lnTo>
                  <a:lnTo>
                    <a:pt x="2361" y="13"/>
                  </a:lnTo>
                  <a:lnTo>
                    <a:pt x="2357" y="13"/>
                  </a:lnTo>
                  <a:lnTo>
                    <a:pt x="2355" y="15"/>
                  </a:lnTo>
                  <a:close/>
                  <a:moveTo>
                    <a:pt x="2197" y="15"/>
                  </a:moveTo>
                  <a:lnTo>
                    <a:pt x="2106" y="15"/>
                  </a:lnTo>
                  <a:lnTo>
                    <a:pt x="2102" y="13"/>
                  </a:lnTo>
                  <a:lnTo>
                    <a:pt x="2100" y="13"/>
                  </a:lnTo>
                  <a:lnTo>
                    <a:pt x="2098" y="9"/>
                  </a:lnTo>
                  <a:lnTo>
                    <a:pt x="2098" y="8"/>
                  </a:lnTo>
                  <a:lnTo>
                    <a:pt x="2098" y="6"/>
                  </a:lnTo>
                  <a:lnTo>
                    <a:pt x="2100" y="2"/>
                  </a:lnTo>
                  <a:lnTo>
                    <a:pt x="2102" y="2"/>
                  </a:lnTo>
                  <a:lnTo>
                    <a:pt x="2106" y="0"/>
                  </a:lnTo>
                  <a:lnTo>
                    <a:pt x="2197" y="0"/>
                  </a:lnTo>
                  <a:lnTo>
                    <a:pt x="2200" y="2"/>
                  </a:lnTo>
                  <a:lnTo>
                    <a:pt x="2202" y="2"/>
                  </a:lnTo>
                  <a:lnTo>
                    <a:pt x="2204" y="6"/>
                  </a:lnTo>
                  <a:lnTo>
                    <a:pt x="2204" y="8"/>
                  </a:lnTo>
                  <a:lnTo>
                    <a:pt x="2204" y="9"/>
                  </a:lnTo>
                  <a:lnTo>
                    <a:pt x="2202" y="13"/>
                  </a:lnTo>
                  <a:lnTo>
                    <a:pt x="2200" y="13"/>
                  </a:lnTo>
                  <a:lnTo>
                    <a:pt x="2197" y="15"/>
                  </a:lnTo>
                  <a:close/>
                  <a:moveTo>
                    <a:pt x="2040" y="15"/>
                  </a:moveTo>
                  <a:lnTo>
                    <a:pt x="1947" y="15"/>
                  </a:lnTo>
                  <a:lnTo>
                    <a:pt x="1945" y="13"/>
                  </a:lnTo>
                  <a:lnTo>
                    <a:pt x="1941" y="13"/>
                  </a:lnTo>
                  <a:lnTo>
                    <a:pt x="1941" y="9"/>
                  </a:lnTo>
                  <a:lnTo>
                    <a:pt x="1939" y="8"/>
                  </a:lnTo>
                  <a:lnTo>
                    <a:pt x="1941" y="6"/>
                  </a:lnTo>
                  <a:lnTo>
                    <a:pt x="1941" y="2"/>
                  </a:lnTo>
                  <a:lnTo>
                    <a:pt x="1945" y="2"/>
                  </a:lnTo>
                  <a:lnTo>
                    <a:pt x="1947" y="0"/>
                  </a:lnTo>
                  <a:lnTo>
                    <a:pt x="2040" y="0"/>
                  </a:lnTo>
                  <a:lnTo>
                    <a:pt x="2042" y="2"/>
                  </a:lnTo>
                  <a:lnTo>
                    <a:pt x="2043" y="2"/>
                  </a:lnTo>
                  <a:lnTo>
                    <a:pt x="2045" y="6"/>
                  </a:lnTo>
                  <a:lnTo>
                    <a:pt x="2045" y="8"/>
                  </a:lnTo>
                  <a:lnTo>
                    <a:pt x="2045" y="9"/>
                  </a:lnTo>
                  <a:lnTo>
                    <a:pt x="2043" y="13"/>
                  </a:lnTo>
                  <a:lnTo>
                    <a:pt x="2042" y="13"/>
                  </a:lnTo>
                  <a:lnTo>
                    <a:pt x="2040" y="15"/>
                  </a:lnTo>
                  <a:close/>
                  <a:moveTo>
                    <a:pt x="1881" y="15"/>
                  </a:moveTo>
                  <a:lnTo>
                    <a:pt x="1788" y="15"/>
                  </a:lnTo>
                  <a:lnTo>
                    <a:pt x="1786" y="13"/>
                  </a:lnTo>
                  <a:lnTo>
                    <a:pt x="1784" y="13"/>
                  </a:lnTo>
                  <a:lnTo>
                    <a:pt x="1783" y="9"/>
                  </a:lnTo>
                  <a:lnTo>
                    <a:pt x="1783" y="8"/>
                  </a:lnTo>
                  <a:lnTo>
                    <a:pt x="1783" y="6"/>
                  </a:lnTo>
                  <a:lnTo>
                    <a:pt x="1784" y="2"/>
                  </a:lnTo>
                  <a:lnTo>
                    <a:pt x="1786" y="2"/>
                  </a:lnTo>
                  <a:lnTo>
                    <a:pt x="1788" y="0"/>
                  </a:lnTo>
                  <a:lnTo>
                    <a:pt x="1881" y="0"/>
                  </a:lnTo>
                  <a:lnTo>
                    <a:pt x="1883" y="2"/>
                  </a:lnTo>
                  <a:lnTo>
                    <a:pt x="1885" y="2"/>
                  </a:lnTo>
                  <a:lnTo>
                    <a:pt x="1887" y="6"/>
                  </a:lnTo>
                  <a:lnTo>
                    <a:pt x="1888" y="8"/>
                  </a:lnTo>
                  <a:lnTo>
                    <a:pt x="1887" y="9"/>
                  </a:lnTo>
                  <a:lnTo>
                    <a:pt x="1885" y="13"/>
                  </a:lnTo>
                  <a:lnTo>
                    <a:pt x="1883" y="13"/>
                  </a:lnTo>
                  <a:lnTo>
                    <a:pt x="1881" y="15"/>
                  </a:lnTo>
                  <a:close/>
                  <a:moveTo>
                    <a:pt x="1722" y="15"/>
                  </a:moveTo>
                  <a:lnTo>
                    <a:pt x="1631" y="15"/>
                  </a:lnTo>
                  <a:lnTo>
                    <a:pt x="1628" y="13"/>
                  </a:lnTo>
                  <a:lnTo>
                    <a:pt x="1626" y="13"/>
                  </a:lnTo>
                  <a:lnTo>
                    <a:pt x="1624" y="9"/>
                  </a:lnTo>
                  <a:lnTo>
                    <a:pt x="1624" y="8"/>
                  </a:lnTo>
                  <a:lnTo>
                    <a:pt x="1624" y="6"/>
                  </a:lnTo>
                  <a:lnTo>
                    <a:pt x="1626" y="2"/>
                  </a:lnTo>
                  <a:lnTo>
                    <a:pt x="1628" y="2"/>
                  </a:lnTo>
                  <a:lnTo>
                    <a:pt x="1631" y="0"/>
                  </a:lnTo>
                  <a:lnTo>
                    <a:pt x="1722" y="0"/>
                  </a:lnTo>
                  <a:lnTo>
                    <a:pt x="1726" y="2"/>
                  </a:lnTo>
                  <a:lnTo>
                    <a:pt x="1728" y="2"/>
                  </a:lnTo>
                  <a:lnTo>
                    <a:pt x="1728" y="6"/>
                  </a:lnTo>
                  <a:lnTo>
                    <a:pt x="1730" y="8"/>
                  </a:lnTo>
                  <a:lnTo>
                    <a:pt x="1728" y="9"/>
                  </a:lnTo>
                  <a:lnTo>
                    <a:pt x="1728" y="13"/>
                  </a:lnTo>
                  <a:lnTo>
                    <a:pt x="1726" y="13"/>
                  </a:lnTo>
                  <a:lnTo>
                    <a:pt x="1722" y="15"/>
                  </a:lnTo>
                  <a:close/>
                  <a:moveTo>
                    <a:pt x="1565" y="15"/>
                  </a:moveTo>
                  <a:lnTo>
                    <a:pt x="1485" y="15"/>
                  </a:lnTo>
                  <a:lnTo>
                    <a:pt x="1492" y="8"/>
                  </a:lnTo>
                  <a:lnTo>
                    <a:pt x="1492" y="20"/>
                  </a:lnTo>
                  <a:lnTo>
                    <a:pt x="1491" y="22"/>
                  </a:lnTo>
                  <a:lnTo>
                    <a:pt x="1489" y="26"/>
                  </a:lnTo>
                  <a:lnTo>
                    <a:pt x="1487" y="26"/>
                  </a:lnTo>
                  <a:lnTo>
                    <a:pt x="1485" y="28"/>
                  </a:lnTo>
                  <a:lnTo>
                    <a:pt x="1483" y="26"/>
                  </a:lnTo>
                  <a:lnTo>
                    <a:pt x="1480" y="26"/>
                  </a:lnTo>
                  <a:lnTo>
                    <a:pt x="1480" y="22"/>
                  </a:lnTo>
                  <a:lnTo>
                    <a:pt x="1478" y="20"/>
                  </a:lnTo>
                  <a:lnTo>
                    <a:pt x="1478" y="8"/>
                  </a:lnTo>
                  <a:lnTo>
                    <a:pt x="1480" y="6"/>
                  </a:lnTo>
                  <a:lnTo>
                    <a:pt x="1480" y="2"/>
                  </a:lnTo>
                  <a:lnTo>
                    <a:pt x="1483" y="2"/>
                  </a:lnTo>
                  <a:lnTo>
                    <a:pt x="1485" y="0"/>
                  </a:lnTo>
                  <a:lnTo>
                    <a:pt x="1565" y="0"/>
                  </a:lnTo>
                  <a:lnTo>
                    <a:pt x="1567" y="2"/>
                  </a:lnTo>
                  <a:lnTo>
                    <a:pt x="1569" y="2"/>
                  </a:lnTo>
                  <a:lnTo>
                    <a:pt x="1571" y="6"/>
                  </a:lnTo>
                  <a:lnTo>
                    <a:pt x="1571" y="8"/>
                  </a:lnTo>
                  <a:lnTo>
                    <a:pt x="1571" y="9"/>
                  </a:lnTo>
                  <a:lnTo>
                    <a:pt x="1569" y="13"/>
                  </a:lnTo>
                  <a:lnTo>
                    <a:pt x="1567" y="13"/>
                  </a:lnTo>
                  <a:lnTo>
                    <a:pt x="1565" y="15"/>
                  </a:lnTo>
                  <a:close/>
                  <a:moveTo>
                    <a:pt x="1492" y="86"/>
                  </a:moveTo>
                  <a:lnTo>
                    <a:pt x="1492" y="179"/>
                  </a:lnTo>
                  <a:lnTo>
                    <a:pt x="1491" y="180"/>
                  </a:lnTo>
                  <a:lnTo>
                    <a:pt x="1489" y="182"/>
                  </a:lnTo>
                  <a:lnTo>
                    <a:pt x="1487" y="184"/>
                  </a:lnTo>
                  <a:lnTo>
                    <a:pt x="1485" y="184"/>
                  </a:lnTo>
                  <a:lnTo>
                    <a:pt x="1483" y="184"/>
                  </a:lnTo>
                  <a:lnTo>
                    <a:pt x="1480" y="182"/>
                  </a:lnTo>
                  <a:lnTo>
                    <a:pt x="1480" y="180"/>
                  </a:lnTo>
                  <a:lnTo>
                    <a:pt x="1478" y="179"/>
                  </a:lnTo>
                  <a:lnTo>
                    <a:pt x="1478" y="86"/>
                  </a:lnTo>
                  <a:lnTo>
                    <a:pt x="1480" y="84"/>
                  </a:lnTo>
                  <a:lnTo>
                    <a:pt x="1480" y="82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7" y="80"/>
                  </a:lnTo>
                  <a:lnTo>
                    <a:pt x="1489" y="82"/>
                  </a:lnTo>
                  <a:lnTo>
                    <a:pt x="1491" y="84"/>
                  </a:lnTo>
                  <a:lnTo>
                    <a:pt x="1492" y="86"/>
                  </a:lnTo>
                  <a:close/>
                  <a:moveTo>
                    <a:pt x="1492" y="244"/>
                  </a:moveTo>
                  <a:lnTo>
                    <a:pt x="1492" y="337"/>
                  </a:lnTo>
                  <a:lnTo>
                    <a:pt x="1491" y="339"/>
                  </a:lnTo>
                  <a:lnTo>
                    <a:pt x="1489" y="340"/>
                  </a:lnTo>
                  <a:lnTo>
                    <a:pt x="1487" y="342"/>
                  </a:lnTo>
                  <a:lnTo>
                    <a:pt x="1485" y="342"/>
                  </a:lnTo>
                  <a:lnTo>
                    <a:pt x="1483" y="342"/>
                  </a:lnTo>
                  <a:lnTo>
                    <a:pt x="1480" y="340"/>
                  </a:lnTo>
                  <a:lnTo>
                    <a:pt x="1480" y="339"/>
                  </a:lnTo>
                  <a:lnTo>
                    <a:pt x="1478" y="337"/>
                  </a:lnTo>
                  <a:lnTo>
                    <a:pt x="1478" y="244"/>
                  </a:lnTo>
                  <a:lnTo>
                    <a:pt x="1480" y="240"/>
                  </a:lnTo>
                  <a:lnTo>
                    <a:pt x="1480" y="239"/>
                  </a:lnTo>
                  <a:lnTo>
                    <a:pt x="1483" y="239"/>
                  </a:lnTo>
                  <a:lnTo>
                    <a:pt x="1485" y="237"/>
                  </a:lnTo>
                  <a:lnTo>
                    <a:pt x="1487" y="239"/>
                  </a:lnTo>
                  <a:lnTo>
                    <a:pt x="1489" y="239"/>
                  </a:lnTo>
                  <a:lnTo>
                    <a:pt x="1491" y="240"/>
                  </a:lnTo>
                  <a:lnTo>
                    <a:pt x="1492" y="244"/>
                  </a:lnTo>
                  <a:close/>
                  <a:moveTo>
                    <a:pt x="1492" y="402"/>
                  </a:moveTo>
                  <a:lnTo>
                    <a:pt x="1492" y="493"/>
                  </a:lnTo>
                  <a:lnTo>
                    <a:pt x="1491" y="497"/>
                  </a:lnTo>
                  <a:lnTo>
                    <a:pt x="1489" y="499"/>
                  </a:lnTo>
                  <a:lnTo>
                    <a:pt x="1487" y="499"/>
                  </a:lnTo>
                  <a:lnTo>
                    <a:pt x="1485" y="500"/>
                  </a:lnTo>
                  <a:lnTo>
                    <a:pt x="1483" y="499"/>
                  </a:lnTo>
                  <a:lnTo>
                    <a:pt x="1480" y="499"/>
                  </a:lnTo>
                  <a:lnTo>
                    <a:pt x="1480" y="497"/>
                  </a:lnTo>
                  <a:lnTo>
                    <a:pt x="1478" y="493"/>
                  </a:lnTo>
                  <a:lnTo>
                    <a:pt x="1478" y="402"/>
                  </a:lnTo>
                  <a:lnTo>
                    <a:pt x="1480" y="399"/>
                  </a:lnTo>
                  <a:lnTo>
                    <a:pt x="1480" y="397"/>
                  </a:lnTo>
                  <a:lnTo>
                    <a:pt x="1483" y="395"/>
                  </a:lnTo>
                  <a:lnTo>
                    <a:pt x="1485" y="395"/>
                  </a:lnTo>
                  <a:lnTo>
                    <a:pt x="1487" y="395"/>
                  </a:lnTo>
                  <a:lnTo>
                    <a:pt x="1489" y="397"/>
                  </a:lnTo>
                  <a:lnTo>
                    <a:pt x="1491" y="399"/>
                  </a:lnTo>
                  <a:lnTo>
                    <a:pt x="1492" y="402"/>
                  </a:lnTo>
                  <a:close/>
                  <a:moveTo>
                    <a:pt x="1492" y="559"/>
                  </a:moveTo>
                  <a:lnTo>
                    <a:pt x="1492" y="651"/>
                  </a:lnTo>
                  <a:lnTo>
                    <a:pt x="1491" y="653"/>
                  </a:lnTo>
                  <a:lnTo>
                    <a:pt x="1489" y="655"/>
                  </a:lnTo>
                  <a:lnTo>
                    <a:pt x="1487" y="657"/>
                  </a:lnTo>
                  <a:lnTo>
                    <a:pt x="1485" y="659"/>
                  </a:lnTo>
                  <a:lnTo>
                    <a:pt x="1483" y="657"/>
                  </a:lnTo>
                  <a:lnTo>
                    <a:pt x="1480" y="655"/>
                  </a:lnTo>
                  <a:lnTo>
                    <a:pt x="1480" y="653"/>
                  </a:lnTo>
                  <a:lnTo>
                    <a:pt x="1478" y="651"/>
                  </a:lnTo>
                  <a:lnTo>
                    <a:pt x="1478" y="559"/>
                  </a:lnTo>
                  <a:lnTo>
                    <a:pt x="1480" y="557"/>
                  </a:lnTo>
                  <a:lnTo>
                    <a:pt x="1480" y="555"/>
                  </a:lnTo>
                  <a:lnTo>
                    <a:pt x="1483" y="553"/>
                  </a:lnTo>
                  <a:lnTo>
                    <a:pt x="1485" y="553"/>
                  </a:lnTo>
                  <a:lnTo>
                    <a:pt x="1487" y="553"/>
                  </a:lnTo>
                  <a:lnTo>
                    <a:pt x="1489" y="555"/>
                  </a:lnTo>
                  <a:lnTo>
                    <a:pt x="1491" y="557"/>
                  </a:lnTo>
                  <a:lnTo>
                    <a:pt x="1492" y="559"/>
                  </a:lnTo>
                  <a:close/>
                  <a:moveTo>
                    <a:pt x="1492" y="717"/>
                  </a:moveTo>
                  <a:lnTo>
                    <a:pt x="1492" y="810"/>
                  </a:lnTo>
                  <a:lnTo>
                    <a:pt x="1491" y="811"/>
                  </a:lnTo>
                  <a:lnTo>
                    <a:pt x="1489" y="813"/>
                  </a:lnTo>
                  <a:lnTo>
                    <a:pt x="1487" y="815"/>
                  </a:lnTo>
                  <a:lnTo>
                    <a:pt x="1485" y="815"/>
                  </a:lnTo>
                  <a:lnTo>
                    <a:pt x="1483" y="815"/>
                  </a:lnTo>
                  <a:lnTo>
                    <a:pt x="1480" y="813"/>
                  </a:lnTo>
                  <a:lnTo>
                    <a:pt x="1480" y="811"/>
                  </a:lnTo>
                  <a:lnTo>
                    <a:pt x="1478" y="810"/>
                  </a:lnTo>
                  <a:lnTo>
                    <a:pt x="1478" y="717"/>
                  </a:lnTo>
                  <a:lnTo>
                    <a:pt x="1480" y="715"/>
                  </a:lnTo>
                  <a:lnTo>
                    <a:pt x="1480" y="711"/>
                  </a:lnTo>
                  <a:lnTo>
                    <a:pt x="1483" y="711"/>
                  </a:lnTo>
                  <a:lnTo>
                    <a:pt x="1485" y="710"/>
                  </a:lnTo>
                  <a:lnTo>
                    <a:pt x="1487" y="711"/>
                  </a:lnTo>
                  <a:lnTo>
                    <a:pt x="1489" y="711"/>
                  </a:lnTo>
                  <a:lnTo>
                    <a:pt x="1491" y="715"/>
                  </a:lnTo>
                  <a:lnTo>
                    <a:pt x="1492" y="717"/>
                  </a:lnTo>
                  <a:close/>
                  <a:moveTo>
                    <a:pt x="1492" y="875"/>
                  </a:moveTo>
                  <a:lnTo>
                    <a:pt x="1492" y="966"/>
                  </a:lnTo>
                  <a:lnTo>
                    <a:pt x="1491" y="970"/>
                  </a:lnTo>
                  <a:lnTo>
                    <a:pt x="1489" y="971"/>
                  </a:lnTo>
                  <a:lnTo>
                    <a:pt x="1487" y="973"/>
                  </a:lnTo>
                  <a:lnTo>
                    <a:pt x="1485" y="973"/>
                  </a:lnTo>
                  <a:lnTo>
                    <a:pt x="1483" y="973"/>
                  </a:lnTo>
                  <a:lnTo>
                    <a:pt x="1480" y="971"/>
                  </a:lnTo>
                  <a:lnTo>
                    <a:pt x="1480" y="970"/>
                  </a:lnTo>
                  <a:lnTo>
                    <a:pt x="1478" y="966"/>
                  </a:lnTo>
                  <a:lnTo>
                    <a:pt x="1478" y="875"/>
                  </a:lnTo>
                  <a:lnTo>
                    <a:pt x="1480" y="871"/>
                  </a:lnTo>
                  <a:lnTo>
                    <a:pt x="1480" y="870"/>
                  </a:lnTo>
                  <a:lnTo>
                    <a:pt x="1483" y="868"/>
                  </a:lnTo>
                  <a:lnTo>
                    <a:pt x="1485" y="868"/>
                  </a:lnTo>
                  <a:lnTo>
                    <a:pt x="1487" y="868"/>
                  </a:lnTo>
                  <a:lnTo>
                    <a:pt x="1489" y="870"/>
                  </a:lnTo>
                  <a:lnTo>
                    <a:pt x="1491" y="871"/>
                  </a:lnTo>
                  <a:lnTo>
                    <a:pt x="1492" y="875"/>
                  </a:lnTo>
                  <a:close/>
                  <a:moveTo>
                    <a:pt x="1492" y="1031"/>
                  </a:moveTo>
                  <a:lnTo>
                    <a:pt x="1492" y="1124"/>
                  </a:lnTo>
                  <a:lnTo>
                    <a:pt x="1491" y="1126"/>
                  </a:lnTo>
                  <a:lnTo>
                    <a:pt x="1489" y="1128"/>
                  </a:lnTo>
                  <a:lnTo>
                    <a:pt x="1487" y="1130"/>
                  </a:lnTo>
                  <a:lnTo>
                    <a:pt x="1485" y="1131"/>
                  </a:lnTo>
                  <a:lnTo>
                    <a:pt x="1483" y="1130"/>
                  </a:lnTo>
                  <a:lnTo>
                    <a:pt x="1480" y="1128"/>
                  </a:lnTo>
                  <a:lnTo>
                    <a:pt x="1480" y="1126"/>
                  </a:lnTo>
                  <a:lnTo>
                    <a:pt x="1478" y="1124"/>
                  </a:lnTo>
                  <a:lnTo>
                    <a:pt x="1478" y="1031"/>
                  </a:lnTo>
                  <a:lnTo>
                    <a:pt x="1480" y="1030"/>
                  </a:lnTo>
                  <a:lnTo>
                    <a:pt x="1480" y="1028"/>
                  </a:lnTo>
                  <a:lnTo>
                    <a:pt x="1483" y="1026"/>
                  </a:lnTo>
                  <a:lnTo>
                    <a:pt x="1485" y="1026"/>
                  </a:lnTo>
                  <a:lnTo>
                    <a:pt x="1487" y="1026"/>
                  </a:lnTo>
                  <a:lnTo>
                    <a:pt x="1489" y="1028"/>
                  </a:lnTo>
                  <a:lnTo>
                    <a:pt x="1491" y="1030"/>
                  </a:lnTo>
                  <a:lnTo>
                    <a:pt x="1492" y="1031"/>
                  </a:lnTo>
                  <a:close/>
                  <a:moveTo>
                    <a:pt x="1492" y="1190"/>
                  </a:moveTo>
                  <a:lnTo>
                    <a:pt x="1492" y="1282"/>
                  </a:lnTo>
                  <a:lnTo>
                    <a:pt x="1491" y="1284"/>
                  </a:lnTo>
                  <a:lnTo>
                    <a:pt x="1489" y="1286"/>
                  </a:lnTo>
                  <a:lnTo>
                    <a:pt x="1487" y="1288"/>
                  </a:lnTo>
                  <a:lnTo>
                    <a:pt x="1485" y="1288"/>
                  </a:lnTo>
                  <a:lnTo>
                    <a:pt x="1483" y="1288"/>
                  </a:lnTo>
                  <a:lnTo>
                    <a:pt x="1480" y="1286"/>
                  </a:lnTo>
                  <a:lnTo>
                    <a:pt x="1480" y="1284"/>
                  </a:lnTo>
                  <a:lnTo>
                    <a:pt x="1478" y="1282"/>
                  </a:lnTo>
                  <a:lnTo>
                    <a:pt x="1478" y="1190"/>
                  </a:lnTo>
                  <a:lnTo>
                    <a:pt x="1480" y="1188"/>
                  </a:lnTo>
                  <a:lnTo>
                    <a:pt x="1480" y="1186"/>
                  </a:lnTo>
                  <a:lnTo>
                    <a:pt x="1483" y="1184"/>
                  </a:lnTo>
                  <a:lnTo>
                    <a:pt x="1485" y="1184"/>
                  </a:lnTo>
                  <a:lnTo>
                    <a:pt x="1487" y="1184"/>
                  </a:lnTo>
                  <a:lnTo>
                    <a:pt x="1489" y="1186"/>
                  </a:lnTo>
                  <a:lnTo>
                    <a:pt x="1491" y="1188"/>
                  </a:lnTo>
                  <a:lnTo>
                    <a:pt x="1492" y="1190"/>
                  </a:lnTo>
                  <a:close/>
                  <a:moveTo>
                    <a:pt x="1492" y="1348"/>
                  </a:moveTo>
                  <a:lnTo>
                    <a:pt x="1492" y="1439"/>
                  </a:lnTo>
                  <a:lnTo>
                    <a:pt x="1491" y="1442"/>
                  </a:lnTo>
                  <a:lnTo>
                    <a:pt x="1489" y="1444"/>
                  </a:lnTo>
                  <a:lnTo>
                    <a:pt x="1487" y="1446"/>
                  </a:lnTo>
                  <a:lnTo>
                    <a:pt x="1485" y="1446"/>
                  </a:lnTo>
                  <a:lnTo>
                    <a:pt x="1483" y="1446"/>
                  </a:lnTo>
                  <a:lnTo>
                    <a:pt x="1480" y="1444"/>
                  </a:lnTo>
                  <a:lnTo>
                    <a:pt x="1480" y="1442"/>
                  </a:lnTo>
                  <a:lnTo>
                    <a:pt x="1478" y="1439"/>
                  </a:lnTo>
                  <a:lnTo>
                    <a:pt x="1478" y="1348"/>
                  </a:lnTo>
                  <a:lnTo>
                    <a:pt x="1480" y="1344"/>
                  </a:lnTo>
                  <a:lnTo>
                    <a:pt x="1480" y="1342"/>
                  </a:lnTo>
                  <a:lnTo>
                    <a:pt x="1483" y="1340"/>
                  </a:lnTo>
                  <a:lnTo>
                    <a:pt x="1485" y="1340"/>
                  </a:lnTo>
                  <a:lnTo>
                    <a:pt x="1487" y="1340"/>
                  </a:lnTo>
                  <a:lnTo>
                    <a:pt x="1489" y="1342"/>
                  </a:lnTo>
                  <a:lnTo>
                    <a:pt x="1491" y="1344"/>
                  </a:lnTo>
                  <a:lnTo>
                    <a:pt x="1492" y="1348"/>
                  </a:lnTo>
                  <a:close/>
                  <a:moveTo>
                    <a:pt x="1482" y="1508"/>
                  </a:moveTo>
                  <a:lnTo>
                    <a:pt x="1389" y="1508"/>
                  </a:lnTo>
                  <a:lnTo>
                    <a:pt x="1387" y="1506"/>
                  </a:lnTo>
                  <a:lnTo>
                    <a:pt x="1383" y="1506"/>
                  </a:lnTo>
                  <a:lnTo>
                    <a:pt x="1383" y="1502"/>
                  </a:lnTo>
                  <a:lnTo>
                    <a:pt x="1381" y="1501"/>
                  </a:lnTo>
                  <a:lnTo>
                    <a:pt x="1383" y="1499"/>
                  </a:lnTo>
                  <a:lnTo>
                    <a:pt x="1383" y="1495"/>
                  </a:lnTo>
                  <a:lnTo>
                    <a:pt x="1387" y="1495"/>
                  </a:lnTo>
                  <a:lnTo>
                    <a:pt x="1389" y="1493"/>
                  </a:lnTo>
                  <a:lnTo>
                    <a:pt x="1482" y="1493"/>
                  </a:lnTo>
                  <a:lnTo>
                    <a:pt x="1483" y="1495"/>
                  </a:lnTo>
                  <a:lnTo>
                    <a:pt x="1485" y="1495"/>
                  </a:lnTo>
                  <a:lnTo>
                    <a:pt x="1487" y="1499"/>
                  </a:lnTo>
                  <a:lnTo>
                    <a:pt x="1487" y="1501"/>
                  </a:lnTo>
                  <a:lnTo>
                    <a:pt x="1487" y="1502"/>
                  </a:lnTo>
                  <a:lnTo>
                    <a:pt x="1485" y="1506"/>
                  </a:lnTo>
                  <a:lnTo>
                    <a:pt x="1483" y="1506"/>
                  </a:lnTo>
                  <a:lnTo>
                    <a:pt x="1482" y="1508"/>
                  </a:lnTo>
                  <a:close/>
                  <a:moveTo>
                    <a:pt x="1323" y="1508"/>
                  </a:moveTo>
                  <a:lnTo>
                    <a:pt x="1230" y="1508"/>
                  </a:lnTo>
                  <a:lnTo>
                    <a:pt x="1228" y="1506"/>
                  </a:lnTo>
                  <a:lnTo>
                    <a:pt x="1226" y="1506"/>
                  </a:lnTo>
                  <a:lnTo>
                    <a:pt x="1224" y="1502"/>
                  </a:lnTo>
                  <a:lnTo>
                    <a:pt x="1224" y="1501"/>
                  </a:lnTo>
                  <a:lnTo>
                    <a:pt x="1224" y="1499"/>
                  </a:lnTo>
                  <a:lnTo>
                    <a:pt x="1226" y="1495"/>
                  </a:lnTo>
                  <a:lnTo>
                    <a:pt x="1228" y="1495"/>
                  </a:lnTo>
                  <a:lnTo>
                    <a:pt x="1230" y="1493"/>
                  </a:lnTo>
                  <a:lnTo>
                    <a:pt x="1323" y="1493"/>
                  </a:lnTo>
                  <a:lnTo>
                    <a:pt x="1325" y="1495"/>
                  </a:lnTo>
                  <a:lnTo>
                    <a:pt x="1326" y="1495"/>
                  </a:lnTo>
                  <a:lnTo>
                    <a:pt x="1328" y="1499"/>
                  </a:lnTo>
                  <a:lnTo>
                    <a:pt x="1328" y="1501"/>
                  </a:lnTo>
                  <a:lnTo>
                    <a:pt x="1328" y="1502"/>
                  </a:lnTo>
                  <a:lnTo>
                    <a:pt x="1326" y="1506"/>
                  </a:lnTo>
                  <a:lnTo>
                    <a:pt x="1325" y="1506"/>
                  </a:lnTo>
                  <a:lnTo>
                    <a:pt x="1323" y="1508"/>
                  </a:lnTo>
                  <a:close/>
                  <a:moveTo>
                    <a:pt x="1164" y="1508"/>
                  </a:moveTo>
                  <a:lnTo>
                    <a:pt x="1073" y="1508"/>
                  </a:lnTo>
                  <a:lnTo>
                    <a:pt x="1069" y="1506"/>
                  </a:lnTo>
                  <a:lnTo>
                    <a:pt x="1067" y="1506"/>
                  </a:lnTo>
                  <a:lnTo>
                    <a:pt x="1066" y="1502"/>
                  </a:lnTo>
                  <a:lnTo>
                    <a:pt x="1066" y="1501"/>
                  </a:lnTo>
                  <a:lnTo>
                    <a:pt x="1066" y="1499"/>
                  </a:lnTo>
                  <a:lnTo>
                    <a:pt x="1067" y="1495"/>
                  </a:lnTo>
                  <a:lnTo>
                    <a:pt x="1069" y="1495"/>
                  </a:lnTo>
                  <a:lnTo>
                    <a:pt x="1073" y="1493"/>
                  </a:lnTo>
                  <a:lnTo>
                    <a:pt x="1164" y="1493"/>
                  </a:lnTo>
                  <a:lnTo>
                    <a:pt x="1168" y="1495"/>
                  </a:lnTo>
                  <a:lnTo>
                    <a:pt x="1170" y="1495"/>
                  </a:lnTo>
                  <a:lnTo>
                    <a:pt x="1170" y="1499"/>
                  </a:lnTo>
                  <a:lnTo>
                    <a:pt x="1171" y="1501"/>
                  </a:lnTo>
                  <a:lnTo>
                    <a:pt x="1170" y="1502"/>
                  </a:lnTo>
                  <a:lnTo>
                    <a:pt x="1170" y="1506"/>
                  </a:lnTo>
                  <a:lnTo>
                    <a:pt x="1168" y="1506"/>
                  </a:lnTo>
                  <a:lnTo>
                    <a:pt x="1164" y="1508"/>
                  </a:lnTo>
                  <a:close/>
                  <a:moveTo>
                    <a:pt x="1005" y="1508"/>
                  </a:moveTo>
                  <a:lnTo>
                    <a:pt x="914" y="1508"/>
                  </a:lnTo>
                  <a:lnTo>
                    <a:pt x="910" y="1506"/>
                  </a:lnTo>
                  <a:lnTo>
                    <a:pt x="909" y="1506"/>
                  </a:lnTo>
                  <a:lnTo>
                    <a:pt x="909" y="1502"/>
                  </a:lnTo>
                  <a:lnTo>
                    <a:pt x="907" y="1501"/>
                  </a:lnTo>
                  <a:lnTo>
                    <a:pt x="909" y="1499"/>
                  </a:lnTo>
                  <a:lnTo>
                    <a:pt x="909" y="1495"/>
                  </a:lnTo>
                  <a:lnTo>
                    <a:pt x="910" y="1495"/>
                  </a:lnTo>
                  <a:lnTo>
                    <a:pt x="914" y="1493"/>
                  </a:lnTo>
                  <a:lnTo>
                    <a:pt x="1005" y="1493"/>
                  </a:lnTo>
                  <a:lnTo>
                    <a:pt x="1009" y="1495"/>
                  </a:lnTo>
                  <a:lnTo>
                    <a:pt x="1011" y="1495"/>
                  </a:lnTo>
                  <a:lnTo>
                    <a:pt x="1013" y="1499"/>
                  </a:lnTo>
                  <a:lnTo>
                    <a:pt x="1013" y="1501"/>
                  </a:lnTo>
                  <a:lnTo>
                    <a:pt x="1013" y="1502"/>
                  </a:lnTo>
                  <a:lnTo>
                    <a:pt x="1011" y="1506"/>
                  </a:lnTo>
                  <a:lnTo>
                    <a:pt x="1009" y="1506"/>
                  </a:lnTo>
                  <a:lnTo>
                    <a:pt x="1005" y="1508"/>
                  </a:lnTo>
                  <a:close/>
                  <a:moveTo>
                    <a:pt x="848" y="1508"/>
                  </a:moveTo>
                  <a:lnTo>
                    <a:pt x="755" y="1508"/>
                  </a:lnTo>
                  <a:lnTo>
                    <a:pt x="754" y="1506"/>
                  </a:lnTo>
                  <a:lnTo>
                    <a:pt x="752" y="1506"/>
                  </a:lnTo>
                  <a:lnTo>
                    <a:pt x="750" y="1502"/>
                  </a:lnTo>
                  <a:lnTo>
                    <a:pt x="750" y="1501"/>
                  </a:lnTo>
                  <a:lnTo>
                    <a:pt x="750" y="1499"/>
                  </a:lnTo>
                  <a:lnTo>
                    <a:pt x="752" y="1495"/>
                  </a:lnTo>
                  <a:lnTo>
                    <a:pt x="754" y="1495"/>
                  </a:lnTo>
                  <a:lnTo>
                    <a:pt x="755" y="1493"/>
                  </a:lnTo>
                  <a:lnTo>
                    <a:pt x="848" y="1493"/>
                  </a:lnTo>
                  <a:lnTo>
                    <a:pt x="850" y="1495"/>
                  </a:lnTo>
                  <a:lnTo>
                    <a:pt x="852" y="1495"/>
                  </a:lnTo>
                  <a:lnTo>
                    <a:pt x="854" y="1499"/>
                  </a:lnTo>
                  <a:lnTo>
                    <a:pt x="854" y="1501"/>
                  </a:lnTo>
                  <a:lnTo>
                    <a:pt x="854" y="1502"/>
                  </a:lnTo>
                  <a:lnTo>
                    <a:pt x="852" y="1506"/>
                  </a:lnTo>
                  <a:lnTo>
                    <a:pt x="850" y="1506"/>
                  </a:lnTo>
                  <a:lnTo>
                    <a:pt x="848" y="1508"/>
                  </a:lnTo>
                  <a:close/>
                  <a:moveTo>
                    <a:pt x="690" y="1508"/>
                  </a:moveTo>
                  <a:lnTo>
                    <a:pt x="598" y="1508"/>
                  </a:lnTo>
                  <a:lnTo>
                    <a:pt x="595" y="1506"/>
                  </a:lnTo>
                  <a:lnTo>
                    <a:pt x="593" y="1506"/>
                  </a:lnTo>
                  <a:lnTo>
                    <a:pt x="591" y="1502"/>
                  </a:lnTo>
                  <a:lnTo>
                    <a:pt x="591" y="1501"/>
                  </a:lnTo>
                  <a:lnTo>
                    <a:pt x="591" y="1499"/>
                  </a:lnTo>
                  <a:lnTo>
                    <a:pt x="593" y="1495"/>
                  </a:lnTo>
                  <a:lnTo>
                    <a:pt x="595" y="1495"/>
                  </a:lnTo>
                  <a:lnTo>
                    <a:pt x="598" y="1493"/>
                  </a:lnTo>
                  <a:lnTo>
                    <a:pt x="690" y="1493"/>
                  </a:lnTo>
                  <a:lnTo>
                    <a:pt x="692" y="1495"/>
                  </a:lnTo>
                  <a:lnTo>
                    <a:pt x="695" y="1495"/>
                  </a:lnTo>
                  <a:lnTo>
                    <a:pt x="695" y="1499"/>
                  </a:lnTo>
                  <a:lnTo>
                    <a:pt x="697" y="1501"/>
                  </a:lnTo>
                  <a:lnTo>
                    <a:pt x="695" y="1502"/>
                  </a:lnTo>
                  <a:lnTo>
                    <a:pt x="695" y="1506"/>
                  </a:lnTo>
                  <a:lnTo>
                    <a:pt x="692" y="1506"/>
                  </a:lnTo>
                  <a:lnTo>
                    <a:pt x="690" y="1508"/>
                  </a:lnTo>
                  <a:close/>
                  <a:moveTo>
                    <a:pt x="531" y="1508"/>
                  </a:moveTo>
                  <a:lnTo>
                    <a:pt x="440" y="1508"/>
                  </a:lnTo>
                  <a:lnTo>
                    <a:pt x="436" y="1506"/>
                  </a:lnTo>
                  <a:lnTo>
                    <a:pt x="434" y="1506"/>
                  </a:lnTo>
                  <a:lnTo>
                    <a:pt x="432" y="1502"/>
                  </a:lnTo>
                  <a:lnTo>
                    <a:pt x="432" y="1501"/>
                  </a:lnTo>
                  <a:lnTo>
                    <a:pt x="432" y="1499"/>
                  </a:lnTo>
                  <a:lnTo>
                    <a:pt x="434" y="1495"/>
                  </a:lnTo>
                  <a:lnTo>
                    <a:pt x="436" y="1495"/>
                  </a:lnTo>
                  <a:lnTo>
                    <a:pt x="440" y="1493"/>
                  </a:lnTo>
                  <a:lnTo>
                    <a:pt x="531" y="1493"/>
                  </a:lnTo>
                  <a:lnTo>
                    <a:pt x="535" y="1495"/>
                  </a:lnTo>
                  <a:lnTo>
                    <a:pt x="536" y="1495"/>
                  </a:lnTo>
                  <a:lnTo>
                    <a:pt x="538" y="1499"/>
                  </a:lnTo>
                  <a:lnTo>
                    <a:pt x="538" y="1501"/>
                  </a:lnTo>
                  <a:lnTo>
                    <a:pt x="538" y="1502"/>
                  </a:lnTo>
                  <a:lnTo>
                    <a:pt x="536" y="1506"/>
                  </a:lnTo>
                  <a:lnTo>
                    <a:pt x="535" y="1506"/>
                  </a:lnTo>
                  <a:lnTo>
                    <a:pt x="531" y="1508"/>
                  </a:lnTo>
                  <a:close/>
                  <a:moveTo>
                    <a:pt x="374" y="1508"/>
                  </a:moveTo>
                  <a:lnTo>
                    <a:pt x="281" y="1508"/>
                  </a:lnTo>
                  <a:lnTo>
                    <a:pt x="279" y="1506"/>
                  </a:lnTo>
                  <a:lnTo>
                    <a:pt x="277" y="1506"/>
                  </a:lnTo>
                  <a:lnTo>
                    <a:pt x="276" y="1502"/>
                  </a:lnTo>
                  <a:lnTo>
                    <a:pt x="276" y="1501"/>
                  </a:lnTo>
                  <a:lnTo>
                    <a:pt x="276" y="1499"/>
                  </a:lnTo>
                  <a:lnTo>
                    <a:pt x="277" y="1495"/>
                  </a:lnTo>
                  <a:lnTo>
                    <a:pt x="279" y="1495"/>
                  </a:lnTo>
                  <a:lnTo>
                    <a:pt x="281" y="1493"/>
                  </a:lnTo>
                  <a:lnTo>
                    <a:pt x="374" y="1493"/>
                  </a:lnTo>
                  <a:lnTo>
                    <a:pt x="376" y="1495"/>
                  </a:lnTo>
                  <a:lnTo>
                    <a:pt x="378" y="1495"/>
                  </a:lnTo>
                  <a:lnTo>
                    <a:pt x="380" y="1499"/>
                  </a:lnTo>
                  <a:lnTo>
                    <a:pt x="380" y="1501"/>
                  </a:lnTo>
                  <a:lnTo>
                    <a:pt x="380" y="1502"/>
                  </a:lnTo>
                  <a:lnTo>
                    <a:pt x="378" y="1506"/>
                  </a:lnTo>
                  <a:lnTo>
                    <a:pt x="376" y="1506"/>
                  </a:lnTo>
                  <a:lnTo>
                    <a:pt x="374" y="1508"/>
                  </a:lnTo>
                  <a:close/>
                  <a:moveTo>
                    <a:pt x="215" y="1508"/>
                  </a:moveTo>
                  <a:lnTo>
                    <a:pt x="122" y="1508"/>
                  </a:lnTo>
                  <a:lnTo>
                    <a:pt x="120" y="1506"/>
                  </a:lnTo>
                  <a:lnTo>
                    <a:pt x="119" y="1506"/>
                  </a:lnTo>
                  <a:lnTo>
                    <a:pt x="117" y="1502"/>
                  </a:lnTo>
                  <a:lnTo>
                    <a:pt x="117" y="1501"/>
                  </a:lnTo>
                  <a:lnTo>
                    <a:pt x="117" y="1499"/>
                  </a:lnTo>
                  <a:lnTo>
                    <a:pt x="119" y="1495"/>
                  </a:lnTo>
                  <a:lnTo>
                    <a:pt x="120" y="1495"/>
                  </a:lnTo>
                  <a:lnTo>
                    <a:pt x="122" y="1493"/>
                  </a:lnTo>
                  <a:lnTo>
                    <a:pt x="215" y="1493"/>
                  </a:lnTo>
                  <a:lnTo>
                    <a:pt x="217" y="1495"/>
                  </a:lnTo>
                  <a:lnTo>
                    <a:pt x="219" y="1495"/>
                  </a:lnTo>
                  <a:lnTo>
                    <a:pt x="221" y="1499"/>
                  </a:lnTo>
                  <a:lnTo>
                    <a:pt x="223" y="1501"/>
                  </a:lnTo>
                  <a:lnTo>
                    <a:pt x="221" y="1502"/>
                  </a:lnTo>
                  <a:lnTo>
                    <a:pt x="219" y="1506"/>
                  </a:lnTo>
                  <a:lnTo>
                    <a:pt x="217" y="1506"/>
                  </a:lnTo>
                  <a:lnTo>
                    <a:pt x="215" y="1508"/>
                  </a:lnTo>
                  <a:close/>
                  <a:moveTo>
                    <a:pt x="57" y="1508"/>
                  </a:moveTo>
                  <a:lnTo>
                    <a:pt x="6" y="1508"/>
                  </a:lnTo>
                  <a:lnTo>
                    <a:pt x="4" y="1506"/>
                  </a:lnTo>
                  <a:lnTo>
                    <a:pt x="2" y="1506"/>
                  </a:lnTo>
                  <a:lnTo>
                    <a:pt x="0" y="1502"/>
                  </a:lnTo>
                  <a:lnTo>
                    <a:pt x="0" y="1501"/>
                  </a:lnTo>
                  <a:lnTo>
                    <a:pt x="0" y="1499"/>
                  </a:lnTo>
                  <a:lnTo>
                    <a:pt x="2" y="1495"/>
                  </a:lnTo>
                  <a:lnTo>
                    <a:pt x="4" y="1495"/>
                  </a:lnTo>
                  <a:lnTo>
                    <a:pt x="6" y="1493"/>
                  </a:lnTo>
                  <a:lnTo>
                    <a:pt x="57" y="1493"/>
                  </a:lnTo>
                  <a:lnTo>
                    <a:pt x="60" y="1495"/>
                  </a:lnTo>
                  <a:lnTo>
                    <a:pt x="62" y="1495"/>
                  </a:lnTo>
                  <a:lnTo>
                    <a:pt x="64" y="1499"/>
                  </a:lnTo>
                  <a:lnTo>
                    <a:pt x="64" y="1501"/>
                  </a:lnTo>
                  <a:lnTo>
                    <a:pt x="64" y="1502"/>
                  </a:lnTo>
                  <a:lnTo>
                    <a:pt x="62" y="1506"/>
                  </a:lnTo>
                  <a:lnTo>
                    <a:pt x="60" y="1506"/>
                  </a:lnTo>
                  <a:lnTo>
                    <a:pt x="57" y="150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6435" name="Freeform 76"/>
            <p:cNvSpPr>
              <a:spLocks/>
            </p:cNvSpPr>
            <p:nvPr/>
          </p:nvSpPr>
          <p:spPr bwMode="auto">
            <a:xfrm>
              <a:off x="1370" y="2023"/>
              <a:ext cx="61" cy="122"/>
            </a:xfrm>
            <a:custGeom>
              <a:avLst/>
              <a:gdLst>
                <a:gd name="T0" fmla="*/ 1 w 122"/>
                <a:gd name="T1" fmla="*/ 0 h 243"/>
                <a:gd name="T2" fmla="*/ 0 w 122"/>
                <a:gd name="T3" fmla="*/ 1 h 243"/>
                <a:gd name="T4" fmla="*/ 1 w 122"/>
                <a:gd name="T5" fmla="*/ 2 h 243"/>
                <a:gd name="T6" fmla="*/ 0 60000 65536"/>
                <a:gd name="T7" fmla="*/ 0 60000 65536"/>
                <a:gd name="T8" fmla="*/ 0 60000 65536"/>
                <a:gd name="T9" fmla="*/ 0 w 122"/>
                <a:gd name="T10" fmla="*/ 0 h 243"/>
                <a:gd name="T11" fmla="*/ 122 w 122"/>
                <a:gd name="T12" fmla="*/ 243 h 2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2" h="243">
                  <a:moveTo>
                    <a:pt x="122" y="0"/>
                  </a:moveTo>
                  <a:lnTo>
                    <a:pt x="0" y="122"/>
                  </a:lnTo>
                  <a:lnTo>
                    <a:pt x="122" y="24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36" name="Rectangle 77"/>
            <p:cNvSpPr>
              <a:spLocks noChangeArrowheads="1"/>
            </p:cNvSpPr>
            <p:nvPr/>
          </p:nvSpPr>
          <p:spPr bwMode="auto">
            <a:xfrm>
              <a:off x="1215" y="1809"/>
              <a:ext cx="77" cy="1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37" name="Rectangle 78"/>
            <p:cNvSpPr>
              <a:spLocks noChangeArrowheads="1"/>
            </p:cNvSpPr>
            <p:nvPr/>
          </p:nvSpPr>
          <p:spPr bwMode="auto">
            <a:xfrm>
              <a:off x="1215" y="1809"/>
              <a:ext cx="77" cy="116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38" name="Rectangle 80"/>
            <p:cNvSpPr>
              <a:spLocks noChangeArrowheads="1"/>
            </p:cNvSpPr>
            <p:nvPr/>
          </p:nvSpPr>
          <p:spPr bwMode="auto">
            <a:xfrm>
              <a:off x="1401" y="1941"/>
              <a:ext cx="78" cy="116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387" name="AutoShape 83"/>
          <p:cNvSpPr>
            <a:spLocks noChangeArrowheads="1"/>
          </p:cNvSpPr>
          <p:nvPr/>
        </p:nvSpPr>
        <p:spPr bwMode="auto">
          <a:xfrm rot="10800000">
            <a:off x="2725738" y="2106613"/>
            <a:ext cx="1846262" cy="477837"/>
          </a:xfrm>
          <a:prstGeom prst="foldedCorner">
            <a:avLst>
              <a:gd name="adj" fmla="val 125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88" name="Text Box 84"/>
          <p:cNvSpPr txBox="1">
            <a:spLocks noChangeArrowheads="1"/>
          </p:cNvSpPr>
          <p:nvPr/>
        </p:nvSpPr>
        <p:spPr bwMode="auto">
          <a:xfrm>
            <a:off x="2714625" y="2127250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sz="1200" b="1"/>
              <a:t>Esto es lo que la hace genérica a la colección</a:t>
            </a:r>
          </a:p>
        </p:txBody>
      </p:sp>
      <p:sp>
        <p:nvSpPr>
          <p:cNvPr id="16389" name="Line 89"/>
          <p:cNvSpPr>
            <a:spLocks noChangeShapeType="1"/>
          </p:cNvSpPr>
          <p:nvPr/>
        </p:nvSpPr>
        <p:spPr bwMode="auto">
          <a:xfrm>
            <a:off x="3500438" y="2571750"/>
            <a:ext cx="0" cy="1081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Colecciones Genéricas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Realizaciones (2)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5834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Colecciones Genéricas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Realizaciones (3)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835150"/>
            <a:ext cx="7818437" cy="593725"/>
          </a:xfrm>
        </p:spPr>
        <p:txBody>
          <a:bodyPr/>
          <a:lstStyle/>
          <a:p>
            <a:pPr eaLnBrk="1" hangingPunct="1"/>
            <a:r>
              <a:rPr lang="es-ES_tradnl"/>
              <a:t>Estructura de una colección genérica:</a:t>
            </a:r>
          </a:p>
        </p:txBody>
      </p:sp>
      <p:sp>
        <p:nvSpPr>
          <p:cNvPr id="17411" name="AutoShape 12"/>
          <p:cNvSpPr>
            <a:spLocks noChangeArrowheads="1"/>
          </p:cNvSpPr>
          <p:nvPr/>
        </p:nvSpPr>
        <p:spPr bwMode="auto">
          <a:xfrm>
            <a:off x="3698875" y="2962275"/>
            <a:ext cx="792163" cy="647700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2" name="AutoShape 14"/>
          <p:cNvSpPr>
            <a:spLocks noChangeArrowheads="1"/>
          </p:cNvSpPr>
          <p:nvPr/>
        </p:nvSpPr>
        <p:spPr bwMode="auto">
          <a:xfrm>
            <a:off x="4851400" y="3105150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4922838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4" name="Oval 19"/>
          <p:cNvSpPr>
            <a:spLocks noChangeArrowheads="1"/>
          </p:cNvSpPr>
          <p:nvPr/>
        </p:nvSpPr>
        <p:spPr bwMode="auto">
          <a:xfrm>
            <a:off x="4995863" y="32496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5" name="Rectangle 20"/>
          <p:cNvSpPr>
            <a:spLocks noChangeArrowheads="1"/>
          </p:cNvSpPr>
          <p:nvPr/>
        </p:nvSpPr>
        <p:spPr bwMode="auto">
          <a:xfrm>
            <a:off x="5283200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6" name="Oval 21"/>
          <p:cNvSpPr>
            <a:spLocks noChangeArrowheads="1"/>
          </p:cNvSpPr>
          <p:nvPr/>
        </p:nvSpPr>
        <p:spPr bwMode="auto">
          <a:xfrm>
            <a:off x="5356225" y="32496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7" name="AutoShape 22"/>
          <p:cNvSpPr>
            <a:spLocks noChangeArrowheads="1"/>
          </p:cNvSpPr>
          <p:nvPr/>
        </p:nvSpPr>
        <p:spPr bwMode="auto">
          <a:xfrm>
            <a:off x="5788025" y="3105150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8" name="Rectangle 23"/>
          <p:cNvSpPr>
            <a:spLocks noChangeArrowheads="1"/>
          </p:cNvSpPr>
          <p:nvPr/>
        </p:nvSpPr>
        <p:spPr bwMode="auto">
          <a:xfrm>
            <a:off x="5859463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19" name="Oval 24"/>
          <p:cNvSpPr>
            <a:spLocks noChangeArrowheads="1"/>
          </p:cNvSpPr>
          <p:nvPr/>
        </p:nvSpPr>
        <p:spPr bwMode="auto">
          <a:xfrm>
            <a:off x="5932488" y="32496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0" name="Rectangle 25"/>
          <p:cNvSpPr>
            <a:spLocks noChangeArrowheads="1"/>
          </p:cNvSpPr>
          <p:nvPr/>
        </p:nvSpPr>
        <p:spPr bwMode="auto">
          <a:xfrm>
            <a:off x="6219825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1" name="Oval 26"/>
          <p:cNvSpPr>
            <a:spLocks noChangeArrowheads="1"/>
          </p:cNvSpPr>
          <p:nvPr/>
        </p:nvSpPr>
        <p:spPr bwMode="auto">
          <a:xfrm>
            <a:off x="6292850" y="32496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2" name="AutoShape 27"/>
          <p:cNvSpPr>
            <a:spLocks noChangeArrowheads="1"/>
          </p:cNvSpPr>
          <p:nvPr/>
        </p:nvSpPr>
        <p:spPr bwMode="auto">
          <a:xfrm>
            <a:off x="6723063" y="3105150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3" name="Rectangle 28"/>
          <p:cNvSpPr>
            <a:spLocks noChangeArrowheads="1"/>
          </p:cNvSpPr>
          <p:nvPr/>
        </p:nvSpPr>
        <p:spPr bwMode="auto">
          <a:xfrm>
            <a:off x="6794500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4" name="Oval 29"/>
          <p:cNvSpPr>
            <a:spLocks noChangeArrowheads="1"/>
          </p:cNvSpPr>
          <p:nvPr/>
        </p:nvSpPr>
        <p:spPr bwMode="auto">
          <a:xfrm>
            <a:off x="6867525" y="32496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5" name="Rectangle 30"/>
          <p:cNvSpPr>
            <a:spLocks noChangeArrowheads="1"/>
          </p:cNvSpPr>
          <p:nvPr/>
        </p:nvSpPr>
        <p:spPr bwMode="auto">
          <a:xfrm>
            <a:off x="7154863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6" name="Oval 31"/>
          <p:cNvSpPr>
            <a:spLocks noChangeArrowheads="1"/>
          </p:cNvSpPr>
          <p:nvPr/>
        </p:nvSpPr>
        <p:spPr bwMode="auto">
          <a:xfrm>
            <a:off x="7227888" y="32496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27" name="Oval 32"/>
          <p:cNvSpPr>
            <a:spLocks noChangeArrowheads="1"/>
          </p:cNvSpPr>
          <p:nvPr/>
        </p:nvSpPr>
        <p:spPr bwMode="auto">
          <a:xfrm>
            <a:off x="4779963" y="4043363"/>
            <a:ext cx="503237" cy="503237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7428" name="AutoShape 33"/>
          <p:cNvCxnSpPr>
            <a:cxnSpLocks noChangeShapeType="1"/>
            <a:stCxn id="17414" idx="4"/>
            <a:endCxn id="17427" idx="0"/>
          </p:cNvCxnSpPr>
          <p:nvPr/>
        </p:nvCxnSpPr>
        <p:spPr bwMode="auto">
          <a:xfrm>
            <a:off x="5032375" y="3335338"/>
            <a:ext cx="0" cy="693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34"/>
          <p:cNvCxnSpPr>
            <a:cxnSpLocks noChangeShapeType="1"/>
            <a:stCxn id="17416" idx="6"/>
            <a:endCxn id="17417" idx="1"/>
          </p:cNvCxnSpPr>
          <p:nvPr/>
        </p:nvCxnSpPr>
        <p:spPr bwMode="auto">
          <a:xfrm>
            <a:off x="5441950" y="3286125"/>
            <a:ext cx="3317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35"/>
          <p:cNvSpPr>
            <a:spLocks noChangeArrowheads="1"/>
          </p:cNvSpPr>
          <p:nvPr/>
        </p:nvSpPr>
        <p:spPr bwMode="auto">
          <a:xfrm>
            <a:off x="5715000" y="4041775"/>
            <a:ext cx="503238" cy="503238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7431" name="AutoShape 36"/>
          <p:cNvCxnSpPr>
            <a:cxnSpLocks noChangeShapeType="1"/>
            <a:stCxn id="17419" idx="4"/>
            <a:endCxn id="17430" idx="0"/>
          </p:cNvCxnSpPr>
          <p:nvPr/>
        </p:nvCxnSpPr>
        <p:spPr bwMode="auto">
          <a:xfrm flipH="1">
            <a:off x="5967413" y="3335338"/>
            <a:ext cx="1587" cy="692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37"/>
          <p:cNvSpPr>
            <a:spLocks noChangeArrowheads="1"/>
          </p:cNvSpPr>
          <p:nvPr/>
        </p:nvSpPr>
        <p:spPr bwMode="auto">
          <a:xfrm>
            <a:off x="6651625" y="4041775"/>
            <a:ext cx="503238" cy="503238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7433" name="AutoShape 38"/>
          <p:cNvCxnSpPr>
            <a:cxnSpLocks noChangeShapeType="1"/>
            <a:stCxn id="17424" idx="4"/>
            <a:endCxn id="17432" idx="0"/>
          </p:cNvCxnSpPr>
          <p:nvPr/>
        </p:nvCxnSpPr>
        <p:spPr bwMode="auto">
          <a:xfrm>
            <a:off x="6904038" y="3335338"/>
            <a:ext cx="0" cy="692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39"/>
          <p:cNvCxnSpPr>
            <a:cxnSpLocks noChangeShapeType="1"/>
            <a:stCxn id="17421" idx="6"/>
            <a:endCxn id="17422" idx="1"/>
          </p:cNvCxnSpPr>
          <p:nvPr/>
        </p:nvCxnSpPr>
        <p:spPr bwMode="auto">
          <a:xfrm>
            <a:off x="6378575" y="3286125"/>
            <a:ext cx="330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Rectangle 40"/>
          <p:cNvSpPr>
            <a:spLocks noChangeArrowheads="1"/>
          </p:cNvSpPr>
          <p:nvPr/>
        </p:nvSpPr>
        <p:spPr bwMode="auto">
          <a:xfrm>
            <a:off x="7731125" y="3178175"/>
            <a:ext cx="144463" cy="215900"/>
          </a:xfrm>
          <a:prstGeom prst="rect">
            <a:avLst/>
          </a:prstGeom>
          <a:solidFill>
            <a:schemeClr val="bg1"/>
          </a:solidFill>
          <a:ln w="63500" cmpd="dbl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7436" name="AutoShape 41"/>
          <p:cNvCxnSpPr>
            <a:cxnSpLocks noChangeShapeType="1"/>
            <a:stCxn id="17426" idx="6"/>
            <a:endCxn id="17435" idx="1"/>
          </p:cNvCxnSpPr>
          <p:nvPr/>
        </p:nvCxnSpPr>
        <p:spPr bwMode="auto">
          <a:xfrm>
            <a:off x="7313613" y="3286125"/>
            <a:ext cx="3857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Line 42"/>
          <p:cNvSpPr>
            <a:spLocks noChangeShapeType="1"/>
          </p:cNvSpPr>
          <p:nvPr/>
        </p:nvSpPr>
        <p:spPr bwMode="auto">
          <a:xfrm>
            <a:off x="7700963" y="31718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17438" name="Line 43"/>
          <p:cNvSpPr>
            <a:spLocks noChangeShapeType="1"/>
          </p:cNvSpPr>
          <p:nvPr/>
        </p:nvSpPr>
        <p:spPr bwMode="auto">
          <a:xfrm>
            <a:off x="7773988" y="31718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17439" name="Rectangle 44"/>
          <p:cNvSpPr>
            <a:spLocks noChangeArrowheads="1"/>
          </p:cNvSpPr>
          <p:nvPr/>
        </p:nvSpPr>
        <p:spPr bwMode="auto">
          <a:xfrm>
            <a:off x="4130675" y="31781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7440" name="Oval 45"/>
          <p:cNvSpPr>
            <a:spLocks noChangeArrowheads="1"/>
          </p:cNvSpPr>
          <p:nvPr/>
        </p:nvSpPr>
        <p:spPr bwMode="auto">
          <a:xfrm>
            <a:off x="4203700" y="32496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7441" name="AutoShape 46"/>
          <p:cNvCxnSpPr>
            <a:cxnSpLocks noChangeShapeType="1"/>
            <a:stCxn id="17440" idx="6"/>
            <a:endCxn id="17412" idx="1"/>
          </p:cNvCxnSpPr>
          <p:nvPr/>
        </p:nvCxnSpPr>
        <p:spPr bwMode="auto">
          <a:xfrm>
            <a:off x="4289425" y="3286125"/>
            <a:ext cx="5476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Text Box 51"/>
          <p:cNvSpPr txBox="1">
            <a:spLocks noChangeArrowheads="1"/>
          </p:cNvSpPr>
          <p:nvPr/>
        </p:nvSpPr>
        <p:spPr bwMode="auto">
          <a:xfrm>
            <a:off x="3810000" y="36814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List</a:t>
            </a:r>
            <a:endParaRPr lang="en-US" sz="1400" u="sng"/>
          </a:p>
        </p:txBody>
      </p:sp>
      <p:sp>
        <p:nvSpPr>
          <p:cNvPr id="17443" name="Text Box 52"/>
          <p:cNvSpPr txBox="1">
            <a:spLocks noChangeArrowheads="1"/>
          </p:cNvSpPr>
          <p:nvPr/>
        </p:nvSpPr>
        <p:spPr bwMode="auto">
          <a:xfrm>
            <a:off x="4848225" y="27463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17444" name="Text Box 53"/>
          <p:cNvSpPr txBox="1">
            <a:spLocks noChangeArrowheads="1"/>
          </p:cNvSpPr>
          <p:nvPr/>
        </p:nvSpPr>
        <p:spPr bwMode="auto">
          <a:xfrm>
            <a:off x="5788025" y="27463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17445" name="Text Box 54"/>
          <p:cNvSpPr txBox="1">
            <a:spLocks noChangeArrowheads="1"/>
          </p:cNvSpPr>
          <p:nvPr/>
        </p:nvSpPr>
        <p:spPr bwMode="auto">
          <a:xfrm>
            <a:off x="6723063" y="27463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17446" name="Text Box 56"/>
          <p:cNvSpPr txBox="1">
            <a:spLocks noChangeArrowheads="1"/>
          </p:cNvSpPr>
          <p:nvPr/>
        </p:nvSpPr>
        <p:spPr bwMode="auto">
          <a:xfrm>
            <a:off x="4448014" y="4618038"/>
            <a:ext cx="1149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 dirty="0"/>
              <a:t>p1: Persona</a:t>
            </a:r>
            <a:endParaRPr lang="en-US" sz="1400" u="sng" dirty="0"/>
          </a:p>
        </p:txBody>
      </p:sp>
      <p:sp>
        <p:nvSpPr>
          <p:cNvPr id="17447" name="Text Box 57"/>
          <p:cNvSpPr txBox="1">
            <a:spLocks noChangeArrowheads="1"/>
          </p:cNvSpPr>
          <p:nvPr/>
        </p:nvSpPr>
        <p:spPr bwMode="auto">
          <a:xfrm>
            <a:off x="5436096" y="4618038"/>
            <a:ext cx="1149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 dirty="0"/>
              <a:t>p2: Persona</a:t>
            </a:r>
            <a:endParaRPr lang="en-US" sz="1400" u="sng" dirty="0"/>
          </a:p>
        </p:txBody>
      </p:sp>
      <p:sp>
        <p:nvSpPr>
          <p:cNvPr id="17448" name="Text Box 58"/>
          <p:cNvSpPr txBox="1">
            <a:spLocks noChangeArrowheads="1"/>
          </p:cNvSpPr>
          <p:nvPr/>
        </p:nvSpPr>
        <p:spPr bwMode="auto">
          <a:xfrm>
            <a:off x="6518670" y="4618038"/>
            <a:ext cx="11496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 dirty="0"/>
              <a:t>p3: Persona</a:t>
            </a:r>
            <a:endParaRPr lang="en-US" sz="1400" u="sng" dirty="0"/>
          </a:p>
        </p:txBody>
      </p:sp>
      <p:sp>
        <p:nvSpPr>
          <p:cNvPr id="17449" name="Text Box 60"/>
          <p:cNvSpPr txBox="1">
            <a:spLocks noChangeArrowheads="1"/>
          </p:cNvSpPr>
          <p:nvPr/>
        </p:nvSpPr>
        <p:spPr bwMode="auto">
          <a:xfrm>
            <a:off x="4545013" y="5805488"/>
            <a:ext cx="299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/>
              <a:t>Vistos como elementos que</a:t>
            </a:r>
          </a:p>
          <a:p>
            <a:pPr algn="ctr" eaLnBrk="1" hangingPunct="1"/>
            <a:r>
              <a:rPr lang="es-ES_tradnl"/>
              <a:t>realizan </a:t>
            </a:r>
            <a:r>
              <a:rPr lang="es-ES_tradnl" b="1">
                <a:latin typeface="Lucida Console" pitchFamily="49" charset="0"/>
              </a:rPr>
              <a:t>ICollectible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17450" name="AutoShape 61"/>
          <p:cNvSpPr>
            <a:spLocks noChangeArrowheads="1"/>
          </p:cNvSpPr>
          <p:nvPr/>
        </p:nvSpPr>
        <p:spPr bwMode="auto">
          <a:xfrm>
            <a:off x="3429000" y="2565400"/>
            <a:ext cx="4605338" cy="25923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426098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7451" name="Picture 62" descr="implementacion - colecciones ad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8"/>
          <a:stretch>
            <a:fillRect/>
          </a:stretch>
        </p:blipFill>
        <p:spPr bwMode="auto">
          <a:xfrm>
            <a:off x="792163" y="3213100"/>
            <a:ext cx="17018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52" name="Text Box 63"/>
          <p:cNvSpPr txBox="1">
            <a:spLocks noChangeArrowheads="1"/>
          </p:cNvSpPr>
          <p:nvPr/>
        </p:nvSpPr>
        <p:spPr bwMode="auto">
          <a:xfrm>
            <a:off x="2571750" y="3429000"/>
            <a:ext cx="714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000" b="1">
                <a:sym typeface="Symbol" pitchFamily="18" charset="2"/>
              </a:rPr>
              <a:t></a:t>
            </a:r>
          </a:p>
        </p:txBody>
      </p:sp>
      <p:sp>
        <p:nvSpPr>
          <p:cNvPr id="17453" name="Freeform 66"/>
          <p:cNvSpPr>
            <a:spLocks/>
          </p:cNvSpPr>
          <p:nvPr/>
        </p:nvSpPr>
        <p:spPr bwMode="auto">
          <a:xfrm>
            <a:off x="7242175" y="4292600"/>
            <a:ext cx="647700" cy="1800225"/>
          </a:xfrm>
          <a:custGeom>
            <a:avLst/>
            <a:gdLst>
              <a:gd name="T0" fmla="*/ 2147483647 w 408"/>
              <a:gd name="T1" fmla="*/ 2147483647 h 1179"/>
              <a:gd name="T2" fmla="*/ 2147483647 w 408"/>
              <a:gd name="T3" fmla="*/ 2147483647 h 1179"/>
              <a:gd name="T4" fmla="*/ 2147483647 w 408"/>
              <a:gd name="T5" fmla="*/ 0 h 1179"/>
              <a:gd name="T6" fmla="*/ 0 w 408"/>
              <a:gd name="T7" fmla="*/ 0 h 1179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179"/>
              <a:gd name="T14" fmla="*/ 408 w 408"/>
              <a:gd name="T15" fmla="*/ 1179 h 1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179">
                <a:moveTo>
                  <a:pt x="182" y="1179"/>
                </a:moveTo>
                <a:lnTo>
                  <a:pt x="408" y="998"/>
                </a:lnTo>
                <a:lnTo>
                  <a:pt x="40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55" name="Text Box 59"/>
          <p:cNvSpPr txBox="1">
            <a:spLocks noChangeArrowheads="1"/>
          </p:cNvSpPr>
          <p:nvPr/>
        </p:nvSpPr>
        <p:spPr bwMode="auto">
          <a:xfrm>
            <a:off x="639763" y="5732463"/>
            <a:ext cx="246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/>
              <a:t>realiza </a:t>
            </a:r>
            <a:r>
              <a:rPr lang="es-ES_tradnl" b="1">
                <a:latin typeface="Lucida Console" pitchFamily="49" charset="0"/>
              </a:rPr>
              <a:t>ICollection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17456" name="Freeform 65"/>
          <p:cNvSpPr>
            <a:spLocks/>
          </p:cNvSpPr>
          <p:nvPr/>
        </p:nvSpPr>
        <p:spPr bwMode="auto">
          <a:xfrm>
            <a:off x="3217863" y="3643313"/>
            <a:ext cx="576262" cy="2305050"/>
          </a:xfrm>
          <a:custGeom>
            <a:avLst/>
            <a:gdLst>
              <a:gd name="T0" fmla="*/ 0 w 363"/>
              <a:gd name="T1" fmla="*/ 2147483647 h 1452"/>
              <a:gd name="T2" fmla="*/ 2147483647 w 363"/>
              <a:gd name="T3" fmla="*/ 2147483647 h 1452"/>
              <a:gd name="T4" fmla="*/ 2147483647 w 363"/>
              <a:gd name="T5" fmla="*/ 2147483647 h 1452"/>
              <a:gd name="T6" fmla="*/ 2147483647 w 363"/>
              <a:gd name="T7" fmla="*/ 0 h 1452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452"/>
              <a:gd name="T14" fmla="*/ 363 w 363"/>
              <a:gd name="T15" fmla="*/ 1452 h 14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452">
                <a:moveTo>
                  <a:pt x="0" y="1452"/>
                </a:moveTo>
                <a:lnTo>
                  <a:pt x="268" y="1235"/>
                </a:lnTo>
                <a:lnTo>
                  <a:pt x="268" y="354"/>
                </a:lnTo>
                <a:lnTo>
                  <a:pt x="363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39664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/>
          <a:lstStyle/>
          <a:p>
            <a:pPr eaLnBrk="1" hangingPunct="1"/>
            <a:r>
              <a:rPr lang="es-ES_tradnl" sz="3700"/>
              <a:t>Realización de una Col. Genérica</a:t>
            </a:r>
            <a:endParaRPr lang="en-US" sz="37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La interfaz  </a:t>
            </a:r>
            <a:r>
              <a:rPr lang="es-ES_tradnl" sz="3000" b="1">
                <a:latin typeface="Lucida Console" pitchFamily="49" charset="0"/>
              </a:rPr>
              <a:t>ICollection</a:t>
            </a:r>
            <a:r>
              <a:rPr lang="es-ES_tradnl"/>
              <a:t>  declara qué servicios debe proveer una colección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Es posible realizar dicha interfaz de diferentes maneras mediante diferentes estructuras de datos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Realizaciones posibles: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Array o Vector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Lista común o doblemente enlazada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Arbol binario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Etc.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5960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Realización de una Colección Genérica</a:t>
            </a:r>
            <a:r>
              <a:rPr lang="es-ES_tradnl"/>
              <a:t> Lista Común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/>
              <a:t>El diseño de una lista común utilizando clases no difiere significativamente del diseño usual</a:t>
            </a:r>
            <a:endParaRPr lang="en-US"/>
          </a:p>
        </p:txBody>
      </p:sp>
      <p:pic>
        <p:nvPicPr>
          <p:cNvPr id="19460" name="Picture 5" descr="implementacion - colecciones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322638"/>
            <a:ext cx="49688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721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440613" cy="1081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Realización de una Colección Genérica</a:t>
            </a:r>
            <a:br>
              <a:rPr lang="es-ES_tradnl"/>
            </a:br>
            <a:r>
              <a:rPr lang="es-ES_tradnl"/>
              <a:t>Lista Común (2)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/>
              <a:t>Las operaciones no se resuelven en forma completa en la clase </a:t>
            </a:r>
            <a:r>
              <a:rPr lang="es-ES_tradnl" sz="3000" b="1">
                <a:latin typeface="Lucida Console" pitchFamily="49" charset="0"/>
              </a:rPr>
              <a:t>List</a:t>
            </a:r>
            <a:endParaRPr lang="en-US" sz="3000" b="1">
              <a:latin typeface="Lucida Console" pitchFamily="49" charset="0"/>
            </a:endParaRPr>
          </a:p>
        </p:txBody>
      </p:sp>
      <p:sp>
        <p:nvSpPr>
          <p:cNvPr id="20484" name="Rectangle 14"/>
          <p:cNvSpPr>
            <a:spLocks noChangeArrowheads="1"/>
          </p:cNvSpPr>
          <p:nvPr/>
        </p:nvSpPr>
        <p:spPr bwMode="auto">
          <a:xfrm>
            <a:off x="3203575" y="5848350"/>
            <a:ext cx="1230313" cy="38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5" name="Rectangle 15"/>
          <p:cNvSpPr>
            <a:spLocks noChangeArrowheads="1"/>
          </p:cNvSpPr>
          <p:nvPr/>
        </p:nvSpPr>
        <p:spPr bwMode="auto">
          <a:xfrm>
            <a:off x="3203575" y="5848350"/>
            <a:ext cx="1230313" cy="3889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6" name="Line 16"/>
          <p:cNvSpPr>
            <a:spLocks noChangeShapeType="1"/>
          </p:cNvSpPr>
          <p:nvPr/>
        </p:nvSpPr>
        <p:spPr bwMode="auto">
          <a:xfrm>
            <a:off x="3600450" y="6115050"/>
            <a:ext cx="43656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3600450" y="5932488"/>
            <a:ext cx="423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 : List</a:t>
            </a:r>
            <a:endParaRPr lang="es-ES"/>
          </a:p>
        </p:txBody>
      </p:sp>
      <p:sp>
        <p:nvSpPr>
          <p:cNvPr id="20488" name="Line 18"/>
          <p:cNvSpPr>
            <a:spLocks noChangeShapeType="1"/>
          </p:cNvSpPr>
          <p:nvPr/>
        </p:nvSpPr>
        <p:spPr bwMode="auto">
          <a:xfrm>
            <a:off x="1651000" y="6042025"/>
            <a:ext cx="1552575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89" name="Rectangle 19"/>
          <p:cNvSpPr>
            <a:spLocks noChangeArrowheads="1"/>
          </p:cNvSpPr>
          <p:nvPr/>
        </p:nvSpPr>
        <p:spPr bwMode="auto">
          <a:xfrm>
            <a:off x="2036763" y="5543550"/>
            <a:ext cx="10033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1: remove(o)</a:t>
            </a:r>
            <a:endParaRPr lang="es-ES"/>
          </a:p>
        </p:txBody>
      </p:sp>
      <p:sp>
        <p:nvSpPr>
          <p:cNvPr id="20490" name="Line 20"/>
          <p:cNvSpPr>
            <a:spLocks noChangeShapeType="1"/>
          </p:cNvSpPr>
          <p:nvPr/>
        </p:nvSpPr>
        <p:spPr bwMode="auto">
          <a:xfrm>
            <a:off x="2282825" y="5913438"/>
            <a:ext cx="2984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91" name="Freeform 21"/>
          <p:cNvSpPr>
            <a:spLocks/>
          </p:cNvSpPr>
          <p:nvPr/>
        </p:nvSpPr>
        <p:spPr bwMode="auto">
          <a:xfrm>
            <a:off x="2566988" y="5861050"/>
            <a:ext cx="103187" cy="104775"/>
          </a:xfrm>
          <a:custGeom>
            <a:avLst/>
            <a:gdLst>
              <a:gd name="T0" fmla="*/ 0 w 131"/>
              <a:gd name="T1" fmla="*/ 0 h 131"/>
              <a:gd name="T2" fmla="*/ 2147483647 w 131"/>
              <a:gd name="T3" fmla="*/ 2147483647 h 131"/>
              <a:gd name="T4" fmla="*/ 0 w 131"/>
              <a:gd name="T5" fmla="*/ 2147483647 h 131"/>
              <a:gd name="T6" fmla="*/ 0 w 131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31"/>
              <a:gd name="T13" fmla="*/ 0 h 131"/>
              <a:gd name="T14" fmla="*/ 131 w 131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" h="131">
                <a:moveTo>
                  <a:pt x="0" y="0"/>
                </a:moveTo>
                <a:lnTo>
                  <a:pt x="131" y="66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2" name="Rectangle 22"/>
          <p:cNvSpPr>
            <a:spLocks noChangeArrowheads="1"/>
          </p:cNvSpPr>
          <p:nvPr/>
        </p:nvSpPr>
        <p:spPr bwMode="auto">
          <a:xfrm>
            <a:off x="6538913" y="5848350"/>
            <a:ext cx="1198562" cy="38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3" name="Rectangle 23"/>
          <p:cNvSpPr>
            <a:spLocks noChangeArrowheads="1"/>
          </p:cNvSpPr>
          <p:nvPr/>
        </p:nvSpPr>
        <p:spPr bwMode="auto">
          <a:xfrm>
            <a:off x="6538913" y="5848350"/>
            <a:ext cx="1198562" cy="3889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4" name="Line 24"/>
          <p:cNvSpPr>
            <a:spLocks noChangeShapeType="1"/>
          </p:cNvSpPr>
          <p:nvPr/>
        </p:nvSpPr>
        <p:spPr bwMode="auto">
          <a:xfrm>
            <a:off x="6697663" y="6115050"/>
            <a:ext cx="88423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95" name="Rectangle 25"/>
          <p:cNvSpPr>
            <a:spLocks noChangeArrowheads="1"/>
          </p:cNvSpPr>
          <p:nvPr/>
        </p:nvSpPr>
        <p:spPr bwMode="auto">
          <a:xfrm>
            <a:off x="6697663" y="5932488"/>
            <a:ext cx="857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first : Node</a:t>
            </a:r>
            <a:endParaRPr lang="es-E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>
            <a:off x="4435475" y="6042025"/>
            <a:ext cx="2103438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97" name="Line 28"/>
          <p:cNvSpPr>
            <a:spLocks noChangeShapeType="1"/>
          </p:cNvSpPr>
          <p:nvPr/>
        </p:nvSpPr>
        <p:spPr bwMode="auto">
          <a:xfrm>
            <a:off x="5327650" y="5907088"/>
            <a:ext cx="296863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498" name="Freeform 29"/>
          <p:cNvSpPr>
            <a:spLocks/>
          </p:cNvSpPr>
          <p:nvPr/>
        </p:nvSpPr>
        <p:spPr bwMode="auto">
          <a:xfrm>
            <a:off x="5611813" y="5854700"/>
            <a:ext cx="103187" cy="104775"/>
          </a:xfrm>
          <a:custGeom>
            <a:avLst/>
            <a:gdLst>
              <a:gd name="T0" fmla="*/ 0 w 132"/>
              <a:gd name="T1" fmla="*/ 0 h 131"/>
              <a:gd name="T2" fmla="*/ 2147483647 w 132"/>
              <a:gd name="T3" fmla="*/ 2147483647 h 131"/>
              <a:gd name="T4" fmla="*/ 0 w 132"/>
              <a:gd name="T5" fmla="*/ 2147483647 h 131"/>
              <a:gd name="T6" fmla="*/ 0 w 132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131"/>
              <a:gd name="T14" fmla="*/ 132 w 132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131">
                <a:moveTo>
                  <a:pt x="0" y="0"/>
                </a:moveTo>
                <a:lnTo>
                  <a:pt x="132" y="66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99" name="Rectangle 30"/>
          <p:cNvSpPr>
            <a:spLocks noChangeArrowheads="1"/>
          </p:cNvSpPr>
          <p:nvPr/>
        </p:nvSpPr>
        <p:spPr bwMode="auto">
          <a:xfrm>
            <a:off x="4505325" y="5029200"/>
            <a:ext cx="2141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1.2a*: [e &lt;&gt; o] e:=getNext()</a:t>
            </a:r>
            <a:endParaRPr lang="es-ES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5327650" y="5397500"/>
            <a:ext cx="296863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01" name="Freeform 32"/>
          <p:cNvSpPr>
            <a:spLocks/>
          </p:cNvSpPr>
          <p:nvPr/>
        </p:nvSpPr>
        <p:spPr bwMode="auto">
          <a:xfrm>
            <a:off x="5611813" y="5345113"/>
            <a:ext cx="103187" cy="104775"/>
          </a:xfrm>
          <a:custGeom>
            <a:avLst/>
            <a:gdLst>
              <a:gd name="T0" fmla="*/ 0 w 132"/>
              <a:gd name="T1" fmla="*/ 0 h 131"/>
              <a:gd name="T2" fmla="*/ 2147483647 w 132"/>
              <a:gd name="T3" fmla="*/ 2147483647 h 131"/>
              <a:gd name="T4" fmla="*/ 0 w 132"/>
              <a:gd name="T5" fmla="*/ 2147483647 h 131"/>
              <a:gd name="T6" fmla="*/ 0 w 132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131"/>
              <a:gd name="T14" fmla="*/ 132 w 132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131">
                <a:moveTo>
                  <a:pt x="0" y="0"/>
                </a:moveTo>
                <a:lnTo>
                  <a:pt x="132" y="66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2" name="Rectangle 35"/>
          <p:cNvSpPr>
            <a:spLocks noChangeArrowheads="1"/>
          </p:cNvSpPr>
          <p:nvPr/>
        </p:nvSpPr>
        <p:spPr bwMode="auto">
          <a:xfrm>
            <a:off x="4540250" y="5534025"/>
            <a:ext cx="1795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1.2b: [e = o] remove(o)</a:t>
            </a:r>
            <a:endParaRPr lang="es-ES"/>
          </a:p>
        </p:txBody>
      </p:sp>
      <p:sp>
        <p:nvSpPr>
          <p:cNvPr id="20503" name="Rectangle 36"/>
          <p:cNvSpPr>
            <a:spLocks noChangeArrowheads="1"/>
          </p:cNvSpPr>
          <p:nvPr/>
        </p:nvSpPr>
        <p:spPr bwMode="auto">
          <a:xfrm>
            <a:off x="4781550" y="4505325"/>
            <a:ext cx="14620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1.1: e := getElem()</a:t>
            </a:r>
            <a:endParaRPr lang="es-ES"/>
          </a:p>
        </p:txBody>
      </p:sp>
      <p:sp>
        <p:nvSpPr>
          <p:cNvPr id="20504" name="Line 37"/>
          <p:cNvSpPr>
            <a:spLocks noChangeShapeType="1"/>
          </p:cNvSpPr>
          <p:nvPr/>
        </p:nvSpPr>
        <p:spPr bwMode="auto">
          <a:xfrm>
            <a:off x="5341938" y="4875213"/>
            <a:ext cx="298450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05" name="Freeform 38"/>
          <p:cNvSpPr>
            <a:spLocks/>
          </p:cNvSpPr>
          <p:nvPr/>
        </p:nvSpPr>
        <p:spPr bwMode="auto">
          <a:xfrm>
            <a:off x="5626100" y="4822825"/>
            <a:ext cx="103188" cy="104775"/>
          </a:xfrm>
          <a:custGeom>
            <a:avLst/>
            <a:gdLst>
              <a:gd name="T0" fmla="*/ 0 w 132"/>
              <a:gd name="T1" fmla="*/ 0 h 131"/>
              <a:gd name="T2" fmla="*/ 2147483647 w 132"/>
              <a:gd name="T3" fmla="*/ 2147483647 h 131"/>
              <a:gd name="T4" fmla="*/ 0 w 132"/>
              <a:gd name="T5" fmla="*/ 2147483647 h 131"/>
              <a:gd name="T6" fmla="*/ 0 w 132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131"/>
              <a:gd name="T14" fmla="*/ 132 w 132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131">
                <a:moveTo>
                  <a:pt x="0" y="0"/>
                </a:moveTo>
                <a:lnTo>
                  <a:pt x="132" y="66"/>
                </a:lnTo>
                <a:lnTo>
                  <a:pt x="0" y="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6" name="AutoShape 40"/>
          <p:cNvSpPr>
            <a:spLocks noChangeAspect="1" noChangeArrowheads="1" noTextEdit="1"/>
          </p:cNvSpPr>
          <p:nvPr/>
        </p:nvSpPr>
        <p:spPr bwMode="auto">
          <a:xfrm>
            <a:off x="1619250" y="3013075"/>
            <a:ext cx="61737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07" name="Rectangle 42"/>
          <p:cNvSpPr>
            <a:spLocks noChangeArrowheads="1"/>
          </p:cNvSpPr>
          <p:nvPr/>
        </p:nvSpPr>
        <p:spPr bwMode="auto">
          <a:xfrm>
            <a:off x="3208338" y="3371850"/>
            <a:ext cx="1233487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8" name="Rectangle 43"/>
          <p:cNvSpPr>
            <a:spLocks noChangeArrowheads="1"/>
          </p:cNvSpPr>
          <p:nvPr/>
        </p:nvSpPr>
        <p:spPr bwMode="auto">
          <a:xfrm>
            <a:off x="3208338" y="3371850"/>
            <a:ext cx="12334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09" name="Line 44"/>
          <p:cNvSpPr>
            <a:spLocks noChangeShapeType="1"/>
          </p:cNvSpPr>
          <p:nvPr/>
        </p:nvSpPr>
        <p:spPr bwMode="auto">
          <a:xfrm>
            <a:off x="3606800" y="3633788"/>
            <a:ext cx="4381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10" name="Rectangle 45"/>
          <p:cNvSpPr>
            <a:spLocks noChangeArrowheads="1"/>
          </p:cNvSpPr>
          <p:nvPr/>
        </p:nvSpPr>
        <p:spPr bwMode="auto">
          <a:xfrm>
            <a:off x="3606800" y="3454400"/>
            <a:ext cx="423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 : List</a:t>
            </a:r>
            <a:endParaRPr lang="es-ES"/>
          </a:p>
        </p:txBody>
      </p:sp>
      <p:sp>
        <p:nvSpPr>
          <p:cNvPr id="20511" name="Line 46"/>
          <p:cNvSpPr>
            <a:spLocks noChangeShapeType="1"/>
          </p:cNvSpPr>
          <p:nvPr/>
        </p:nvSpPr>
        <p:spPr bwMode="auto">
          <a:xfrm>
            <a:off x="1651000" y="3563938"/>
            <a:ext cx="1557338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12" name="Rectangle 47"/>
          <p:cNvSpPr>
            <a:spLocks noChangeArrowheads="1"/>
          </p:cNvSpPr>
          <p:nvPr/>
        </p:nvSpPr>
        <p:spPr bwMode="auto">
          <a:xfrm>
            <a:off x="2189163" y="3070225"/>
            <a:ext cx="7080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1: add(o)</a:t>
            </a:r>
            <a:endParaRPr lang="es-ES"/>
          </a:p>
        </p:txBody>
      </p:sp>
      <p:sp>
        <p:nvSpPr>
          <p:cNvPr id="20513" name="Line 48"/>
          <p:cNvSpPr>
            <a:spLocks noChangeShapeType="1"/>
          </p:cNvSpPr>
          <p:nvPr/>
        </p:nvSpPr>
        <p:spPr bwMode="auto">
          <a:xfrm>
            <a:off x="2325688" y="3435350"/>
            <a:ext cx="2968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14" name="Freeform 49"/>
          <p:cNvSpPr>
            <a:spLocks/>
          </p:cNvSpPr>
          <p:nvPr/>
        </p:nvSpPr>
        <p:spPr bwMode="auto">
          <a:xfrm>
            <a:off x="2609850" y="3384550"/>
            <a:ext cx="104775" cy="103188"/>
          </a:xfrm>
          <a:custGeom>
            <a:avLst/>
            <a:gdLst>
              <a:gd name="T0" fmla="*/ 0 w 131"/>
              <a:gd name="T1" fmla="*/ 0 h 130"/>
              <a:gd name="T2" fmla="*/ 2147483647 w 131"/>
              <a:gd name="T3" fmla="*/ 2147483647 h 130"/>
              <a:gd name="T4" fmla="*/ 0 w 131"/>
              <a:gd name="T5" fmla="*/ 2147483647 h 130"/>
              <a:gd name="T6" fmla="*/ 0 w 131"/>
              <a:gd name="T7" fmla="*/ 0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131"/>
              <a:gd name="T13" fmla="*/ 0 h 130"/>
              <a:gd name="T14" fmla="*/ 131 w 131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" h="130">
                <a:moveTo>
                  <a:pt x="0" y="0"/>
                </a:moveTo>
                <a:lnTo>
                  <a:pt x="131" y="65"/>
                </a:lnTo>
                <a:lnTo>
                  <a:pt x="0" y="1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5" name="Rectangle 50"/>
          <p:cNvSpPr>
            <a:spLocks noChangeArrowheads="1"/>
          </p:cNvSpPr>
          <p:nvPr/>
        </p:nvSpPr>
        <p:spPr bwMode="auto">
          <a:xfrm>
            <a:off x="6554788" y="3371850"/>
            <a:ext cx="1201737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6" name="Rectangle 51"/>
          <p:cNvSpPr>
            <a:spLocks noChangeArrowheads="1"/>
          </p:cNvSpPr>
          <p:nvPr/>
        </p:nvSpPr>
        <p:spPr bwMode="auto">
          <a:xfrm>
            <a:off x="6554788" y="3371850"/>
            <a:ext cx="120173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517" name="Line 52"/>
          <p:cNvSpPr>
            <a:spLocks noChangeShapeType="1"/>
          </p:cNvSpPr>
          <p:nvPr/>
        </p:nvSpPr>
        <p:spPr bwMode="auto">
          <a:xfrm>
            <a:off x="6884988" y="3633788"/>
            <a:ext cx="5413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18" name="Rectangle 53"/>
          <p:cNvSpPr>
            <a:spLocks noChangeArrowheads="1"/>
          </p:cNvSpPr>
          <p:nvPr/>
        </p:nvSpPr>
        <p:spPr bwMode="auto">
          <a:xfrm>
            <a:off x="6884988" y="3454400"/>
            <a:ext cx="522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: Node</a:t>
            </a:r>
            <a:endParaRPr lang="es-ES"/>
          </a:p>
        </p:txBody>
      </p:sp>
      <p:sp>
        <p:nvSpPr>
          <p:cNvPr id="20519" name="Line 54"/>
          <p:cNvSpPr>
            <a:spLocks noChangeShapeType="1"/>
          </p:cNvSpPr>
          <p:nvPr/>
        </p:nvSpPr>
        <p:spPr bwMode="auto">
          <a:xfrm>
            <a:off x="4443413" y="3563938"/>
            <a:ext cx="21113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20" name="Rectangle 55"/>
          <p:cNvSpPr>
            <a:spLocks noChangeArrowheads="1"/>
          </p:cNvSpPr>
          <p:nvPr/>
        </p:nvSpPr>
        <p:spPr bwMode="auto">
          <a:xfrm>
            <a:off x="4854575" y="3067050"/>
            <a:ext cx="13874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s-ES" sz="1400">
                <a:solidFill>
                  <a:srgbClr val="000000"/>
                </a:solidFill>
              </a:rPr>
              <a:t>1.1: create(o,first)</a:t>
            </a:r>
            <a:endParaRPr lang="es-ES"/>
          </a:p>
        </p:txBody>
      </p:sp>
      <p:sp>
        <p:nvSpPr>
          <p:cNvPr id="20521" name="Line 56"/>
          <p:cNvSpPr>
            <a:spLocks noChangeShapeType="1"/>
          </p:cNvSpPr>
          <p:nvPr/>
        </p:nvSpPr>
        <p:spPr bwMode="auto">
          <a:xfrm>
            <a:off x="5370513" y="3429000"/>
            <a:ext cx="296862" cy="15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UY"/>
          </a:p>
        </p:txBody>
      </p:sp>
      <p:sp>
        <p:nvSpPr>
          <p:cNvPr id="20522" name="Freeform 57"/>
          <p:cNvSpPr>
            <a:spLocks/>
          </p:cNvSpPr>
          <p:nvPr/>
        </p:nvSpPr>
        <p:spPr bwMode="auto">
          <a:xfrm>
            <a:off x="5654675" y="3378200"/>
            <a:ext cx="104775" cy="103188"/>
          </a:xfrm>
          <a:custGeom>
            <a:avLst/>
            <a:gdLst>
              <a:gd name="T0" fmla="*/ 0 w 132"/>
              <a:gd name="T1" fmla="*/ 0 h 129"/>
              <a:gd name="T2" fmla="*/ 2147483647 w 132"/>
              <a:gd name="T3" fmla="*/ 2147483647 h 129"/>
              <a:gd name="T4" fmla="*/ 0 w 132"/>
              <a:gd name="T5" fmla="*/ 2147483647 h 129"/>
              <a:gd name="T6" fmla="*/ 0 w 132"/>
              <a:gd name="T7" fmla="*/ 0 h 129"/>
              <a:gd name="T8" fmla="*/ 0 60000 65536"/>
              <a:gd name="T9" fmla="*/ 0 60000 65536"/>
              <a:gd name="T10" fmla="*/ 0 60000 65536"/>
              <a:gd name="T11" fmla="*/ 0 60000 65536"/>
              <a:gd name="T12" fmla="*/ 0 w 132"/>
              <a:gd name="T13" fmla="*/ 0 h 129"/>
              <a:gd name="T14" fmla="*/ 132 w 132"/>
              <a:gd name="T15" fmla="*/ 129 h 1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" h="129">
                <a:moveTo>
                  <a:pt x="0" y="0"/>
                </a:moveTo>
                <a:lnTo>
                  <a:pt x="132" y="64"/>
                </a:lnTo>
                <a:lnTo>
                  <a:pt x="0" y="1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1725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Iteradores</a:t>
            </a:r>
          </a:p>
        </p:txBody>
      </p:sp>
    </p:spTree>
    <p:extLst>
      <p:ext uri="{BB962C8B-B14F-4D97-AF65-F5344CB8AC3E}">
        <p14:creationId xmlns:p14="http://schemas.microsoft.com/office/powerpoint/2010/main" val="125536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Contenido</a:t>
            </a:r>
            <a:endParaRPr lang="es-UY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229600" cy="4662487"/>
          </a:xfrm>
        </p:spPr>
        <p:txBody>
          <a:bodyPr/>
          <a:lstStyle/>
          <a:p>
            <a:pPr eaLnBrk="1" hangingPunct="1"/>
            <a:r>
              <a:rPr lang="es-ES_tradnl" sz="2800" dirty="0"/>
              <a:t>Introducción</a:t>
            </a:r>
          </a:p>
          <a:p>
            <a:pPr eaLnBrk="1" hangingPunct="1"/>
            <a:r>
              <a:rPr lang="es-ES_tradnl" sz="2800" dirty="0"/>
              <a:t>Colecciones de Objetos</a:t>
            </a:r>
          </a:p>
          <a:p>
            <a:pPr lvl="1" eaLnBrk="1" hangingPunct="1"/>
            <a:r>
              <a:rPr lang="es-ES_tradnl" sz="2400" dirty="0"/>
              <a:t>Colecciones Genéricas</a:t>
            </a:r>
          </a:p>
          <a:p>
            <a:pPr lvl="1" eaLnBrk="1" hangingPunct="1"/>
            <a:r>
              <a:rPr lang="es-ES_tradnl" sz="2400" dirty="0"/>
              <a:t>Realización de una Colección Genérica</a:t>
            </a:r>
          </a:p>
          <a:p>
            <a:pPr eaLnBrk="1" hangingPunct="1"/>
            <a:r>
              <a:rPr lang="es-ES_tradnl" sz="2800" dirty="0" err="1"/>
              <a:t>Iteradores</a:t>
            </a:r>
            <a:endParaRPr lang="es-ES_tradnl" sz="2800" dirty="0"/>
          </a:p>
          <a:p>
            <a:pPr eaLnBrk="1" hangingPunct="1"/>
            <a:r>
              <a:rPr lang="es-ES_tradnl" sz="2800" dirty="0"/>
              <a:t>Diccionarios</a:t>
            </a:r>
          </a:p>
          <a:p>
            <a:pPr eaLnBrk="1" hangingPunct="1"/>
            <a:r>
              <a:rPr lang="es-ES_tradnl" sz="2800" dirty="0"/>
              <a:t>Búsquedas</a:t>
            </a:r>
          </a:p>
          <a:p>
            <a:pPr eaLnBrk="1" hangingPunct="1"/>
            <a:r>
              <a:rPr lang="es-ES_tradnl" sz="2800" dirty="0"/>
              <a:t>Contenedores STL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08121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>
                <a:solidFill>
                  <a:schemeClr val="tx1"/>
                </a:solidFill>
              </a:rPr>
              <a:t>Iteradores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900988" cy="4411662"/>
          </a:xfrm>
        </p:spPr>
        <p:txBody>
          <a:bodyPr/>
          <a:lstStyle/>
          <a:p>
            <a:pPr eaLnBrk="1" hangingPunct="1"/>
            <a:r>
              <a:rPr lang="es-ES_tradnl" sz="3000"/>
              <a:t>Es muy común necesitar realizar iteraciones sobre los elementos de una colección</a:t>
            </a:r>
          </a:p>
          <a:p>
            <a:pPr eaLnBrk="1" hangingPunct="1"/>
            <a:r>
              <a:rPr lang="es-ES_tradnl" sz="3000"/>
              <a:t>La interfaz </a:t>
            </a:r>
            <a:r>
              <a:rPr lang="es-ES_tradnl" sz="3000" b="1">
                <a:latin typeface="Lucida Console" pitchFamily="49" charset="0"/>
              </a:rPr>
              <a:t>ICollection</a:t>
            </a:r>
            <a:r>
              <a:rPr lang="es-ES_tradnl" sz="3000"/>
              <a:t> es aumentada con la siguiente operación:</a:t>
            </a:r>
          </a:p>
          <a:p>
            <a:pPr lvl="1" eaLnBrk="1" hangingPunct="1"/>
            <a:endParaRPr lang="es-ES_tradnl" sz="3000"/>
          </a:p>
          <a:p>
            <a:pPr lvl="1" eaLnBrk="1" hangingPunct="1"/>
            <a:endParaRPr lang="es-ES_tradnl" sz="22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14563" y="4468813"/>
            <a:ext cx="5126037" cy="5318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800">
                <a:latin typeface="Lucida Console" pitchFamily="49" charset="0"/>
              </a:rPr>
              <a:t>getIterator():IIterator</a:t>
            </a:r>
            <a:endParaRPr lang="en-US" sz="280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1925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Iteradores (2)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066087" cy="4114800"/>
          </a:xfrm>
        </p:spPr>
        <p:txBody>
          <a:bodyPr/>
          <a:lstStyle/>
          <a:p>
            <a:pPr eaLnBrk="1" hangingPunct="1"/>
            <a:r>
              <a:rPr lang="es-ES_tradnl" sz="3000"/>
              <a:t>Un iterador (sugerido en el patrón de diseño Iterator) es un objeto que permite recorrer uno a uno los elementos de una colección</a:t>
            </a:r>
          </a:p>
          <a:p>
            <a:pPr eaLnBrk="1" hangingPunct="1"/>
            <a:r>
              <a:rPr lang="es-ES_tradnl" sz="3000"/>
              <a:t>Un iterador es un observador externo de la colección (no en el sentido del patrón Observer) </a:t>
            </a:r>
          </a:p>
          <a:p>
            <a:pPr eaLnBrk="1" hangingPunct="1"/>
            <a:r>
              <a:rPr lang="es-ES_tradnl" sz="3000"/>
              <a:t>Una colección puede tener diferentes iteradores realizando diferentes iteraciones simultáneamente</a:t>
            </a:r>
            <a:endParaRPr lang="en-US" sz="30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5862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Iteradores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Estructura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579" name="Group 7"/>
          <p:cNvGrpSpPr>
            <a:grpSpLocks noChangeAspect="1"/>
          </p:cNvGrpSpPr>
          <p:nvPr/>
        </p:nvGrpSpPr>
        <p:grpSpPr bwMode="auto">
          <a:xfrm>
            <a:off x="669910" y="2535239"/>
            <a:ext cx="6638944" cy="2706688"/>
            <a:chOff x="337" y="1822"/>
            <a:chExt cx="5415" cy="1705"/>
          </a:xfrm>
        </p:grpSpPr>
        <p:sp>
          <p:nvSpPr>
            <p:cNvPr id="24581" name="Rectangle 8"/>
            <p:cNvSpPr>
              <a:spLocks noChangeArrowheads="1"/>
            </p:cNvSpPr>
            <p:nvPr/>
          </p:nvSpPr>
          <p:spPr bwMode="auto">
            <a:xfrm>
              <a:off x="337" y="2209"/>
              <a:ext cx="1191" cy="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82" name="Rectangle 13"/>
            <p:cNvSpPr>
              <a:spLocks noChangeArrowheads="1"/>
            </p:cNvSpPr>
            <p:nvPr/>
          </p:nvSpPr>
          <p:spPr bwMode="auto">
            <a:xfrm>
              <a:off x="337" y="2028"/>
              <a:ext cx="1191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83" name="Rectangle 15"/>
            <p:cNvSpPr>
              <a:spLocks noChangeArrowheads="1"/>
            </p:cNvSpPr>
            <p:nvPr/>
          </p:nvSpPr>
          <p:spPr bwMode="auto">
            <a:xfrm>
              <a:off x="337" y="1822"/>
              <a:ext cx="1191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84" name="Rectangle 18"/>
            <p:cNvSpPr>
              <a:spLocks noChangeArrowheads="1"/>
            </p:cNvSpPr>
            <p:nvPr/>
          </p:nvSpPr>
          <p:spPr bwMode="auto">
            <a:xfrm>
              <a:off x="2898" y="2166"/>
              <a:ext cx="1192" cy="4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85" name="Rectangle 19"/>
            <p:cNvSpPr>
              <a:spLocks noChangeArrowheads="1"/>
            </p:cNvSpPr>
            <p:nvPr/>
          </p:nvSpPr>
          <p:spPr bwMode="auto">
            <a:xfrm>
              <a:off x="2898" y="2166"/>
              <a:ext cx="1554" cy="441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86" name="Rectangle 20"/>
            <p:cNvSpPr>
              <a:spLocks noChangeArrowheads="1"/>
            </p:cNvSpPr>
            <p:nvPr/>
          </p:nvSpPr>
          <p:spPr bwMode="auto">
            <a:xfrm>
              <a:off x="2912" y="2181"/>
              <a:ext cx="359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i="1" dirty="0" err="1">
                  <a:solidFill>
                    <a:srgbClr val="000000"/>
                  </a:solidFill>
                </a:rPr>
                <a:t>next</a:t>
              </a:r>
              <a:r>
                <a:rPr lang="es-UY" sz="1400" i="1" dirty="0">
                  <a:solidFill>
                    <a:srgbClr val="000000"/>
                  </a:solidFill>
                </a:rPr>
                <a:t>()</a:t>
              </a:r>
              <a:endParaRPr lang="es-UY" dirty="0"/>
            </a:p>
          </p:txBody>
        </p:sp>
        <p:sp>
          <p:nvSpPr>
            <p:cNvPr id="24587" name="Rectangle 21"/>
            <p:cNvSpPr>
              <a:spLocks noChangeArrowheads="1"/>
            </p:cNvSpPr>
            <p:nvPr/>
          </p:nvSpPr>
          <p:spPr bwMode="auto">
            <a:xfrm>
              <a:off x="2912" y="2318"/>
              <a:ext cx="1195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i="1" dirty="0" err="1">
                  <a:solidFill>
                    <a:srgbClr val="000000"/>
                  </a:solidFill>
                </a:rPr>
                <a:t>current</a:t>
              </a:r>
              <a:r>
                <a:rPr lang="es-UY" sz="1400" i="1" dirty="0">
                  <a:solidFill>
                    <a:srgbClr val="000000"/>
                  </a:solidFill>
                </a:rPr>
                <a:t>() : </a:t>
              </a:r>
              <a:r>
                <a:rPr lang="es-UY" sz="1400" i="1" dirty="0" err="1">
                  <a:solidFill>
                    <a:srgbClr val="000000"/>
                  </a:solidFill>
                </a:rPr>
                <a:t>ICollectible</a:t>
              </a:r>
              <a:endParaRPr lang="es-UY" dirty="0"/>
            </a:p>
          </p:txBody>
        </p:sp>
        <p:sp>
          <p:nvSpPr>
            <p:cNvPr id="24588" name="Rectangle 22"/>
            <p:cNvSpPr>
              <a:spLocks noChangeArrowheads="1"/>
            </p:cNvSpPr>
            <p:nvPr/>
          </p:nvSpPr>
          <p:spPr bwMode="auto">
            <a:xfrm>
              <a:off x="2912" y="2455"/>
              <a:ext cx="126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i="1" dirty="0" err="1">
                  <a:solidFill>
                    <a:srgbClr val="000000"/>
                  </a:solidFill>
                </a:rPr>
                <a:t>hasCurrent</a:t>
              </a:r>
              <a:r>
                <a:rPr lang="es-UY" sz="1400" i="1" dirty="0">
                  <a:solidFill>
                    <a:srgbClr val="000000"/>
                  </a:solidFill>
                </a:rPr>
                <a:t>() : </a:t>
              </a:r>
              <a:r>
                <a:rPr lang="es-UY" sz="1400" i="1" dirty="0" err="1">
                  <a:solidFill>
                    <a:srgbClr val="000000"/>
                  </a:solidFill>
                </a:rPr>
                <a:t>Boolean</a:t>
              </a:r>
              <a:endParaRPr lang="es-UY" dirty="0"/>
            </a:p>
          </p:txBody>
        </p:sp>
        <p:sp>
          <p:nvSpPr>
            <p:cNvPr id="24589" name="Rectangle 24"/>
            <p:cNvSpPr>
              <a:spLocks noChangeArrowheads="1"/>
            </p:cNvSpPr>
            <p:nvPr/>
          </p:nvSpPr>
          <p:spPr bwMode="auto">
            <a:xfrm>
              <a:off x="2898" y="1863"/>
              <a:ext cx="1554" cy="303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0" name="Rectangle 25"/>
            <p:cNvSpPr>
              <a:spLocks noChangeArrowheads="1"/>
            </p:cNvSpPr>
            <p:nvPr/>
          </p:nvSpPr>
          <p:spPr bwMode="auto">
            <a:xfrm>
              <a:off x="3398" y="1877"/>
              <a:ext cx="64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dirty="0">
                  <a:solidFill>
                    <a:srgbClr val="000000"/>
                  </a:solidFill>
                </a:rPr>
                <a:t>«interface»</a:t>
              </a:r>
              <a:endParaRPr lang="es-UY" dirty="0"/>
            </a:p>
          </p:txBody>
        </p:sp>
        <p:sp>
          <p:nvSpPr>
            <p:cNvPr id="24591" name="Rectangle 26"/>
            <p:cNvSpPr>
              <a:spLocks noChangeArrowheads="1"/>
            </p:cNvSpPr>
            <p:nvPr/>
          </p:nvSpPr>
          <p:spPr bwMode="auto">
            <a:xfrm>
              <a:off x="3467" y="2011"/>
              <a:ext cx="50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IIterator</a:t>
              </a:r>
              <a:endParaRPr lang="es-UY"/>
            </a:p>
          </p:txBody>
        </p:sp>
        <p:sp>
          <p:nvSpPr>
            <p:cNvPr id="24592" name="Rectangle 27"/>
            <p:cNvSpPr>
              <a:spLocks noChangeArrowheads="1"/>
            </p:cNvSpPr>
            <p:nvPr/>
          </p:nvSpPr>
          <p:spPr bwMode="auto">
            <a:xfrm>
              <a:off x="1499" y="3320"/>
              <a:ext cx="774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3" name="Rectangle 28"/>
            <p:cNvSpPr>
              <a:spLocks noChangeArrowheads="1"/>
            </p:cNvSpPr>
            <p:nvPr/>
          </p:nvSpPr>
          <p:spPr bwMode="auto">
            <a:xfrm>
              <a:off x="1499" y="3324"/>
              <a:ext cx="846" cy="203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4" name="Rectangle 29"/>
            <p:cNvSpPr>
              <a:spLocks noChangeArrowheads="1"/>
            </p:cNvSpPr>
            <p:nvPr/>
          </p:nvSpPr>
          <p:spPr bwMode="auto">
            <a:xfrm>
              <a:off x="1537" y="3351"/>
              <a:ext cx="7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 dirty="0" err="1">
                  <a:solidFill>
                    <a:srgbClr val="000000"/>
                  </a:solidFill>
                </a:rPr>
                <a:t>ArrayIterator</a:t>
              </a:r>
              <a:endParaRPr lang="es-UY" dirty="0"/>
            </a:p>
          </p:txBody>
        </p:sp>
        <p:sp>
          <p:nvSpPr>
            <p:cNvPr id="24595" name="Rectangle 30"/>
            <p:cNvSpPr>
              <a:spLocks noChangeArrowheads="1"/>
            </p:cNvSpPr>
            <p:nvPr/>
          </p:nvSpPr>
          <p:spPr bwMode="auto">
            <a:xfrm>
              <a:off x="2585" y="3320"/>
              <a:ext cx="775" cy="2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6" name="Rectangle 31"/>
            <p:cNvSpPr>
              <a:spLocks noChangeArrowheads="1"/>
            </p:cNvSpPr>
            <p:nvPr/>
          </p:nvSpPr>
          <p:spPr bwMode="auto">
            <a:xfrm>
              <a:off x="2585" y="3324"/>
              <a:ext cx="882" cy="203"/>
            </a:xfrm>
            <a:prstGeom prst="rect">
              <a:avLst/>
            </a:prstGeom>
            <a:noFill/>
            <a:ln w="1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7" name="Rectangle 32"/>
            <p:cNvSpPr>
              <a:spLocks noChangeArrowheads="1"/>
            </p:cNvSpPr>
            <p:nvPr/>
          </p:nvSpPr>
          <p:spPr bwMode="auto">
            <a:xfrm>
              <a:off x="2671" y="3351"/>
              <a:ext cx="68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ListIterator</a:t>
              </a:r>
              <a:endParaRPr lang="es-UY"/>
            </a:p>
          </p:txBody>
        </p:sp>
        <p:sp>
          <p:nvSpPr>
            <p:cNvPr id="24598" name="Rectangle 33"/>
            <p:cNvSpPr>
              <a:spLocks noChangeArrowheads="1"/>
            </p:cNvSpPr>
            <p:nvPr/>
          </p:nvSpPr>
          <p:spPr bwMode="auto">
            <a:xfrm>
              <a:off x="3668" y="3321"/>
              <a:ext cx="782" cy="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599" name="Rectangle 34"/>
            <p:cNvSpPr>
              <a:spLocks noChangeArrowheads="1"/>
            </p:cNvSpPr>
            <p:nvPr/>
          </p:nvSpPr>
          <p:spPr bwMode="auto">
            <a:xfrm>
              <a:off x="3668" y="3312"/>
              <a:ext cx="857" cy="215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0" name="Rectangle 35"/>
            <p:cNvSpPr>
              <a:spLocks noChangeArrowheads="1"/>
            </p:cNvSpPr>
            <p:nvPr/>
          </p:nvSpPr>
          <p:spPr bwMode="auto">
            <a:xfrm>
              <a:off x="3681" y="3351"/>
              <a:ext cx="8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>
                  <a:solidFill>
                    <a:srgbClr val="000000"/>
                  </a:solidFill>
                </a:rPr>
                <a:t>DLListIterator</a:t>
              </a:r>
              <a:endParaRPr lang="es-UY"/>
            </a:p>
          </p:txBody>
        </p:sp>
        <p:sp>
          <p:nvSpPr>
            <p:cNvPr id="24601" name="Rectangle 36"/>
            <p:cNvSpPr>
              <a:spLocks noChangeArrowheads="1"/>
            </p:cNvSpPr>
            <p:nvPr/>
          </p:nvSpPr>
          <p:spPr bwMode="auto">
            <a:xfrm>
              <a:off x="4719" y="3312"/>
              <a:ext cx="6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2" name="Rectangle 37"/>
            <p:cNvSpPr>
              <a:spLocks noChangeArrowheads="1"/>
            </p:cNvSpPr>
            <p:nvPr/>
          </p:nvSpPr>
          <p:spPr bwMode="auto">
            <a:xfrm>
              <a:off x="4719" y="3320"/>
              <a:ext cx="1033" cy="207"/>
            </a:xfrm>
            <a:prstGeom prst="rect">
              <a:avLst/>
            </a:prstGeom>
            <a:noFill/>
            <a:ln w="11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3" name="Rectangle 38"/>
            <p:cNvSpPr>
              <a:spLocks noChangeArrowheads="1"/>
            </p:cNvSpPr>
            <p:nvPr/>
          </p:nvSpPr>
          <p:spPr bwMode="auto">
            <a:xfrm>
              <a:off x="4733" y="3351"/>
              <a:ext cx="91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400" b="1" dirty="0" err="1">
                  <a:solidFill>
                    <a:srgbClr val="000000"/>
                  </a:solidFill>
                </a:rPr>
                <a:t>BinTreeIterator</a:t>
              </a:r>
              <a:endParaRPr lang="es-UY" dirty="0"/>
            </a:p>
          </p:txBody>
        </p:sp>
        <p:sp>
          <p:nvSpPr>
            <p:cNvPr id="24604" name="Freeform 43"/>
            <p:cNvSpPr>
              <a:spLocks noEditPoints="1"/>
            </p:cNvSpPr>
            <p:nvPr/>
          </p:nvSpPr>
          <p:spPr bwMode="auto">
            <a:xfrm>
              <a:off x="1882" y="2732"/>
              <a:ext cx="1616" cy="592"/>
            </a:xfrm>
            <a:custGeom>
              <a:avLst/>
              <a:gdLst>
                <a:gd name="T0" fmla="*/ 202 w 3231"/>
                <a:gd name="T1" fmla="*/ 13 h 1184"/>
                <a:gd name="T2" fmla="*/ 202 w 3231"/>
                <a:gd name="T3" fmla="*/ 13 h 1184"/>
                <a:gd name="T4" fmla="*/ 202 w 3231"/>
                <a:gd name="T5" fmla="*/ 0 h 1184"/>
                <a:gd name="T6" fmla="*/ 202 w 3231"/>
                <a:gd name="T7" fmla="*/ 1 h 1184"/>
                <a:gd name="T8" fmla="*/ 202 w 3231"/>
                <a:gd name="T9" fmla="*/ 34 h 1184"/>
                <a:gd name="T10" fmla="*/ 201 w 3231"/>
                <a:gd name="T11" fmla="*/ 34 h 1184"/>
                <a:gd name="T12" fmla="*/ 201 w 3231"/>
                <a:gd name="T13" fmla="*/ 33 h 1184"/>
                <a:gd name="T14" fmla="*/ 202 w 3231"/>
                <a:gd name="T15" fmla="*/ 20 h 1184"/>
                <a:gd name="T16" fmla="*/ 202 w 3231"/>
                <a:gd name="T17" fmla="*/ 20 h 1184"/>
                <a:gd name="T18" fmla="*/ 180 w 3231"/>
                <a:gd name="T19" fmla="*/ 34 h 1184"/>
                <a:gd name="T20" fmla="*/ 180 w 3231"/>
                <a:gd name="T21" fmla="*/ 33 h 1184"/>
                <a:gd name="T22" fmla="*/ 193 w 3231"/>
                <a:gd name="T23" fmla="*/ 33 h 1184"/>
                <a:gd name="T24" fmla="*/ 193 w 3231"/>
                <a:gd name="T25" fmla="*/ 34 h 1184"/>
                <a:gd name="T26" fmla="*/ 159 w 3231"/>
                <a:gd name="T27" fmla="*/ 34 h 1184"/>
                <a:gd name="T28" fmla="*/ 159 w 3231"/>
                <a:gd name="T29" fmla="*/ 33 h 1184"/>
                <a:gd name="T30" fmla="*/ 173 w 3231"/>
                <a:gd name="T31" fmla="*/ 33 h 1184"/>
                <a:gd name="T32" fmla="*/ 173 w 3231"/>
                <a:gd name="T33" fmla="*/ 34 h 1184"/>
                <a:gd name="T34" fmla="*/ 139 w 3231"/>
                <a:gd name="T35" fmla="*/ 34 h 1184"/>
                <a:gd name="T36" fmla="*/ 139 w 3231"/>
                <a:gd name="T37" fmla="*/ 33 h 1184"/>
                <a:gd name="T38" fmla="*/ 152 w 3231"/>
                <a:gd name="T39" fmla="*/ 33 h 1184"/>
                <a:gd name="T40" fmla="*/ 152 w 3231"/>
                <a:gd name="T41" fmla="*/ 34 h 1184"/>
                <a:gd name="T42" fmla="*/ 118 w 3231"/>
                <a:gd name="T43" fmla="*/ 34 h 1184"/>
                <a:gd name="T44" fmla="*/ 118 w 3231"/>
                <a:gd name="T45" fmla="*/ 33 h 1184"/>
                <a:gd name="T46" fmla="*/ 131 w 3231"/>
                <a:gd name="T47" fmla="*/ 33 h 1184"/>
                <a:gd name="T48" fmla="*/ 131 w 3231"/>
                <a:gd name="T49" fmla="*/ 34 h 1184"/>
                <a:gd name="T50" fmla="*/ 97 w 3231"/>
                <a:gd name="T51" fmla="*/ 34 h 1184"/>
                <a:gd name="T52" fmla="*/ 97 w 3231"/>
                <a:gd name="T53" fmla="*/ 33 h 1184"/>
                <a:gd name="T54" fmla="*/ 111 w 3231"/>
                <a:gd name="T55" fmla="*/ 33 h 1184"/>
                <a:gd name="T56" fmla="*/ 111 w 3231"/>
                <a:gd name="T57" fmla="*/ 34 h 1184"/>
                <a:gd name="T58" fmla="*/ 77 w 3231"/>
                <a:gd name="T59" fmla="*/ 34 h 1184"/>
                <a:gd name="T60" fmla="*/ 77 w 3231"/>
                <a:gd name="T61" fmla="*/ 33 h 1184"/>
                <a:gd name="T62" fmla="*/ 90 w 3231"/>
                <a:gd name="T63" fmla="*/ 33 h 1184"/>
                <a:gd name="T64" fmla="*/ 90 w 3231"/>
                <a:gd name="T65" fmla="*/ 34 h 1184"/>
                <a:gd name="T66" fmla="*/ 56 w 3231"/>
                <a:gd name="T67" fmla="*/ 34 h 1184"/>
                <a:gd name="T68" fmla="*/ 56 w 3231"/>
                <a:gd name="T69" fmla="*/ 33 h 1184"/>
                <a:gd name="T70" fmla="*/ 69 w 3231"/>
                <a:gd name="T71" fmla="*/ 33 h 1184"/>
                <a:gd name="T72" fmla="*/ 69 w 3231"/>
                <a:gd name="T73" fmla="*/ 34 h 1184"/>
                <a:gd name="T74" fmla="*/ 35 w 3231"/>
                <a:gd name="T75" fmla="*/ 34 h 1184"/>
                <a:gd name="T76" fmla="*/ 35 w 3231"/>
                <a:gd name="T77" fmla="*/ 33 h 1184"/>
                <a:gd name="T78" fmla="*/ 49 w 3231"/>
                <a:gd name="T79" fmla="*/ 33 h 1184"/>
                <a:gd name="T80" fmla="*/ 49 w 3231"/>
                <a:gd name="T81" fmla="*/ 34 h 1184"/>
                <a:gd name="T82" fmla="*/ 15 w 3231"/>
                <a:gd name="T83" fmla="*/ 34 h 1184"/>
                <a:gd name="T84" fmla="*/ 14 w 3231"/>
                <a:gd name="T85" fmla="*/ 33 h 1184"/>
                <a:gd name="T86" fmla="*/ 28 w 3231"/>
                <a:gd name="T87" fmla="*/ 33 h 1184"/>
                <a:gd name="T88" fmla="*/ 28 w 3231"/>
                <a:gd name="T89" fmla="*/ 34 h 1184"/>
                <a:gd name="T90" fmla="*/ 1 w 3231"/>
                <a:gd name="T91" fmla="*/ 33 h 1184"/>
                <a:gd name="T92" fmla="*/ 1 w 3231"/>
                <a:gd name="T93" fmla="*/ 40 h 1184"/>
                <a:gd name="T94" fmla="*/ 0 w 3231"/>
                <a:gd name="T95" fmla="*/ 33 h 1184"/>
                <a:gd name="T96" fmla="*/ 7 w 3231"/>
                <a:gd name="T97" fmla="*/ 33 h 1184"/>
                <a:gd name="T98" fmla="*/ 7 w 3231"/>
                <a:gd name="T99" fmla="*/ 34 h 1184"/>
                <a:gd name="T100" fmla="*/ 1 w 3231"/>
                <a:gd name="T101" fmla="*/ 47 h 1184"/>
                <a:gd name="T102" fmla="*/ 1 w 3231"/>
                <a:gd name="T103" fmla="*/ 61 h 1184"/>
                <a:gd name="T104" fmla="*/ 0 w 3231"/>
                <a:gd name="T105" fmla="*/ 47 h 1184"/>
                <a:gd name="T106" fmla="*/ 1 w 3231"/>
                <a:gd name="T107" fmla="*/ 47 h 1184"/>
                <a:gd name="T108" fmla="*/ 1 w 3231"/>
                <a:gd name="T109" fmla="*/ 69 h 1184"/>
                <a:gd name="T110" fmla="*/ 1 w 3231"/>
                <a:gd name="T111" fmla="*/ 74 h 1184"/>
                <a:gd name="T112" fmla="*/ 0 w 3231"/>
                <a:gd name="T113" fmla="*/ 69 h 1184"/>
                <a:gd name="T114" fmla="*/ 1 w 3231"/>
                <a:gd name="T115" fmla="*/ 68 h 11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231"/>
                <a:gd name="T175" fmla="*/ 0 h 1184"/>
                <a:gd name="T176" fmla="*/ 3231 w 3231"/>
                <a:gd name="T177" fmla="*/ 1184 h 11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231" h="1184">
                  <a:moveTo>
                    <a:pt x="3231" y="6"/>
                  </a:moveTo>
                  <a:lnTo>
                    <a:pt x="3231" y="214"/>
                  </a:lnTo>
                  <a:lnTo>
                    <a:pt x="3229" y="216"/>
                  </a:lnTo>
                  <a:lnTo>
                    <a:pt x="3229" y="218"/>
                  </a:lnTo>
                  <a:lnTo>
                    <a:pt x="3225" y="220"/>
                  </a:lnTo>
                  <a:lnTo>
                    <a:pt x="3223" y="220"/>
                  </a:lnTo>
                  <a:lnTo>
                    <a:pt x="3221" y="220"/>
                  </a:lnTo>
                  <a:lnTo>
                    <a:pt x="3219" y="218"/>
                  </a:lnTo>
                  <a:lnTo>
                    <a:pt x="3217" y="216"/>
                  </a:lnTo>
                  <a:lnTo>
                    <a:pt x="3217" y="214"/>
                  </a:lnTo>
                  <a:lnTo>
                    <a:pt x="3217" y="6"/>
                  </a:lnTo>
                  <a:lnTo>
                    <a:pt x="3217" y="4"/>
                  </a:lnTo>
                  <a:lnTo>
                    <a:pt x="3219" y="2"/>
                  </a:lnTo>
                  <a:lnTo>
                    <a:pt x="3221" y="0"/>
                  </a:lnTo>
                  <a:lnTo>
                    <a:pt x="3223" y="0"/>
                  </a:lnTo>
                  <a:lnTo>
                    <a:pt x="3225" y="0"/>
                  </a:lnTo>
                  <a:lnTo>
                    <a:pt x="3229" y="2"/>
                  </a:lnTo>
                  <a:lnTo>
                    <a:pt x="3229" y="4"/>
                  </a:lnTo>
                  <a:lnTo>
                    <a:pt x="3231" y="6"/>
                  </a:lnTo>
                  <a:close/>
                  <a:moveTo>
                    <a:pt x="3231" y="336"/>
                  </a:moveTo>
                  <a:lnTo>
                    <a:pt x="3231" y="528"/>
                  </a:lnTo>
                  <a:lnTo>
                    <a:pt x="3229" y="530"/>
                  </a:lnTo>
                  <a:lnTo>
                    <a:pt x="3229" y="532"/>
                  </a:lnTo>
                  <a:lnTo>
                    <a:pt x="3225" y="534"/>
                  </a:lnTo>
                  <a:lnTo>
                    <a:pt x="3223" y="534"/>
                  </a:lnTo>
                  <a:lnTo>
                    <a:pt x="3208" y="534"/>
                  </a:lnTo>
                  <a:lnTo>
                    <a:pt x="3206" y="534"/>
                  </a:lnTo>
                  <a:lnTo>
                    <a:pt x="3204" y="532"/>
                  </a:lnTo>
                  <a:lnTo>
                    <a:pt x="3202" y="530"/>
                  </a:lnTo>
                  <a:lnTo>
                    <a:pt x="3202" y="528"/>
                  </a:lnTo>
                  <a:lnTo>
                    <a:pt x="3202" y="524"/>
                  </a:lnTo>
                  <a:lnTo>
                    <a:pt x="3204" y="522"/>
                  </a:lnTo>
                  <a:lnTo>
                    <a:pt x="3206" y="520"/>
                  </a:lnTo>
                  <a:lnTo>
                    <a:pt x="3208" y="520"/>
                  </a:lnTo>
                  <a:lnTo>
                    <a:pt x="3223" y="520"/>
                  </a:lnTo>
                  <a:lnTo>
                    <a:pt x="3217" y="528"/>
                  </a:lnTo>
                  <a:lnTo>
                    <a:pt x="3217" y="336"/>
                  </a:lnTo>
                  <a:lnTo>
                    <a:pt x="3217" y="334"/>
                  </a:lnTo>
                  <a:lnTo>
                    <a:pt x="3219" y="332"/>
                  </a:lnTo>
                  <a:lnTo>
                    <a:pt x="3221" y="330"/>
                  </a:lnTo>
                  <a:lnTo>
                    <a:pt x="3223" y="330"/>
                  </a:lnTo>
                  <a:lnTo>
                    <a:pt x="3225" y="330"/>
                  </a:lnTo>
                  <a:lnTo>
                    <a:pt x="3229" y="332"/>
                  </a:lnTo>
                  <a:lnTo>
                    <a:pt x="3229" y="334"/>
                  </a:lnTo>
                  <a:lnTo>
                    <a:pt x="3231" y="336"/>
                  </a:lnTo>
                  <a:close/>
                  <a:moveTo>
                    <a:pt x="3084" y="534"/>
                  </a:moveTo>
                  <a:lnTo>
                    <a:pt x="2878" y="534"/>
                  </a:lnTo>
                  <a:lnTo>
                    <a:pt x="2874" y="534"/>
                  </a:lnTo>
                  <a:lnTo>
                    <a:pt x="2872" y="532"/>
                  </a:lnTo>
                  <a:lnTo>
                    <a:pt x="2870" y="530"/>
                  </a:lnTo>
                  <a:lnTo>
                    <a:pt x="2870" y="528"/>
                  </a:lnTo>
                  <a:lnTo>
                    <a:pt x="2870" y="524"/>
                  </a:lnTo>
                  <a:lnTo>
                    <a:pt x="2872" y="522"/>
                  </a:lnTo>
                  <a:lnTo>
                    <a:pt x="2874" y="520"/>
                  </a:lnTo>
                  <a:lnTo>
                    <a:pt x="2878" y="520"/>
                  </a:lnTo>
                  <a:lnTo>
                    <a:pt x="3084" y="520"/>
                  </a:lnTo>
                  <a:lnTo>
                    <a:pt x="3086" y="520"/>
                  </a:lnTo>
                  <a:lnTo>
                    <a:pt x="3088" y="522"/>
                  </a:lnTo>
                  <a:lnTo>
                    <a:pt x="3090" y="524"/>
                  </a:lnTo>
                  <a:lnTo>
                    <a:pt x="3090" y="528"/>
                  </a:lnTo>
                  <a:lnTo>
                    <a:pt x="3090" y="530"/>
                  </a:lnTo>
                  <a:lnTo>
                    <a:pt x="3088" y="532"/>
                  </a:lnTo>
                  <a:lnTo>
                    <a:pt x="3086" y="534"/>
                  </a:lnTo>
                  <a:lnTo>
                    <a:pt x="3084" y="534"/>
                  </a:lnTo>
                  <a:close/>
                  <a:moveTo>
                    <a:pt x="2753" y="534"/>
                  </a:moveTo>
                  <a:lnTo>
                    <a:pt x="2546" y="534"/>
                  </a:lnTo>
                  <a:lnTo>
                    <a:pt x="2544" y="534"/>
                  </a:lnTo>
                  <a:lnTo>
                    <a:pt x="2542" y="532"/>
                  </a:lnTo>
                  <a:lnTo>
                    <a:pt x="2540" y="530"/>
                  </a:lnTo>
                  <a:lnTo>
                    <a:pt x="2540" y="528"/>
                  </a:lnTo>
                  <a:lnTo>
                    <a:pt x="2540" y="524"/>
                  </a:lnTo>
                  <a:lnTo>
                    <a:pt x="2542" y="522"/>
                  </a:lnTo>
                  <a:lnTo>
                    <a:pt x="2544" y="520"/>
                  </a:lnTo>
                  <a:lnTo>
                    <a:pt x="2546" y="520"/>
                  </a:lnTo>
                  <a:lnTo>
                    <a:pt x="2753" y="520"/>
                  </a:lnTo>
                  <a:lnTo>
                    <a:pt x="2755" y="520"/>
                  </a:lnTo>
                  <a:lnTo>
                    <a:pt x="2759" y="522"/>
                  </a:lnTo>
                  <a:lnTo>
                    <a:pt x="2759" y="524"/>
                  </a:lnTo>
                  <a:lnTo>
                    <a:pt x="2761" y="528"/>
                  </a:lnTo>
                  <a:lnTo>
                    <a:pt x="2759" y="530"/>
                  </a:lnTo>
                  <a:lnTo>
                    <a:pt x="2759" y="532"/>
                  </a:lnTo>
                  <a:lnTo>
                    <a:pt x="2755" y="534"/>
                  </a:lnTo>
                  <a:lnTo>
                    <a:pt x="2753" y="534"/>
                  </a:lnTo>
                  <a:close/>
                  <a:moveTo>
                    <a:pt x="2421" y="534"/>
                  </a:moveTo>
                  <a:lnTo>
                    <a:pt x="2215" y="534"/>
                  </a:lnTo>
                  <a:lnTo>
                    <a:pt x="2213" y="534"/>
                  </a:lnTo>
                  <a:lnTo>
                    <a:pt x="2211" y="532"/>
                  </a:lnTo>
                  <a:lnTo>
                    <a:pt x="2209" y="530"/>
                  </a:lnTo>
                  <a:lnTo>
                    <a:pt x="2209" y="528"/>
                  </a:lnTo>
                  <a:lnTo>
                    <a:pt x="2209" y="524"/>
                  </a:lnTo>
                  <a:lnTo>
                    <a:pt x="2211" y="522"/>
                  </a:lnTo>
                  <a:lnTo>
                    <a:pt x="2213" y="520"/>
                  </a:lnTo>
                  <a:lnTo>
                    <a:pt x="2215" y="520"/>
                  </a:lnTo>
                  <a:lnTo>
                    <a:pt x="2421" y="520"/>
                  </a:lnTo>
                  <a:lnTo>
                    <a:pt x="2425" y="520"/>
                  </a:lnTo>
                  <a:lnTo>
                    <a:pt x="2427" y="522"/>
                  </a:lnTo>
                  <a:lnTo>
                    <a:pt x="2429" y="524"/>
                  </a:lnTo>
                  <a:lnTo>
                    <a:pt x="2429" y="528"/>
                  </a:lnTo>
                  <a:lnTo>
                    <a:pt x="2429" y="530"/>
                  </a:lnTo>
                  <a:lnTo>
                    <a:pt x="2427" y="532"/>
                  </a:lnTo>
                  <a:lnTo>
                    <a:pt x="2425" y="534"/>
                  </a:lnTo>
                  <a:lnTo>
                    <a:pt x="2421" y="534"/>
                  </a:lnTo>
                  <a:close/>
                  <a:moveTo>
                    <a:pt x="2091" y="534"/>
                  </a:moveTo>
                  <a:lnTo>
                    <a:pt x="1885" y="534"/>
                  </a:lnTo>
                  <a:lnTo>
                    <a:pt x="1881" y="534"/>
                  </a:lnTo>
                  <a:lnTo>
                    <a:pt x="1879" y="532"/>
                  </a:lnTo>
                  <a:lnTo>
                    <a:pt x="1877" y="530"/>
                  </a:lnTo>
                  <a:lnTo>
                    <a:pt x="1877" y="528"/>
                  </a:lnTo>
                  <a:lnTo>
                    <a:pt x="1877" y="524"/>
                  </a:lnTo>
                  <a:lnTo>
                    <a:pt x="1879" y="522"/>
                  </a:lnTo>
                  <a:lnTo>
                    <a:pt x="1881" y="520"/>
                  </a:lnTo>
                  <a:lnTo>
                    <a:pt x="1885" y="520"/>
                  </a:lnTo>
                  <a:lnTo>
                    <a:pt x="2091" y="520"/>
                  </a:lnTo>
                  <a:lnTo>
                    <a:pt x="2093" y="520"/>
                  </a:lnTo>
                  <a:lnTo>
                    <a:pt x="2095" y="522"/>
                  </a:lnTo>
                  <a:lnTo>
                    <a:pt x="2097" y="524"/>
                  </a:lnTo>
                  <a:lnTo>
                    <a:pt x="2097" y="528"/>
                  </a:lnTo>
                  <a:lnTo>
                    <a:pt x="2097" y="530"/>
                  </a:lnTo>
                  <a:lnTo>
                    <a:pt x="2095" y="532"/>
                  </a:lnTo>
                  <a:lnTo>
                    <a:pt x="2093" y="534"/>
                  </a:lnTo>
                  <a:lnTo>
                    <a:pt x="2091" y="534"/>
                  </a:lnTo>
                  <a:close/>
                  <a:moveTo>
                    <a:pt x="1760" y="534"/>
                  </a:moveTo>
                  <a:lnTo>
                    <a:pt x="1553" y="534"/>
                  </a:lnTo>
                  <a:lnTo>
                    <a:pt x="1549" y="534"/>
                  </a:lnTo>
                  <a:lnTo>
                    <a:pt x="1547" y="532"/>
                  </a:lnTo>
                  <a:lnTo>
                    <a:pt x="1547" y="530"/>
                  </a:lnTo>
                  <a:lnTo>
                    <a:pt x="1545" y="528"/>
                  </a:lnTo>
                  <a:lnTo>
                    <a:pt x="1547" y="524"/>
                  </a:lnTo>
                  <a:lnTo>
                    <a:pt x="1547" y="522"/>
                  </a:lnTo>
                  <a:lnTo>
                    <a:pt x="1549" y="520"/>
                  </a:lnTo>
                  <a:lnTo>
                    <a:pt x="1553" y="520"/>
                  </a:lnTo>
                  <a:lnTo>
                    <a:pt x="1760" y="520"/>
                  </a:lnTo>
                  <a:lnTo>
                    <a:pt x="1762" y="520"/>
                  </a:lnTo>
                  <a:lnTo>
                    <a:pt x="1764" y="522"/>
                  </a:lnTo>
                  <a:lnTo>
                    <a:pt x="1766" y="524"/>
                  </a:lnTo>
                  <a:lnTo>
                    <a:pt x="1766" y="528"/>
                  </a:lnTo>
                  <a:lnTo>
                    <a:pt x="1766" y="530"/>
                  </a:lnTo>
                  <a:lnTo>
                    <a:pt x="1764" y="532"/>
                  </a:lnTo>
                  <a:lnTo>
                    <a:pt x="1762" y="534"/>
                  </a:lnTo>
                  <a:lnTo>
                    <a:pt x="1760" y="534"/>
                  </a:lnTo>
                  <a:close/>
                  <a:moveTo>
                    <a:pt x="1428" y="534"/>
                  </a:moveTo>
                  <a:lnTo>
                    <a:pt x="1221" y="534"/>
                  </a:lnTo>
                  <a:lnTo>
                    <a:pt x="1219" y="534"/>
                  </a:lnTo>
                  <a:lnTo>
                    <a:pt x="1218" y="532"/>
                  </a:lnTo>
                  <a:lnTo>
                    <a:pt x="1216" y="530"/>
                  </a:lnTo>
                  <a:lnTo>
                    <a:pt x="1216" y="528"/>
                  </a:lnTo>
                  <a:lnTo>
                    <a:pt x="1216" y="524"/>
                  </a:lnTo>
                  <a:lnTo>
                    <a:pt x="1218" y="522"/>
                  </a:lnTo>
                  <a:lnTo>
                    <a:pt x="1219" y="520"/>
                  </a:lnTo>
                  <a:lnTo>
                    <a:pt x="1221" y="520"/>
                  </a:lnTo>
                  <a:lnTo>
                    <a:pt x="1428" y="520"/>
                  </a:lnTo>
                  <a:lnTo>
                    <a:pt x="1432" y="520"/>
                  </a:lnTo>
                  <a:lnTo>
                    <a:pt x="1434" y="522"/>
                  </a:lnTo>
                  <a:lnTo>
                    <a:pt x="1434" y="524"/>
                  </a:lnTo>
                  <a:lnTo>
                    <a:pt x="1436" y="528"/>
                  </a:lnTo>
                  <a:lnTo>
                    <a:pt x="1434" y="530"/>
                  </a:lnTo>
                  <a:lnTo>
                    <a:pt x="1434" y="532"/>
                  </a:lnTo>
                  <a:lnTo>
                    <a:pt x="1432" y="534"/>
                  </a:lnTo>
                  <a:lnTo>
                    <a:pt x="1428" y="534"/>
                  </a:lnTo>
                  <a:close/>
                  <a:moveTo>
                    <a:pt x="1098" y="534"/>
                  </a:moveTo>
                  <a:lnTo>
                    <a:pt x="890" y="534"/>
                  </a:lnTo>
                  <a:lnTo>
                    <a:pt x="888" y="534"/>
                  </a:lnTo>
                  <a:lnTo>
                    <a:pt x="886" y="532"/>
                  </a:lnTo>
                  <a:lnTo>
                    <a:pt x="884" y="530"/>
                  </a:lnTo>
                  <a:lnTo>
                    <a:pt x="884" y="528"/>
                  </a:lnTo>
                  <a:lnTo>
                    <a:pt x="884" y="524"/>
                  </a:lnTo>
                  <a:lnTo>
                    <a:pt x="886" y="522"/>
                  </a:lnTo>
                  <a:lnTo>
                    <a:pt x="888" y="520"/>
                  </a:lnTo>
                  <a:lnTo>
                    <a:pt x="890" y="520"/>
                  </a:lnTo>
                  <a:lnTo>
                    <a:pt x="1098" y="520"/>
                  </a:lnTo>
                  <a:lnTo>
                    <a:pt x="1100" y="520"/>
                  </a:lnTo>
                  <a:lnTo>
                    <a:pt x="1102" y="522"/>
                  </a:lnTo>
                  <a:lnTo>
                    <a:pt x="1104" y="524"/>
                  </a:lnTo>
                  <a:lnTo>
                    <a:pt x="1104" y="528"/>
                  </a:lnTo>
                  <a:lnTo>
                    <a:pt x="1104" y="530"/>
                  </a:lnTo>
                  <a:lnTo>
                    <a:pt x="1102" y="532"/>
                  </a:lnTo>
                  <a:lnTo>
                    <a:pt x="1100" y="534"/>
                  </a:lnTo>
                  <a:lnTo>
                    <a:pt x="1098" y="534"/>
                  </a:lnTo>
                  <a:close/>
                  <a:moveTo>
                    <a:pt x="767" y="534"/>
                  </a:moveTo>
                  <a:lnTo>
                    <a:pt x="560" y="534"/>
                  </a:lnTo>
                  <a:lnTo>
                    <a:pt x="556" y="534"/>
                  </a:lnTo>
                  <a:lnTo>
                    <a:pt x="554" y="532"/>
                  </a:lnTo>
                  <a:lnTo>
                    <a:pt x="552" y="530"/>
                  </a:lnTo>
                  <a:lnTo>
                    <a:pt x="552" y="528"/>
                  </a:lnTo>
                  <a:lnTo>
                    <a:pt x="552" y="524"/>
                  </a:lnTo>
                  <a:lnTo>
                    <a:pt x="554" y="522"/>
                  </a:lnTo>
                  <a:lnTo>
                    <a:pt x="556" y="520"/>
                  </a:lnTo>
                  <a:lnTo>
                    <a:pt x="560" y="520"/>
                  </a:lnTo>
                  <a:lnTo>
                    <a:pt x="767" y="520"/>
                  </a:lnTo>
                  <a:lnTo>
                    <a:pt x="769" y="520"/>
                  </a:lnTo>
                  <a:lnTo>
                    <a:pt x="771" y="522"/>
                  </a:lnTo>
                  <a:lnTo>
                    <a:pt x="773" y="524"/>
                  </a:lnTo>
                  <a:lnTo>
                    <a:pt x="773" y="528"/>
                  </a:lnTo>
                  <a:lnTo>
                    <a:pt x="773" y="530"/>
                  </a:lnTo>
                  <a:lnTo>
                    <a:pt x="771" y="532"/>
                  </a:lnTo>
                  <a:lnTo>
                    <a:pt x="769" y="534"/>
                  </a:lnTo>
                  <a:lnTo>
                    <a:pt x="767" y="534"/>
                  </a:lnTo>
                  <a:close/>
                  <a:moveTo>
                    <a:pt x="435" y="534"/>
                  </a:moveTo>
                  <a:lnTo>
                    <a:pt x="228" y="534"/>
                  </a:lnTo>
                  <a:lnTo>
                    <a:pt x="226" y="534"/>
                  </a:lnTo>
                  <a:lnTo>
                    <a:pt x="222" y="532"/>
                  </a:lnTo>
                  <a:lnTo>
                    <a:pt x="222" y="530"/>
                  </a:lnTo>
                  <a:lnTo>
                    <a:pt x="220" y="528"/>
                  </a:lnTo>
                  <a:lnTo>
                    <a:pt x="222" y="524"/>
                  </a:lnTo>
                  <a:lnTo>
                    <a:pt x="222" y="522"/>
                  </a:lnTo>
                  <a:lnTo>
                    <a:pt x="226" y="520"/>
                  </a:lnTo>
                  <a:lnTo>
                    <a:pt x="228" y="520"/>
                  </a:lnTo>
                  <a:lnTo>
                    <a:pt x="435" y="520"/>
                  </a:lnTo>
                  <a:lnTo>
                    <a:pt x="437" y="520"/>
                  </a:lnTo>
                  <a:lnTo>
                    <a:pt x="441" y="522"/>
                  </a:lnTo>
                  <a:lnTo>
                    <a:pt x="441" y="524"/>
                  </a:lnTo>
                  <a:lnTo>
                    <a:pt x="443" y="528"/>
                  </a:lnTo>
                  <a:lnTo>
                    <a:pt x="441" y="530"/>
                  </a:lnTo>
                  <a:lnTo>
                    <a:pt x="441" y="532"/>
                  </a:lnTo>
                  <a:lnTo>
                    <a:pt x="437" y="534"/>
                  </a:lnTo>
                  <a:lnTo>
                    <a:pt x="435" y="534"/>
                  </a:lnTo>
                  <a:close/>
                  <a:moveTo>
                    <a:pt x="103" y="534"/>
                  </a:moveTo>
                  <a:lnTo>
                    <a:pt x="8" y="534"/>
                  </a:lnTo>
                  <a:lnTo>
                    <a:pt x="14" y="528"/>
                  </a:lnTo>
                  <a:lnTo>
                    <a:pt x="14" y="637"/>
                  </a:lnTo>
                  <a:lnTo>
                    <a:pt x="14" y="641"/>
                  </a:lnTo>
                  <a:lnTo>
                    <a:pt x="12" y="643"/>
                  </a:lnTo>
                  <a:lnTo>
                    <a:pt x="10" y="645"/>
                  </a:lnTo>
                  <a:lnTo>
                    <a:pt x="8" y="645"/>
                  </a:lnTo>
                  <a:lnTo>
                    <a:pt x="6" y="645"/>
                  </a:lnTo>
                  <a:lnTo>
                    <a:pt x="2" y="643"/>
                  </a:lnTo>
                  <a:lnTo>
                    <a:pt x="2" y="641"/>
                  </a:lnTo>
                  <a:lnTo>
                    <a:pt x="0" y="637"/>
                  </a:lnTo>
                  <a:lnTo>
                    <a:pt x="0" y="528"/>
                  </a:lnTo>
                  <a:lnTo>
                    <a:pt x="2" y="524"/>
                  </a:lnTo>
                  <a:lnTo>
                    <a:pt x="2" y="522"/>
                  </a:lnTo>
                  <a:lnTo>
                    <a:pt x="6" y="520"/>
                  </a:lnTo>
                  <a:lnTo>
                    <a:pt x="8" y="520"/>
                  </a:lnTo>
                  <a:lnTo>
                    <a:pt x="103" y="520"/>
                  </a:lnTo>
                  <a:lnTo>
                    <a:pt x="107" y="520"/>
                  </a:lnTo>
                  <a:lnTo>
                    <a:pt x="109" y="522"/>
                  </a:lnTo>
                  <a:lnTo>
                    <a:pt x="111" y="524"/>
                  </a:lnTo>
                  <a:lnTo>
                    <a:pt x="111" y="528"/>
                  </a:lnTo>
                  <a:lnTo>
                    <a:pt x="111" y="530"/>
                  </a:lnTo>
                  <a:lnTo>
                    <a:pt x="109" y="532"/>
                  </a:lnTo>
                  <a:lnTo>
                    <a:pt x="107" y="534"/>
                  </a:lnTo>
                  <a:lnTo>
                    <a:pt x="103" y="534"/>
                  </a:lnTo>
                  <a:close/>
                  <a:moveTo>
                    <a:pt x="14" y="762"/>
                  </a:moveTo>
                  <a:lnTo>
                    <a:pt x="14" y="968"/>
                  </a:lnTo>
                  <a:lnTo>
                    <a:pt x="14" y="970"/>
                  </a:lnTo>
                  <a:lnTo>
                    <a:pt x="12" y="974"/>
                  </a:lnTo>
                  <a:lnTo>
                    <a:pt x="10" y="974"/>
                  </a:lnTo>
                  <a:lnTo>
                    <a:pt x="8" y="976"/>
                  </a:lnTo>
                  <a:lnTo>
                    <a:pt x="6" y="974"/>
                  </a:lnTo>
                  <a:lnTo>
                    <a:pt x="2" y="974"/>
                  </a:lnTo>
                  <a:lnTo>
                    <a:pt x="2" y="970"/>
                  </a:lnTo>
                  <a:lnTo>
                    <a:pt x="0" y="968"/>
                  </a:lnTo>
                  <a:lnTo>
                    <a:pt x="0" y="762"/>
                  </a:lnTo>
                  <a:lnTo>
                    <a:pt x="2" y="760"/>
                  </a:lnTo>
                  <a:lnTo>
                    <a:pt x="2" y="756"/>
                  </a:lnTo>
                  <a:lnTo>
                    <a:pt x="6" y="756"/>
                  </a:lnTo>
                  <a:lnTo>
                    <a:pt x="8" y="754"/>
                  </a:lnTo>
                  <a:lnTo>
                    <a:pt x="10" y="756"/>
                  </a:lnTo>
                  <a:lnTo>
                    <a:pt x="12" y="756"/>
                  </a:lnTo>
                  <a:lnTo>
                    <a:pt x="14" y="760"/>
                  </a:lnTo>
                  <a:lnTo>
                    <a:pt x="14" y="762"/>
                  </a:lnTo>
                  <a:close/>
                  <a:moveTo>
                    <a:pt x="14" y="1093"/>
                  </a:moveTo>
                  <a:lnTo>
                    <a:pt x="14" y="1176"/>
                  </a:lnTo>
                  <a:lnTo>
                    <a:pt x="14" y="1180"/>
                  </a:lnTo>
                  <a:lnTo>
                    <a:pt x="12" y="1182"/>
                  </a:lnTo>
                  <a:lnTo>
                    <a:pt x="10" y="1184"/>
                  </a:lnTo>
                  <a:lnTo>
                    <a:pt x="8" y="1184"/>
                  </a:lnTo>
                  <a:lnTo>
                    <a:pt x="6" y="1184"/>
                  </a:lnTo>
                  <a:lnTo>
                    <a:pt x="2" y="1182"/>
                  </a:lnTo>
                  <a:lnTo>
                    <a:pt x="2" y="1180"/>
                  </a:lnTo>
                  <a:lnTo>
                    <a:pt x="0" y="1176"/>
                  </a:lnTo>
                  <a:lnTo>
                    <a:pt x="0" y="1093"/>
                  </a:lnTo>
                  <a:lnTo>
                    <a:pt x="2" y="1089"/>
                  </a:lnTo>
                  <a:lnTo>
                    <a:pt x="2" y="1087"/>
                  </a:lnTo>
                  <a:lnTo>
                    <a:pt x="6" y="1085"/>
                  </a:lnTo>
                  <a:lnTo>
                    <a:pt x="8" y="1085"/>
                  </a:lnTo>
                  <a:lnTo>
                    <a:pt x="10" y="1085"/>
                  </a:lnTo>
                  <a:lnTo>
                    <a:pt x="12" y="1087"/>
                  </a:lnTo>
                  <a:lnTo>
                    <a:pt x="14" y="1089"/>
                  </a:lnTo>
                  <a:lnTo>
                    <a:pt x="14" y="1093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605" name="Freeform 44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6" name="Freeform 45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7" name="Freeform 46"/>
            <p:cNvSpPr>
              <a:spLocks noEditPoints="1"/>
            </p:cNvSpPr>
            <p:nvPr/>
          </p:nvSpPr>
          <p:spPr bwMode="auto">
            <a:xfrm>
              <a:off x="2968" y="2732"/>
              <a:ext cx="530" cy="580"/>
            </a:xfrm>
            <a:custGeom>
              <a:avLst/>
              <a:gdLst>
                <a:gd name="T0" fmla="*/ 67 w 1058"/>
                <a:gd name="T1" fmla="*/ 13 h 1160"/>
                <a:gd name="T2" fmla="*/ 66 w 1058"/>
                <a:gd name="T3" fmla="*/ 13 h 1160"/>
                <a:gd name="T4" fmla="*/ 66 w 1058"/>
                <a:gd name="T5" fmla="*/ 13 h 1160"/>
                <a:gd name="T6" fmla="*/ 66 w 1058"/>
                <a:gd name="T7" fmla="*/ 1 h 1160"/>
                <a:gd name="T8" fmla="*/ 66 w 1058"/>
                <a:gd name="T9" fmla="*/ 0 h 1160"/>
                <a:gd name="T10" fmla="*/ 67 w 1058"/>
                <a:gd name="T11" fmla="*/ 1 h 1160"/>
                <a:gd name="T12" fmla="*/ 67 w 1058"/>
                <a:gd name="T13" fmla="*/ 21 h 1160"/>
                <a:gd name="T14" fmla="*/ 67 w 1058"/>
                <a:gd name="T15" fmla="*/ 34 h 1160"/>
                <a:gd name="T16" fmla="*/ 65 w 1058"/>
                <a:gd name="T17" fmla="*/ 34 h 1160"/>
                <a:gd name="T18" fmla="*/ 65 w 1058"/>
                <a:gd name="T19" fmla="*/ 34 h 1160"/>
                <a:gd name="T20" fmla="*/ 65 w 1058"/>
                <a:gd name="T21" fmla="*/ 33 h 1160"/>
                <a:gd name="T22" fmla="*/ 66 w 1058"/>
                <a:gd name="T23" fmla="*/ 33 h 1160"/>
                <a:gd name="T24" fmla="*/ 66 w 1058"/>
                <a:gd name="T25" fmla="*/ 20 h 1160"/>
                <a:gd name="T26" fmla="*/ 66 w 1058"/>
                <a:gd name="T27" fmla="*/ 20 h 1160"/>
                <a:gd name="T28" fmla="*/ 67 w 1058"/>
                <a:gd name="T29" fmla="*/ 20 h 1160"/>
                <a:gd name="T30" fmla="*/ 57 w 1058"/>
                <a:gd name="T31" fmla="*/ 34 h 1160"/>
                <a:gd name="T32" fmla="*/ 44 w 1058"/>
                <a:gd name="T33" fmla="*/ 34 h 1160"/>
                <a:gd name="T34" fmla="*/ 44 w 1058"/>
                <a:gd name="T35" fmla="*/ 33 h 1160"/>
                <a:gd name="T36" fmla="*/ 45 w 1058"/>
                <a:gd name="T37" fmla="*/ 33 h 1160"/>
                <a:gd name="T38" fmla="*/ 58 w 1058"/>
                <a:gd name="T39" fmla="*/ 33 h 1160"/>
                <a:gd name="T40" fmla="*/ 58 w 1058"/>
                <a:gd name="T41" fmla="*/ 34 h 1160"/>
                <a:gd name="T42" fmla="*/ 57 w 1058"/>
                <a:gd name="T43" fmla="*/ 34 h 1160"/>
                <a:gd name="T44" fmla="*/ 24 w 1058"/>
                <a:gd name="T45" fmla="*/ 34 h 1160"/>
                <a:gd name="T46" fmla="*/ 23 w 1058"/>
                <a:gd name="T47" fmla="*/ 34 h 1160"/>
                <a:gd name="T48" fmla="*/ 24 w 1058"/>
                <a:gd name="T49" fmla="*/ 33 h 1160"/>
                <a:gd name="T50" fmla="*/ 37 w 1058"/>
                <a:gd name="T51" fmla="*/ 33 h 1160"/>
                <a:gd name="T52" fmla="*/ 37 w 1058"/>
                <a:gd name="T53" fmla="*/ 33 h 1160"/>
                <a:gd name="T54" fmla="*/ 37 w 1058"/>
                <a:gd name="T55" fmla="*/ 34 h 1160"/>
                <a:gd name="T56" fmla="*/ 37 w 1058"/>
                <a:gd name="T57" fmla="*/ 34 h 1160"/>
                <a:gd name="T58" fmla="*/ 3 w 1058"/>
                <a:gd name="T59" fmla="*/ 34 h 1160"/>
                <a:gd name="T60" fmla="*/ 3 w 1058"/>
                <a:gd name="T61" fmla="*/ 33 h 1160"/>
                <a:gd name="T62" fmla="*/ 3 w 1058"/>
                <a:gd name="T63" fmla="*/ 33 h 1160"/>
                <a:gd name="T64" fmla="*/ 16 w 1058"/>
                <a:gd name="T65" fmla="*/ 33 h 1160"/>
                <a:gd name="T66" fmla="*/ 16 w 1058"/>
                <a:gd name="T67" fmla="*/ 33 h 1160"/>
                <a:gd name="T68" fmla="*/ 16 w 1058"/>
                <a:gd name="T69" fmla="*/ 34 h 1160"/>
                <a:gd name="T70" fmla="*/ 1 w 1058"/>
                <a:gd name="T71" fmla="*/ 38 h 1160"/>
                <a:gd name="T72" fmla="*/ 1 w 1058"/>
                <a:gd name="T73" fmla="*/ 51 h 1160"/>
                <a:gd name="T74" fmla="*/ 1 w 1058"/>
                <a:gd name="T75" fmla="*/ 51 h 1160"/>
                <a:gd name="T76" fmla="*/ 0 w 1058"/>
                <a:gd name="T77" fmla="*/ 51 h 1160"/>
                <a:gd name="T78" fmla="*/ 1 w 1058"/>
                <a:gd name="T79" fmla="*/ 38 h 1160"/>
                <a:gd name="T80" fmla="*/ 1 w 1058"/>
                <a:gd name="T81" fmla="*/ 38 h 1160"/>
                <a:gd name="T82" fmla="*/ 1 w 1058"/>
                <a:gd name="T83" fmla="*/ 38 h 1160"/>
                <a:gd name="T84" fmla="*/ 1 w 1058"/>
                <a:gd name="T85" fmla="*/ 73 h 1160"/>
                <a:gd name="T86" fmla="*/ 1 w 1058"/>
                <a:gd name="T87" fmla="*/ 73 h 1160"/>
                <a:gd name="T88" fmla="*/ 1 w 1058"/>
                <a:gd name="T89" fmla="*/ 73 h 1160"/>
                <a:gd name="T90" fmla="*/ 0 w 1058"/>
                <a:gd name="T91" fmla="*/ 59 h 1160"/>
                <a:gd name="T92" fmla="*/ 1 w 1058"/>
                <a:gd name="T93" fmla="*/ 58 h 1160"/>
                <a:gd name="T94" fmla="*/ 1 w 1058"/>
                <a:gd name="T95" fmla="*/ 58 h 1160"/>
                <a:gd name="T96" fmla="*/ 1 w 1058"/>
                <a:gd name="T97" fmla="*/ 59 h 11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58"/>
                <a:gd name="T148" fmla="*/ 0 h 1160"/>
                <a:gd name="T149" fmla="*/ 1058 w 1058"/>
                <a:gd name="T150" fmla="*/ 1160 h 11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58" h="1160">
                  <a:moveTo>
                    <a:pt x="1058" y="6"/>
                  </a:moveTo>
                  <a:lnTo>
                    <a:pt x="1058" y="214"/>
                  </a:lnTo>
                  <a:lnTo>
                    <a:pt x="1056" y="216"/>
                  </a:lnTo>
                  <a:lnTo>
                    <a:pt x="1056" y="218"/>
                  </a:lnTo>
                  <a:lnTo>
                    <a:pt x="1052" y="220"/>
                  </a:lnTo>
                  <a:lnTo>
                    <a:pt x="1050" y="220"/>
                  </a:lnTo>
                  <a:lnTo>
                    <a:pt x="1048" y="220"/>
                  </a:lnTo>
                  <a:lnTo>
                    <a:pt x="1046" y="218"/>
                  </a:lnTo>
                  <a:lnTo>
                    <a:pt x="1044" y="216"/>
                  </a:lnTo>
                  <a:lnTo>
                    <a:pt x="1044" y="214"/>
                  </a:lnTo>
                  <a:lnTo>
                    <a:pt x="1044" y="6"/>
                  </a:lnTo>
                  <a:lnTo>
                    <a:pt x="1044" y="4"/>
                  </a:lnTo>
                  <a:lnTo>
                    <a:pt x="1046" y="2"/>
                  </a:lnTo>
                  <a:lnTo>
                    <a:pt x="1048" y="0"/>
                  </a:lnTo>
                  <a:lnTo>
                    <a:pt x="1050" y="0"/>
                  </a:lnTo>
                  <a:lnTo>
                    <a:pt x="1052" y="0"/>
                  </a:lnTo>
                  <a:lnTo>
                    <a:pt x="1056" y="2"/>
                  </a:lnTo>
                  <a:lnTo>
                    <a:pt x="1056" y="4"/>
                  </a:lnTo>
                  <a:lnTo>
                    <a:pt x="1058" y="6"/>
                  </a:lnTo>
                  <a:close/>
                  <a:moveTo>
                    <a:pt x="1058" y="336"/>
                  </a:moveTo>
                  <a:lnTo>
                    <a:pt x="1058" y="528"/>
                  </a:lnTo>
                  <a:lnTo>
                    <a:pt x="1056" y="530"/>
                  </a:lnTo>
                  <a:lnTo>
                    <a:pt x="1056" y="532"/>
                  </a:lnTo>
                  <a:lnTo>
                    <a:pt x="1052" y="534"/>
                  </a:lnTo>
                  <a:lnTo>
                    <a:pt x="1050" y="534"/>
                  </a:lnTo>
                  <a:lnTo>
                    <a:pt x="1035" y="534"/>
                  </a:lnTo>
                  <a:lnTo>
                    <a:pt x="1033" y="534"/>
                  </a:lnTo>
                  <a:lnTo>
                    <a:pt x="1031" y="532"/>
                  </a:lnTo>
                  <a:lnTo>
                    <a:pt x="1029" y="530"/>
                  </a:lnTo>
                  <a:lnTo>
                    <a:pt x="1029" y="528"/>
                  </a:lnTo>
                  <a:lnTo>
                    <a:pt x="1029" y="524"/>
                  </a:lnTo>
                  <a:lnTo>
                    <a:pt x="1031" y="522"/>
                  </a:lnTo>
                  <a:lnTo>
                    <a:pt x="1033" y="520"/>
                  </a:lnTo>
                  <a:lnTo>
                    <a:pt x="1035" y="520"/>
                  </a:lnTo>
                  <a:lnTo>
                    <a:pt x="1050" y="520"/>
                  </a:lnTo>
                  <a:lnTo>
                    <a:pt x="1044" y="528"/>
                  </a:lnTo>
                  <a:lnTo>
                    <a:pt x="1044" y="336"/>
                  </a:lnTo>
                  <a:lnTo>
                    <a:pt x="1044" y="334"/>
                  </a:lnTo>
                  <a:lnTo>
                    <a:pt x="1046" y="332"/>
                  </a:lnTo>
                  <a:lnTo>
                    <a:pt x="1048" y="330"/>
                  </a:lnTo>
                  <a:lnTo>
                    <a:pt x="1050" y="330"/>
                  </a:lnTo>
                  <a:lnTo>
                    <a:pt x="1052" y="330"/>
                  </a:lnTo>
                  <a:lnTo>
                    <a:pt x="1056" y="332"/>
                  </a:lnTo>
                  <a:lnTo>
                    <a:pt x="1056" y="334"/>
                  </a:lnTo>
                  <a:lnTo>
                    <a:pt x="1058" y="336"/>
                  </a:lnTo>
                  <a:close/>
                  <a:moveTo>
                    <a:pt x="911" y="534"/>
                  </a:moveTo>
                  <a:lnTo>
                    <a:pt x="705" y="534"/>
                  </a:lnTo>
                  <a:lnTo>
                    <a:pt x="701" y="534"/>
                  </a:lnTo>
                  <a:lnTo>
                    <a:pt x="699" y="532"/>
                  </a:lnTo>
                  <a:lnTo>
                    <a:pt x="697" y="530"/>
                  </a:lnTo>
                  <a:lnTo>
                    <a:pt x="697" y="528"/>
                  </a:lnTo>
                  <a:lnTo>
                    <a:pt x="697" y="524"/>
                  </a:lnTo>
                  <a:lnTo>
                    <a:pt x="699" y="522"/>
                  </a:lnTo>
                  <a:lnTo>
                    <a:pt x="701" y="520"/>
                  </a:lnTo>
                  <a:lnTo>
                    <a:pt x="705" y="520"/>
                  </a:lnTo>
                  <a:lnTo>
                    <a:pt x="911" y="520"/>
                  </a:lnTo>
                  <a:lnTo>
                    <a:pt x="913" y="520"/>
                  </a:lnTo>
                  <a:lnTo>
                    <a:pt x="915" y="522"/>
                  </a:lnTo>
                  <a:lnTo>
                    <a:pt x="917" y="524"/>
                  </a:lnTo>
                  <a:lnTo>
                    <a:pt x="917" y="528"/>
                  </a:lnTo>
                  <a:lnTo>
                    <a:pt x="917" y="530"/>
                  </a:lnTo>
                  <a:lnTo>
                    <a:pt x="915" y="532"/>
                  </a:lnTo>
                  <a:lnTo>
                    <a:pt x="913" y="534"/>
                  </a:lnTo>
                  <a:lnTo>
                    <a:pt x="911" y="534"/>
                  </a:lnTo>
                  <a:close/>
                  <a:moveTo>
                    <a:pt x="580" y="534"/>
                  </a:moveTo>
                  <a:lnTo>
                    <a:pt x="373" y="534"/>
                  </a:lnTo>
                  <a:lnTo>
                    <a:pt x="371" y="534"/>
                  </a:lnTo>
                  <a:lnTo>
                    <a:pt x="369" y="532"/>
                  </a:lnTo>
                  <a:lnTo>
                    <a:pt x="367" y="530"/>
                  </a:lnTo>
                  <a:lnTo>
                    <a:pt x="367" y="528"/>
                  </a:lnTo>
                  <a:lnTo>
                    <a:pt x="367" y="524"/>
                  </a:lnTo>
                  <a:lnTo>
                    <a:pt x="369" y="522"/>
                  </a:lnTo>
                  <a:lnTo>
                    <a:pt x="371" y="520"/>
                  </a:lnTo>
                  <a:lnTo>
                    <a:pt x="373" y="520"/>
                  </a:lnTo>
                  <a:lnTo>
                    <a:pt x="580" y="520"/>
                  </a:lnTo>
                  <a:lnTo>
                    <a:pt x="582" y="520"/>
                  </a:lnTo>
                  <a:lnTo>
                    <a:pt x="586" y="522"/>
                  </a:lnTo>
                  <a:lnTo>
                    <a:pt x="586" y="524"/>
                  </a:lnTo>
                  <a:lnTo>
                    <a:pt x="588" y="528"/>
                  </a:lnTo>
                  <a:lnTo>
                    <a:pt x="586" y="530"/>
                  </a:lnTo>
                  <a:lnTo>
                    <a:pt x="586" y="532"/>
                  </a:lnTo>
                  <a:lnTo>
                    <a:pt x="582" y="534"/>
                  </a:lnTo>
                  <a:lnTo>
                    <a:pt x="580" y="534"/>
                  </a:lnTo>
                  <a:close/>
                  <a:moveTo>
                    <a:pt x="248" y="534"/>
                  </a:moveTo>
                  <a:lnTo>
                    <a:pt x="42" y="534"/>
                  </a:lnTo>
                  <a:lnTo>
                    <a:pt x="40" y="534"/>
                  </a:lnTo>
                  <a:lnTo>
                    <a:pt x="38" y="532"/>
                  </a:lnTo>
                  <a:lnTo>
                    <a:pt x="36" y="530"/>
                  </a:lnTo>
                  <a:lnTo>
                    <a:pt x="36" y="528"/>
                  </a:lnTo>
                  <a:lnTo>
                    <a:pt x="36" y="524"/>
                  </a:lnTo>
                  <a:lnTo>
                    <a:pt x="38" y="522"/>
                  </a:lnTo>
                  <a:lnTo>
                    <a:pt x="40" y="520"/>
                  </a:lnTo>
                  <a:lnTo>
                    <a:pt x="42" y="520"/>
                  </a:lnTo>
                  <a:lnTo>
                    <a:pt x="248" y="520"/>
                  </a:lnTo>
                  <a:lnTo>
                    <a:pt x="252" y="520"/>
                  </a:lnTo>
                  <a:lnTo>
                    <a:pt x="254" y="522"/>
                  </a:lnTo>
                  <a:lnTo>
                    <a:pt x="256" y="524"/>
                  </a:lnTo>
                  <a:lnTo>
                    <a:pt x="256" y="528"/>
                  </a:lnTo>
                  <a:lnTo>
                    <a:pt x="256" y="530"/>
                  </a:lnTo>
                  <a:lnTo>
                    <a:pt x="254" y="532"/>
                  </a:lnTo>
                  <a:lnTo>
                    <a:pt x="252" y="534"/>
                  </a:lnTo>
                  <a:lnTo>
                    <a:pt x="248" y="534"/>
                  </a:lnTo>
                  <a:close/>
                  <a:moveTo>
                    <a:pt x="14" y="617"/>
                  </a:moveTo>
                  <a:lnTo>
                    <a:pt x="14" y="823"/>
                  </a:lnTo>
                  <a:lnTo>
                    <a:pt x="14" y="825"/>
                  </a:lnTo>
                  <a:lnTo>
                    <a:pt x="12" y="829"/>
                  </a:lnTo>
                  <a:lnTo>
                    <a:pt x="10" y="829"/>
                  </a:lnTo>
                  <a:lnTo>
                    <a:pt x="8" y="831"/>
                  </a:lnTo>
                  <a:lnTo>
                    <a:pt x="6" y="829"/>
                  </a:lnTo>
                  <a:lnTo>
                    <a:pt x="2" y="829"/>
                  </a:lnTo>
                  <a:lnTo>
                    <a:pt x="2" y="825"/>
                  </a:lnTo>
                  <a:lnTo>
                    <a:pt x="0" y="823"/>
                  </a:lnTo>
                  <a:lnTo>
                    <a:pt x="0" y="617"/>
                  </a:lnTo>
                  <a:lnTo>
                    <a:pt x="2" y="615"/>
                  </a:lnTo>
                  <a:lnTo>
                    <a:pt x="2" y="612"/>
                  </a:lnTo>
                  <a:lnTo>
                    <a:pt x="6" y="612"/>
                  </a:lnTo>
                  <a:lnTo>
                    <a:pt x="8" y="610"/>
                  </a:lnTo>
                  <a:lnTo>
                    <a:pt x="10" y="612"/>
                  </a:lnTo>
                  <a:lnTo>
                    <a:pt x="12" y="612"/>
                  </a:lnTo>
                  <a:lnTo>
                    <a:pt x="14" y="615"/>
                  </a:lnTo>
                  <a:lnTo>
                    <a:pt x="14" y="617"/>
                  </a:lnTo>
                  <a:close/>
                  <a:moveTo>
                    <a:pt x="14" y="948"/>
                  </a:moveTo>
                  <a:lnTo>
                    <a:pt x="14" y="1154"/>
                  </a:lnTo>
                  <a:lnTo>
                    <a:pt x="14" y="1156"/>
                  </a:lnTo>
                  <a:lnTo>
                    <a:pt x="12" y="1158"/>
                  </a:lnTo>
                  <a:lnTo>
                    <a:pt x="10" y="1160"/>
                  </a:lnTo>
                  <a:lnTo>
                    <a:pt x="8" y="1160"/>
                  </a:lnTo>
                  <a:lnTo>
                    <a:pt x="6" y="1160"/>
                  </a:lnTo>
                  <a:lnTo>
                    <a:pt x="2" y="1158"/>
                  </a:lnTo>
                  <a:lnTo>
                    <a:pt x="2" y="1156"/>
                  </a:lnTo>
                  <a:lnTo>
                    <a:pt x="0" y="1154"/>
                  </a:lnTo>
                  <a:lnTo>
                    <a:pt x="0" y="948"/>
                  </a:lnTo>
                  <a:lnTo>
                    <a:pt x="2" y="944"/>
                  </a:lnTo>
                  <a:lnTo>
                    <a:pt x="2" y="942"/>
                  </a:lnTo>
                  <a:lnTo>
                    <a:pt x="6" y="940"/>
                  </a:lnTo>
                  <a:lnTo>
                    <a:pt x="8" y="940"/>
                  </a:lnTo>
                  <a:lnTo>
                    <a:pt x="10" y="940"/>
                  </a:lnTo>
                  <a:lnTo>
                    <a:pt x="12" y="942"/>
                  </a:lnTo>
                  <a:lnTo>
                    <a:pt x="14" y="944"/>
                  </a:lnTo>
                  <a:lnTo>
                    <a:pt x="14" y="94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608" name="Freeform 47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09" name="Freeform 48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10" name="Freeform 49"/>
            <p:cNvSpPr>
              <a:spLocks noEditPoints="1"/>
            </p:cNvSpPr>
            <p:nvPr/>
          </p:nvSpPr>
          <p:spPr bwMode="auto">
            <a:xfrm>
              <a:off x="3491" y="2732"/>
              <a:ext cx="571" cy="538"/>
            </a:xfrm>
            <a:custGeom>
              <a:avLst/>
              <a:gdLst>
                <a:gd name="T0" fmla="*/ 1 w 1142"/>
                <a:gd name="T1" fmla="*/ 14 h 1075"/>
                <a:gd name="T2" fmla="*/ 1 w 1142"/>
                <a:gd name="T3" fmla="*/ 14 h 1075"/>
                <a:gd name="T4" fmla="*/ 0 w 1142"/>
                <a:gd name="T5" fmla="*/ 14 h 1075"/>
                <a:gd name="T6" fmla="*/ 0 w 1142"/>
                <a:gd name="T7" fmla="*/ 1 h 1075"/>
                <a:gd name="T8" fmla="*/ 1 w 1142"/>
                <a:gd name="T9" fmla="*/ 0 h 1075"/>
                <a:gd name="T10" fmla="*/ 1 w 1142"/>
                <a:gd name="T11" fmla="*/ 1 h 1075"/>
                <a:gd name="T12" fmla="*/ 1 w 1142"/>
                <a:gd name="T13" fmla="*/ 21 h 1075"/>
                <a:gd name="T14" fmla="*/ 1 w 1142"/>
                <a:gd name="T15" fmla="*/ 33 h 1075"/>
                <a:gd name="T16" fmla="*/ 1 w 1142"/>
                <a:gd name="T17" fmla="*/ 33 h 1075"/>
                <a:gd name="T18" fmla="*/ 1 w 1142"/>
                <a:gd name="T19" fmla="*/ 34 h 1075"/>
                <a:gd name="T20" fmla="*/ 1 w 1142"/>
                <a:gd name="T21" fmla="*/ 34 h 1075"/>
                <a:gd name="T22" fmla="*/ 0 w 1142"/>
                <a:gd name="T23" fmla="*/ 34 h 1075"/>
                <a:gd name="T24" fmla="*/ 0 w 1142"/>
                <a:gd name="T25" fmla="*/ 21 h 1075"/>
                <a:gd name="T26" fmla="*/ 1 w 1142"/>
                <a:gd name="T27" fmla="*/ 21 h 1075"/>
                <a:gd name="T28" fmla="*/ 1 w 1142"/>
                <a:gd name="T29" fmla="*/ 21 h 1075"/>
                <a:gd name="T30" fmla="*/ 9 w 1142"/>
                <a:gd name="T31" fmla="*/ 33 h 1075"/>
                <a:gd name="T32" fmla="*/ 22 w 1142"/>
                <a:gd name="T33" fmla="*/ 33 h 1075"/>
                <a:gd name="T34" fmla="*/ 22 w 1142"/>
                <a:gd name="T35" fmla="*/ 34 h 1075"/>
                <a:gd name="T36" fmla="*/ 22 w 1142"/>
                <a:gd name="T37" fmla="*/ 34 h 1075"/>
                <a:gd name="T38" fmla="*/ 9 w 1142"/>
                <a:gd name="T39" fmla="*/ 34 h 1075"/>
                <a:gd name="T40" fmla="*/ 9 w 1142"/>
                <a:gd name="T41" fmla="*/ 33 h 1075"/>
                <a:gd name="T42" fmla="*/ 9 w 1142"/>
                <a:gd name="T43" fmla="*/ 33 h 1075"/>
                <a:gd name="T44" fmla="*/ 42 w 1142"/>
                <a:gd name="T45" fmla="*/ 33 h 1075"/>
                <a:gd name="T46" fmla="*/ 43 w 1142"/>
                <a:gd name="T47" fmla="*/ 33 h 1075"/>
                <a:gd name="T48" fmla="*/ 43 w 1142"/>
                <a:gd name="T49" fmla="*/ 34 h 1075"/>
                <a:gd name="T50" fmla="*/ 29 w 1142"/>
                <a:gd name="T51" fmla="*/ 34 h 1075"/>
                <a:gd name="T52" fmla="*/ 29 w 1142"/>
                <a:gd name="T53" fmla="*/ 34 h 1075"/>
                <a:gd name="T54" fmla="*/ 29 w 1142"/>
                <a:gd name="T55" fmla="*/ 33 h 1075"/>
                <a:gd name="T56" fmla="*/ 29 w 1142"/>
                <a:gd name="T57" fmla="*/ 33 h 1075"/>
                <a:gd name="T58" fmla="*/ 63 w 1142"/>
                <a:gd name="T59" fmla="*/ 33 h 1075"/>
                <a:gd name="T60" fmla="*/ 63 w 1142"/>
                <a:gd name="T61" fmla="*/ 33 h 1075"/>
                <a:gd name="T62" fmla="*/ 63 w 1142"/>
                <a:gd name="T63" fmla="*/ 34 h 1075"/>
                <a:gd name="T64" fmla="*/ 50 w 1142"/>
                <a:gd name="T65" fmla="*/ 34 h 1075"/>
                <a:gd name="T66" fmla="*/ 50 w 1142"/>
                <a:gd name="T67" fmla="*/ 33 h 1075"/>
                <a:gd name="T68" fmla="*/ 50 w 1142"/>
                <a:gd name="T69" fmla="*/ 33 h 1075"/>
                <a:gd name="T70" fmla="*/ 71 w 1142"/>
                <a:gd name="T71" fmla="*/ 34 h 1075"/>
                <a:gd name="T72" fmla="*/ 71 w 1142"/>
                <a:gd name="T73" fmla="*/ 47 h 1075"/>
                <a:gd name="T74" fmla="*/ 71 w 1142"/>
                <a:gd name="T75" fmla="*/ 47 h 1075"/>
                <a:gd name="T76" fmla="*/ 71 w 1142"/>
                <a:gd name="T77" fmla="*/ 46 h 1075"/>
                <a:gd name="T78" fmla="*/ 71 w 1142"/>
                <a:gd name="T79" fmla="*/ 33 h 1075"/>
                <a:gd name="T80" fmla="*/ 71 w 1142"/>
                <a:gd name="T81" fmla="*/ 33 h 1075"/>
                <a:gd name="T82" fmla="*/ 71 w 1142"/>
                <a:gd name="T83" fmla="*/ 34 h 1075"/>
                <a:gd name="T84" fmla="*/ 71 w 1142"/>
                <a:gd name="T85" fmla="*/ 67 h 1075"/>
                <a:gd name="T86" fmla="*/ 71 w 1142"/>
                <a:gd name="T87" fmla="*/ 68 h 1075"/>
                <a:gd name="T88" fmla="*/ 71 w 1142"/>
                <a:gd name="T89" fmla="*/ 68 h 1075"/>
                <a:gd name="T90" fmla="*/ 71 w 1142"/>
                <a:gd name="T91" fmla="*/ 54 h 1075"/>
                <a:gd name="T92" fmla="*/ 71 w 1142"/>
                <a:gd name="T93" fmla="*/ 54 h 1075"/>
                <a:gd name="T94" fmla="*/ 71 w 1142"/>
                <a:gd name="T95" fmla="*/ 54 h 1075"/>
                <a:gd name="T96" fmla="*/ 71 w 1142"/>
                <a:gd name="T97" fmla="*/ 54 h 107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2"/>
                <a:gd name="T148" fmla="*/ 0 h 1075"/>
                <a:gd name="T149" fmla="*/ 1142 w 1142"/>
                <a:gd name="T150" fmla="*/ 1075 h 107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2" h="1075">
                  <a:moveTo>
                    <a:pt x="14" y="6"/>
                  </a:moveTo>
                  <a:lnTo>
                    <a:pt x="14" y="214"/>
                  </a:lnTo>
                  <a:lnTo>
                    <a:pt x="12" y="216"/>
                  </a:lnTo>
                  <a:lnTo>
                    <a:pt x="12" y="218"/>
                  </a:lnTo>
                  <a:lnTo>
                    <a:pt x="8" y="220"/>
                  </a:lnTo>
                  <a:lnTo>
                    <a:pt x="6" y="220"/>
                  </a:lnTo>
                  <a:lnTo>
                    <a:pt x="4" y="220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4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4" y="6"/>
                  </a:lnTo>
                  <a:close/>
                  <a:moveTo>
                    <a:pt x="14" y="336"/>
                  </a:moveTo>
                  <a:lnTo>
                    <a:pt x="14" y="528"/>
                  </a:lnTo>
                  <a:lnTo>
                    <a:pt x="6" y="520"/>
                  </a:lnTo>
                  <a:lnTo>
                    <a:pt x="22" y="520"/>
                  </a:lnTo>
                  <a:lnTo>
                    <a:pt x="24" y="520"/>
                  </a:lnTo>
                  <a:lnTo>
                    <a:pt x="26" y="522"/>
                  </a:lnTo>
                  <a:lnTo>
                    <a:pt x="28" y="524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26" y="532"/>
                  </a:lnTo>
                  <a:lnTo>
                    <a:pt x="24" y="534"/>
                  </a:lnTo>
                  <a:lnTo>
                    <a:pt x="22" y="534"/>
                  </a:lnTo>
                  <a:lnTo>
                    <a:pt x="6" y="534"/>
                  </a:lnTo>
                  <a:lnTo>
                    <a:pt x="4" y="534"/>
                  </a:lnTo>
                  <a:lnTo>
                    <a:pt x="2" y="532"/>
                  </a:lnTo>
                  <a:lnTo>
                    <a:pt x="0" y="530"/>
                  </a:lnTo>
                  <a:lnTo>
                    <a:pt x="0" y="528"/>
                  </a:lnTo>
                  <a:lnTo>
                    <a:pt x="0" y="336"/>
                  </a:lnTo>
                  <a:lnTo>
                    <a:pt x="0" y="334"/>
                  </a:lnTo>
                  <a:lnTo>
                    <a:pt x="2" y="332"/>
                  </a:lnTo>
                  <a:lnTo>
                    <a:pt x="4" y="330"/>
                  </a:lnTo>
                  <a:lnTo>
                    <a:pt x="6" y="330"/>
                  </a:lnTo>
                  <a:lnTo>
                    <a:pt x="8" y="330"/>
                  </a:lnTo>
                  <a:lnTo>
                    <a:pt x="12" y="332"/>
                  </a:lnTo>
                  <a:lnTo>
                    <a:pt x="12" y="334"/>
                  </a:lnTo>
                  <a:lnTo>
                    <a:pt x="14" y="336"/>
                  </a:lnTo>
                  <a:close/>
                  <a:moveTo>
                    <a:pt x="145" y="520"/>
                  </a:moveTo>
                  <a:lnTo>
                    <a:pt x="352" y="520"/>
                  </a:lnTo>
                  <a:lnTo>
                    <a:pt x="356" y="520"/>
                  </a:lnTo>
                  <a:lnTo>
                    <a:pt x="358" y="522"/>
                  </a:lnTo>
                  <a:lnTo>
                    <a:pt x="360" y="524"/>
                  </a:lnTo>
                  <a:lnTo>
                    <a:pt x="360" y="528"/>
                  </a:lnTo>
                  <a:lnTo>
                    <a:pt x="360" y="530"/>
                  </a:lnTo>
                  <a:lnTo>
                    <a:pt x="358" y="532"/>
                  </a:lnTo>
                  <a:lnTo>
                    <a:pt x="356" y="534"/>
                  </a:lnTo>
                  <a:lnTo>
                    <a:pt x="352" y="534"/>
                  </a:lnTo>
                  <a:lnTo>
                    <a:pt x="145" y="534"/>
                  </a:lnTo>
                  <a:lnTo>
                    <a:pt x="143" y="534"/>
                  </a:lnTo>
                  <a:lnTo>
                    <a:pt x="141" y="532"/>
                  </a:lnTo>
                  <a:lnTo>
                    <a:pt x="140" y="530"/>
                  </a:lnTo>
                  <a:lnTo>
                    <a:pt x="140" y="528"/>
                  </a:lnTo>
                  <a:lnTo>
                    <a:pt x="140" y="524"/>
                  </a:lnTo>
                  <a:lnTo>
                    <a:pt x="141" y="522"/>
                  </a:lnTo>
                  <a:lnTo>
                    <a:pt x="143" y="520"/>
                  </a:lnTo>
                  <a:lnTo>
                    <a:pt x="145" y="520"/>
                  </a:lnTo>
                  <a:close/>
                  <a:moveTo>
                    <a:pt x="477" y="520"/>
                  </a:moveTo>
                  <a:lnTo>
                    <a:pt x="684" y="520"/>
                  </a:lnTo>
                  <a:lnTo>
                    <a:pt x="688" y="520"/>
                  </a:lnTo>
                  <a:lnTo>
                    <a:pt x="690" y="522"/>
                  </a:lnTo>
                  <a:lnTo>
                    <a:pt x="690" y="524"/>
                  </a:lnTo>
                  <a:lnTo>
                    <a:pt x="692" y="528"/>
                  </a:lnTo>
                  <a:lnTo>
                    <a:pt x="690" y="530"/>
                  </a:lnTo>
                  <a:lnTo>
                    <a:pt x="690" y="532"/>
                  </a:lnTo>
                  <a:lnTo>
                    <a:pt x="688" y="534"/>
                  </a:lnTo>
                  <a:lnTo>
                    <a:pt x="684" y="534"/>
                  </a:lnTo>
                  <a:lnTo>
                    <a:pt x="477" y="534"/>
                  </a:lnTo>
                  <a:lnTo>
                    <a:pt x="475" y="534"/>
                  </a:lnTo>
                  <a:lnTo>
                    <a:pt x="473" y="532"/>
                  </a:lnTo>
                  <a:lnTo>
                    <a:pt x="471" y="530"/>
                  </a:lnTo>
                  <a:lnTo>
                    <a:pt x="471" y="528"/>
                  </a:lnTo>
                  <a:lnTo>
                    <a:pt x="471" y="524"/>
                  </a:lnTo>
                  <a:lnTo>
                    <a:pt x="473" y="522"/>
                  </a:lnTo>
                  <a:lnTo>
                    <a:pt x="475" y="520"/>
                  </a:lnTo>
                  <a:lnTo>
                    <a:pt x="477" y="520"/>
                  </a:lnTo>
                  <a:close/>
                  <a:moveTo>
                    <a:pt x="809" y="520"/>
                  </a:moveTo>
                  <a:lnTo>
                    <a:pt x="1015" y="520"/>
                  </a:lnTo>
                  <a:lnTo>
                    <a:pt x="1017" y="520"/>
                  </a:lnTo>
                  <a:lnTo>
                    <a:pt x="1019" y="522"/>
                  </a:lnTo>
                  <a:lnTo>
                    <a:pt x="1021" y="524"/>
                  </a:lnTo>
                  <a:lnTo>
                    <a:pt x="1021" y="528"/>
                  </a:lnTo>
                  <a:lnTo>
                    <a:pt x="1021" y="530"/>
                  </a:lnTo>
                  <a:lnTo>
                    <a:pt x="1019" y="532"/>
                  </a:lnTo>
                  <a:lnTo>
                    <a:pt x="1017" y="534"/>
                  </a:lnTo>
                  <a:lnTo>
                    <a:pt x="1015" y="534"/>
                  </a:lnTo>
                  <a:lnTo>
                    <a:pt x="809" y="534"/>
                  </a:lnTo>
                  <a:lnTo>
                    <a:pt x="805" y="534"/>
                  </a:lnTo>
                  <a:lnTo>
                    <a:pt x="803" y="532"/>
                  </a:lnTo>
                  <a:lnTo>
                    <a:pt x="803" y="530"/>
                  </a:lnTo>
                  <a:lnTo>
                    <a:pt x="801" y="528"/>
                  </a:lnTo>
                  <a:lnTo>
                    <a:pt x="803" y="524"/>
                  </a:lnTo>
                  <a:lnTo>
                    <a:pt x="803" y="522"/>
                  </a:lnTo>
                  <a:lnTo>
                    <a:pt x="805" y="520"/>
                  </a:lnTo>
                  <a:lnTo>
                    <a:pt x="809" y="520"/>
                  </a:lnTo>
                  <a:close/>
                  <a:moveTo>
                    <a:pt x="1142" y="530"/>
                  </a:moveTo>
                  <a:lnTo>
                    <a:pt x="1142" y="736"/>
                  </a:lnTo>
                  <a:lnTo>
                    <a:pt x="1142" y="740"/>
                  </a:lnTo>
                  <a:lnTo>
                    <a:pt x="1140" y="742"/>
                  </a:lnTo>
                  <a:lnTo>
                    <a:pt x="1139" y="744"/>
                  </a:lnTo>
                  <a:lnTo>
                    <a:pt x="1137" y="744"/>
                  </a:lnTo>
                  <a:lnTo>
                    <a:pt x="1135" y="744"/>
                  </a:lnTo>
                  <a:lnTo>
                    <a:pt x="1131" y="742"/>
                  </a:lnTo>
                  <a:lnTo>
                    <a:pt x="1131" y="740"/>
                  </a:lnTo>
                  <a:lnTo>
                    <a:pt x="1129" y="736"/>
                  </a:lnTo>
                  <a:lnTo>
                    <a:pt x="1129" y="530"/>
                  </a:lnTo>
                  <a:lnTo>
                    <a:pt x="1131" y="528"/>
                  </a:lnTo>
                  <a:lnTo>
                    <a:pt x="1131" y="526"/>
                  </a:lnTo>
                  <a:lnTo>
                    <a:pt x="1135" y="524"/>
                  </a:lnTo>
                  <a:lnTo>
                    <a:pt x="1137" y="524"/>
                  </a:lnTo>
                  <a:lnTo>
                    <a:pt x="1139" y="524"/>
                  </a:lnTo>
                  <a:lnTo>
                    <a:pt x="1140" y="526"/>
                  </a:lnTo>
                  <a:lnTo>
                    <a:pt x="1142" y="528"/>
                  </a:lnTo>
                  <a:lnTo>
                    <a:pt x="1142" y="530"/>
                  </a:lnTo>
                  <a:close/>
                  <a:moveTo>
                    <a:pt x="1142" y="861"/>
                  </a:moveTo>
                  <a:lnTo>
                    <a:pt x="1142" y="1067"/>
                  </a:lnTo>
                  <a:lnTo>
                    <a:pt x="1142" y="1069"/>
                  </a:lnTo>
                  <a:lnTo>
                    <a:pt x="1140" y="1073"/>
                  </a:lnTo>
                  <a:lnTo>
                    <a:pt x="1139" y="1073"/>
                  </a:lnTo>
                  <a:lnTo>
                    <a:pt x="1137" y="1075"/>
                  </a:lnTo>
                  <a:lnTo>
                    <a:pt x="1135" y="1073"/>
                  </a:lnTo>
                  <a:lnTo>
                    <a:pt x="1131" y="1073"/>
                  </a:lnTo>
                  <a:lnTo>
                    <a:pt x="1131" y="1069"/>
                  </a:lnTo>
                  <a:lnTo>
                    <a:pt x="1129" y="1067"/>
                  </a:lnTo>
                  <a:lnTo>
                    <a:pt x="1129" y="861"/>
                  </a:lnTo>
                  <a:lnTo>
                    <a:pt x="1131" y="859"/>
                  </a:lnTo>
                  <a:lnTo>
                    <a:pt x="1131" y="857"/>
                  </a:lnTo>
                  <a:lnTo>
                    <a:pt x="1135" y="855"/>
                  </a:lnTo>
                  <a:lnTo>
                    <a:pt x="1137" y="855"/>
                  </a:lnTo>
                  <a:lnTo>
                    <a:pt x="1139" y="855"/>
                  </a:lnTo>
                  <a:lnTo>
                    <a:pt x="1140" y="857"/>
                  </a:lnTo>
                  <a:lnTo>
                    <a:pt x="1142" y="859"/>
                  </a:lnTo>
                  <a:lnTo>
                    <a:pt x="1142" y="861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611" name="Freeform 50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12" name="Freeform 51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13" name="Freeform 52"/>
            <p:cNvSpPr>
              <a:spLocks noEditPoints="1"/>
            </p:cNvSpPr>
            <p:nvPr/>
          </p:nvSpPr>
          <p:spPr bwMode="auto">
            <a:xfrm>
              <a:off x="3491" y="2732"/>
              <a:ext cx="1658" cy="592"/>
            </a:xfrm>
            <a:custGeom>
              <a:avLst/>
              <a:gdLst>
                <a:gd name="T0" fmla="*/ 0 w 3317"/>
                <a:gd name="T1" fmla="*/ 13 h 1184"/>
                <a:gd name="T2" fmla="*/ 0 w 3317"/>
                <a:gd name="T3" fmla="*/ 13 h 1184"/>
                <a:gd name="T4" fmla="*/ 0 w 3317"/>
                <a:gd name="T5" fmla="*/ 0 h 1184"/>
                <a:gd name="T6" fmla="*/ 0 w 3317"/>
                <a:gd name="T7" fmla="*/ 1 h 1184"/>
                <a:gd name="T8" fmla="*/ 1 w 3317"/>
                <a:gd name="T9" fmla="*/ 33 h 1184"/>
                <a:gd name="T10" fmla="*/ 1 w 3317"/>
                <a:gd name="T11" fmla="*/ 34 h 1184"/>
                <a:gd name="T12" fmla="*/ 0 w 3317"/>
                <a:gd name="T13" fmla="*/ 34 h 1184"/>
                <a:gd name="T14" fmla="*/ 0 w 3317"/>
                <a:gd name="T15" fmla="*/ 20 h 1184"/>
                <a:gd name="T16" fmla="*/ 0 w 3317"/>
                <a:gd name="T17" fmla="*/ 20 h 1184"/>
                <a:gd name="T18" fmla="*/ 22 w 3317"/>
                <a:gd name="T19" fmla="*/ 33 h 1184"/>
                <a:gd name="T20" fmla="*/ 22 w 3317"/>
                <a:gd name="T21" fmla="*/ 34 h 1184"/>
                <a:gd name="T22" fmla="*/ 8 w 3317"/>
                <a:gd name="T23" fmla="*/ 34 h 1184"/>
                <a:gd name="T24" fmla="*/ 8 w 3317"/>
                <a:gd name="T25" fmla="*/ 33 h 1184"/>
                <a:gd name="T26" fmla="*/ 43 w 3317"/>
                <a:gd name="T27" fmla="*/ 33 h 1184"/>
                <a:gd name="T28" fmla="*/ 43 w 3317"/>
                <a:gd name="T29" fmla="*/ 34 h 1184"/>
                <a:gd name="T30" fmla="*/ 29 w 3317"/>
                <a:gd name="T31" fmla="*/ 34 h 1184"/>
                <a:gd name="T32" fmla="*/ 29 w 3317"/>
                <a:gd name="T33" fmla="*/ 33 h 1184"/>
                <a:gd name="T34" fmla="*/ 63 w 3317"/>
                <a:gd name="T35" fmla="*/ 33 h 1184"/>
                <a:gd name="T36" fmla="*/ 63 w 3317"/>
                <a:gd name="T37" fmla="*/ 34 h 1184"/>
                <a:gd name="T38" fmla="*/ 50 w 3317"/>
                <a:gd name="T39" fmla="*/ 34 h 1184"/>
                <a:gd name="T40" fmla="*/ 50 w 3317"/>
                <a:gd name="T41" fmla="*/ 33 h 1184"/>
                <a:gd name="T42" fmla="*/ 84 w 3317"/>
                <a:gd name="T43" fmla="*/ 33 h 1184"/>
                <a:gd name="T44" fmla="*/ 84 w 3317"/>
                <a:gd name="T45" fmla="*/ 34 h 1184"/>
                <a:gd name="T46" fmla="*/ 70 w 3317"/>
                <a:gd name="T47" fmla="*/ 34 h 1184"/>
                <a:gd name="T48" fmla="*/ 71 w 3317"/>
                <a:gd name="T49" fmla="*/ 33 h 1184"/>
                <a:gd name="T50" fmla="*/ 105 w 3317"/>
                <a:gd name="T51" fmla="*/ 33 h 1184"/>
                <a:gd name="T52" fmla="*/ 105 w 3317"/>
                <a:gd name="T53" fmla="*/ 34 h 1184"/>
                <a:gd name="T54" fmla="*/ 91 w 3317"/>
                <a:gd name="T55" fmla="*/ 34 h 1184"/>
                <a:gd name="T56" fmla="*/ 91 w 3317"/>
                <a:gd name="T57" fmla="*/ 33 h 1184"/>
                <a:gd name="T58" fmla="*/ 125 w 3317"/>
                <a:gd name="T59" fmla="*/ 33 h 1184"/>
                <a:gd name="T60" fmla="*/ 125 w 3317"/>
                <a:gd name="T61" fmla="*/ 34 h 1184"/>
                <a:gd name="T62" fmla="*/ 112 w 3317"/>
                <a:gd name="T63" fmla="*/ 34 h 1184"/>
                <a:gd name="T64" fmla="*/ 112 w 3317"/>
                <a:gd name="T65" fmla="*/ 33 h 1184"/>
                <a:gd name="T66" fmla="*/ 146 w 3317"/>
                <a:gd name="T67" fmla="*/ 33 h 1184"/>
                <a:gd name="T68" fmla="*/ 146 w 3317"/>
                <a:gd name="T69" fmla="*/ 34 h 1184"/>
                <a:gd name="T70" fmla="*/ 133 w 3317"/>
                <a:gd name="T71" fmla="*/ 34 h 1184"/>
                <a:gd name="T72" fmla="*/ 133 w 3317"/>
                <a:gd name="T73" fmla="*/ 33 h 1184"/>
                <a:gd name="T74" fmla="*/ 167 w 3317"/>
                <a:gd name="T75" fmla="*/ 33 h 1184"/>
                <a:gd name="T76" fmla="*/ 167 w 3317"/>
                <a:gd name="T77" fmla="*/ 34 h 1184"/>
                <a:gd name="T78" fmla="*/ 153 w 3317"/>
                <a:gd name="T79" fmla="*/ 34 h 1184"/>
                <a:gd name="T80" fmla="*/ 153 w 3317"/>
                <a:gd name="T81" fmla="*/ 33 h 1184"/>
                <a:gd name="T82" fmla="*/ 187 w 3317"/>
                <a:gd name="T83" fmla="*/ 33 h 1184"/>
                <a:gd name="T84" fmla="*/ 187 w 3317"/>
                <a:gd name="T85" fmla="*/ 34 h 1184"/>
                <a:gd name="T86" fmla="*/ 174 w 3317"/>
                <a:gd name="T87" fmla="*/ 34 h 1184"/>
                <a:gd name="T88" fmla="*/ 174 w 3317"/>
                <a:gd name="T89" fmla="*/ 33 h 1184"/>
                <a:gd name="T90" fmla="*/ 206 w 3317"/>
                <a:gd name="T91" fmla="*/ 33 h 1184"/>
                <a:gd name="T92" fmla="*/ 207 w 3317"/>
                <a:gd name="T93" fmla="*/ 35 h 1184"/>
                <a:gd name="T94" fmla="*/ 206 w 3317"/>
                <a:gd name="T95" fmla="*/ 35 h 1184"/>
                <a:gd name="T96" fmla="*/ 195 w 3317"/>
                <a:gd name="T97" fmla="*/ 34 h 1184"/>
                <a:gd name="T98" fmla="*/ 195 w 3317"/>
                <a:gd name="T99" fmla="*/ 33 h 1184"/>
                <a:gd name="T100" fmla="*/ 207 w 3317"/>
                <a:gd name="T101" fmla="*/ 42 h 1184"/>
                <a:gd name="T102" fmla="*/ 206 w 3317"/>
                <a:gd name="T103" fmla="*/ 55 h 1184"/>
                <a:gd name="T104" fmla="*/ 206 w 3317"/>
                <a:gd name="T105" fmla="*/ 42 h 1184"/>
                <a:gd name="T106" fmla="*/ 206 w 3317"/>
                <a:gd name="T107" fmla="*/ 41 h 1184"/>
                <a:gd name="T108" fmla="*/ 207 w 3317"/>
                <a:gd name="T109" fmla="*/ 62 h 1184"/>
                <a:gd name="T110" fmla="*/ 206 w 3317"/>
                <a:gd name="T111" fmla="*/ 74 h 1184"/>
                <a:gd name="T112" fmla="*/ 206 w 3317"/>
                <a:gd name="T113" fmla="*/ 62 h 1184"/>
                <a:gd name="T114" fmla="*/ 206 w 3317"/>
                <a:gd name="T115" fmla="*/ 62 h 11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317"/>
                <a:gd name="T175" fmla="*/ 0 h 1184"/>
                <a:gd name="T176" fmla="*/ 3317 w 3317"/>
                <a:gd name="T177" fmla="*/ 1184 h 11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317" h="1184">
                  <a:moveTo>
                    <a:pt x="14" y="8"/>
                  </a:moveTo>
                  <a:lnTo>
                    <a:pt x="14" y="214"/>
                  </a:lnTo>
                  <a:lnTo>
                    <a:pt x="12" y="216"/>
                  </a:lnTo>
                  <a:lnTo>
                    <a:pt x="12" y="218"/>
                  </a:lnTo>
                  <a:lnTo>
                    <a:pt x="8" y="220"/>
                  </a:lnTo>
                  <a:lnTo>
                    <a:pt x="6" y="220"/>
                  </a:lnTo>
                  <a:lnTo>
                    <a:pt x="4" y="220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4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14" y="8"/>
                  </a:lnTo>
                  <a:close/>
                  <a:moveTo>
                    <a:pt x="14" y="336"/>
                  </a:moveTo>
                  <a:lnTo>
                    <a:pt x="14" y="528"/>
                  </a:lnTo>
                  <a:lnTo>
                    <a:pt x="6" y="520"/>
                  </a:lnTo>
                  <a:lnTo>
                    <a:pt x="22" y="520"/>
                  </a:lnTo>
                  <a:lnTo>
                    <a:pt x="24" y="522"/>
                  </a:lnTo>
                  <a:lnTo>
                    <a:pt x="26" y="522"/>
                  </a:lnTo>
                  <a:lnTo>
                    <a:pt x="28" y="524"/>
                  </a:lnTo>
                  <a:lnTo>
                    <a:pt x="28" y="528"/>
                  </a:lnTo>
                  <a:lnTo>
                    <a:pt x="28" y="530"/>
                  </a:lnTo>
                  <a:lnTo>
                    <a:pt x="26" y="532"/>
                  </a:lnTo>
                  <a:lnTo>
                    <a:pt x="24" y="534"/>
                  </a:lnTo>
                  <a:lnTo>
                    <a:pt x="22" y="534"/>
                  </a:lnTo>
                  <a:lnTo>
                    <a:pt x="6" y="534"/>
                  </a:lnTo>
                  <a:lnTo>
                    <a:pt x="4" y="534"/>
                  </a:lnTo>
                  <a:lnTo>
                    <a:pt x="2" y="532"/>
                  </a:lnTo>
                  <a:lnTo>
                    <a:pt x="0" y="530"/>
                  </a:lnTo>
                  <a:lnTo>
                    <a:pt x="0" y="528"/>
                  </a:lnTo>
                  <a:lnTo>
                    <a:pt x="0" y="336"/>
                  </a:lnTo>
                  <a:lnTo>
                    <a:pt x="0" y="334"/>
                  </a:lnTo>
                  <a:lnTo>
                    <a:pt x="2" y="332"/>
                  </a:lnTo>
                  <a:lnTo>
                    <a:pt x="4" y="330"/>
                  </a:lnTo>
                  <a:lnTo>
                    <a:pt x="6" y="330"/>
                  </a:lnTo>
                  <a:lnTo>
                    <a:pt x="8" y="330"/>
                  </a:lnTo>
                  <a:lnTo>
                    <a:pt x="12" y="332"/>
                  </a:lnTo>
                  <a:lnTo>
                    <a:pt x="12" y="334"/>
                  </a:lnTo>
                  <a:lnTo>
                    <a:pt x="14" y="336"/>
                  </a:lnTo>
                  <a:close/>
                  <a:moveTo>
                    <a:pt x="145" y="520"/>
                  </a:moveTo>
                  <a:lnTo>
                    <a:pt x="354" y="520"/>
                  </a:lnTo>
                  <a:lnTo>
                    <a:pt x="356" y="522"/>
                  </a:lnTo>
                  <a:lnTo>
                    <a:pt x="358" y="522"/>
                  </a:lnTo>
                  <a:lnTo>
                    <a:pt x="360" y="524"/>
                  </a:lnTo>
                  <a:lnTo>
                    <a:pt x="360" y="528"/>
                  </a:lnTo>
                  <a:lnTo>
                    <a:pt x="360" y="530"/>
                  </a:lnTo>
                  <a:lnTo>
                    <a:pt x="358" y="532"/>
                  </a:lnTo>
                  <a:lnTo>
                    <a:pt x="356" y="534"/>
                  </a:lnTo>
                  <a:lnTo>
                    <a:pt x="354" y="534"/>
                  </a:lnTo>
                  <a:lnTo>
                    <a:pt x="145" y="534"/>
                  </a:lnTo>
                  <a:lnTo>
                    <a:pt x="143" y="534"/>
                  </a:lnTo>
                  <a:lnTo>
                    <a:pt x="141" y="532"/>
                  </a:lnTo>
                  <a:lnTo>
                    <a:pt x="140" y="530"/>
                  </a:lnTo>
                  <a:lnTo>
                    <a:pt x="140" y="528"/>
                  </a:lnTo>
                  <a:lnTo>
                    <a:pt x="140" y="524"/>
                  </a:lnTo>
                  <a:lnTo>
                    <a:pt x="141" y="522"/>
                  </a:lnTo>
                  <a:lnTo>
                    <a:pt x="143" y="522"/>
                  </a:lnTo>
                  <a:lnTo>
                    <a:pt x="145" y="520"/>
                  </a:lnTo>
                  <a:close/>
                  <a:moveTo>
                    <a:pt x="477" y="520"/>
                  </a:moveTo>
                  <a:lnTo>
                    <a:pt x="684" y="520"/>
                  </a:lnTo>
                  <a:lnTo>
                    <a:pt x="688" y="522"/>
                  </a:lnTo>
                  <a:lnTo>
                    <a:pt x="690" y="522"/>
                  </a:lnTo>
                  <a:lnTo>
                    <a:pt x="690" y="524"/>
                  </a:lnTo>
                  <a:lnTo>
                    <a:pt x="692" y="528"/>
                  </a:lnTo>
                  <a:lnTo>
                    <a:pt x="690" y="530"/>
                  </a:lnTo>
                  <a:lnTo>
                    <a:pt x="690" y="532"/>
                  </a:lnTo>
                  <a:lnTo>
                    <a:pt x="688" y="534"/>
                  </a:lnTo>
                  <a:lnTo>
                    <a:pt x="684" y="534"/>
                  </a:lnTo>
                  <a:lnTo>
                    <a:pt x="477" y="534"/>
                  </a:lnTo>
                  <a:lnTo>
                    <a:pt x="475" y="534"/>
                  </a:lnTo>
                  <a:lnTo>
                    <a:pt x="473" y="532"/>
                  </a:lnTo>
                  <a:lnTo>
                    <a:pt x="471" y="530"/>
                  </a:lnTo>
                  <a:lnTo>
                    <a:pt x="471" y="528"/>
                  </a:lnTo>
                  <a:lnTo>
                    <a:pt x="471" y="524"/>
                  </a:lnTo>
                  <a:lnTo>
                    <a:pt x="473" y="522"/>
                  </a:lnTo>
                  <a:lnTo>
                    <a:pt x="475" y="522"/>
                  </a:lnTo>
                  <a:lnTo>
                    <a:pt x="477" y="520"/>
                  </a:lnTo>
                  <a:close/>
                  <a:moveTo>
                    <a:pt x="809" y="520"/>
                  </a:moveTo>
                  <a:lnTo>
                    <a:pt x="1015" y="520"/>
                  </a:lnTo>
                  <a:lnTo>
                    <a:pt x="1017" y="522"/>
                  </a:lnTo>
                  <a:lnTo>
                    <a:pt x="1019" y="522"/>
                  </a:lnTo>
                  <a:lnTo>
                    <a:pt x="1021" y="524"/>
                  </a:lnTo>
                  <a:lnTo>
                    <a:pt x="1023" y="528"/>
                  </a:lnTo>
                  <a:lnTo>
                    <a:pt x="1021" y="530"/>
                  </a:lnTo>
                  <a:lnTo>
                    <a:pt x="1019" y="532"/>
                  </a:lnTo>
                  <a:lnTo>
                    <a:pt x="1017" y="534"/>
                  </a:lnTo>
                  <a:lnTo>
                    <a:pt x="1015" y="534"/>
                  </a:lnTo>
                  <a:lnTo>
                    <a:pt x="809" y="534"/>
                  </a:lnTo>
                  <a:lnTo>
                    <a:pt x="805" y="534"/>
                  </a:lnTo>
                  <a:lnTo>
                    <a:pt x="803" y="532"/>
                  </a:lnTo>
                  <a:lnTo>
                    <a:pt x="803" y="530"/>
                  </a:lnTo>
                  <a:lnTo>
                    <a:pt x="801" y="528"/>
                  </a:lnTo>
                  <a:lnTo>
                    <a:pt x="803" y="524"/>
                  </a:lnTo>
                  <a:lnTo>
                    <a:pt x="803" y="522"/>
                  </a:lnTo>
                  <a:lnTo>
                    <a:pt x="805" y="522"/>
                  </a:lnTo>
                  <a:lnTo>
                    <a:pt x="809" y="520"/>
                  </a:lnTo>
                  <a:close/>
                  <a:moveTo>
                    <a:pt x="1140" y="520"/>
                  </a:moveTo>
                  <a:lnTo>
                    <a:pt x="1347" y="520"/>
                  </a:lnTo>
                  <a:lnTo>
                    <a:pt x="1349" y="522"/>
                  </a:lnTo>
                  <a:lnTo>
                    <a:pt x="1351" y="522"/>
                  </a:lnTo>
                  <a:lnTo>
                    <a:pt x="1353" y="524"/>
                  </a:lnTo>
                  <a:lnTo>
                    <a:pt x="1353" y="528"/>
                  </a:lnTo>
                  <a:lnTo>
                    <a:pt x="1353" y="530"/>
                  </a:lnTo>
                  <a:lnTo>
                    <a:pt x="1351" y="532"/>
                  </a:lnTo>
                  <a:lnTo>
                    <a:pt x="1349" y="534"/>
                  </a:lnTo>
                  <a:lnTo>
                    <a:pt x="1347" y="534"/>
                  </a:lnTo>
                  <a:lnTo>
                    <a:pt x="1140" y="534"/>
                  </a:lnTo>
                  <a:lnTo>
                    <a:pt x="1137" y="534"/>
                  </a:lnTo>
                  <a:lnTo>
                    <a:pt x="1135" y="532"/>
                  </a:lnTo>
                  <a:lnTo>
                    <a:pt x="1133" y="530"/>
                  </a:lnTo>
                  <a:lnTo>
                    <a:pt x="1133" y="528"/>
                  </a:lnTo>
                  <a:lnTo>
                    <a:pt x="1133" y="524"/>
                  </a:lnTo>
                  <a:lnTo>
                    <a:pt x="1135" y="522"/>
                  </a:lnTo>
                  <a:lnTo>
                    <a:pt x="1137" y="522"/>
                  </a:lnTo>
                  <a:lnTo>
                    <a:pt x="1140" y="520"/>
                  </a:lnTo>
                  <a:close/>
                  <a:moveTo>
                    <a:pt x="1470" y="520"/>
                  </a:moveTo>
                  <a:lnTo>
                    <a:pt x="1679" y="520"/>
                  </a:lnTo>
                  <a:lnTo>
                    <a:pt x="1681" y="522"/>
                  </a:lnTo>
                  <a:lnTo>
                    <a:pt x="1683" y="522"/>
                  </a:lnTo>
                  <a:lnTo>
                    <a:pt x="1685" y="524"/>
                  </a:lnTo>
                  <a:lnTo>
                    <a:pt x="1685" y="528"/>
                  </a:lnTo>
                  <a:lnTo>
                    <a:pt x="1685" y="530"/>
                  </a:lnTo>
                  <a:lnTo>
                    <a:pt x="1683" y="532"/>
                  </a:lnTo>
                  <a:lnTo>
                    <a:pt x="1681" y="534"/>
                  </a:lnTo>
                  <a:lnTo>
                    <a:pt x="1679" y="534"/>
                  </a:lnTo>
                  <a:lnTo>
                    <a:pt x="1470" y="534"/>
                  </a:lnTo>
                  <a:lnTo>
                    <a:pt x="1468" y="534"/>
                  </a:lnTo>
                  <a:lnTo>
                    <a:pt x="1466" y="532"/>
                  </a:lnTo>
                  <a:lnTo>
                    <a:pt x="1464" y="530"/>
                  </a:lnTo>
                  <a:lnTo>
                    <a:pt x="1464" y="528"/>
                  </a:lnTo>
                  <a:lnTo>
                    <a:pt x="1464" y="524"/>
                  </a:lnTo>
                  <a:lnTo>
                    <a:pt x="1466" y="522"/>
                  </a:lnTo>
                  <a:lnTo>
                    <a:pt x="1468" y="522"/>
                  </a:lnTo>
                  <a:lnTo>
                    <a:pt x="1470" y="520"/>
                  </a:lnTo>
                  <a:close/>
                  <a:moveTo>
                    <a:pt x="1802" y="520"/>
                  </a:moveTo>
                  <a:lnTo>
                    <a:pt x="2008" y="520"/>
                  </a:lnTo>
                  <a:lnTo>
                    <a:pt x="2010" y="522"/>
                  </a:lnTo>
                  <a:lnTo>
                    <a:pt x="2014" y="522"/>
                  </a:lnTo>
                  <a:lnTo>
                    <a:pt x="2014" y="524"/>
                  </a:lnTo>
                  <a:lnTo>
                    <a:pt x="2016" y="528"/>
                  </a:lnTo>
                  <a:lnTo>
                    <a:pt x="2014" y="530"/>
                  </a:lnTo>
                  <a:lnTo>
                    <a:pt x="2014" y="532"/>
                  </a:lnTo>
                  <a:lnTo>
                    <a:pt x="2010" y="534"/>
                  </a:lnTo>
                  <a:lnTo>
                    <a:pt x="2008" y="534"/>
                  </a:lnTo>
                  <a:lnTo>
                    <a:pt x="1802" y="534"/>
                  </a:lnTo>
                  <a:lnTo>
                    <a:pt x="1800" y="534"/>
                  </a:lnTo>
                  <a:lnTo>
                    <a:pt x="1798" y="532"/>
                  </a:lnTo>
                  <a:lnTo>
                    <a:pt x="1796" y="530"/>
                  </a:lnTo>
                  <a:lnTo>
                    <a:pt x="1796" y="528"/>
                  </a:lnTo>
                  <a:lnTo>
                    <a:pt x="1796" y="524"/>
                  </a:lnTo>
                  <a:lnTo>
                    <a:pt x="1798" y="522"/>
                  </a:lnTo>
                  <a:lnTo>
                    <a:pt x="1800" y="522"/>
                  </a:lnTo>
                  <a:lnTo>
                    <a:pt x="1802" y="520"/>
                  </a:lnTo>
                  <a:close/>
                  <a:moveTo>
                    <a:pt x="2134" y="520"/>
                  </a:moveTo>
                  <a:lnTo>
                    <a:pt x="2340" y="520"/>
                  </a:lnTo>
                  <a:lnTo>
                    <a:pt x="2342" y="522"/>
                  </a:lnTo>
                  <a:lnTo>
                    <a:pt x="2344" y="522"/>
                  </a:lnTo>
                  <a:lnTo>
                    <a:pt x="2346" y="524"/>
                  </a:lnTo>
                  <a:lnTo>
                    <a:pt x="2346" y="528"/>
                  </a:lnTo>
                  <a:lnTo>
                    <a:pt x="2346" y="530"/>
                  </a:lnTo>
                  <a:lnTo>
                    <a:pt x="2344" y="532"/>
                  </a:lnTo>
                  <a:lnTo>
                    <a:pt x="2342" y="534"/>
                  </a:lnTo>
                  <a:lnTo>
                    <a:pt x="2340" y="534"/>
                  </a:lnTo>
                  <a:lnTo>
                    <a:pt x="2134" y="534"/>
                  </a:lnTo>
                  <a:lnTo>
                    <a:pt x="2130" y="534"/>
                  </a:lnTo>
                  <a:lnTo>
                    <a:pt x="2128" y="532"/>
                  </a:lnTo>
                  <a:lnTo>
                    <a:pt x="2128" y="530"/>
                  </a:lnTo>
                  <a:lnTo>
                    <a:pt x="2126" y="528"/>
                  </a:lnTo>
                  <a:lnTo>
                    <a:pt x="2128" y="524"/>
                  </a:lnTo>
                  <a:lnTo>
                    <a:pt x="2128" y="522"/>
                  </a:lnTo>
                  <a:lnTo>
                    <a:pt x="2130" y="522"/>
                  </a:lnTo>
                  <a:lnTo>
                    <a:pt x="2134" y="520"/>
                  </a:lnTo>
                  <a:close/>
                  <a:moveTo>
                    <a:pt x="2463" y="520"/>
                  </a:moveTo>
                  <a:lnTo>
                    <a:pt x="2672" y="520"/>
                  </a:lnTo>
                  <a:lnTo>
                    <a:pt x="2674" y="522"/>
                  </a:lnTo>
                  <a:lnTo>
                    <a:pt x="2676" y="522"/>
                  </a:lnTo>
                  <a:lnTo>
                    <a:pt x="2678" y="524"/>
                  </a:lnTo>
                  <a:lnTo>
                    <a:pt x="2678" y="528"/>
                  </a:lnTo>
                  <a:lnTo>
                    <a:pt x="2678" y="530"/>
                  </a:lnTo>
                  <a:lnTo>
                    <a:pt x="2676" y="532"/>
                  </a:lnTo>
                  <a:lnTo>
                    <a:pt x="2674" y="534"/>
                  </a:lnTo>
                  <a:lnTo>
                    <a:pt x="2672" y="534"/>
                  </a:lnTo>
                  <a:lnTo>
                    <a:pt x="2463" y="534"/>
                  </a:lnTo>
                  <a:lnTo>
                    <a:pt x="2461" y="534"/>
                  </a:lnTo>
                  <a:lnTo>
                    <a:pt x="2459" y="532"/>
                  </a:lnTo>
                  <a:lnTo>
                    <a:pt x="2457" y="530"/>
                  </a:lnTo>
                  <a:lnTo>
                    <a:pt x="2457" y="528"/>
                  </a:lnTo>
                  <a:lnTo>
                    <a:pt x="2457" y="524"/>
                  </a:lnTo>
                  <a:lnTo>
                    <a:pt x="2459" y="522"/>
                  </a:lnTo>
                  <a:lnTo>
                    <a:pt x="2461" y="522"/>
                  </a:lnTo>
                  <a:lnTo>
                    <a:pt x="2463" y="520"/>
                  </a:lnTo>
                  <a:close/>
                  <a:moveTo>
                    <a:pt x="2795" y="520"/>
                  </a:moveTo>
                  <a:lnTo>
                    <a:pt x="3001" y="520"/>
                  </a:lnTo>
                  <a:lnTo>
                    <a:pt x="3005" y="522"/>
                  </a:lnTo>
                  <a:lnTo>
                    <a:pt x="3007" y="522"/>
                  </a:lnTo>
                  <a:lnTo>
                    <a:pt x="3009" y="524"/>
                  </a:lnTo>
                  <a:lnTo>
                    <a:pt x="3009" y="528"/>
                  </a:lnTo>
                  <a:lnTo>
                    <a:pt x="3009" y="530"/>
                  </a:lnTo>
                  <a:lnTo>
                    <a:pt x="3007" y="532"/>
                  </a:lnTo>
                  <a:lnTo>
                    <a:pt x="3005" y="534"/>
                  </a:lnTo>
                  <a:lnTo>
                    <a:pt x="3001" y="534"/>
                  </a:lnTo>
                  <a:lnTo>
                    <a:pt x="2795" y="534"/>
                  </a:lnTo>
                  <a:lnTo>
                    <a:pt x="2793" y="534"/>
                  </a:lnTo>
                  <a:lnTo>
                    <a:pt x="2791" y="532"/>
                  </a:lnTo>
                  <a:lnTo>
                    <a:pt x="2789" y="530"/>
                  </a:lnTo>
                  <a:lnTo>
                    <a:pt x="2789" y="528"/>
                  </a:lnTo>
                  <a:lnTo>
                    <a:pt x="2789" y="524"/>
                  </a:lnTo>
                  <a:lnTo>
                    <a:pt x="2791" y="522"/>
                  </a:lnTo>
                  <a:lnTo>
                    <a:pt x="2793" y="522"/>
                  </a:lnTo>
                  <a:lnTo>
                    <a:pt x="2795" y="520"/>
                  </a:lnTo>
                  <a:close/>
                  <a:moveTo>
                    <a:pt x="3127" y="520"/>
                  </a:moveTo>
                  <a:lnTo>
                    <a:pt x="3309" y="520"/>
                  </a:lnTo>
                  <a:lnTo>
                    <a:pt x="3311" y="522"/>
                  </a:lnTo>
                  <a:lnTo>
                    <a:pt x="3313" y="522"/>
                  </a:lnTo>
                  <a:lnTo>
                    <a:pt x="3315" y="524"/>
                  </a:lnTo>
                  <a:lnTo>
                    <a:pt x="3317" y="528"/>
                  </a:lnTo>
                  <a:lnTo>
                    <a:pt x="3317" y="552"/>
                  </a:lnTo>
                  <a:lnTo>
                    <a:pt x="3315" y="554"/>
                  </a:lnTo>
                  <a:lnTo>
                    <a:pt x="3313" y="556"/>
                  </a:lnTo>
                  <a:lnTo>
                    <a:pt x="3311" y="558"/>
                  </a:lnTo>
                  <a:lnTo>
                    <a:pt x="3309" y="558"/>
                  </a:lnTo>
                  <a:lnTo>
                    <a:pt x="3307" y="558"/>
                  </a:lnTo>
                  <a:lnTo>
                    <a:pt x="3305" y="556"/>
                  </a:lnTo>
                  <a:lnTo>
                    <a:pt x="3303" y="554"/>
                  </a:lnTo>
                  <a:lnTo>
                    <a:pt x="3303" y="552"/>
                  </a:lnTo>
                  <a:lnTo>
                    <a:pt x="3303" y="528"/>
                  </a:lnTo>
                  <a:lnTo>
                    <a:pt x="3309" y="534"/>
                  </a:lnTo>
                  <a:lnTo>
                    <a:pt x="3127" y="534"/>
                  </a:lnTo>
                  <a:lnTo>
                    <a:pt x="3123" y="534"/>
                  </a:lnTo>
                  <a:lnTo>
                    <a:pt x="3121" y="532"/>
                  </a:lnTo>
                  <a:lnTo>
                    <a:pt x="3121" y="530"/>
                  </a:lnTo>
                  <a:lnTo>
                    <a:pt x="3119" y="528"/>
                  </a:lnTo>
                  <a:lnTo>
                    <a:pt x="3121" y="524"/>
                  </a:lnTo>
                  <a:lnTo>
                    <a:pt x="3121" y="522"/>
                  </a:lnTo>
                  <a:lnTo>
                    <a:pt x="3123" y="522"/>
                  </a:lnTo>
                  <a:lnTo>
                    <a:pt x="3127" y="520"/>
                  </a:lnTo>
                  <a:close/>
                  <a:moveTo>
                    <a:pt x="3317" y="675"/>
                  </a:moveTo>
                  <a:lnTo>
                    <a:pt x="3317" y="883"/>
                  </a:lnTo>
                  <a:lnTo>
                    <a:pt x="3315" y="885"/>
                  </a:lnTo>
                  <a:lnTo>
                    <a:pt x="3313" y="887"/>
                  </a:lnTo>
                  <a:lnTo>
                    <a:pt x="3311" y="889"/>
                  </a:lnTo>
                  <a:lnTo>
                    <a:pt x="3309" y="889"/>
                  </a:lnTo>
                  <a:lnTo>
                    <a:pt x="3307" y="889"/>
                  </a:lnTo>
                  <a:lnTo>
                    <a:pt x="3305" y="887"/>
                  </a:lnTo>
                  <a:lnTo>
                    <a:pt x="3303" y="885"/>
                  </a:lnTo>
                  <a:lnTo>
                    <a:pt x="3303" y="883"/>
                  </a:lnTo>
                  <a:lnTo>
                    <a:pt x="3303" y="675"/>
                  </a:lnTo>
                  <a:lnTo>
                    <a:pt x="3303" y="673"/>
                  </a:lnTo>
                  <a:lnTo>
                    <a:pt x="3305" y="671"/>
                  </a:lnTo>
                  <a:lnTo>
                    <a:pt x="3307" y="669"/>
                  </a:lnTo>
                  <a:lnTo>
                    <a:pt x="3309" y="669"/>
                  </a:lnTo>
                  <a:lnTo>
                    <a:pt x="3311" y="669"/>
                  </a:lnTo>
                  <a:lnTo>
                    <a:pt x="3313" y="671"/>
                  </a:lnTo>
                  <a:lnTo>
                    <a:pt x="3315" y="673"/>
                  </a:lnTo>
                  <a:lnTo>
                    <a:pt x="3317" y="675"/>
                  </a:lnTo>
                  <a:close/>
                  <a:moveTo>
                    <a:pt x="3317" y="1005"/>
                  </a:moveTo>
                  <a:lnTo>
                    <a:pt x="3317" y="1178"/>
                  </a:lnTo>
                  <a:lnTo>
                    <a:pt x="3315" y="1180"/>
                  </a:lnTo>
                  <a:lnTo>
                    <a:pt x="3313" y="1182"/>
                  </a:lnTo>
                  <a:lnTo>
                    <a:pt x="3311" y="1184"/>
                  </a:lnTo>
                  <a:lnTo>
                    <a:pt x="3309" y="1184"/>
                  </a:lnTo>
                  <a:lnTo>
                    <a:pt x="3307" y="1184"/>
                  </a:lnTo>
                  <a:lnTo>
                    <a:pt x="3305" y="1182"/>
                  </a:lnTo>
                  <a:lnTo>
                    <a:pt x="3303" y="1180"/>
                  </a:lnTo>
                  <a:lnTo>
                    <a:pt x="3303" y="1178"/>
                  </a:lnTo>
                  <a:lnTo>
                    <a:pt x="3303" y="1005"/>
                  </a:lnTo>
                  <a:lnTo>
                    <a:pt x="3303" y="1003"/>
                  </a:lnTo>
                  <a:lnTo>
                    <a:pt x="3305" y="1002"/>
                  </a:lnTo>
                  <a:lnTo>
                    <a:pt x="3307" y="1000"/>
                  </a:lnTo>
                  <a:lnTo>
                    <a:pt x="3309" y="1000"/>
                  </a:lnTo>
                  <a:lnTo>
                    <a:pt x="3311" y="1000"/>
                  </a:lnTo>
                  <a:lnTo>
                    <a:pt x="3313" y="1002"/>
                  </a:lnTo>
                  <a:lnTo>
                    <a:pt x="3315" y="1003"/>
                  </a:lnTo>
                  <a:lnTo>
                    <a:pt x="3317" y="1005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614" name="Freeform 53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615" name="Freeform 54"/>
            <p:cNvSpPr>
              <a:spLocks/>
            </p:cNvSpPr>
            <p:nvPr/>
          </p:nvSpPr>
          <p:spPr bwMode="auto">
            <a:xfrm>
              <a:off x="3413" y="2607"/>
              <a:ext cx="162" cy="128"/>
            </a:xfrm>
            <a:custGeom>
              <a:avLst/>
              <a:gdLst>
                <a:gd name="T0" fmla="*/ 0 w 323"/>
                <a:gd name="T1" fmla="*/ 16 h 258"/>
                <a:gd name="T2" fmla="*/ 21 w 323"/>
                <a:gd name="T3" fmla="*/ 16 h 258"/>
                <a:gd name="T4" fmla="*/ 10 w 323"/>
                <a:gd name="T5" fmla="*/ 0 h 258"/>
                <a:gd name="T6" fmla="*/ 0 w 323"/>
                <a:gd name="T7" fmla="*/ 16 h 2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3"/>
                <a:gd name="T13" fmla="*/ 0 h 258"/>
                <a:gd name="T14" fmla="*/ 323 w 323"/>
                <a:gd name="T15" fmla="*/ 258 h 2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3" h="258">
                  <a:moveTo>
                    <a:pt x="0" y="258"/>
                  </a:moveTo>
                  <a:lnTo>
                    <a:pt x="323" y="258"/>
                  </a:lnTo>
                  <a:lnTo>
                    <a:pt x="160" y="0"/>
                  </a:lnTo>
                  <a:lnTo>
                    <a:pt x="0" y="258"/>
                  </a:lnTo>
                  <a:close/>
                </a:path>
              </a:pathLst>
            </a:custGeom>
            <a:noFill/>
            <a:ln w="1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6527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 err="1">
                <a:solidFill>
                  <a:schemeClr val="tx1"/>
                </a:solidFill>
              </a:rPr>
              <a:t>Iteradores</a:t>
            </a:r>
            <a:br>
              <a:rPr lang="es-ES_tradnl" sz="3000" dirty="0">
                <a:solidFill>
                  <a:schemeClr val="tx1"/>
                </a:solidFill>
              </a:rPr>
            </a:br>
            <a:r>
              <a:rPr lang="es-ES_tradnl" dirty="0">
                <a:solidFill>
                  <a:schemeClr val="tx1"/>
                </a:solidFill>
              </a:rPr>
              <a:t>Uso de </a:t>
            </a:r>
            <a:r>
              <a:rPr lang="es-ES_tradnl" dirty="0" err="1">
                <a:solidFill>
                  <a:schemeClr val="tx1"/>
                </a:solidFill>
              </a:rPr>
              <a:t>Iteradores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395536" y="2132856"/>
            <a:ext cx="8424863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class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Venta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private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ICollection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lineas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public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float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totalVenta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virtual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~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float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s-UY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totalVenta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float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for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IIterator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getIterator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hasCurrent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LineaDeVenta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ldv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dynamic_cast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LineaDeVenta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*&gt;(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total 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+=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4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ldv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subtotal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  }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s-UY" sz="14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total</a:t>
            </a:r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4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4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s-UY" sz="1400" dirty="0"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9269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Iteradores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Realización de Iteradores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62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043863" cy="4411662"/>
          </a:xfrm>
        </p:spPr>
        <p:txBody>
          <a:bodyPr/>
          <a:lstStyle/>
          <a:p>
            <a:pPr eaLnBrk="1" hangingPunct="1"/>
            <a:r>
              <a:rPr lang="es-ES_tradnl"/>
              <a:t>Como ejemplo de realización de iteradores se presenta el diseño de un iterador sobre listas comunes</a:t>
            </a:r>
          </a:p>
          <a:p>
            <a:pPr eaLnBrk="1" hangingPunct="1"/>
            <a:r>
              <a:rPr lang="es-ES_tradnl"/>
              <a:t>La clase </a:t>
            </a:r>
            <a:r>
              <a:rPr lang="es-ES_tradnl" sz="3000" b="1">
                <a:latin typeface="Lucida Console" pitchFamily="49" charset="0"/>
              </a:rPr>
              <a:t>ListIterator </a:t>
            </a:r>
            <a:r>
              <a:rPr lang="es-ES_tradnl"/>
              <a:t>realiza la interfaz </a:t>
            </a:r>
            <a:r>
              <a:rPr lang="es-ES_tradnl" sz="2600" b="1">
                <a:latin typeface="Lucida Console" pitchFamily="49" charset="0"/>
              </a:rPr>
              <a:t>IIterator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06506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440613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Iteradores</a:t>
            </a:r>
            <a:br>
              <a:rPr lang="es-ES_tradnl" sz="3000"/>
            </a:br>
            <a:r>
              <a:rPr lang="es-ES_tradnl"/>
              <a:t>Realización de Iteradores (2)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/>
              <a:t>Estructura:</a:t>
            </a:r>
          </a:p>
          <a:p>
            <a:pPr eaLnBrk="1" hangingPunct="1"/>
            <a:endParaRPr lang="es-ES_tradnl"/>
          </a:p>
        </p:txBody>
      </p:sp>
      <p:pic>
        <p:nvPicPr>
          <p:cNvPr id="27652" name="Picture 5" descr="implementacion - colecciones listit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98675"/>
            <a:ext cx="6624637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010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440613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Iteradores</a:t>
            </a:r>
            <a:br>
              <a:rPr lang="es-ES_tradnl" sz="3000"/>
            </a:br>
            <a:r>
              <a:rPr lang="es-ES_tradnl"/>
              <a:t>Realización de Iteradores (3)</a:t>
            </a: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/>
              <a:t>Interacciones:</a:t>
            </a:r>
          </a:p>
          <a:p>
            <a:pPr eaLnBrk="1" hangingPunct="1"/>
            <a:endParaRPr lang="es-ES_tradnl"/>
          </a:p>
        </p:txBody>
      </p:sp>
      <p:pic>
        <p:nvPicPr>
          <p:cNvPr id="28676" name="Picture 7" descr="implementacion - colecciones listiterator inte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016500"/>
            <a:ext cx="74168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9" descr="implementacion - colecciones listiterator inte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7680325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63965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620000" cy="12414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Iteradores</a:t>
            </a:r>
            <a:br>
              <a:rPr lang="es-ES_tradnl" sz="3000"/>
            </a:br>
            <a:r>
              <a:rPr lang="es-ES_tradnl"/>
              <a:t>Realización de Iteradores (4)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/>
              <a:t>Interacciones (cont.):</a:t>
            </a:r>
          </a:p>
          <a:p>
            <a:pPr eaLnBrk="1" hangingPunct="1"/>
            <a:endParaRPr lang="es-ES_tradnl"/>
          </a:p>
        </p:txBody>
      </p:sp>
      <p:pic>
        <p:nvPicPr>
          <p:cNvPr id="29700" name="Picture 6" descr="implementacion - colecciones listiterator inter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97200"/>
            <a:ext cx="80184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implementacion - colecciones listiterator inter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5035550"/>
            <a:ext cx="79613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07042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620000" cy="1168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Iteradores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Realización de Iteradores (5)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/>
              <a:t>Ejemplo:</a:t>
            </a:r>
          </a:p>
          <a:p>
            <a:pPr eaLnBrk="1" hangingPunct="1"/>
            <a:endParaRPr lang="es-ES_tradnl"/>
          </a:p>
        </p:txBody>
      </p:sp>
      <p:sp>
        <p:nvSpPr>
          <p:cNvPr id="30724" name="AutoShape 6"/>
          <p:cNvSpPr>
            <a:spLocks noChangeArrowheads="1"/>
          </p:cNvSpPr>
          <p:nvPr/>
        </p:nvSpPr>
        <p:spPr bwMode="auto">
          <a:xfrm>
            <a:off x="3995738" y="2781300"/>
            <a:ext cx="792162" cy="647700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5148263" y="29241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5219700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7" name="Oval 10"/>
          <p:cNvSpPr>
            <a:spLocks noChangeArrowheads="1"/>
          </p:cNvSpPr>
          <p:nvPr/>
        </p:nvSpPr>
        <p:spPr bwMode="auto">
          <a:xfrm>
            <a:off x="5292725" y="3068638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5580063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Oval 12"/>
          <p:cNvSpPr>
            <a:spLocks noChangeArrowheads="1"/>
          </p:cNvSpPr>
          <p:nvPr/>
        </p:nvSpPr>
        <p:spPr bwMode="auto">
          <a:xfrm>
            <a:off x="5653088" y="3068638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0" name="AutoShape 13"/>
          <p:cNvSpPr>
            <a:spLocks noChangeArrowheads="1"/>
          </p:cNvSpPr>
          <p:nvPr/>
        </p:nvSpPr>
        <p:spPr bwMode="auto">
          <a:xfrm>
            <a:off x="6084888" y="29241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6156325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2" name="Oval 15"/>
          <p:cNvSpPr>
            <a:spLocks noChangeArrowheads="1"/>
          </p:cNvSpPr>
          <p:nvPr/>
        </p:nvSpPr>
        <p:spPr bwMode="auto">
          <a:xfrm>
            <a:off x="6229350" y="3068638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3" name="Rectangle 16"/>
          <p:cNvSpPr>
            <a:spLocks noChangeArrowheads="1"/>
          </p:cNvSpPr>
          <p:nvPr/>
        </p:nvSpPr>
        <p:spPr bwMode="auto">
          <a:xfrm>
            <a:off x="6516688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4" name="Oval 17"/>
          <p:cNvSpPr>
            <a:spLocks noChangeArrowheads="1"/>
          </p:cNvSpPr>
          <p:nvPr/>
        </p:nvSpPr>
        <p:spPr bwMode="auto">
          <a:xfrm>
            <a:off x="6589713" y="3068638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5" name="AutoShape 18"/>
          <p:cNvSpPr>
            <a:spLocks noChangeArrowheads="1"/>
          </p:cNvSpPr>
          <p:nvPr/>
        </p:nvSpPr>
        <p:spPr bwMode="auto">
          <a:xfrm>
            <a:off x="7019925" y="2924175"/>
            <a:ext cx="72072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7091363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7" name="Oval 20"/>
          <p:cNvSpPr>
            <a:spLocks noChangeArrowheads="1"/>
          </p:cNvSpPr>
          <p:nvPr/>
        </p:nvSpPr>
        <p:spPr bwMode="auto">
          <a:xfrm>
            <a:off x="7164388" y="3068638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8" name="Rectangle 21"/>
          <p:cNvSpPr>
            <a:spLocks noChangeArrowheads="1"/>
          </p:cNvSpPr>
          <p:nvPr/>
        </p:nvSpPr>
        <p:spPr bwMode="auto">
          <a:xfrm>
            <a:off x="7451725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39" name="Oval 22"/>
          <p:cNvSpPr>
            <a:spLocks noChangeArrowheads="1"/>
          </p:cNvSpPr>
          <p:nvPr/>
        </p:nvSpPr>
        <p:spPr bwMode="auto">
          <a:xfrm>
            <a:off x="7524750" y="3068638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40" name="Oval 23"/>
          <p:cNvSpPr>
            <a:spLocks noChangeArrowheads="1"/>
          </p:cNvSpPr>
          <p:nvPr/>
        </p:nvSpPr>
        <p:spPr bwMode="auto">
          <a:xfrm>
            <a:off x="5076825" y="3862388"/>
            <a:ext cx="503238" cy="503237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0741" name="AutoShape 24"/>
          <p:cNvCxnSpPr>
            <a:cxnSpLocks noChangeShapeType="1"/>
            <a:stCxn id="30727" idx="4"/>
            <a:endCxn id="30740" idx="0"/>
          </p:cNvCxnSpPr>
          <p:nvPr/>
        </p:nvCxnSpPr>
        <p:spPr bwMode="auto">
          <a:xfrm>
            <a:off x="5329238" y="3154363"/>
            <a:ext cx="0" cy="693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5"/>
          <p:cNvCxnSpPr>
            <a:cxnSpLocks noChangeShapeType="1"/>
            <a:stCxn id="30729" idx="6"/>
            <a:endCxn id="30730" idx="1"/>
          </p:cNvCxnSpPr>
          <p:nvPr/>
        </p:nvCxnSpPr>
        <p:spPr bwMode="auto">
          <a:xfrm>
            <a:off x="5738813" y="3105150"/>
            <a:ext cx="3317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3" name="Oval 26"/>
          <p:cNvSpPr>
            <a:spLocks noChangeArrowheads="1"/>
          </p:cNvSpPr>
          <p:nvPr/>
        </p:nvSpPr>
        <p:spPr bwMode="auto">
          <a:xfrm>
            <a:off x="6011863" y="3860800"/>
            <a:ext cx="503237" cy="503238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0744" name="AutoShape 27"/>
          <p:cNvCxnSpPr>
            <a:cxnSpLocks noChangeShapeType="1"/>
            <a:stCxn id="30732" idx="4"/>
            <a:endCxn id="30743" idx="0"/>
          </p:cNvCxnSpPr>
          <p:nvPr/>
        </p:nvCxnSpPr>
        <p:spPr bwMode="auto">
          <a:xfrm flipH="1">
            <a:off x="6264275" y="3154363"/>
            <a:ext cx="1588" cy="692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5" name="Oval 28"/>
          <p:cNvSpPr>
            <a:spLocks noChangeArrowheads="1"/>
          </p:cNvSpPr>
          <p:nvPr/>
        </p:nvSpPr>
        <p:spPr bwMode="auto">
          <a:xfrm>
            <a:off x="6948488" y="3860800"/>
            <a:ext cx="503237" cy="503238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0746" name="AutoShape 29"/>
          <p:cNvCxnSpPr>
            <a:cxnSpLocks noChangeShapeType="1"/>
            <a:stCxn id="30737" idx="4"/>
            <a:endCxn id="30745" idx="0"/>
          </p:cNvCxnSpPr>
          <p:nvPr/>
        </p:nvCxnSpPr>
        <p:spPr bwMode="auto">
          <a:xfrm>
            <a:off x="7200900" y="3154363"/>
            <a:ext cx="0" cy="692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AutoShape 30"/>
          <p:cNvCxnSpPr>
            <a:cxnSpLocks noChangeShapeType="1"/>
            <a:stCxn id="30734" idx="6"/>
            <a:endCxn id="30735" idx="1"/>
          </p:cNvCxnSpPr>
          <p:nvPr/>
        </p:nvCxnSpPr>
        <p:spPr bwMode="auto">
          <a:xfrm>
            <a:off x="6675438" y="3105150"/>
            <a:ext cx="3302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8" name="Rectangle 31"/>
          <p:cNvSpPr>
            <a:spLocks noChangeArrowheads="1"/>
          </p:cNvSpPr>
          <p:nvPr/>
        </p:nvSpPr>
        <p:spPr bwMode="auto">
          <a:xfrm>
            <a:off x="8027988" y="2997200"/>
            <a:ext cx="144462" cy="215900"/>
          </a:xfrm>
          <a:prstGeom prst="rect">
            <a:avLst/>
          </a:prstGeom>
          <a:solidFill>
            <a:schemeClr val="bg1"/>
          </a:solidFill>
          <a:ln w="63500" cmpd="dbl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0749" name="AutoShape 32"/>
          <p:cNvCxnSpPr>
            <a:cxnSpLocks noChangeShapeType="1"/>
            <a:stCxn id="30739" idx="6"/>
            <a:endCxn id="30748" idx="1"/>
          </p:cNvCxnSpPr>
          <p:nvPr/>
        </p:nvCxnSpPr>
        <p:spPr bwMode="auto">
          <a:xfrm>
            <a:off x="7610475" y="3105150"/>
            <a:ext cx="3857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0" name="Line 33"/>
          <p:cNvSpPr>
            <a:spLocks noChangeShapeType="1"/>
          </p:cNvSpPr>
          <p:nvPr/>
        </p:nvSpPr>
        <p:spPr bwMode="auto">
          <a:xfrm>
            <a:off x="7997825" y="299085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30751" name="Line 34"/>
          <p:cNvSpPr>
            <a:spLocks noChangeShapeType="1"/>
          </p:cNvSpPr>
          <p:nvPr/>
        </p:nvSpPr>
        <p:spPr bwMode="auto">
          <a:xfrm>
            <a:off x="8070850" y="299085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30752" name="Rectangle 35"/>
          <p:cNvSpPr>
            <a:spLocks noChangeArrowheads="1"/>
          </p:cNvSpPr>
          <p:nvPr/>
        </p:nvSpPr>
        <p:spPr bwMode="auto">
          <a:xfrm>
            <a:off x="4427538" y="299720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53" name="Oval 36"/>
          <p:cNvSpPr>
            <a:spLocks noChangeArrowheads="1"/>
          </p:cNvSpPr>
          <p:nvPr/>
        </p:nvSpPr>
        <p:spPr bwMode="auto">
          <a:xfrm>
            <a:off x="4500563" y="3068638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0754" name="AutoShape 37"/>
          <p:cNvCxnSpPr>
            <a:cxnSpLocks noChangeShapeType="1"/>
            <a:stCxn id="30753" idx="6"/>
            <a:endCxn id="30725" idx="1"/>
          </p:cNvCxnSpPr>
          <p:nvPr/>
        </p:nvCxnSpPr>
        <p:spPr bwMode="auto">
          <a:xfrm>
            <a:off x="4586288" y="3105150"/>
            <a:ext cx="5476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5" name="Text Box 42"/>
          <p:cNvSpPr txBox="1">
            <a:spLocks noChangeArrowheads="1"/>
          </p:cNvSpPr>
          <p:nvPr/>
        </p:nvSpPr>
        <p:spPr bwMode="auto">
          <a:xfrm>
            <a:off x="4106863" y="3500438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List</a:t>
            </a:r>
            <a:endParaRPr lang="en-US" sz="1400" u="sng"/>
          </a:p>
        </p:txBody>
      </p:sp>
      <p:sp>
        <p:nvSpPr>
          <p:cNvPr id="30756" name="Text Box 43"/>
          <p:cNvSpPr txBox="1">
            <a:spLocks noChangeArrowheads="1"/>
          </p:cNvSpPr>
          <p:nvPr/>
        </p:nvSpPr>
        <p:spPr bwMode="auto">
          <a:xfrm>
            <a:off x="5145088" y="25654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6084888" y="25654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30758" name="Text Box 45"/>
          <p:cNvSpPr txBox="1">
            <a:spLocks noChangeArrowheads="1"/>
          </p:cNvSpPr>
          <p:nvPr/>
        </p:nvSpPr>
        <p:spPr bwMode="auto">
          <a:xfrm>
            <a:off x="7019925" y="25654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30759" name="Text Box 46"/>
          <p:cNvSpPr txBox="1">
            <a:spLocks noChangeArrowheads="1"/>
          </p:cNvSpPr>
          <p:nvPr/>
        </p:nvSpPr>
        <p:spPr bwMode="auto">
          <a:xfrm>
            <a:off x="4848225" y="4437063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</a:t>
            </a:r>
            <a:endParaRPr lang="en-US" sz="1400" u="sng"/>
          </a:p>
        </p:txBody>
      </p:sp>
      <p:sp>
        <p:nvSpPr>
          <p:cNvPr id="30760" name="Text Box 47"/>
          <p:cNvSpPr txBox="1">
            <a:spLocks noChangeArrowheads="1"/>
          </p:cNvSpPr>
          <p:nvPr/>
        </p:nvSpPr>
        <p:spPr bwMode="auto">
          <a:xfrm>
            <a:off x="5795963" y="4437063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</a:t>
            </a:r>
            <a:endParaRPr lang="en-US" sz="1400" u="sng"/>
          </a:p>
        </p:txBody>
      </p:sp>
      <p:sp>
        <p:nvSpPr>
          <p:cNvPr id="30761" name="Text Box 48"/>
          <p:cNvSpPr txBox="1">
            <a:spLocks noChangeArrowheads="1"/>
          </p:cNvSpPr>
          <p:nvPr/>
        </p:nvSpPr>
        <p:spPr bwMode="auto">
          <a:xfrm>
            <a:off x="6732588" y="4437063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</a:t>
            </a:r>
            <a:endParaRPr lang="en-US" sz="1400" u="sng"/>
          </a:p>
        </p:txBody>
      </p:sp>
      <p:sp>
        <p:nvSpPr>
          <p:cNvPr id="30762" name="AutoShape 49"/>
          <p:cNvSpPr>
            <a:spLocks noChangeArrowheads="1"/>
          </p:cNvSpPr>
          <p:nvPr/>
        </p:nvSpPr>
        <p:spPr bwMode="auto">
          <a:xfrm>
            <a:off x="3452813" y="4184650"/>
            <a:ext cx="792162" cy="647700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63" name="Rectangle 50"/>
          <p:cNvSpPr>
            <a:spLocks noChangeArrowheads="1"/>
          </p:cNvSpPr>
          <p:nvPr/>
        </p:nvSpPr>
        <p:spPr bwMode="auto">
          <a:xfrm>
            <a:off x="3884613" y="4400550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64" name="Oval 51"/>
          <p:cNvSpPr>
            <a:spLocks noChangeArrowheads="1"/>
          </p:cNvSpPr>
          <p:nvPr/>
        </p:nvSpPr>
        <p:spPr bwMode="auto">
          <a:xfrm>
            <a:off x="3957638" y="4471988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0765" name="Text Box 52"/>
          <p:cNvSpPr txBox="1">
            <a:spLocks noChangeArrowheads="1"/>
          </p:cNvSpPr>
          <p:nvPr/>
        </p:nvSpPr>
        <p:spPr bwMode="auto">
          <a:xfrm>
            <a:off x="3287713" y="4903788"/>
            <a:ext cx="1119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ListIterator</a:t>
            </a:r>
            <a:endParaRPr lang="en-US" sz="1400" u="sng"/>
          </a:p>
        </p:txBody>
      </p:sp>
      <p:cxnSp>
        <p:nvCxnSpPr>
          <p:cNvPr id="30766" name="AutoShape 59"/>
          <p:cNvCxnSpPr>
            <a:cxnSpLocks noChangeShapeType="1"/>
            <a:stCxn id="30764" idx="6"/>
          </p:cNvCxnSpPr>
          <p:nvPr/>
        </p:nvCxnSpPr>
        <p:spPr bwMode="auto">
          <a:xfrm>
            <a:off x="4043363" y="4508500"/>
            <a:ext cx="746125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7" name="AutoShape 61"/>
          <p:cNvCxnSpPr>
            <a:cxnSpLocks noChangeShapeType="1"/>
          </p:cNvCxnSpPr>
          <p:nvPr/>
        </p:nvCxnSpPr>
        <p:spPr bwMode="auto">
          <a:xfrm flipV="1">
            <a:off x="4778375" y="3270250"/>
            <a:ext cx="384175" cy="1249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8" name="Text Box 62"/>
          <p:cNvSpPr txBox="1">
            <a:spLocks noChangeArrowheads="1"/>
          </p:cNvSpPr>
          <p:nvPr/>
        </p:nvSpPr>
        <p:spPr bwMode="auto">
          <a:xfrm>
            <a:off x="404813" y="5734050"/>
            <a:ext cx="218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/>
              <a:t>realiza </a:t>
            </a:r>
            <a:r>
              <a:rPr lang="es-ES_tradnl" b="1">
                <a:latin typeface="Lucida Console" pitchFamily="49" charset="0"/>
              </a:rPr>
              <a:t>IIterator</a:t>
            </a:r>
            <a:endParaRPr lang="en-US" b="1">
              <a:latin typeface="Lucida Console" pitchFamily="49" charset="0"/>
            </a:endParaRPr>
          </a:p>
        </p:txBody>
      </p:sp>
      <p:sp>
        <p:nvSpPr>
          <p:cNvPr id="30769" name="Freeform 64"/>
          <p:cNvSpPr>
            <a:spLocks/>
          </p:cNvSpPr>
          <p:nvPr/>
        </p:nvSpPr>
        <p:spPr bwMode="auto">
          <a:xfrm>
            <a:off x="2771775" y="4797425"/>
            <a:ext cx="647700" cy="1223963"/>
          </a:xfrm>
          <a:custGeom>
            <a:avLst/>
            <a:gdLst>
              <a:gd name="T0" fmla="*/ 0 w 363"/>
              <a:gd name="T1" fmla="*/ 2147483647 h 1452"/>
              <a:gd name="T2" fmla="*/ 2147483647 w 363"/>
              <a:gd name="T3" fmla="*/ 2147483647 h 1452"/>
              <a:gd name="T4" fmla="*/ 2147483647 w 363"/>
              <a:gd name="T5" fmla="*/ 2147483647 h 1452"/>
              <a:gd name="T6" fmla="*/ 2147483647 w 363"/>
              <a:gd name="T7" fmla="*/ 0 h 1452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452"/>
              <a:gd name="T14" fmla="*/ 363 w 363"/>
              <a:gd name="T15" fmla="*/ 1452 h 14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452">
                <a:moveTo>
                  <a:pt x="0" y="1452"/>
                </a:moveTo>
                <a:lnTo>
                  <a:pt x="268" y="1235"/>
                </a:lnTo>
                <a:lnTo>
                  <a:pt x="268" y="354"/>
                </a:lnTo>
                <a:lnTo>
                  <a:pt x="363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3722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Diccionarios</a:t>
            </a:r>
          </a:p>
        </p:txBody>
      </p:sp>
    </p:spTree>
    <p:extLst>
      <p:ext uri="{BB962C8B-B14F-4D97-AF65-F5344CB8AC3E}">
        <p14:creationId xmlns:p14="http://schemas.microsoft.com/office/powerpoint/2010/main" val="53875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Introducción</a:t>
            </a:r>
            <a:endParaRPr lang="es-UY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805362"/>
          </a:xfrm>
        </p:spPr>
        <p:txBody>
          <a:bodyPr/>
          <a:lstStyle/>
          <a:p>
            <a:pPr eaLnBrk="1" hangingPunct="1"/>
            <a:r>
              <a:rPr lang="es-ES_tradnl" sz="3000"/>
              <a:t>La implementación de asociaciones usualmente requiere del uso de colecciones para permitir links con </a:t>
            </a:r>
            <a:r>
              <a:rPr lang="es-ES_tradnl" sz="3000" u="sng"/>
              <a:t>muchos</a:t>
            </a:r>
            <a:r>
              <a:rPr lang="es-ES_tradnl" sz="3000"/>
              <a:t> objetos</a:t>
            </a:r>
          </a:p>
          <a:p>
            <a:pPr eaLnBrk="1" hangingPunct="1"/>
            <a:r>
              <a:rPr lang="es-ES_tradnl" sz="3000"/>
              <a:t>El tipo de los elementos de las colecciones depende de la clase correspondiente al extremo de asociación navegable </a:t>
            </a:r>
          </a:p>
          <a:p>
            <a:pPr eaLnBrk="1" hangingPunct="1"/>
            <a:r>
              <a:rPr lang="es-ES_tradnl" sz="3000"/>
              <a:t>Por tratarlas de manera uniforme éstas comparten una misma estructura que puede ser </a:t>
            </a:r>
            <a:r>
              <a:rPr lang="es-ES_tradnl" sz="3000" u="sng"/>
              <a:t>reutilizada</a:t>
            </a:r>
            <a:r>
              <a:rPr lang="es-ES_tradnl" sz="3000"/>
              <a:t> para generarlas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8586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>
                <a:solidFill>
                  <a:schemeClr val="tx1"/>
                </a:solidFill>
              </a:rPr>
              <a:t>Diccionarios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686675" cy="4805362"/>
          </a:xfrm>
        </p:spPr>
        <p:txBody>
          <a:bodyPr/>
          <a:lstStyle/>
          <a:p>
            <a:pPr eaLnBrk="1" hangingPunct="1"/>
            <a:r>
              <a:rPr lang="es-ES_tradnl" sz="2800"/>
              <a:t>Un diccionario es un tipo particular de colección en el cual se almacenan objetos que pueden ser identificados por una clave</a:t>
            </a:r>
          </a:p>
          <a:p>
            <a:pPr eaLnBrk="1" hangingPunct="1"/>
            <a:r>
              <a:rPr lang="es-ES_tradnl" sz="2800"/>
              <a:t>Se define la interfaz </a:t>
            </a:r>
            <a:r>
              <a:rPr lang="es-ES_tradnl" sz="2600" b="1">
                <a:latin typeface="Lucida Console" pitchFamily="49" charset="0"/>
              </a:rPr>
              <a:t>IDictionary</a:t>
            </a:r>
            <a:r>
              <a:rPr lang="es-ES_tradnl" sz="2800"/>
              <a:t> y se utiliza en forma análoga a la interfaz </a:t>
            </a:r>
            <a:r>
              <a:rPr lang="es-ES_tradnl" sz="2600" b="1">
                <a:latin typeface="Lucida Console" pitchFamily="49" charset="0"/>
              </a:rPr>
              <a:t>ICollection:</a:t>
            </a:r>
          </a:p>
          <a:p>
            <a:pPr lvl="1" eaLnBrk="1" hangingPunct="1"/>
            <a:r>
              <a:rPr lang="es-ES_tradnl" sz="2400"/>
              <a:t>Existirán diferentes realizaciones de </a:t>
            </a:r>
            <a:r>
              <a:rPr lang="es-ES_tradnl" sz="2200" b="1">
                <a:latin typeface="Lucida Console" pitchFamily="49" charset="0"/>
              </a:rPr>
              <a:t>IDictionary</a:t>
            </a:r>
          </a:p>
          <a:p>
            <a:pPr lvl="1" eaLnBrk="1" hangingPunct="1"/>
            <a:r>
              <a:rPr lang="es-ES_tradnl" sz="2400"/>
              <a:t>Las mismas contendrán elementos que realicen la interfaz </a:t>
            </a:r>
            <a:r>
              <a:rPr lang="es-ES_tradnl" sz="2200" b="1">
                <a:latin typeface="Lucida Console" pitchFamily="49" charset="0"/>
              </a:rPr>
              <a:t>ICollectible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249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Diccionarios</a:t>
            </a:r>
            <a:br>
              <a:rPr lang="es-ES_tradnl" sz="3000" dirty="0"/>
            </a:br>
            <a:r>
              <a:rPr lang="es-ES_tradnl" dirty="0"/>
              <a:t>Uso de Claves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147050" cy="4411662"/>
          </a:xfrm>
        </p:spPr>
        <p:txBody>
          <a:bodyPr/>
          <a:lstStyle/>
          <a:p>
            <a:pPr eaLnBrk="1" hangingPunct="1"/>
            <a:r>
              <a:rPr lang="es-ES_tradnl" sz="2800"/>
              <a:t>Se está tratando la noción de diccionario genérico por lo que la clave que identifica a los elementos debe ser también genérica</a:t>
            </a:r>
          </a:p>
          <a:p>
            <a:pPr eaLnBrk="1" hangingPunct="1"/>
            <a:r>
              <a:rPr lang="es-ES_tradnl" sz="2800"/>
              <a:t>Se define la interfaz </a:t>
            </a:r>
            <a:r>
              <a:rPr lang="es-ES_tradnl" sz="2600" b="1">
                <a:latin typeface="Lucida Console" pitchFamily="49" charset="0"/>
              </a:rPr>
              <a:t>IKey:</a:t>
            </a:r>
          </a:p>
          <a:p>
            <a:pPr lvl="1" eaLnBrk="1" hangingPunct="1"/>
            <a:r>
              <a:rPr lang="es-ES_tradnl" sz="2400"/>
              <a:t>Debe ser realizada por una clase que representa la clave de los elementos a incluir en el diccionario</a:t>
            </a:r>
          </a:p>
          <a:p>
            <a:pPr lvl="1" eaLnBrk="1" hangingPunct="1"/>
            <a:r>
              <a:rPr lang="es-ES_tradnl" sz="2400"/>
              <a:t>Contiene únicamente la operación </a:t>
            </a:r>
            <a:r>
              <a:rPr lang="es-ES_tradnl" sz="2200" b="1">
                <a:latin typeface="Lucida Console" pitchFamily="49" charset="0"/>
              </a:rPr>
              <a:t>equals(IKey):boolean</a:t>
            </a:r>
            <a:r>
              <a:rPr lang="es-ES_tradnl" sz="2400"/>
              <a:t> utilizada para comparar claves concretas</a:t>
            </a:r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85310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Diccionarios</a:t>
            </a:r>
            <a:br>
              <a:rPr lang="es-ES_tradnl" sz="3000"/>
            </a:br>
            <a:r>
              <a:rPr lang="es-ES_tradnl"/>
              <a:t>Uso de Claves (2)</a:t>
            </a:r>
            <a:endParaRPr lang="en-US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468313" y="5929313"/>
            <a:ext cx="8235950" cy="37941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/>
              <a:t>Los atributos de la clave concreta son una combinación de atributos de la clase</a:t>
            </a:r>
            <a:endParaRPr lang="en-US"/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6702425" y="4313238"/>
            <a:ext cx="2190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/>
              <a:t>Esta clase no tiene</a:t>
            </a:r>
          </a:p>
          <a:p>
            <a:pPr algn="ctr" eaLnBrk="1" hangingPunct="1"/>
            <a:r>
              <a:rPr lang="es-ES_tradnl"/>
              <a:t>por qué ser la única</a:t>
            </a:r>
          </a:p>
          <a:p>
            <a:pPr algn="ctr" eaLnBrk="1" hangingPunct="1"/>
            <a:r>
              <a:rPr lang="es-ES_tradnl"/>
              <a:t>clave de </a:t>
            </a:r>
            <a:r>
              <a:rPr lang="es-ES_tradnl">
                <a:latin typeface="Lucida Console" pitchFamily="49" charset="0"/>
              </a:rPr>
              <a:t>Persona</a:t>
            </a:r>
            <a:endParaRPr lang="es-UY">
              <a:latin typeface="Lucida Console" pitchFamily="49" charset="0"/>
            </a:endParaRPr>
          </a:p>
        </p:txBody>
      </p:sp>
      <p:sp>
        <p:nvSpPr>
          <p:cNvPr id="34821" name="Line 10"/>
          <p:cNvSpPr>
            <a:spLocks noChangeShapeType="1"/>
          </p:cNvSpPr>
          <p:nvPr/>
        </p:nvSpPr>
        <p:spPr bwMode="auto">
          <a:xfrm flipH="1">
            <a:off x="6011863" y="4797425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pic>
        <p:nvPicPr>
          <p:cNvPr id="34822" name="Picture 12" descr="implementacion - colecciones i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49500"/>
            <a:ext cx="55753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3966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Diccionarios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Diccionarios Genéricos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843" name="Group 7"/>
          <p:cNvGrpSpPr>
            <a:grpSpLocks noChangeAspect="1"/>
          </p:cNvGrpSpPr>
          <p:nvPr/>
        </p:nvGrpSpPr>
        <p:grpSpPr bwMode="auto">
          <a:xfrm>
            <a:off x="2263775" y="2752725"/>
            <a:ext cx="3951288" cy="1944688"/>
            <a:chOff x="409" y="1821"/>
            <a:chExt cx="4957" cy="1225"/>
          </a:xfrm>
        </p:grpSpPr>
        <p:sp>
          <p:nvSpPr>
            <p:cNvPr id="35844" name="Rectangle 8"/>
            <p:cNvSpPr>
              <a:spLocks noChangeArrowheads="1"/>
            </p:cNvSpPr>
            <p:nvPr/>
          </p:nvSpPr>
          <p:spPr bwMode="auto">
            <a:xfrm>
              <a:off x="409" y="2251"/>
              <a:ext cx="1947" cy="7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45" name="Rectangle 15"/>
            <p:cNvSpPr>
              <a:spLocks noChangeArrowheads="1"/>
            </p:cNvSpPr>
            <p:nvPr/>
          </p:nvSpPr>
          <p:spPr bwMode="auto">
            <a:xfrm>
              <a:off x="409" y="2050"/>
              <a:ext cx="1947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46" name="Rectangle 17"/>
            <p:cNvSpPr>
              <a:spLocks noChangeArrowheads="1"/>
            </p:cNvSpPr>
            <p:nvPr/>
          </p:nvSpPr>
          <p:spPr bwMode="auto">
            <a:xfrm>
              <a:off x="409" y="1821"/>
              <a:ext cx="194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47" name="Rectangle 21"/>
            <p:cNvSpPr>
              <a:spLocks noChangeArrowheads="1"/>
            </p:cNvSpPr>
            <p:nvPr/>
          </p:nvSpPr>
          <p:spPr bwMode="auto">
            <a:xfrm>
              <a:off x="790" y="2204"/>
              <a:ext cx="2977" cy="795"/>
            </a:xfrm>
            <a:prstGeom prst="rect">
              <a:avLst/>
            </a:prstGeom>
            <a:noFill/>
            <a:ln w="12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48" name="Rectangle 22"/>
            <p:cNvSpPr>
              <a:spLocks noChangeArrowheads="1"/>
            </p:cNvSpPr>
            <p:nvPr/>
          </p:nvSpPr>
          <p:spPr bwMode="auto">
            <a:xfrm>
              <a:off x="806" y="2221"/>
              <a:ext cx="12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i="1">
                  <a:solidFill>
                    <a:srgbClr val="000000"/>
                  </a:solidFill>
                </a:rPr>
                <a:t>add(IKey,ICollectible)</a:t>
              </a:r>
              <a:endParaRPr lang="es-UY"/>
            </a:p>
          </p:txBody>
        </p:sp>
        <p:sp>
          <p:nvSpPr>
            <p:cNvPr id="35849" name="Rectangle 23"/>
            <p:cNvSpPr>
              <a:spLocks noChangeArrowheads="1"/>
            </p:cNvSpPr>
            <p:nvPr/>
          </p:nvSpPr>
          <p:spPr bwMode="auto">
            <a:xfrm>
              <a:off x="806" y="2373"/>
              <a:ext cx="77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i="1">
                  <a:solidFill>
                    <a:srgbClr val="000000"/>
                  </a:solidFill>
                </a:rPr>
                <a:t>remove(IKey)</a:t>
              </a:r>
              <a:endParaRPr lang="es-UY"/>
            </a:p>
          </p:txBody>
        </p:sp>
        <p:sp>
          <p:nvSpPr>
            <p:cNvPr id="35850" name="Rectangle 24"/>
            <p:cNvSpPr>
              <a:spLocks noChangeArrowheads="1"/>
            </p:cNvSpPr>
            <p:nvPr/>
          </p:nvSpPr>
          <p:spPr bwMode="auto">
            <a:xfrm>
              <a:off x="806" y="2526"/>
              <a:ext cx="1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i="1">
                  <a:solidFill>
                    <a:srgbClr val="000000"/>
                  </a:solidFill>
                </a:rPr>
                <a:t>member(IKey) : Boolean</a:t>
              </a:r>
              <a:endParaRPr lang="es-UY"/>
            </a:p>
          </p:txBody>
        </p:sp>
        <p:sp>
          <p:nvSpPr>
            <p:cNvPr id="35851" name="Rectangle 25"/>
            <p:cNvSpPr>
              <a:spLocks noChangeArrowheads="1"/>
            </p:cNvSpPr>
            <p:nvPr/>
          </p:nvSpPr>
          <p:spPr bwMode="auto">
            <a:xfrm>
              <a:off x="806" y="2679"/>
              <a:ext cx="13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i="1">
                  <a:solidFill>
                    <a:srgbClr val="000000"/>
                  </a:solidFill>
                </a:rPr>
                <a:t>find(IKey) : ICollectible</a:t>
              </a:r>
              <a:endParaRPr lang="es-UY"/>
            </a:p>
          </p:txBody>
        </p:sp>
        <p:sp>
          <p:nvSpPr>
            <p:cNvPr id="35852" name="Rectangle 26"/>
            <p:cNvSpPr>
              <a:spLocks noChangeArrowheads="1"/>
            </p:cNvSpPr>
            <p:nvPr/>
          </p:nvSpPr>
          <p:spPr bwMode="auto">
            <a:xfrm>
              <a:off x="806" y="2832"/>
              <a:ext cx="117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i="1">
                  <a:solidFill>
                    <a:srgbClr val="000000"/>
                  </a:solidFill>
                </a:rPr>
                <a:t>isEmpty() : Boolean</a:t>
              </a:r>
              <a:endParaRPr lang="es-UY"/>
            </a:p>
          </p:txBody>
        </p:sp>
        <p:sp>
          <p:nvSpPr>
            <p:cNvPr id="35853" name="Rectangle 28"/>
            <p:cNvSpPr>
              <a:spLocks noChangeArrowheads="1"/>
            </p:cNvSpPr>
            <p:nvPr/>
          </p:nvSpPr>
          <p:spPr bwMode="auto">
            <a:xfrm>
              <a:off x="790" y="1867"/>
              <a:ext cx="2977" cy="337"/>
            </a:xfrm>
            <a:prstGeom prst="rect">
              <a:avLst/>
            </a:prstGeom>
            <a:noFill/>
            <a:ln w="12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54" name="Rectangle 29"/>
            <p:cNvSpPr>
              <a:spLocks noChangeArrowheads="1"/>
            </p:cNvSpPr>
            <p:nvPr/>
          </p:nvSpPr>
          <p:spPr bwMode="auto">
            <a:xfrm>
              <a:off x="1624" y="1883"/>
              <a:ext cx="69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>
                  <a:solidFill>
                    <a:srgbClr val="000000"/>
                  </a:solidFill>
                </a:rPr>
                <a:t>«interface»</a:t>
              </a:r>
              <a:endParaRPr lang="es-UY"/>
            </a:p>
          </p:txBody>
        </p:sp>
        <p:sp>
          <p:nvSpPr>
            <p:cNvPr id="35855" name="Rectangle 30"/>
            <p:cNvSpPr>
              <a:spLocks noChangeArrowheads="1"/>
            </p:cNvSpPr>
            <p:nvPr/>
          </p:nvSpPr>
          <p:spPr bwMode="auto">
            <a:xfrm>
              <a:off x="1611" y="2031"/>
              <a:ext cx="72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s-UY" sz="1600" b="1">
                  <a:solidFill>
                    <a:srgbClr val="000000"/>
                  </a:solidFill>
                </a:rPr>
                <a:t>IDictionary</a:t>
              </a:r>
              <a:endParaRPr lang="es-UY"/>
            </a:p>
          </p:txBody>
        </p:sp>
        <p:sp>
          <p:nvSpPr>
            <p:cNvPr id="35856" name="Rectangle 42"/>
            <p:cNvSpPr>
              <a:spLocks noChangeArrowheads="1"/>
            </p:cNvSpPr>
            <p:nvPr/>
          </p:nvSpPr>
          <p:spPr bwMode="auto">
            <a:xfrm>
              <a:off x="1994" y="2731"/>
              <a:ext cx="91" cy="135"/>
            </a:xfrm>
            <a:prstGeom prst="rect">
              <a:avLst/>
            </a:prstGeom>
            <a:noFill/>
            <a:ln w="11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57" name="Rectangle 43"/>
            <p:cNvSpPr>
              <a:spLocks noChangeArrowheads="1"/>
            </p:cNvSpPr>
            <p:nvPr/>
          </p:nvSpPr>
          <p:spPr bwMode="auto">
            <a:xfrm>
              <a:off x="5116" y="2235"/>
              <a:ext cx="82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58" name="Rectangle 44"/>
            <p:cNvSpPr>
              <a:spLocks noChangeArrowheads="1"/>
            </p:cNvSpPr>
            <p:nvPr/>
          </p:nvSpPr>
          <p:spPr bwMode="auto">
            <a:xfrm>
              <a:off x="5116" y="2235"/>
              <a:ext cx="82" cy="135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59" name="Rectangle 45"/>
            <p:cNvSpPr>
              <a:spLocks noChangeArrowheads="1"/>
            </p:cNvSpPr>
            <p:nvPr/>
          </p:nvSpPr>
          <p:spPr bwMode="auto">
            <a:xfrm>
              <a:off x="4667" y="2383"/>
              <a:ext cx="8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60" name="Rectangle 47"/>
            <p:cNvSpPr>
              <a:spLocks noChangeArrowheads="1"/>
            </p:cNvSpPr>
            <p:nvPr/>
          </p:nvSpPr>
          <p:spPr bwMode="auto">
            <a:xfrm>
              <a:off x="5285" y="2533"/>
              <a:ext cx="81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61" name="Rectangle 48"/>
            <p:cNvSpPr>
              <a:spLocks noChangeArrowheads="1"/>
            </p:cNvSpPr>
            <p:nvPr/>
          </p:nvSpPr>
          <p:spPr bwMode="auto">
            <a:xfrm>
              <a:off x="5285" y="2533"/>
              <a:ext cx="81" cy="135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62" name="Rectangle 49"/>
            <p:cNvSpPr>
              <a:spLocks noChangeArrowheads="1"/>
            </p:cNvSpPr>
            <p:nvPr/>
          </p:nvSpPr>
          <p:spPr bwMode="auto">
            <a:xfrm>
              <a:off x="5181" y="2682"/>
              <a:ext cx="80" cy="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863" name="Rectangle 50"/>
            <p:cNvSpPr>
              <a:spLocks noChangeArrowheads="1"/>
            </p:cNvSpPr>
            <p:nvPr/>
          </p:nvSpPr>
          <p:spPr bwMode="auto">
            <a:xfrm>
              <a:off x="5181" y="2682"/>
              <a:ext cx="80" cy="135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16650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>
                <a:solidFill>
                  <a:schemeClr val="tx1"/>
                </a:solidFill>
              </a:rPr>
              <a:t>Diccionarios</a:t>
            </a:r>
            <a:br>
              <a:rPr lang="es-ES_tradnl" sz="3000">
                <a:solidFill>
                  <a:schemeClr val="tx1"/>
                </a:solidFill>
              </a:rPr>
            </a:br>
            <a:r>
              <a:rPr lang="es-ES_tradnl">
                <a:solidFill>
                  <a:schemeClr val="tx1"/>
                </a:solidFill>
              </a:rPr>
              <a:t>Diccionarios Genéricos (2)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010400" cy="4114800"/>
          </a:xfrm>
        </p:spPr>
        <p:txBody>
          <a:bodyPr/>
          <a:lstStyle/>
          <a:p>
            <a:pPr eaLnBrk="1" hangingPunct="1"/>
            <a:r>
              <a:rPr lang="es-ES_tradnl"/>
              <a:t>Ejemplo:</a:t>
            </a:r>
            <a:endParaRPr lang="en-US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3006725" y="3178175"/>
            <a:ext cx="792163" cy="647700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69" name="AutoShape 8"/>
          <p:cNvSpPr>
            <a:spLocks noChangeArrowheads="1"/>
          </p:cNvSpPr>
          <p:nvPr/>
        </p:nvSpPr>
        <p:spPr bwMode="auto">
          <a:xfrm>
            <a:off x="4427538" y="3321050"/>
            <a:ext cx="1057275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0" name="Rectangle 9"/>
          <p:cNvSpPr>
            <a:spLocks noChangeArrowheads="1"/>
          </p:cNvSpPr>
          <p:nvPr/>
        </p:nvSpPr>
        <p:spPr bwMode="auto">
          <a:xfrm>
            <a:off x="4835525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1" name="Oval 10"/>
          <p:cNvSpPr>
            <a:spLocks noChangeArrowheads="1"/>
          </p:cNvSpPr>
          <p:nvPr/>
        </p:nvSpPr>
        <p:spPr bwMode="auto">
          <a:xfrm>
            <a:off x="4908550" y="34655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5195888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3" name="Oval 12"/>
          <p:cNvSpPr>
            <a:spLocks noChangeArrowheads="1"/>
          </p:cNvSpPr>
          <p:nvPr/>
        </p:nvSpPr>
        <p:spPr bwMode="auto">
          <a:xfrm>
            <a:off x="5268913" y="34655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4" name="AutoShape 13"/>
          <p:cNvSpPr>
            <a:spLocks noChangeArrowheads="1"/>
          </p:cNvSpPr>
          <p:nvPr/>
        </p:nvSpPr>
        <p:spPr bwMode="auto">
          <a:xfrm>
            <a:off x="5795963" y="3321050"/>
            <a:ext cx="1081087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6227763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6" name="Oval 15"/>
          <p:cNvSpPr>
            <a:spLocks noChangeArrowheads="1"/>
          </p:cNvSpPr>
          <p:nvPr/>
        </p:nvSpPr>
        <p:spPr bwMode="auto">
          <a:xfrm>
            <a:off x="6300788" y="34655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7" name="Rectangle 16"/>
          <p:cNvSpPr>
            <a:spLocks noChangeArrowheads="1"/>
          </p:cNvSpPr>
          <p:nvPr/>
        </p:nvSpPr>
        <p:spPr bwMode="auto">
          <a:xfrm>
            <a:off x="6588125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8" name="Oval 17"/>
          <p:cNvSpPr>
            <a:spLocks noChangeArrowheads="1"/>
          </p:cNvSpPr>
          <p:nvPr/>
        </p:nvSpPr>
        <p:spPr bwMode="auto">
          <a:xfrm>
            <a:off x="6661150" y="34655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79" name="AutoShape 18"/>
          <p:cNvSpPr>
            <a:spLocks noChangeArrowheads="1"/>
          </p:cNvSpPr>
          <p:nvPr/>
        </p:nvSpPr>
        <p:spPr bwMode="auto">
          <a:xfrm>
            <a:off x="7164388" y="3321050"/>
            <a:ext cx="1065212" cy="360363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7580313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1" name="Oval 20"/>
          <p:cNvSpPr>
            <a:spLocks noChangeArrowheads="1"/>
          </p:cNvSpPr>
          <p:nvPr/>
        </p:nvSpPr>
        <p:spPr bwMode="auto">
          <a:xfrm>
            <a:off x="7653338" y="34655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7940675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3" name="Oval 22"/>
          <p:cNvSpPr>
            <a:spLocks noChangeArrowheads="1"/>
          </p:cNvSpPr>
          <p:nvPr/>
        </p:nvSpPr>
        <p:spPr bwMode="auto">
          <a:xfrm>
            <a:off x="8013700" y="34655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84" name="Oval 23"/>
          <p:cNvSpPr>
            <a:spLocks noChangeArrowheads="1"/>
          </p:cNvSpPr>
          <p:nvPr/>
        </p:nvSpPr>
        <p:spPr bwMode="auto">
          <a:xfrm>
            <a:off x="4692650" y="4006850"/>
            <a:ext cx="503238" cy="503238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885" name="AutoShape 24"/>
          <p:cNvCxnSpPr>
            <a:cxnSpLocks noChangeShapeType="1"/>
            <a:stCxn id="36871" idx="4"/>
            <a:endCxn id="36884" idx="0"/>
          </p:cNvCxnSpPr>
          <p:nvPr/>
        </p:nvCxnSpPr>
        <p:spPr bwMode="auto">
          <a:xfrm>
            <a:off x="4945063" y="3551238"/>
            <a:ext cx="0" cy="441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5"/>
          <p:cNvCxnSpPr>
            <a:cxnSpLocks noChangeShapeType="1"/>
            <a:stCxn id="36873" idx="6"/>
            <a:endCxn id="36874" idx="1"/>
          </p:cNvCxnSpPr>
          <p:nvPr/>
        </p:nvCxnSpPr>
        <p:spPr bwMode="auto">
          <a:xfrm>
            <a:off x="5354638" y="3502025"/>
            <a:ext cx="4270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7" name="Oval 26"/>
          <p:cNvSpPr>
            <a:spLocks noChangeArrowheads="1"/>
          </p:cNvSpPr>
          <p:nvPr/>
        </p:nvSpPr>
        <p:spPr bwMode="auto">
          <a:xfrm>
            <a:off x="6083300" y="4005263"/>
            <a:ext cx="503238" cy="503237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888" name="AutoShape 27"/>
          <p:cNvCxnSpPr>
            <a:cxnSpLocks noChangeShapeType="1"/>
            <a:stCxn id="36876" idx="4"/>
            <a:endCxn id="36887" idx="0"/>
          </p:cNvCxnSpPr>
          <p:nvPr/>
        </p:nvCxnSpPr>
        <p:spPr bwMode="auto">
          <a:xfrm flipH="1">
            <a:off x="6335713" y="3551238"/>
            <a:ext cx="1587" cy="439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Oval 28"/>
          <p:cNvSpPr>
            <a:spLocks noChangeArrowheads="1"/>
          </p:cNvSpPr>
          <p:nvPr/>
        </p:nvSpPr>
        <p:spPr bwMode="auto">
          <a:xfrm>
            <a:off x="7437438" y="4005263"/>
            <a:ext cx="503237" cy="503237"/>
          </a:xfrm>
          <a:prstGeom prst="ellipse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890" name="AutoShape 29"/>
          <p:cNvCxnSpPr>
            <a:cxnSpLocks noChangeShapeType="1"/>
            <a:stCxn id="36881" idx="4"/>
            <a:endCxn id="36889" idx="0"/>
          </p:cNvCxnSpPr>
          <p:nvPr/>
        </p:nvCxnSpPr>
        <p:spPr bwMode="auto">
          <a:xfrm>
            <a:off x="7689850" y="3551238"/>
            <a:ext cx="0" cy="4397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1" name="AutoShape 30"/>
          <p:cNvCxnSpPr>
            <a:cxnSpLocks noChangeShapeType="1"/>
            <a:stCxn id="36878" idx="6"/>
            <a:endCxn id="36879" idx="1"/>
          </p:cNvCxnSpPr>
          <p:nvPr/>
        </p:nvCxnSpPr>
        <p:spPr bwMode="auto">
          <a:xfrm>
            <a:off x="6746875" y="3502025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2" name="Rectangle 31"/>
          <p:cNvSpPr>
            <a:spLocks noChangeArrowheads="1"/>
          </p:cNvSpPr>
          <p:nvPr/>
        </p:nvSpPr>
        <p:spPr bwMode="auto">
          <a:xfrm>
            <a:off x="8516938" y="3394075"/>
            <a:ext cx="144462" cy="215900"/>
          </a:xfrm>
          <a:prstGeom prst="rect">
            <a:avLst/>
          </a:prstGeom>
          <a:solidFill>
            <a:schemeClr val="bg1"/>
          </a:solidFill>
          <a:ln w="63500" cmpd="dbl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893" name="AutoShape 32"/>
          <p:cNvCxnSpPr>
            <a:cxnSpLocks noChangeShapeType="1"/>
            <a:stCxn id="36883" idx="6"/>
            <a:endCxn id="36892" idx="1"/>
          </p:cNvCxnSpPr>
          <p:nvPr/>
        </p:nvCxnSpPr>
        <p:spPr bwMode="auto">
          <a:xfrm>
            <a:off x="8099425" y="3502025"/>
            <a:ext cx="3857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4" name="Line 33"/>
          <p:cNvSpPr>
            <a:spLocks noChangeShapeType="1"/>
          </p:cNvSpPr>
          <p:nvPr/>
        </p:nvSpPr>
        <p:spPr bwMode="auto">
          <a:xfrm>
            <a:off x="8486775" y="33877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36895" name="Line 34"/>
          <p:cNvSpPr>
            <a:spLocks noChangeShapeType="1"/>
          </p:cNvSpPr>
          <p:nvPr/>
        </p:nvSpPr>
        <p:spPr bwMode="auto">
          <a:xfrm>
            <a:off x="8559800" y="3387725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36896" name="Rectangle 35"/>
          <p:cNvSpPr>
            <a:spLocks noChangeArrowheads="1"/>
          </p:cNvSpPr>
          <p:nvPr/>
        </p:nvSpPr>
        <p:spPr bwMode="auto">
          <a:xfrm>
            <a:off x="3438525" y="3394075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897" name="Oval 36"/>
          <p:cNvSpPr>
            <a:spLocks noChangeArrowheads="1"/>
          </p:cNvSpPr>
          <p:nvPr/>
        </p:nvSpPr>
        <p:spPr bwMode="auto">
          <a:xfrm>
            <a:off x="3511550" y="34655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898" name="AutoShape 37"/>
          <p:cNvCxnSpPr>
            <a:cxnSpLocks noChangeShapeType="1"/>
            <a:stCxn id="36897" idx="6"/>
            <a:endCxn id="36869" idx="1"/>
          </p:cNvCxnSpPr>
          <p:nvPr/>
        </p:nvCxnSpPr>
        <p:spPr bwMode="auto">
          <a:xfrm>
            <a:off x="3597275" y="3502025"/>
            <a:ext cx="8159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9" name="Text Box 42"/>
          <p:cNvSpPr txBox="1">
            <a:spLocks noChangeArrowheads="1"/>
          </p:cNvSpPr>
          <p:nvPr/>
        </p:nvSpPr>
        <p:spPr bwMode="auto">
          <a:xfrm>
            <a:off x="3117850" y="38973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List</a:t>
            </a:r>
            <a:endParaRPr lang="en-US" sz="1400" u="sng"/>
          </a:p>
        </p:txBody>
      </p:sp>
      <p:sp>
        <p:nvSpPr>
          <p:cNvPr id="36900" name="Text Box 43"/>
          <p:cNvSpPr txBox="1">
            <a:spLocks noChangeArrowheads="1"/>
          </p:cNvSpPr>
          <p:nvPr/>
        </p:nvSpPr>
        <p:spPr bwMode="auto">
          <a:xfrm>
            <a:off x="4760913" y="2962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36901" name="Text Box 44"/>
          <p:cNvSpPr txBox="1">
            <a:spLocks noChangeArrowheads="1"/>
          </p:cNvSpPr>
          <p:nvPr/>
        </p:nvSpPr>
        <p:spPr bwMode="auto">
          <a:xfrm>
            <a:off x="6156325" y="29622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36902" name="Text Box 45"/>
          <p:cNvSpPr txBox="1">
            <a:spLocks noChangeArrowheads="1"/>
          </p:cNvSpPr>
          <p:nvPr/>
        </p:nvSpPr>
        <p:spPr bwMode="auto">
          <a:xfrm>
            <a:off x="7508875" y="29622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Node</a:t>
            </a:r>
            <a:endParaRPr lang="en-US" sz="1400" u="sng"/>
          </a:p>
        </p:txBody>
      </p:sp>
      <p:sp>
        <p:nvSpPr>
          <p:cNvPr id="36903" name="Text Box 46"/>
          <p:cNvSpPr txBox="1">
            <a:spLocks noChangeArrowheads="1"/>
          </p:cNvSpPr>
          <p:nvPr/>
        </p:nvSpPr>
        <p:spPr bwMode="auto">
          <a:xfrm>
            <a:off x="4464050" y="45815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</a:t>
            </a:r>
            <a:endParaRPr lang="en-US" sz="1400" u="sng"/>
          </a:p>
        </p:txBody>
      </p:sp>
      <p:sp>
        <p:nvSpPr>
          <p:cNvPr id="36904" name="Text Box 47"/>
          <p:cNvSpPr txBox="1">
            <a:spLocks noChangeArrowheads="1"/>
          </p:cNvSpPr>
          <p:nvPr/>
        </p:nvSpPr>
        <p:spPr bwMode="auto">
          <a:xfrm>
            <a:off x="5867400" y="45815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</a:t>
            </a:r>
            <a:endParaRPr lang="en-US" sz="1400" u="sng"/>
          </a:p>
        </p:txBody>
      </p:sp>
      <p:sp>
        <p:nvSpPr>
          <p:cNvPr id="36905" name="Text Box 48"/>
          <p:cNvSpPr txBox="1">
            <a:spLocks noChangeArrowheads="1"/>
          </p:cNvSpPr>
          <p:nvPr/>
        </p:nvSpPr>
        <p:spPr bwMode="auto">
          <a:xfrm>
            <a:off x="7221538" y="4581525"/>
            <a:ext cx="942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</a:t>
            </a:r>
            <a:endParaRPr lang="en-US" sz="1400" u="sng"/>
          </a:p>
        </p:txBody>
      </p:sp>
      <p:sp>
        <p:nvSpPr>
          <p:cNvPr id="36906" name="Rectangle 49"/>
          <p:cNvSpPr>
            <a:spLocks noChangeArrowheads="1"/>
          </p:cNvSpPr>
          <p:nvPr/>
        </p:nvSpPr>
        <p:spPr bwMode="auto">
          <a:xfrm>
            <a:off x="7235825" y="3392488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07" name="Oval 50"/>
          <p:cNvSpPr>
            <a:spLocks noChangeArrowheads="1"/>
          </p:cNvSpPr>
          <p:nvPr/>
        </p:nvSpPr>
        <p:spPr bwMode="auto">
          <a:xfrm>
            <a:off x="7308850" y="34655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08" name="Rectangle 51"/>
          <p:cNvSpPr>
            <a:spLocks noChangeArrowheads="1"/>
          </p:cNvSpPr>
          <p:nvPr/>
        </p:nvSpPr>
        <p:spPr bwMode="auto">
          <a:xfrm>
            <a:off x="5867400" y="3392488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09" name="Oval 52"/>
          <p:cNvSpPr>
            <a:spLocks noChangeArrowheads="1"/>
          </p:cNvSpPr>
          <p:nvPr/>
        </p:nvSpPr>
        <p:spPr bwMode="auto">
          <a:xfrm>
            <a:off x="5940425" y="3465513"/>
            <a:ext cx="71438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10" name="Rectangle 53"/>
          <p:cNvSpPr>
            <a:spLocks noChangeArrowheads="1"/>
          </p:cNvSpPr>
          <p:nvPr/>
        </p:nvSpPr>
        <p:spPr bwMode="auto">
          <a:xfrm>
            <a:off x="4500563" y="3392488"/>
            <a:ext cx="215900" cy="215900"/>
          </a:xfrm>
          <a:prstGeom prst="rect">
            <a:avLst/>
          </a:prstGeom>
          <a:solidFill>
            <a:srgbClr val="97D0FF"/>
          </a:solidFill>
          <a:ln w="28575" algn="ctr">
            <a:solidFill>
              <a:srgbClr val="42609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11" name="Oval 54"/>
          <p:cNvSpPr>
            <a:spLocks noChangeArrowheads="1"/>
          </p:cNvSpPr>
          <p:nvPr/>
        </p:nvSpPr>
        <p:spPr bwMode="auto">
          <a:xfrm>
            <a:off x="4573588" y="3465513"/>
            <a:ext cx="71437" cy="71437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12" name="AutoShape 55"/>
          <p:cNvSpPr>
            <a:spLocks noChangeArrowheads="1"/>
          </p:cNvSpPr>
          <p:nvPr/>
        </p:nvSpPr>
        <p:spPr bwMode="auto">
          <a:xfrm>
            <a:off x="4427538" y="2636838"/>
            <a:ext cx="360362" cy="287337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913" name="AutoShape 56"/>
          <p:cNvCxnSpPr>
            <a:cxnSpLocks noChangeShapeType="1"/>
            <a:stCxn id="36911" idx="0"/>
            <a:endCxn id="36912" idx="2"/>
          </p:cNvCxnSpPr>
          <p:nvPr/>
        </p:nvCxnSpPr>
        <p:spPr bwMode="auto">
          <a:xfrm flipH="1" flipV="1">
            <a:off x="4608513" y="2938463"/>
            <a:ext cx="1587" cy="512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4" name="AutoShape 57"/>
          <p:cNvSpPr>
            <a:spLocks noChangeArrowheads="1"/>
          </p:cNvSpPr>
          <p:nvPr/>
        </p:nvSpPr>
        <p:spPr bwMode="auto">
          <a:xfrm>
            <a:off x="5795963" y="2636838"/>
            <a:ext cx="360362" cy="287337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36915" name="AutoShape 58"/>
          <p:cNvSpPr>
            <a:spLocks noChangeArrowheads="1"/>
          </p:cNvSpPr>
          <p:nvPr/>
        </p:nvSpPr>
        <p:spPr bwMode="auto">
          <a:xfrm>
            <a:off x="7164388" y="2636838"/>
            <a:ext cx="360362" cy="287337"/>
          </a:xfrm>
          <a:prstGeom prst="roundRect">
            <a:avLst>
              <a:gd name="adj" fmla="val 16667"/>
            </a:avLst>
          </a:prstGeom>
          <a:solidFill>
            <a:srgbClr val="97D0FF"/>
          </a:solidFill>
          <a:ln w="28575" algn="ctr">
            <a:solidFill>
              <a:srgbClr val="426098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cxnSp>
        <p:nvCxnSpPr>
          <p:cNvPr id="36916" name="AutoShape 59"/>
          <p:cNvCxnSpPr>
            <a:cxnSpLocks noChangeShapeType="1"/>
            <a:stCxn id="36909" idx="0"/>
            <a:endCxn id="36914" idx="2"/>
          </p:cNvCxnSpPr>
          <p:nvPr/>
        </p:nvCxnSpPr>
        <p:spPr bwMode="auto">
          <a:xfrm flipV="1">
            <a:off x="5976938" y="2938463"/>
            <a:ext cx="0" cy="512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17" name="AutoShape 60"/>
          <p:cNvCxnSpPr>
            <a:cxnSpLocks noChangeShapeType="1"/>
            <a:stCxn id="36907" idx="0"/>
            <a:endCxn id="36915" idx="2"/>
          </p:cNvCxnSpPr>
          <p:nvPr/>
        </p:nvCxnSpPr>
        <p:spPr bwMode="auto">
          <a:xfrm flipV="1">
            <a:off x="7345363" y="2938463"/>
            <a:ext cx="0" cy="5127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8" name="Text Box 61"/>
          <p:cNvSpPr txBox="1">
            <a:spLocks noChangeArrowheads="1"/>
          </p:cNvSpPr>
          <p:nvPr/>
        </p:nvSpPr>
        <p:spPr bwMode="auto">
          <a:xfrm>
            <a:off x="3970338" y="2276475"/>
            <a:ext cx="1249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PersonaKey</a:t>
            </a:r>
            <a:endParaRPr lang="en-US" sz="1400" u="sng"/>
          </a:p>
        </p:txBody>
      </p:sp>
      <p:sp>
        <p:nvSpPr>
          <p:cNvPr id="36919" name="Text Box 62"/>
          <p:cNvSpPr txBox="1">
            <a:spLocks noChangeArrowheads="1"/>
          </p:cNvSpPr>
          <p:nvPr/>
        </p:nvSpPr>
        <p:spPr bwMode="auto">
          <a:xfrm>
            <a:off x="5364163" y="2276475"/>
            <a:ext cx="1249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PersonaKey</a:t>
            </a:r>
            <a:endParaRPr lang="en-US" sz="1400" u="sng"/>
          </a:p>
        </p:txBody>
      </p:sp>
      <p:sp>
        <p:nvSpPr>
          <p:cNvPr id="36920" name="Text Box 63"/>
          <p:cNvSpPr txBox="1">
            <a:spLocks noChangeArrowheads="1"/>
          </p:cNvSpPr>
          <p:nvPr/>
        </p:nvSpPr>
        <p:spPr bwMode="auto">
          <a:xfrm>
            <a:off x="6707188" y="2276475"/>
            <a:ext cx="12493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400" u="sng"/>
              <a:t>: PersonaKey</a:t>
            </a:r>
            <a:endParaRPr lang="en-US" sz="1400" u="sng"/>
          </a:p>
        </p:txBody>
      </p:sp>
      <p:sp>
        <p:nvSpPr>
          <p:cNvPr id="36921" name="Text Box 64"/>
          <p:cNvSpPr txBox="1">
            <a:spLocks noChangeArrowheads="1"/>
          </p:cNvSpPr>
          <p:nvPr/>
        </p:nvSpPr>
        <p:spPr bwMode="auto">
          <a:xfrm>
            <a:off x="863600" y="5537200"/>
            <a:ext cx="7781925" cy="9239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/>
              <a:t>La relación entre una persona y su clave es particular a cada diccionario. </a:t>
            </a:r>
          </a:p>
          <a:p>
            <a:pPr algn="ctr" eaLnBrk="1" hangingPunct="1"/>
            <a:r>
              <a:rPr lang="es-ES_tradnl"/>
              <a:t>La clave que le corresponde a una persona es la referenciada por</a:t>
            </a:r>
          </a:p>
          <a:p>
            <a:pPr algn="ctr" eaLnBrk="1" hangingPunct="1"/>
            <a:r>
              <a:rPr lang="es-ES_tradnl"/>
              <a:t>el nodo que referencia a la persona (determinada al momento del </a:t>
            </a:r>
            <a:r>
              <a:rPr lang="es-ES_tradnl" b="1">
                <a:latin typeface="Lucida Console" pitchFamily="49" charset="0"/>
              </a:rPr>
              <a:t>add()</a:t>
            </a:r>
            <a:r>
              <a:rPr lang="es-ES_tradnl"/>
              <a:t>).</a:t>
            </a:r>
            <a:endParaRPr lang="en-US"/>
          </a:p>
        </p:txBody>
      </p:sp>
      <p:sp>
        <p:nvSpPr>
          <p:cNvPr id="36922" name="Text Box 65"/>
          <p:cNvSpPr txBox="1">
            <a:spLocks noChangeArrowheads="1"/>
          </p:cNvSpPr>
          <p:nvPr/>
        </p:nvSpPr>
        <p:spPr bwMode="auto">
          <a:xfrm>
            <a:off x="277813" y="4532313"/>
            <a:ext cx="2741612" cy="5937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1600" b="1">
                <a:latin typeface="Lucida Console" pitchFamily="49" charset="0"/>
              </a:rPr>
              <a:t>List</a:t>
            </a:r>
            <a:r>
              <a:rPr lang="es-ES_tradnl" sz="1600"/>
              <a:t> realiza </a:t>
            </a:r>
            <a:r>
              <a:rPr lang="es-ES_tradnl" sz="1600" b="1">
                <a:latin typeface="Lucida Console" pitchFamily="49" charset="0"/>
              </a:rPr>
              <a:t>IDictionary</a:t>
            </a:r>
          </a:p>
          <a:p>
            <a:pPr algn="ctr" eaLnBrk="1" hangingPunct="1"/>
            <a:r>
              <a:rPr lang="es-ES_tradnl" sz="1600"/>
              <a:t>y ya no </a:t>
            </a:r>
            <a:r>
              <a:rPr lang="es-ES_tradnl" sz="1600" b="1">
                <a:latin typeface="Lucida Console" pitchFamily="49" charset="0"/>
              </a:rPr>
              <a:t>ICollection</a:t>
            </a:r>
            <a:endParaRPr lang="en-US" sz="1600" b="1">
              <a:latin typeface="Lucida Console" pitchFamily="49" charset="0"/>
            </a:endParaRPr>
          </a:p>
        </p:txBody>
      </p:sp>
      <p:sp>
        <p:nvSpPr>
          <p:cNvPr id="36923" name="Freeform 66"/>
          <p:cNvSpPr>
            <a:spLocks/>
          </p:cNvSpPr>
          <p:nvPr/>
        </p:nvSpPr>
        <p:spPr bwMode="auto">
          <a:xfrm>
            <a:off x="3028950" y="4221163"/>
            <a:ext cx="390525" cy="615950"/>
          </a:xfrm>
          <a:custGeom>
            <a:avLst/>
            <a:gdLst>
              <a:gd name="T0" fmla="*/ 0 w 136"/>
              <a:gd name="T1" fmla="*/ 2147483647 h 363"/>
              <a:gd name="T2" fmla="*/ 2147483647 w 136"/>
              <a:gd name="T3" fmla="*/ 2147483647 h 363"/>
              <a:gd name="T4" fmla="*/ 2147483647 w 136"/>
              <a:gd name="T5" fmla="*/ 0 h 363"/>
              <a:gd name="T6" fmla="*/ 0 60000 65536"/>
              <a:gd name="T7" fmla="*/ 0 60000 65536"/>
              <a:gd name="T8" fmla="*/ 0 60000 65536"/>
              <a:gd name="T9" fmla="*/ 0 w 136"/>
              <a:gd name="T10" fmla="*/ 0 h 363"/>
              <a:gd name="T11" fmla="*/ 136 w 136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363">
                <a:moveTo>
                  <a:pt x="0" y="363"/>
                </a:moveTo>
                <a:lnTo>
                  <a:pt x="136" y="363"/>
                </a:lnTo>
                <a:lnTo>
                  <a:pt x="13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16386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/>
              <a:t>Diccionarios</a:t>
            </a:r>
            <a:br>
              <a:rPr lang="es-ES_tradnl" sz="3000"/>
            </a:br>
            <a:r>
              <a:rPr lang="es-ES_tradnl"/>
              <a:t>Iteraciones en Diccionarios</a:t>
            </a:r>
            <a:endParaRPr 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/>
              <a:t>Un diccionario es una colección por lo que tiene sentido necesitar iterar sobre sus elementos</a:t>
            </a:r>
          </a:p>
          <a:p>
            <a:pPr eaLnBrk="1" hangingPunct="1"/>
            <a:r>
              <a:rPr lang="es-ES_tradnl"/>
              <a:t>Se incorpora a la interfaz </a:t>
            </a:r>
            <a:r>
              <a:rPr lang="es-ES_tradnl" sz="3000" b="1">
                <a:latin typeface="Lucida Console" pitchFamily="49" charset="0"/>
              </a:rPr>
              <a:t>IDictionary:</a:t>
            </a:r>
          </a:p>
          <a:p>
            <a:pPr lvl="1" eaLnBrk="1" hangingPunct="1"/>
            <a:r>
              <a:rPr lang="es-ES_tradnl" sz="2600" b="1">
                <a:latin typeface="Lucida Console" pitchFamily="49" charset="0"/>
              </a:rPr>
              <a:t>getElemIterator():IIterator</a:t>
            </a:r>
            <a:r>
              <a:rPr lang="es-ES_tradnl"/>
              <a:t> que devuelve un iterador sobre los </a:t>
            </a:r>
            <a:r>
              <a:rPr lang="es-ES_tradnl" u="sng"/>
              <a:t>elementos</a:t>
            </a:r>
            <a:r>
              <a:rPr lang="es-ES_tradnl"/>
              <a:t> contenidos en el diccionario</a:t>
            </a:r>
          </a:p>
          <a:p>
            <a:pPr lvl="1" eaLnBrk="1" hangingPunct="1"/>
            <a:r>
              <a:rPr lang="es-ES_tradnl" sz="2600" b="1">
                <a:latin typeface="Lucida Console" pitchFamily="49" charset="0"/>
              </a:rPr>
              <a:t>getKeyIterator():IIterator</a:t>
            </a:r>
            <a:r>
              <a:rPr lang="es-ES_tradnl"/>
              <a:t> que devuelve un iterador sobre las </a:t>
            </a:r>
            <a:r>
              <a:rPr lang="es-ES_tradnl" u="sng"/>
              <a:t>claves</a:t>
            </a:r>
            <a:r>
              <a:rPr lang="es-ES_tradnl"/>
              <a:t> de los elementos contenidos en el diccionario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12910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Búsquedas</a:t>
            </a:r>
          </a:p>
        </p:txBody>
      </p:sp>
    </p:spTree>
    <p:extLst>
      <p:ext uri="{BB962C8B-B14F-4D97-AF65-F5344CB8AC3E}">
        <p14:creationId xmlns:p14="http://schemas.microsoft.com/office/powerpoint/2010/main" val="2100455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Búsquedas</a:t>
            </a:r>
            <a:endParaRPr lang="es-UY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/>
              <a:t>Las búsquedas por clave no son el único tipo de búsqueda que se suele requerir</a:t>
            </a:r>
          </a:p>
          <a:p>
            <a:pPr eaLnBrk="1" hangingPunct="1">
              <a:lnSpc>
                <a:spcPct val="90000"/>
              </a:lnSpc>
            </a:pPr>
            <a:r>
              <a:rPr lang="es-ES_tradnl"/>
              <a:t>Existe otro tipo de búsquedas que no involucran necesariamente una clave: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/>
              <a:t>Buscar todos los empleados menores de una cierta edad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3200"/>
              <a:t>Buscar todos los empleados contratados antes de una fecha dada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2855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>
                <a:solidFill>
                  <a:schemeClr val="tx1"/>
                </a:solidFill>
              </a:rPr>
              <a:t>Búsquedas (2)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700213"/>
            <a:ext cx="8497888" cy="3729037"/>
          </a:xfrm>
        </p:spPr>
        <p:txBody>
          <a:bodyPr/>
          <a:lstStyle/>
          <a:p>
            <a:pPr eaLnBrk="1" hangingPunct="1"/>
            <a:r>
              <a:rPr lang="es-ES_tradnl"/>
              <a:t>Dado que este tipo de búsquedas dependen de cada colección </a:t>
            </a:r>
            <a:r>
              <a:rPr lang="es-ES_tradnl" u="sng"/>
              <a:t>no</a:t>
            </a:r>
            <a:r>
              <a:rPr lang="es-ES_tradnl"/>
              <a:t> se  implementan en las colecciones genéricas</a:t>
            </a:r>
          </a:p>
          <a:p>
            <a:pPr eaLnBrk="1" hangingPunct="1"/>
            <a:r>
              <a:rPr lang="es-ES_tradnl"/>
              <a:t>De esta forma se define una operación por cada búsqueda necesaria:</a:t>
            </a:r>
          </a:p>
          <a:p>
            <a:pPr lvl="1" eaLnBrk="1" hangingPunct="1"/>
            <a:r>
              <a:rPr lang="es-ES_tradnl"/>
              <a:t>Por ejemplo para buscar los empleados contratados antes de una fecha:</a:t>
            </a:r>
            <a:endParaRPr lang="es-UY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85813" y="5572125"/>
            <a:ext cx="7808912" cy="4619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sz="2400">
                <a:latin typeface="Lucida Console" pitchFamily="49" charset="0"/>
              </a:rPr>
              <a:t>selectContratadosAntes(Fecha):ICollection</a:t>
            </a:r>
            <a:endParaRPr lang="es-UY" sz="240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88457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>
                <a:solidFill>
                  <a:schemeClr val="tx1"/>
                </a:solidFill>
              </a:rPr>
              <a:t>Búsquedas (3)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3975" y="2071688"/>
            <a:ext cx="7570788" cy="34782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 dirty="0" err="1">
                <a:latin typeface="Lucida Console" pitchFamily="49" charset="0"/>
              </a:rPr>
              <a:t>List</a:t>
            </a:r>
            <a:r>
              <a:rPr lang="es-ES_tradnl" sz="2000" dirty="0">
                <a:latin typeface="Lucida Console" pitchFamily="49" charset="0"/>
              </a:rPr>
              <a:t> * </a:t>
            </a:r>
            <a:r>
              <a:rPr lang="es-ES_tradnl" sz="2000" dirty="0" err="1">
                <a:latin typeface="Lucida Console" pitchFamily="49" charset="0"/>
              </a:rPr>
              <a:t>ClaseA</a:t>
            </a:r>
            <a:r>
              <a:rPr lang="es-ES_tradnl" sz="2000" dirty="0">
                <a:latin typeface="Lucida Console" pitchFamily="49" charset="0"/>
              </a:rPr>
              <a:t>::</a:t>
            </a:r>
            <a:r>
              <a:rPr lang="es-ES_tradnl" sz="2000" dirty="0" err="1">
                <a:latin typeface="Lucida Console" pitchFamily="49" charset="0"/>
              </a:rPr>
              <a:t>selectContratadosAntes</a:t>
            </a:r>
            <a:r>
              <a:rPr lang="es-ES_tradnl" sz="2000" dirty="0">
                <a:latin typeface="Lucida Console" pitchFamily="49" charset="0"/>
              </a:rPr>
              <a:t>(Fecha f) 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latin typeface="Lucida Console" pitchFamily="49" charset="0"/>
              </a:rPr>
              <a:t>List</a:t>
            </a:r>
            <a:r>
              <a:rPr lang="es-ES_tradnl" sz="2000" dirty="0">
                <a:latin typeface="Lucida Console" pitchFamily="49" charset="0"/>
              </a:rPr>
              <a:t> * </a:t>
            </a:r>
            <a:r>
              <a:rPr lang="es-ES_tradnl" sz="2000" dirty="0" err="1">
                <a:latin typeface="Lucida Console" pitchFamily="49" charset="0"/>
              </a:rPr>
              <a:t>result</a:t>
            </a:r>
            <a:r>
              <a:rPr lang="es-ES_tradnl" sz="2000" dirty="0">
                <a:latin typeface="Lucida Console" pitchFamily="49" charset="0"/>
              </a:rPr>
              <a:t> = </a:t>
            </a:r>
            <a:r>
              <a:rPr lang="es-ES_tradnl" sz="2000" dirty="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List</a:t>
            </a:r>
            <a:r>
              <a:rPr lang="es-ES_tradnl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latin typeface="Lucida Console" pitchFamily="49" charset="0"/>
              </a:rPr>
              <a:t>ListIterator</a:t>
            </a:r>
            <a:r>
              <a:rPr lang="es-ES_tradnl" sz="2000" dirty="0">
                <a:latin typeface="Lucida Console" pitchFamily="49" charset="0"/>
              </a:rPr>
              <a:t> * </a:t>
            </a:r>
            <a:r>
              <a:rPr lang="es-ES_tradnl" sz="2000" dirty="0" err="1">
                <a:latin typeface="Lucida Console" pitchFamily="49" charset="0"/>
              </a:rPr>
              <a:t>it</a:t>
            </a:r>
            <a:r>
              <a:rPr lang="es-ES_tradnl" sz="2000" dirty="0">
                <a:latin typeface="Lucida Console" pitchFamily="49" charset="0"/>
              </a:rPr>
              <a:t> = </a:t>
            </a:r>
            <a:r>
              <a:rPr lang="es-ES_tradnl" sz="2000" dirty="0" err="1">
                <a:latin typeface="Lucida Console" pitchFamily="49" charset="0"/>
              </a:rPr>
              <a:t>coleccion</a:t>
            </a:r>
            <a:r>
              <a:rPr lang="es-ES_tradnl" sz="2000" dirty="0">
                <a:latin typeface="Lucida Console" pitchFamily="49" charset="0"/>
              </a:rPr>
              <a:t>-&gt;</a:t>
            </a:r>
            <a:r>
              <a:rPr lang="es-ES_tradnl" sz="2000" dirty="0" err="1">
                <a:latin typeface="Lucida Console" pitchFamily="49" charset="0"/>
              </a:rPr>
              <a:t>getIterator</a:t>
            </a:r>
            <a:r>
              <a:rPr lang="es-ES_tradnl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while</a:t>
            </a:r>
            <a:r>
              <a:rPr lang="es-ES_tradnl" sz="2000" dirty="0">
                <a:latin typeface="Lucida Console" pitchFamily="49" charset="0"/>
              </a:rPr>
              <a:t>(</a:t>
            </a:r>
            <a:r>
              <a:rPr lang="es-ES_tradnl" sz="2000" dirty="0" err="1">
                <a:latin typeface="Lucida Console" pitchFamily="49" charset="0"/>
              </a:rPr>
              <a:t>it.hasCurrent</a:t>
            </a:r>
            <a:r>
              <a:rPr lang="es-ES_tradnl" sz="2000" dirty="0">
                <a:latin typeface="Lucida Console" pitchFamily="49" charset="0"/>
              </a:rPr>
              <a:t>()) {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if</a:t>
            </a:r>
            <a:r>
              <a:rPr lang="es-ES_tradnl" sz="2000" dirty="0">
                <a:latin typeface="Lucida Console" pitchFamily="49" charset="0"/>
              </a:rPr>
              <a:t>(((Persona*)</a:t>
            </a:r>
            <a:r>
              <a:rPr lang="es-ES_tradnl" sz="2000" dirty="0" err="1">
                <a:latin typeface="Lucida Console" pitchFamily="49" charset="0"/>
              </a:rPr>
              <a:t>it.current</a:t>
            </a:r>
            <a:r>
              <a:rPr lang="es-ES_tradnl" sz="2000" dirty="0">
                <a:latin typeface="Lucida Console" pitchFamily="49" charset="0"/>
              </a:rPr>
              <a:t>())-&gt;</a:t>
            </a:r>
            <a:r>
              <a:rPr lang="es-ES_tradnl" sz="2000" dirty="0" err="1">
                <a:latin typeface="Lucida Console" pitchFamily="49" charset="0"/>
              </a:rPr>
              <a:t>getFecha</a:t>
            </a:r>
            <a:r>
              <a:rPr lang="es-ES_tradnl" sz="2000" dirty="0">
                <a:latin typeface="Lucida Console" pitchFamily="49" charset="0"/>
              </a:rPr>
              <a:t>()&lt;f)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      </a:t>
            </a:r>
            <a:r>
              <a:rPr lang="es-ES_tradnl" sz="2000" dirty="0" err="1">
                <a:latin typeface="Lucida Console" pitchFamily="49" charset="0"/>
              </a:rPr>
              <a:t>result</a:t>
            </a:r>
            <a:r>
              <a:rPr lang="es-ES_tradnl" sz="2000" dirty="0">
                <a:latin typeface="Lucida Console" pitchFamily="49" charset="0"/>
              </a:rPr>
              <a:t>-&gt;</a:t>
            </a:r>
            <a:r>
              <a:rPr lang="es-ES_tradnl" sz="2000" dirty="0" err="1">
                <a:latin typeface="Lucida Console" pitchFamily="49" charset="0"/>
              </a:rPr>
              <a:t>add</a:t>
            </a:r>
            <a:r>
              <a:rPr lang="es-ES_tradnl" sz="2000" dirty="0">
                <a:latin typeface="Lucida Console" pitchFamily="49" charset="0"/>
              </a:rPr>
              <a:t>(</a:t>
            </a:r>
            <a:r>
              <a:rPr lang="es-ES_tradnl" sz="2000" dirty="0" err="1">
                <a:latin typeface="Lucida Console" pitchFamily="49" charset="0"/>
              </a:rPr>
              <a:t>it.current</a:t>
            </a:r>
            <a:r>
              <a:rPr lang="es-ES_tradnl" sz="2000" dirty="0">
                <a:latin typeface="Lucida Console" pitchFamily="49" charset="0"/>
              </a:rPr>
              <a:t>());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   </a:t>
            </a:r>
            <a:r>
              <a:rPr lang="es-ES_tradnl" sz="2000" dirty="0" err="1">
                <a:latin typeface="Lucida Console" pitchFamily="49" charset="0"/>
              </a:rPr>
              <a:t>it.next</a:t>
            </a:r>
            <a:r>
              <a:rPr lang="es-ES_tradnl" sz="2000" dirty="0">
                <a:latin typeface="Lucida Console" pitchFamily="49" charset="0"/>
              </a:rPr>
              <a:t>();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}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   </a:t>
            </a:r>
            <a:r>
              <a:rPr lang="es-ES_tradnl" sz="2000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2000" dirty="0">
                <a:latin typeface="Lucida Console" pitchFamily="49" charset="0"/>
              </a:rPr>
              <a:t> </a:t>
            </a:r>
            <a:r>
              <a:rPr lang="es-ES_tradnl" sz="2000" dirty="0" err="1">
                <a:latin typeface="Lucida Console" pitchFamily="49" charset="0"/>
              </a:rPr>
              <a:t>result</a:t>
            </a:r>
            <a:r>
              <a:rPr lang="es-ES_tradnl" sz="2000" dirty="0">
                <a:latin typeface="Lucida Console" pitchFamily="49" charset="0"/>
              </a:rPr>
              <a:t>;</a:t>
            </a:r>
          </a:p>
          <a:p>
            <a:pPr eaLnBrk="1" hangingPunct="1"/>
            <a:r>
              <a:rPr lang="es-ES_tradnl" sz="2000" dirty="0">
                <a:latin typeface="Lucida Console" pitchFamily="49" charset="0"/>
              </a:rPr>
              <a:t>}</a:t>
            </a:r>
            <a:endParaRPr lang="es-UY" sz="2000" dirty="0">
              <a:latin typeface="Lucida Console" pitchFamily="49" charset="0"/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1428750" y="3644900"/>
            <a:ext cx="5832475" cy="319088"/>
          </a:xfrm>
          <a:prstGeom prst="rect">
            <a:avLst/>
          </a:prstGeom>
          <a:noFill/>
          <a:ln w="28575" algn="ctr">
            <a:solidFill>
              <a:srgbClr val="42609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855788" y="5734050"/>
            <a:ext cx="7115175" cy="6540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/>
              <a:t>Notar que todas las variantes de </a:t>
            </a:r>
            <a:r>
              <a:rPr lang="es-ES_tradnl" b="1">
                <a:latin typeface="Lucida Console" pitchFamily="49" charset="0"/>
              </a:rPr>
              <a:t>select()</a:t>
            </a:r>
            <a:r>
              <a:rPr lang="es-ES_tradnl"/>
              <a:t> de </a:t>
            </a:r>
            <a:r>
              <a:rPr lang="es-ES_tradnl" b="1">
                <a:latin typeface="Lucida Console" pitchFamily="49" charset="0"/>
              </a:rPr>
              <a:t>ColPersona</a:t>
            </a:r>
            <a:r>
              <a:rPr lang="es-ES_tradnl"/>
              <a:t> serán </a:t>
            </a:r>
          </a:p>
          <a:p>
            <a:pPr algn="ctr" eaLnBrk="1" hangingPunct="1"/>
            <a:r>
              <a:rPr lang="es-ES_tradnl"/>
              <a:t>exactamente iguales entre sí a menos de esta porción del código</a:t>
            </a:r>
            <a:endParaRPr lang="es-UY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 flipV="1">
            <a:off x="6011863" y="4005263"/>
            <a:ext cx="0" cy="172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5929313" y="2133600"/>
            <a:ext cx="1081087" cy="287338"/>
          </a:xfrm>
          <a:prstGeom prst="rect">
            <a:avLst/>
          </a:prstGeom>
          <a:noFill/>
          <a:ln w="28575" algn="ctr">
            <a:solidFill>
              <a:srgbClr val="42609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 flipV="1">
            <a:off x="6950075" y="2492375"/>
            <a:ext cx="0" cy="3241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39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764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 animBg="1"/>
      <p:bldP spid="370694" grpId="0" animBg="1"/>
      <p:bldP spid="370695" grpId="0" animBg="1"/>
      <p:bldP spid="370696" grpId="0" animBg="1"/>
      <p:bldP spid="3706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>
                <a:solidFill>
                  <a:schemeClr val="tx1"/>
                </a:solidFill>
              </a:rPr>
              <a:t>Introducción (2)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58175" cy="4733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2600"/>
              <a:t>Se distinguen dos tipos de colecciones dependiendo de si los elementos contenidos poseen una clave que los identifique o no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600"/>
              <a:t>La definición de las colecciones a utilizar en la implementación se estudiará incrementalmente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2600"/>
              <a:t>Se comenzará definiendo una colección genérica de elementos sin clave la cual será aumentada para: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Permitir iteraciones sobre sus elementos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Soportar el uso de claves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400"/>
              <a:t>Soportar diferentes tipos de búsquedas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1580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>
                <a:solidFill>
                  <a:schemeClr val="tx1"/>
                </a:solidFill>
              </a:rPr>
              <a:t>Búsquedas (4)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/>
            <a:r>
              <a:rPr lang="es-ES_tradnl" sz="3000"/>
              <a:t>Las operaciones de búsqueda son muy similares entre sí</a:t>
            </a:r>
          </a:p>
          <a:p>
            <a:pPr eaLnBrk="1" hangingPunct="1"/>
            <a:r>
              <a:rPr lang="es-ES_tradnl" sz="3000"/>
              <a:t>Las búsquedas en todas las colecciones son similares salvo:</a:t>
            </a:r>
          </a:p>
          <a:p>
            <a:pPr lvl="1" eaLnBrk="1" hangingPunct="1"/>
            <a:r>
              <a:rPr lang="es-ES_tradnl"/>
              <a:t>La condición que determina la inclusión de un elemento en el resultado</a:t>
            </a:r>
          </a:p>
          <a:p>
            <a:pPr lvl="1" eaLnBrk="1" hangingPunct="1"/>
            <a:r>
              <a:rPr lang="es-ES_tradnl"/>
              <a:t>Los parámetros</a:t>
            </a:r>
          </a:p>
          <a:p>
            <a:pPr lvl="1" eaLnBrk="1" hangingPunct="1"/>
            <a:r>
              <a:rPr lang="es-ES_tradnl"/>
              <a:t>El tipo del iterador y la colección resultado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48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Búsquedas (5)</a:t>
            </a:r>
            <a:endParaRPr lang="es-UY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805362"/>
          </a:xfrm>
        </p:spPr>
        <p:txBody>
          <a:bodyPr/>
          <a:lstStyle/>
          <a:p>
            <a:pPr eaLnBrk="1" hangingPunct="1"/>
            <a:r>
              <a:rPr lang="es-ES_tradnl" sz="3000"/>
              <a:t>Sería posible incorporar a las interfaces </a:t>
            </a:r>
            <a:r>
              <a:rPr lang="es-ES_tradnl" sz="3000" b="1">
                <a:latin typeface="Lucida Console" pitchFamily="49" charset="0"/>
              </a:rPr>
              <a:t>ICollection</a:t>
            </a:r>
            <a:r>
              <a:rPr lang="es-ES_tradnl" sz="3000"/>
              <a:t> e </a:t>
            </a:r>
            <a:r>
              <a:rPr lang="es-ES_tradnl" sz="3000" b="1">
                <a:latin typeface="Lucida Console" pitchFamily="49" charset="0"/>
              </a:rPr>
              <a:t>IDictionary</a:t>
            </a:r>
            <a:r>
              <a:rPr lang="es-ES_tradnl" sz="3000"/>
              <a:t> respectivamente las operaciones:</a:t>
            </a:r>
          </a:p>
          <a:p>
            <a:pPr lvl="1" eaLnBrk="1" hangingPunct="1"/>
            <a:r>
              <a:rPr lang="es-ES_tradnl" sz="2600" b="1">
                <a:latin typeface="Lucida Console" pitchFamily="49" charset="0"/>
              </a:rPr>
              <a:t>select(ICondition) : ICollection</a:t>
            </a:r>
          </a:p>
          <a:p>
            <a:pPr lvl="1" eaLnBrk="1" hangingPunct="1"/>
            <a:r>
              <a:rPr lang="es-ES_tradnl" sz="2600" b="1">
                <a:latin typeface="Lucida Console" pitchFamily="49" charset="0"/>
              </a:rPr>
              <a:t>select(ICondition) : IDictionary</a:t>
            </a:r>
          </a:p>
          <a:p>
            <a:pPr eaLnBrk="1" hangingPunct="1"/>
            <a:r>
              <a:rPr lang="es-ES_tradnl" sz="3000"/>
              <a:t>La interfaz </a:t>
            </a:r>
            <a:r>
              <a:rPr lang="es-ES_tradnl" sz="3000" b="1">
                <a:latin typeface="Lucida Console" pitchFamily="49" charset="0"/>
              </a:rPr>
              <a:t>ICondition</a:t>
            </a:r>
            <a:r>
              <a:rPr lang="es-ES_tradnl" sz="3000"/>
              <a:t> se define como</a:t>
            </a:r>
          </a:p>
        </p:txBody>
      </p:sp>
      <p:pic>
        <p:nvPicPr>
          <p:cNvPr id="44036" name="Picture 6" descr="implementacion - colecciones icon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729163"/>
            <a:ext cx="267017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879475" y="5661025"/>
            <a:ext cx="7900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400"/>
              <a:t>en cada realización </a:t>
            </a:r>
            <a:r>
              <a:rPr lang="es-ES_tradnl" sz="2400" b="1">
                <a:latin typeface="Lucida Console" pitchFamily="49" charset="0"/>
              </a:rPr>
              <a:t>holds()</a:t>
            </a:r>
            <a:r>
              <a:rPr lang="es-ES_tradnl" sz="2400"/>
              <a:t> indicará si un cierto objeto </a:t>
            </a:r>
          </a:p>
          <a:p>
            <a:pPr eaLnBrk="1" hangingPunct="1"/>
            <a:r>
              <a:rPr lang="es-ES_tradnl" sz="2400"/>
              <a:t>debe formar parte del resultado del </a:t>
            </a:r>
            <a:r>
              <a:rPr lang="es-ES_tradnl" sz="2400" b="1">
                <a:latin typeface="Lucida Console" pitchFamily="49" charset="0"/>
              </a:rPr>
              <a:t>select()</a:t>
            </a:r>
            <a:endParaRPr lang="es-UY" sz="2400" b="1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09478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>
                <a:solidFill>
                  <a:schemeClr val="tx1"/>
                </a:solidFill>
              </a:rPr>
              <a:t>Búsquedas (6)</a:t>
            </a:r>
            <a:endParaRPr lang="es-UY"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7885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sz="3000"/>
              <a:t>¿Cómo manejar las diferencias mencionadas entre las diferentes implementaciones?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El tipo del iterador sería </a:t>
            </a:r>
            <a:r>
              <a:rPr lang="es-ES_tradnl" sz="2600" b="1">
                <a:latin typeface="Lucida Console" pitchFamily="49" charset="0"/>
              </a:rPr>
              <a:t>IIterator</a:t>
            </a:r>
            <a:r>
              <a:rPr lang="es-ES_tradnl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El tipo del resultado sería </a:t>
            </a:r>
            <a:r>
              <a:rPr lang="es-ES_tradnl" sz="2600" b="1">
                <a:latin typeface="Lucida Console" pitchFamily="49" charset="0"/>
              </a:rPr>
              <a:t>ICollection</a:t>
            </a:r>
            <a:r>
              <a:rPr lang="es-ES_tradnl"/>
              <a:t> o </a:t>
            </a:r>
            <a:r>
              <a:rPr lang="es-ES_tradnl" sz="2600" b="1">
                <a:latin typeface="Lucida Console" pitchFamily="49" charset="0"/>
              </a:rPr>
              <a:t>IDictionary</a:t>
            </a:r>
            <a:r>
              <a:rPr lang="es-ES_tradnl"/>
              <a:t> respectivamente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/>
              <a:t>La condición encapsula: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/>
              <a:t>El o los parámetros de la búsqueda (en sus atributos)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/>
              <a:t>El algoritmo que determina si un elemento de la colección debe pertenecer además al resultado </a:t>
            </a:r>
            <a:br>
              <a:rPr lang="es-ES_tradnl"/>
            </a:br>
            <a:r>
              <a:rPr lang="es-ES_tradnl"/>
              <a:t>(en el método asociado a </a:t>
            </a:r>
            <a:r>
              <a:rPr lang="es-ES_tradnl" sz="2200" b="1">
                <a:latin typeface="Lucida Console" pitchFamily="49" charset="0"/>
              </a:rPr>
              <a:t>holds()</a:t>
            </a:r>
            <a:r>
              <a:rPr lang="es-ES_tradnl"/>
              <a:t>)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42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1102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Búsquedas (7)</a:t>
            </a:r>
            <a:endParaRPr lang="es-UY"/>
          </a:p>
        </p:txBody>
      </p:sp>
      <p:sp>
        <p:nvSpPr>
          <p:cNvPr id="46084" name="Rectangle 5"/>
          <p:cNvSpPr>
            <a:spLocks noGrp="1" noChangeArrowheads="1"/>
          </p:cNvSpPr>
          <p:nvPr>
            <p:ph idx="1"/>
          </p:nvPr>
        </p:nvSpPr>
        <p:spPr>
          <a:xfrm>
            <a:off x="441325" y="1700213"/>
            <a:ext cx="8307388" cy="1085850"/>
          </a:xfrm>
        </p:spPr>
        <p:txBody>
          <a:bodyPr/>
          <a:lstStyle/>
          <a:p>
            <a:pPr eaLnBrk="1" hangingPunct="1"/>
            <a:r>
              <a:rPr lang="es-ES_tradnl"/>
              <a:t>Una posible implementación de </a:t>
            </a:r>
            <a:r>
              <a:rPr lang="es-ES_tradnl" sz="3000" b="1">
                <a:latin typeface="Lucida Console" pitchFamily="49" charset="0"/>
              </a:rPr>
              <a:t>select()</a:t>
            </a:r>
            <a:r>
              <a:rPr lang="es-ES_tradnl"/>
              <a:t> en una realización de </a:t>
            </a:r>
            <a:r>
              <a:rPr lang="es-ES_tradnl" sz="3000" b="1">
                <a:latin typeface="Lucida Console" pitchFamily="49" charset="0"/>
              </a:rPr>
              <a:t>ICollection</a:t>
            </a:r>
            <a:r>
              <a:rPr lang="es-ES_tradnl"/>
              <a:t> sería:</a:t>
            </a:r>
            <a:endParaRPr lang="es-UY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187450" y="2924175"/>
            <a:ext cx="7359650" cy="34575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>
                <a:latin typeface="Lucida Console" pitchFamily="49" charset="0"/>
              </a:rPr>
              <a:t>ICollection * List::select(ICondition * cond) {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ICollection * result = </a:t>
            </a:r>
            <a:r>
              <a:rPr lang="es-ES_tradnl" sz="2000">
                <a:solidFill>
                  <a:srgbClr val="0033CC"/>
                </a:solidFill>
                <a:latin typeface="Lucida Console" pitchFamily="49" charset="0"/>
              </a:rPr>
              <a:t>new</a:t>
            </a:r>
            <a:r>
              <a:rPr lang="es-ES_tradnl" sz="2000">
                <a:latin typeface="Lucida Console" pitchFamily="49" charset="0"/>
              </a:rPr>
              <a:t> List();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IIterator * it = coleccion-&gt;getIterator();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</a:t>
            </a:r>
            <a:r>
              <a:rPr lang="es-ES_tradnl" sz="2000">
                <a:solidFill>
                  <a:srgbClr val="0033CC"/>
                </a:solidFill>
                <a:latin typeface="Lucida Console" pitchFamily="49" charset="0"/>
              </a:rPr>
              <a:t>while</a:t>
            </a:r>
            <a:r>
              <a:rPr lang="es-ES_tradnl" sz="2000">
                <a:latin typeface="Lucida Console" pitchFamily="49" charset="0"/>
              </a:rPr>
              <a:t>(it-&gt;hasCurrent()) {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   </a:t>
            </a:r>
            <a:r>
              <a:rPr lang="es-ES_tradnl" sz="2000">
                <a:solidFill>
                  <a:srgbClr val="0033CC"/>
                </a:solidFill>
                <a:latin typeface="Lucida Console" pitchFamily="49" charset="0"/>
              </a:rPr>
              <a:t>if</a:t>
            </a:r>
            <a:r>
              <a:rPr lang="es-ES_tradnl" sz="2000">
                <a:latin typeface="Lucida Console" pitchFamily="49" charset="0"/>
              </a:rPr>
              <a:t>(cond-&gt;holds(it-&gt;current()))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      result-&gt;add(it-&gt;current());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   it-&gt;next();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}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   </a:t>
            </a:r>
            <a:r>
              <a:rPr lang="es-ES_tradnl" sz="2000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_tradnl" sz="2000">
                <a:latin typeface="Lucida Console" pitchFamily="49" charset="0"/>
              </a:rPr>
              <a:t> result;</a:t>
            </a:r>
          </a:p>
          <a:p>
            <a:pPr eaLnBrk="1" hangingPunct="1"/>
            <a:r>
              <a:rPr lang="es-ES_tradnl" sz="2000">
                <a:latin typeface="Lucida Console" pitchFamily="49" charset="0"/>
              </a:rPr>
              <a:t>}</a:t>
            </a:r>
            <a:endParaRPr lang="es-UY" sz="200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0830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Búsquedas (8)</a:t>
            </a:r>
            <a:endParaRPr lang="es-UY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066087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sz="3000"/>
              <a:t>De esta forma las clases que implementan </a:t>
            </a:r>
            <a:r>
              <a:rPr lang="es-ES_tradnl" sz="3000" b="1">
                <a:latin typeface="Lucida Console" pitchFamily="49" charset="0"/>
              </a:rPr>
              <a:t>ICondition</a:t>
            </a:r>
            <a:r>
              <a:rPr lang="es-ES_tradnl" sz="3000"/>
              <a:t> son estrategias concretas que el </a:t>
            </a:r>
            <a:r>
              <a:rPr lang="es-ES_tradnl" sz="3000" b="1">
                <a:latin typeface="Lucida Console" pitchFamily="49" charset="0"/>
              </a:rPr>
              <a:t>select()</a:t>
            </a:r>
            <a:r>
              <a:rPr lang="es-ES_tradnl" sz="3000"/>
              <a:t> utiliza para construir la colección resultado</a:t>
            </a:r>
          </a:p>
          <a:p>
            <a:pPr eaLnBrk="1" hangingPunct="1">
              <a:lnSpc>
                <a:spcPct val="90000"/>
              </a:lnSpc>
            </a:pPr>
            <a:r>
              <a:rPr lang="es-ES_tradnl" sz="3000"/>
              <a:t>En esta aplicación de Strategy se dan las siguientes correspondencias: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b="1">
                <a:latin typeface="Lucida Console" pitchFamily="49" charset="0"/>
              </a:rPr>
              <a:t>List</a:t>
            </a:r>
            <a:r>
              <a:rPr lang="es-ES_tradnl"/>
              <a:t> </a:t>
            </a:r>
            <a:r>
              <a:rPr lang="es-ES_tradnl">
                <a:sym typeface="Wingdings" pitchFamily="2" charset="2"/>
              </a:rPr>
              <a:t> Context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b="1">
                <a:latin typeface="Lucida Console" pitchFamily="49" charset="0"/>
                <a:sym typeface="Wingdings" pitchFamily="2" charset="2"/>
              </a:rPr>
              <a:t>ICondition</a:t>
            </a:r>
            <a:r>
              <a:rPr lang="es-ES_tradnl">
                <a:sym typeface="Wingdings" pitchFamily="2" charset="2"/>
              </a:rPr>
              <a:t>  Estrategia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b="1">
                <a:latin typeface="Lucida Console" pitchFamily="49" charset="0"/>
                <a:sym typeface="Wingdings" pitchFamily="2" charset="2"/>
              </a:rPr>
              <a:t>select</a:t>
            </a:r>
            <a:r>
              <a:rPr lang="es-ES_tradnl" sz="2600">
                <a:latin typeface="Lucida Console" pitchFamily="49" charset="0"/>
                <a:sym typeface="Wingdings" pitchFamily="2" charset="2"/>
              </a:rPr>
              <a:t>()</a:t>
            </a:r>
            <a:r>
              <a:rPr lang="es-ES_tradnl">
                <a:sym typeface="Wingdings" pitchFamily="2" charset="2"/>
              </a:rPr>
              <a:t>  solicitud()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sz="2600" b="1">
                <a:latin typeface="Lucida Console" pitchFamily="49" charset="0"/>
                <a:sym typeface="Wingdings" pitchFamily="2" charset="2"/>
              </a:rPr>
              <a:t>holds</a:t>
            </a:r>
            <a:r>
              <a:rPr lang="es-ES_tradnl" sz="2600">
                <a:latin typeface="Lucida Console" pitchFamily="49" charset="0"/>
                <a:sym typeface="Wingdings" pitchFamily="2" charset="2"/>
              </a:rPr>
              <a:t>()</a:t>
            </a:r>
            <a:r>
              <a:rPr lang="es-ES_tradnl">
                <a:sym typeface="Wingdings" pitchFamily="2" charset="2"/>
              </a:rPr>
              <a:t>  algoritmo()</a:t>
            </a:r>
            <a:endParaRPr lang="es-UY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69983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Búsquedas (9)</a:t>
            </a:r>
            <a:endParaRPr lang="es-UY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93700" y="1835150"/>
            <a:ext cx="8066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UY"/>
              <a:t>Ejemplo de </a:t>
            </a:r>
            <a:br>
              <a:rPr lang="es-UY"/>
            </a:br>
            <a:r>
              <a:rPr lang="es-UY"/>
              <a:t>condición </a:t>
            </a:r>
            <a:br>
              <a:rPr lang="es-UY"/>
            </a:br>
            <a:r>
              <a:rPr lang="es-UY"/>
              <a:t>concreta: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395536" y="3778006"/>
            <a:ext cx="3414717" cy="20313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Persona :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ICollectible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{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: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String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nombre;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edad;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: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Persona();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String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getNombre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getEdad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();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4139952" y="2348880"/>
            <a:ext cx="4812536" cy="353943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s-ES" sz="1400" dirty="0">
                <a:solidFill>
                  <a:srgbClr val="279D27"/>
                </a:solidFill>
                <a:latin typeface="Lucida Console" pitchFamily="49" charset="0"/>
              </a:rPr>
              <a:t>// </a:t>
            </a:r>
            <a:r>
              <a:rPr lang="es-ES" sz="1400" dirty="0" err="1">
                <a:solidFill>
                  <a:srgbClr val="279D27"/>
                </a:solidFill>
                <a:latin typeface="Lucida Console" pitchFamily="49" charset="0"/>
              </a:rPr>
              <a:t>CondEdad.h</a:t>
            </a:r>
            <a:br>
              <a:rPr lang="es-ES" sz="1400" b="1" dirty="0">
                <a:solidFill>
                  <a:srgbClr val="0033CC"/>
                </a:solidFill>
                <a:latin typeface="Lucida Console" pitchFamily="49" charset="0"/>
              </a:rPr>
            </a:b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class</a:t>
            </a:r>
            <a:r>
              <a:rPr lang="es-ES" sz="1400" b="1" dirty="0">
                <a:solidFill>
                  <a:srgbClr val="0033CC"/>
                </a:solidFill>
                <a:latin typeface="Lucida Console" pitchFamily="49" charset="0"/>
              </a:rPr>
              <a:t>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CondEdad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: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ICondition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{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private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: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" sz="1400" dirty="0">
                <a:latin typeface="Lucida Console" pitchFamily="49" charset="0"/>
              </a:rPr>
              <a:t>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valorEdad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public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: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CondEdad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" sz="1400" dirty="0">
                <a:latin typeface="Lucida Console" pitchFamily="49" charset="0"/>
              </a:rPr>
              <a:t> i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bool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holds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ICollectible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*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rgbClr val="279D27"/>
                </a:solidFill>
                <a:latin typeface="Lucida Console" pitchFamily="49" charset="0"/>
              </a:rPr>
              <a:t>// CondEdad.cpp</a:t>
            </a:r>
            <a:br>
              <a:rPr lang="es-ES" sz="1400" dirty="0">
                <a:solidFill>
                  <a:srgbClr val="279D27"/>
                </a:solidFill>
                <a:latin typeface="Lucida Console" pitchFamily="49" charset="0"/>
              </a:rPr>
            </a:b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CondEdad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::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CondEdad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int</a:t>
            </a:r>
            <a:r>
              <a:rPr lang="es-ES" sz="1400" dirty="0">
                <a:latin typeface="Lucida Console" pitchFamily="49" charset="0"/>
              </a:rPr>
              <a:t> i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) {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valorEdad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= i;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bool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CondEdad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::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holds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ICollectible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*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) {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 Persona * p = (Persona *)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ic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       </a:t>
            </a:r>
            <a:r>
              <a:rPr lang="es-ES" sz="1400" b="1" dirty="0" err="1">
                <a:solidFill>
                  <a:srgbClr val="0033CC"/>
                </a:solidFill>
                <a:latin typeface="Lucida Console" pitchFamily="49" charset="0"/>
              </a:rPr>
              <a:t>return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 (p-&gt;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getEdad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() == </a:t>
            </a:r>
            <a:r>
              <a:rPr lang="es-ES" sz="1400" dirty="0" err="1">
                <a:solidFill>
                  <a:schemeClr val="tx2"/>
                </a:solidFill>
                <a:latin typeface="Lucida Console" pitchFamily="49" charset="0"/>
              </a:rPr>
              <a:t>valorEdad</a:t>
            </a: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);</a:t>
            </a:r>
            <a:br>
              <a:rPr lang="es-ES" sz="1400" dirty="0">
                <a:solidFill>
                  <a:schemeClr val="tx2"/>
                </a:solidFill>
                <a:latin typeface="Lucida Console" pitchFamily="49" charset="0"/>
              </a:rPr>
            </a:br>
            <a:r>
              <a:rPr lang="es-ES" sz="1400" dirty="0">
                <a:solidFill>
                  <a:schemeClr val="tx2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7954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Contenedores STL</a:t>
            </a:r>
          </a:p>
        </p:txBody>
      </p:sp>
    </p:spTree>
    <p:extLst>
      <p:ext uri="{BB962C8B-B14F-4D97-AF65-F5344CB8AC3E}">
        <p14:creationId xmlns:p14="http://schemas.microsoft.com/office/powerpoint/2010/main" val="145536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Usualmente los lenguajes de programación ofrecen bibliotecas para el manejo de colecciones</a:t>
            </a:r>
          </a:p>
          <a:p>
            <a:r>
              <a:rPr lang="es-UY" dirty="0"/>
              <a:t>C++ ofrece la Standard </a:t>
            </a:r>
            <a:r>
              <a:rPr lang="es-UY" dirty="0" err="1"/>
              <a:t>Template</a:t>
            </a:r>
            <a:r>
              <a:rPr lang="es-UY" dirty="0"/>
              <a:t> Library, un conjunto de contenedores, iteradores y otras utilidades para manejar conjuntos de objetos.</a:t>
            </a:r>
          </a:p>
          <a:p>
            <a:r>
              <a:rPr lang="es-UY" dirty="0"/>
              <a:t>Es una alternativa a implementar colecciones genéricas (no se reinventa la rueda)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47</a:t>
            </a:fld>
            <a:endParaRPr lang="es-UY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Contenedores STL</a:t>
            </a:r>
            <a:br>
              <a:rPr lang="es-ES_tradnl" sz="3000" dirty="0"/>
            </a:br>
            <a:r>
              <a:rPr lang="es-ES_tradnl" dirty="0"/>
              <a:t>Introducción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71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STL </a:t>
            </a:r>
            <a:r>
              <a:rPr lang="en-US" dirty="0" err="1"/>
              <a:t>provee</a:t>
            </a:r>
            <a:r>
              <a:rPr lang="en-US" dirty="0"/>
              <a:t> </a:t>
            </a:r>
            <a:r>
              <a:rPr lang="en-US" i="1" dirty="0" err="1"/>
              <a:t>contenedores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contenedores</a:t>
            </a:r>
            <a:r>
              <a:rPr lang="en-US" dirty="0"/>
              <a:t> son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propósito</a:t>
            </a:r>
            <a:r>
              <a:rPr lang="en-US" dirty="0"/>
              <a:t> son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objetos</a:t>
            </a:r>
            <a:endParaRPr lang="en-US" dirty="0"/>
          </a:p>
          <a:p>
            <a:r>
              <a:rPr lang="es-UY" dirty="0"/>
              <a:t>Algunos contenedores</a:t>
            </a:r>
          </a:p>
          <a:p>
            <a:pPr lvl="1"/>
            <a:r>
              <a:rPr lang="es-UY" dirty="0">
                <a:latin typeface="Lucida Console" pitchFamily="49" charset="0"/>
                <a:hlinkClick r:id="rId2"/>
              </a:rPr>
              <a:t>set&lt;T&gt;</a:t>
            </a:r>
            <a:r>
              <a:rPr lang="es-UY" dirty="0"/>
              <a:t>: Una colección de objetos. Permite opcionalmente ordenamiento</a:t>
            </a:r>
          </a:p>
          <a:p>
            <a:pPr lvl="1"/>
            <a:r>
              <a:rPr lang="es-UY" dirty="0" err="1">
                <a:latin typeface="Lucida Console" pitchFamily="49" charset="0"/>
                <a:hlinkClick r:id="rId3"/>
              </a:rPr>
              <a:t>map</a:t>
            </a:r>
            <a:r>
              <a:rPr lang="es-UY" dirty="0">
                <a:latin typeface="Lucida Console" pitchFamily="49" charset="0"/>
                <a:hlinkClick r:id="rId3"/>
              </a:rPr>
              <a:t>&lt;K,V&gt;</a:t>
            </a:r>
            <a:r>
              <a:rPr lang="es-UY" dirty="0"/>
              <a:t>:Un Diccionario de claves de tipo K y valores de tipo V</a:t>
            </a:r>
          </a:p>
          <a:p>
            <a:pPr lvl="1"/>
            <a:r>
              <a:rPr lang="es-UY" dirty="0"/>
              <a:t>Otros: </a:t>
            </a:r>
            <a:r>
              <a:rPr lang="es-UY" dirty="0">
                <a:latin typeface="Lucida Console" pitchFamily="49" charset="0"/>
                <a:hlinkClick r:id="rId4"/>
              </a:rPr>
              <a:t>vector</a:t>
            </a:r>
            <a:r>
              <a:rPr lang="es-UY" dirty="0"/>
              <a:t>, </a:t>
            </a:r>
            <a:r>
              <a:rPr lang="es-UY" dirty="0" err="1">
                <a:latin typeface="Lucida Console" pitchFamily="49" charset="0"/>
                <a:hlinkClick r:id="rId5"/>
              </a:rPr>
              <a:t>queue</a:t>
            </a:r>
            <a:r>
              <a:rPr lang="es-UY" dirty="0"/>
              <a:t>, </a:t>
            </a:r>
            <a:r>
              <a:rPr lang="es-UY" dirty="0" err="1">
                <a:latin typeface="Lucida Console" pitchFamily="49" charset="0"/>
                <a:hlinkClick r:id="rId6"/>
              </a:rPr>
              <a:t>list</a:t>
            </a:r>
            <a:r>
              <a:rPr lang="es-UY" dirty="0"/>
              <a:t>, </a:t>
            </a:r>
            <a:r>
              <a:rPr lang="es-UY" dirty="0" err="1">
                <a:latin typeface="Lucida Console" pitchFamily="49" charset="0"/>
                <a:hlinkClick r:id="rId7"/>
              </a:rPr>
              <a:t>stack</a:t>
            </a:r>
            <a:endParaRPr lang="es-UY" dirty="0">
              <a:latin typeface="Lucida Console" pitchFamily="49" charset="0"/>
            </a:endParaRPr>
          </a:p>
          <a:p>
            <a:pPr lvl="1"/>
            <a:r>
              <a:rPr lang="es-UY" dirty="0"/>
              <a:t>Todos los contendedores son clases paramétricas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48</a:t>
            </a:fld>
            <a:endParaRPr lang="es-UY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Contenedores STL</a:t>
            </a:r>
            <a:br>
              <a:rPr lang="es-ES_tradnl" sz="3000" dirty="0"/>
            </a:br>
            <a:r>
              <a:rPr lang="es-ES_tradnl" dirty="0"/>
              <a:t>Introducción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77" y="3448262"/>
            <a:ext cx="3162635" cy="2951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49</a:t>
            </a:fld>
            <a:endParaRPr lang="es-UY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Contenedores STL</a:t>
            </a:r>
            <a:br>
              <a:rPr lang="es-ES_tradnl" sz="3000" dirty="0"/>
            </a:br>
            <a:r>
              <a:rPr lang="es-ES_tradnl" dirty="0"/>
              <a:t>Set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Permite el almacenamiento de una colección de elementos</a:t>
            </a:r>
          </a:p>
          <a:p>
            <a:r>
              <a:rPr lang="es-UY" dirty="0"/>
              <a:t>Permite ordenamiento (por defecto se usa el operador &lt; )</a:t>
            </a:r>
          </a:p>
          <a:p>
            <a:r>
              <a:rPr lang="es-UY" dirty="0"/>
              <a:t>Permite iterar sobre los elementos</a:t>
            </a:r>
          </a:p>
        </p:txBody>
      </p:sp>
    </p:spTree>
    <p:extLst>
      <p:ext uri="{BB962C8B-B14F-4D97-AF65-F5344CB8AC3E}">
        <p14:creationId xmlns:p14="http://schemas.microsoft.com/office/powerpoint/2010/main" val="209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UY" b="1" dirty="0">
                <a:solidFill>
                  <a:schemeClr val="tx1"/>
                </a:solidFill>
              </a:rPr>
              <a:t>Colecciones</a:t>
            </a:r>
          </a:p>
        </p:txBody>
      </p:sp>
    </p:spTree>
    <p:extLst>
      <p:ext uri="{BB962C8B-B14F-4D97-AF65-F5344CB8AC3E}">
        <p14:creationId xmlns:p14="http://schemas.microsoft.com/office/powerpoint/2010/main" val="1708254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50</a:t>
            </a:fld>
            <a:endParaRPr lang="es-UY"/>
          </a:p>
        </p:txBody>
      </p:sp>
      <p:sp>
        <p:nvSpPr>
          <p:cNvPr id="7" name="TextBox 6"/>
          <p:cNvSpPr txBox="1"/>
          <p:nvPr/>
        </p:nvSpPr>
        <p:spPr>
          <a:xfrm>
            <a:off x="395536" y="1844824"/>
            <a:ext cx="75568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&gt;::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   // iterador para set&lt;int&gt;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&lt;=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5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nn-NO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inicializa</a:t>
            </a:r>
          </a:p>
          <a:p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col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insert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it-IT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10</a:t>
            </a:r>
            <a:r>
              <a:rPr lang="it-IT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</a:t>
            </a:r>
            <a:r>
              <a:rPr lang="it-IT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col: 10 20 30 40 50</a:t>
            </a: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find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20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	     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busca un elemento</a:t>
            </a: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erase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	     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borra 20</a:t>
            </a: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erase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find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40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));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borra 40</a:t>
            </a:r>
          </a:p>
          <a:p>
            <a:endParaRPr lang="es-UY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"col contiene:"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!=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' '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 </a:t>
            </a:r>
            <a:endParaRPr lang="es-UY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ES_tradnl" sz="3000" dirty="0"/>
              <a:t>Contenedores STL</a:t>
            </a:r>
            <a:br>
              <a:rPr lang="es-ES_tradnl" sz="3000" dirty="0"/>
            </a:br>
            <a:r>
              <a:rPr lang="es-ES_tradnl" dirty="0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17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700" dirty="0">
                <a:solidFill>
                  <a:srgbClr val="04617B"/>
                </a:solidFill>
              </a:rPr>
              <a:t>Contenedores STL</a:t>
            </a:r>
            <a:br>
              <a:rPr lang="es-ES_tradnl" sz="2700" dirty="0">
                <a:solidFill>
                  <a:srgbClr val="04617B"/>
                </a:solidFill>
              </a:rPr>
            </a:br>
            <a:r>
              <a:rPr lang="es-ES_tradnl" sz="4500" dirty="0" err="1">
                <a:solidFill>
                  <a:srgbClr val="04617B"/>
                </a:solidFill>
              </a:rPr>
              <a:t>Iteradores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>
            <a:normAutofit/>
          </a:bodyPr>
          <a:lstStyle/>
          <a:p>
            <a:r>
              <a:rPr lang="es-UY" dirty="0"/>
              <a:t>La operación </a:t>
            </a:r>
            <a:r>
              <a:rPr lang="es-UY" dirty="0" err="1">
                <a:latin typeface="Lucida Console" pitchFamily="49" charset="0"/>
              </a:rPr>
              <a:t>begin</a:t>
            </a:r>
            <a:r>
              <a:rPr lang="es-UY" dirty="0">
                <a:latin typeface="Lucida Console" pitchFamily="49" charset="0"/>
              </a:rPr>
              <a:t>() </a:t>
            </a:r>
            <a:r>
              <a:rPr lang="es-UY" dirty="0"/>
              <a:t>devuelve un </a:t>
            </a:r>
            <a:r>
              <a:rPr lang="es-UY" dirty="0" err="1"/>
              <a:t>iterador</a:t>
            </a:r>
            <a:r>
              <a:rPr lang="es-UY" dirty="0"/>
              <a:t> al principio de la colección</a:t>
            </a:r>
          </a:p>
          <a:p>
            <a:r>
              <a:rPr lang="es-UY" dirty="0" err="1">
                <a:latin typeface="Lucida Console" pitchFamily="49" charset="0"/>
              </a:rPr>
              <a:t>end</a:t>
            </a:r>
            <a:r>
              <a:rPr lang="es-UY" dirty="0">
                <a:latin typeface="Lucida Console" pitchFamily="49" charset="0"/>
              </a:rPr>
              <a:t>() </a:t>
            </a:r>
            <a:r>
              <a:rPr lang="es-UY" dirty="0"/>
              <a:t>devuelve un </a:t>
            </a:r>
            <a:r>
              <a:rPr lang="es-UY" dirty="0" err="1"/>
              <a:t>iterador</a:t>
            </a:r>
            <a:r>
              <a:rPr lang="es-UY" dirty="0"/>
              <a:t> un lugar después del final de la colección. Se utiliza</a:t>
            </a:r>
          </a:p>
          <a:p>
            <a:pPr lvl="1"/>
            <a:r>
              <a:rPr lang="es-UY" dirty="0"/>
              <a:t>Para marcar el final en las iteraciones </a:t>
            </a:r>
            <a:r>
              <a:rPr lang="es-UY" dirty="0" err="1"/>
              <a:t>for</a:t>
            </a:r>
            <a:r>
              <a:rPr lang="es-UY" dirty="0"/>
              <a:t>()</a:t>
            </a:r>
          </a:p>
          <a:p>
            <a:pPr lvl="1"/>
            <a:r>
              <a:rPr lang="es-UY" dirty="0"/>
              <a:t>En la operación </a:t>
            </a:r>
            <a:r>
              <a:rPr lang="es-UY" dirty="0" err="1">
                <a:latin typeface="Lucida Console" pitchFamily="49" charset="0"/>
              </a:rPr>
              <a:t>find</a:t>
            </a:r>
            <a:r>
              <a:rPr lang="es-UY" dirty="0">
                <a:latin typeface="Lucida Console" pitchFamily="49" charset="0"/>
              </a:rPr>
              <a:t>(e)</a:t>
            </a:r>
            <a:r>
              <a:rPr lang="es-UY" dirty="0"/>
              <a:t>, para indicar que no encuentra el elemento e</a:t>
            </a:r>
          </a:p>
          <a:p>
            <a:r>
              <a:rPr lang="es-UY" dirty="0"/>
              <a:t>El tipo del </a:t>
            </a:r>
            <a:r>
              <a:rPr lang="es-UY" dirty="0" err="1"/>
              <a:t>iterador</a:t>
            </a:r>
            <a:r>
              <a:rPr lang="es-UY" dirty="0"/>
              <a:t> es </a:t>
            </a:r>
            <a:r>
              <a:rPr lang="es-UY" dirty="0">
                <a:latin typeface="Lucida Console" pitchFamily="49" charset="0"/>
              </a:rPr>
              <a:t>set&lt;T&gt;::</a:t>
            </a:r>
            <a:r>
              <a:rPr lang="es-UY" dirty="0" err="1">
                <a:latin typeface="Lucida Console" pitchFamily="49" charset="0"/>
              </a:rPr>
              <a:t>iterator</a:t>
            </a:r>
            <a:endParaRPr lang="es-UY" dirty="0">
              <a:latin typeface="Lucida Console" pitchFamily="49" charset="0"/>
            </a:endParaRPr>
          </a:p>
          <a:p>
            <a:pPr lvl="1"/>
            <a:r>
              <a:rPr lang="es-UY" dirty="0">
                <a:latin typeface="Lucida Console" pitchFamily="49" charset="0"/>
              </a:rPr>
              <a:t>*</a:t>
            </a:r>
            <a:r>
              <a:rPr lang="es-UY" dirty="0" err="1">
                <a:latin typeface="Lucida Console" pitchFamily="49" charset="0"/>
              </a:rPr>
              <a:t>it</a:t>
            </a:r>
            <a:r>
              <a:rPr lang="es-UY" dirty="0">
                <a:latin typeface="Lucida Console" pitchFamily="49" charset="0"/>
              </a:rPr>
              <a:t> </a:t>
            </a:r>
            <a:r>
              <a:rPr lang="es-UY" dirty="0"/>
              <a:t>devuelve el elemento actual (de tipo </a:t>
            </a:r>
            <a:r>
              <a:rPr lang="es-UY" dirty="0">
                <a:latin typeface="Lucida Console" pitchFamily="49" charset="0"/>
              </a:rPr>
              <a:t>T</a:t>
            </a:r>
            <a:r>
              <a:rPr lang="es-UY" dirty="0"/>
              <a:t>)</a:t>
            </a:r>
          </a:p>
          <a:p>
            <a:pPr lvl="1"/>
            <a:r>
              <a:rPr lang="es-UY" dirty="0">
                <a:latin typeface="Lucida Console" pitchFamily="49" charset="0"/>
              </a:rPr>
              <a:t>++</a:t>
            </a:r>
            <a:r>
              <a:rPr lang="es-UY" dirty="0" err="1">
                <a:latin typeface="Lucida Console" pitchFamily="49" charset="0"/>
              </a:rPr>
              <a:t>it</a:t>
            </a:r>
            <a:r>
              <a:rPr lang="es-UY" dirty="0">
                <a:latin typeface="Lucida Console" pitchFamily="49" charset="0"/>
              </a:rPr>
              <a:t> </a:t>
            </a:r>
            <a:r>
              <a:rPr lang="es-UY" dirty="0"/>
              <a:t>avanza un lugar en la iteración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3863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700" dirty="0">
                <a:solidFill>
                  <a:srgbClr val="04617B"/>
                </a:solidFill>
              </a:rPr>
              <a:t>Contenedores STL</a:t>
            </a:r>
            <a:br>
              <a:rPr lang="es-ES_tradnl" sz="2700" dirty="0">
                <a:solidFill>
                  <a:srgbClr val="04617B"/>
                </a:solidFill>
              </a:rPr>
            </a:br>
            <a:r>
              <a:rPr lang="es-ES_tradnl" sz="4500" dirty="0" err="1">
                <a:solidFill>
                  <a:srgbClr val="04617B"/>
                </a:solidFill>
              </a:rPr>
              <a:t>Iteradores</a:t>
            </a:r>
            <a:r>
              <a:rPr lang="es-ES_tradnl" sz="4500" dirty="0">
                <a:solidFill>
                  <a:srgbClr val="04617B"/>
                </a:solidFill>
              </a:rPr>
              <a:t> (2)</a:t>
            </a:r>
            <a:endParaRPr lang="es-U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52</a:t>
            </a:fld>
            <a:endParaRPr lang="es-UY"/>
          </a:p>
        </p:txBody>
      </p:sp>
      <p:sp>
        <p:nvSpPr>
          <p:cNvPr id="7" name="TextBox 6"/>
          <p:cNvSpPr txBox="1"/>
          <p:nvPr/>
        </p:nvSpPr>
        <p:spPr>
          <a:xfrm>
            <a:off x="357583" y="1772816"/>
            <a:ext cx="808426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Empleado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*&gt;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col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Empleado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e1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Empleado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"pato"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Empleado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e2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Empleado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"poto"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Empleado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e3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Empleado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sz="1600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carlitos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Empleado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 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Empleado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"peto"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insert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e1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insert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e2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insert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e3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std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::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"col contiene"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 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!=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++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Empleado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' '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current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getNombre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imprime ‘</a:t>
            </a:r>
            <a:r>
              <a:rPr lang="es-UY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carlitos</a:t>
            </a:r>
            <a:r>
              <a:rPr lang="es-UY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pato poto’ (usa el orden &lt;)</a:t>
            </a:r>
          </a:p>
          <a:p>
            <a:endParaRPr lang="es-UY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find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e1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devuelve un </a:t>
            </a:r>
            <a:r>
              <a:rPr lang="es-UY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iterador</a:t>
            </a:r>
            <a:r>
              <a:rPr lang="es-UY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 situado en el elemento pato</a:t>
            </a:r>
          </a:p>
          <a:p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find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</a:t>
            </a:r>
            <a:r>
              <a:rPr lang="es-UY" sz="1600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</a:t>
            </a:r>
            <a:r>
              <a:rPr lang="es-UY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devuelve </a:t>
            </a:r>
            <a:r>
              <a:rPr lang="es-UY" sz="1600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col.end</a:t>
            </a:r>
            <a:r>
              <a:rPr lang="es-UY" sz="1600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()</a:t>
            </a:r>
            <a:endParaRPr lang="es-UY" sz="1600" dirty="0"/>
          </a:p>
        </p:txBody>
      </p:sp>
    </p:spTree>
    <p:extLst>
      <p:ext uri="{BB962C8B-B14F-4D97-AF65-F5344CB8AC3E}">
        <p14:creationId xmlns:p14="http://schemas.microsoft.com/office/powerpoint/2010/main" val="893035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358" y="3343948"/>
            <a:ext cx="3623866" cy="312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700" dirty="0">
                <a:solidFill>
                  <a:srgbClr val="04617B"/>
                </a:solidFill>
              </a:rPr>
              <a:t>Contenedores STL</a:t>
            </a:r>
            <a:br>
              <a:rPr lang="es-ES_tradnl" sz="2700" dirty="0">
                <a:solidFill>
                  <a:srgbClr val="04617B"/>
                </a:solidFill>
              </a:rPr>
            </a:br>
            <a:r>
              <a:rPr lang="es-ES_tradnl" sz="4500" dirty="0" err="1">
                <a:solidFill>
                  <a:srgbClr val="04617B"/>
                </a:solidFill>
              </a:rPr>
              <a:t>Map</a:t>
            </a:r>
            <a:r>
              <a:rPr lang="es-ES_tradnl" sz="4500" dirty="0">
                <a:solidFill>
                  <a:srgbClr val="04617B"/>
                </a:solidFill>
              </a:rPr>
              <a:t>&lt;K,V&gt;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Brinda la misma funcionalidad que </a:t>
            </a:r>
            <a:r>
              <a:rPr lang="es-UY" dirty="0" err="1"/>
              <a:t>IDictionary</a:t>
            </a:r>
            <a:endParaRPr lang="es-UY" dirty="0"/>
          </a:p>
          <a:p>
            <a:r>
              <a:rPr lang="es-UY" dirty="0"/>
              <a:t>Permite búsqueda por clave e iteraciones.</a:t>
            </a:r>
          </a:p>
          <a:p>
            <a:r>
              <a:rPr lang="es-UY" dirty="0"/>
              <a:t>Opcionalmente se puede cambiar la forma de comparación de las claves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53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11398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700" dirty="0">
                <a:solidFill>
                  <a:srgbClr val="04617B"/>
                </a:solidFill>
              </a:rPr>
              <a:t>Contenedores STL</a:t>
            </a:r>
            <a:br>
              <a:rPr lang="es-ES_tradnl" sz="2700" dirty="0">
                <a:solidFill>
                  <a:srgbClr val="04617B"/>
                </a:solidFill>
              </a:rPr>
            </a:br>
            <a:r>
              <a:rPr lang="es-ES_tradnl" sz="4500" dirty="0" err="1">
                <a:solidFill>
                  <a:srgbClr val="04617B"/>
                </a:solidFill>
              </a:rPr>
              <a:t>Map</a:t>
            </a:r>
            <a:r>
              <a:rPr lang="es-ES_tradnl" sz="4500" dirty="0">
                <a:solidFill>
                  <a:srgbClr val="04617B"/>
                </a:solidFill>
              </a:rPr>
              <a:t>&lt;K,V&gt; (2)</a:t>
            </a:r>
            <a:endParaRPr lang="es-U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54</a:t>
            </a:fld>
            <a:endParaRPr lang="es-UY"/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map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string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,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Usuario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*&gt;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col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agrega elementos</a:t>
            </a: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Usuario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u1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Usuario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"Gustavo 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Cerati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Usuario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*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u2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new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Usuario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"León 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Gieco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cerati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u1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gieco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u2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gieco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devuelve u2</a:t>
            </a: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"sumo"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devuelve NULL</a:t>
            </a: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erase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gieco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borra elementos</a:t>
            </a: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erase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dirty="0" err="1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cerati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col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empty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 </a:t>
            </a:r>
            <a:r>
              <a:rPr lang="es-UY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devuelve true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63023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700" dirty="0">
                <a:solidFill>
                  <a:srgbClr val="04617B"/>
                </a:solidFill>
              </a:rPr>
              <a:t>Contenedores STL</a:t>
            </a:r>
            <a:br>
              <a:rPr lang="es-ES_tradnl" sz="2700" dirty="0">
                <a:solidFill>
                  <a:srgbClr val="04617B"/>
                </a:solidFill>
              </a:rPr>
            </a:br>
            <a:r>
              <a:rPr lang="es-ES_tradnl" sz="4500" dirty="0">
                <a:solidFill>
                  <a:srgbClr val="04617B"/>
                </a:solidFill>
              </a:rPr>
              <a:t>Iteración en </a:t>
            </a:r>
            <a:r>
              <a:rPr lang="es-ES_tradnl" sz="4500" dirty="0" err="1">
                <a:solidFill>
                  <a:srgbClr val="04617B"/>
                </a:solidFill>
              </a:rPr>
              <a:t>map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El </a:t>
            </a:r>
            <a:r>
              <a:rPr lang="es-UY" dirty="0" err="1"/>
              <a:t>iterador</a:t>
            </a:r>
            <a:r>
              <a:rPr lang="es-UY" dirty="0"/>
              <a:t> de </a:t>
            </a:r>
            <a:r>
              <a:rPr lang="es-UY" dirty="0" err="1"/>
              <a:t>map</a:t>
            </a:r>
            <a:r>
              <a:rPr lang="es-UY" dirty="0"/>
              <a:t>&lt;K,V&gt; itera de manera ordenada en las claves y cada elemento es de tipo </a:t>
            </a:r>
            <a:r>
              <a:rPr lang="es-UY" dirty="0" err="1"/>
              <a:t>Pair</a:t>
            </a:r>
            <a:r>
              <a:rPr lang="es-UY" dirty="0"/>
              <a:t>&lt;K,V&gt;</a:t>
            </a:r>
          </a:p>
          <a:p>
            <a:r>
              <a:rPr lang="es-UY" dirty="0"/>
              <a:t>Los elementos se iteran por el orden de la clave K de menor a mayor</a:t>
            </a:r>
          </a:p>
          <a:p>
            <a:endParaRPr lang="es-U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55</a:t>
            </a:fld>
            <a:endParaRPr lang="es-UY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29000"/>
            <a:ext cx="27336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550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2700" dirty="0">
                <a:solidFill>
                  <a:srgbClr val="04617B"/>
                </a:solidFill>
              </a:rPr>
              <a:t>Contenedores STL</a:t>
            </a:r>
            <a:br>
              <a:rPr lang="es-ES_tradnl" sz="2700" dirty="0">
                <a:solidFill>
                  <a:srgbClr val="04617B"/>
                </a:solidFill>
              </a:rPr>
            </a:br>
            <a:r>
              <a:rPr lang="es-ES_tradnl" sz="4500" dirty="0">
                <a:solidFill>
                  <a:srgbClr val="04617B"/>
                </a:solidFill>
              </a:rPr>
              <a:t>Iteración en </a:t>
            </a:r>
            <a:r>
              <a:rPr lang="es-ES_tradnl" sz="4500" dirty="0" err="1">
                <a:solidFill>
                  <a:srgbClr val="04617B"/>
                </a:solidFill>
              </a:rPr>
              <a:t>map</a:t>
            </a:r>
            <a:r>
              <a:rPr lang="es-ES_tradnl" sz="4500" dirty="0">
                <a:solidFill>
                  <a:srgbClr val="04617B"/>
                </a:solidFill>
              </a:rPr>
              <a:t>(2)</a:t>
            </a:r>
            <a:endParaRPr lang="es-UY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56</a:t>
            </a:fld>
            <a:endParaRPr lang="es-UY"/>
          </a:p>
        </p:txBody>
      </p:sp>
      <p:sp>
        <p:nvSpPr>
          <p:cNvPr id="7" name="TextBox 6"/>
          <p:cNvSpPr txBox="1"/>
          <p:nvPr/>
        </p:nvSpPr>
        <p:spPr>
          <a:xfrm>
            <a:off x="395536" y="1988840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map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,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dict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map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s-UY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,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&gt;::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iterator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dict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'b'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100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dict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'a'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200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dict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[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'c'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]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FF8000"/>
                </a:solidFill>
                <a:highlight>
                  <a:srgbClr val="FFFFFF"/>
                </a:highlight>
                <a:latin typeface="Lucida Console"/>
              </a:rPr>
              <a:t>300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dict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!=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dict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){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clave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fist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valor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=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it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-&gt;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second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</a:t>
            </a:r>
            <a:r>
              <a:rPr lang="es-UY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clave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" =&gt; "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valor 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&lt;&lt;</a:t>
            </a:r>
            <a:r>
              <a:rPr lang="es-UY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s-UY" dirty="0">
                <a:solidFill>
                  <a:srgbClr val="808080"/>
                </a:solidFill>
                <a:highlight>
                  <a:srgbClr val="FFFFFF"/>
                </a:highlight>
                <a:latin typeface="Lucida Console"/>
              </a:rPr>
              <a:t>'\n'</a:t>
            </a:r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s-UY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UY" b="1" dirty="0">
                <a:solidFill>
                  <a:srgbClr val="00008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s-UY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2390580"/>
            <a:ext cx="1656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dirty="0"/>
              <a:t>Imprime</a:t>
            </a:r>
          </a:p>
          <a:p>
            <a:r>
              <a:rPr lang="es-UY" sz="2000" dirty="0">
                <a:latin typeface="Lucida Console" pitchFamily="49" charset="0"/>
              </a:rPr>
              <a:t>a =&gt; 200</a:t>
            </a:r>
          </a:p>
          <a:p>
            <a:r>
              <a:rPr lang="es-UY" sz="2000" dirty="0">
                <a:latin typeface="Lucida Console" pitchFamily="49" charset="0"/>
              </a:rPr>
              <a:t>b =&gt; 100</a:t>
            </a:r>
          </a:p>
          <a:p>
            <a:r>
              <a:rPr lang="es-UY" sz="2000" dirty="0">
                <a:latin typeface="Lucida Console" pitchFamily="49" charset="0"/>
              </a:rPr>
              <a:t>c =&gt; 300</a:t>
            </a:r>
          </a:p>
        </p:txBody>
      </p:sp>
    </p:spTree>
    <p:extLst>
      <p:ext uri="{BB962C8B-B14F-4D97-AF65-F5344CB8AC3E}">
        <p14:creationId xmlns:p14="http://schemas.microsoft.com/office/powerpoint/2010/main" val="32681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Colecciones de Objetos</a:t>
            </a:r>
            <a:endParaRPr lang="es-UY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507413" cy="4733925"/>
          </a:xfrm>
        </p:spPr>
        <p:txBody>
          <a:bodyPr/>
          <a:lstStyle/>
          <a:p>
            <a:pPr eaLnBrk="1" hangingPunct="1"/>
            <a:r>
              <a:rPr lang="es-ES_tradnl"/>
              <a:t>Las colecciones de objetos son una herramienta fundamental para la implementación de muchas de las asociaciones presentes en un diseño</a:t>
            </a:r>
          </a:p>
        </p:txBody>
      </p:sp>
      <p:pic>
        <p:nvPicPr>
          <p:cNvPr id="8196" name="Picture 4" descr="implementacion - asoc max 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221163"/>
            <a:ext cx="626427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331913" y="5661025"/>
            <a:ext cx="6181725" cy="714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_tradnl" sz="2000"/>
              <a:t>El pseudoatributo </a:t>
            </a:r>
            <a:r>
              <a:rPr lang="es-ES_tradnl" sz="2000" b="1">
                <a:latin typeface="Lucida Console" pitchFamily="49" charset="0"/>
              </a:rPr>
              <a:t>empleados</a:t>
            </a:r>
            <a:r>
              <a:rPr lang="es-ES_tradnl" sz="2000"/>
              <a:t> de la clase </a:t>
            </a:r>
            <a:r>
              <a:rPr lang="es-ES_tradnl" sz="2000" b="1">
                <a:latin typeface="Lucida Console" pitchFamily="49" charset="0"/>
              </a:rPr>
              <a:t>Empresa</a:t>
            </a:r>
            <a:r>
              <a:rPr lang="es-ES_tradnl" sz="2000"/>
              <a:t> </a:t>
            </a:r>
          </a:p>
          <a:p>
            <a:pPr eaLnBrk="1" hangingPunct="1"/>
            <a:r>
              <a:rPr lang="es-ES_tradnl" sz="2000"/>
              <a:t>introduce la necesidad de una colección de personas</a:t>
            </a:r>
            <a:endParaRPr lang="es-UY" sz="2000">
              <a:latin typeface="Lucida Console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2237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Colecciones de Objetos (2)</a:t>
            </a:r>
            <a:endParaRPr lang="es-UY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686675" cy="4733925"/>
          </a:xfrm>
        </p:spPr>
        <p:txBody>
          <a:bodyPr/>
          <a:lstStyle/>
          <a:p>
            <a:pPr eaLnBrk="1" hangingPunct="1"/>
            <a:r>
              <a:rPr lang="es-ES_tradnl"/>
              <a:t>Las colecciones deben permitir:</a:t>
            </a:r>
          </a:p>
          <a:p>
            <a:pPr lvl="1" eaLnBrk="1" hangingPunct="1"/>
            <a:r>
              <a:rPr lang="es-ES_tradnl"/>
              <a:t>Realizar iteraciones sobre sus elementos</a:t>
            </a:r>
          </a:p>
          <a:p>
            <a:pPr lvl="1" eaLnBrk="1" hangingPunct="1"/>
            <a:r>
              <a:rPr lang="es-ES_tradnl"/>
              <a:t>Realizar búsquedas de elementos por clave (en caso de que los elementos tengan una)</a:t>
            </a:r>
          </a:p>
          <a:p>
            <a:pPr lvl="1" eaLnBrk="1" hangingPunct="1"/>
            <a:r>
              <a:rPr lang="es-ES_tradnl"/>
              <a:t>Realizar búsquedas diversas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911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Colecciones de Objetos (3)</a:t>
            </a:r>
            <a:endParaRPr lang="es-UY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0700"/>
            <a:ext cx="8578850" cy="4733925"/>
          </a:xfrm>
        </p:spPr>
        <p:txBody>
          <a:bodyPr/>
          <a:lstStyle/>
          <a:p>
            <a:pPr eaLnBrk="1" hangingPunct="1"/>
            <a:r>
              <a:rPr lang="es-ES_tradnl" sz="2800" dirty="0"/>
              <a:t>Desarrollar cada colección en forma íntegra cada vez que se necesita resulta poco práctico</a:t>
            </a:r>
          </a:p>
          <a:p>
            <a:pPr eaLnBrk="1" hangingPunct="1"/>
            <a:r>
              <a:rPr lang="es-ES_tradnl" sz="2800" dirty="0"/>
              <a:t>Es posible definir una única vez una infraestructura común que sirva de base para todas las colecciones específicas:</a:t>
            </a:r>
          </a:p>
          <a:p>
            <a:pPr lvl="1" eaLnBrk="1" hangingPunct="1"/>
            <a:r>
              <a:rPr lang="es-ES_tradnl" sz="2400" b="1" dirty="0"/>
              <a:t>Colecciones paramétricas</a:t>
            </a:r>
            <a:r>
              <a:rPr lang="es-ES_tradnl" sz="2400" dirty="0"/>
              <a:t> (</a:t>
            </a:r>
            <a:r>
              <a:rPr lang="es-ES_tradnl" sz="2400" dirty="0" err="1"/>
              <a:t>templates</a:t>
            </a:r>
            <a:r>
              <a:rPr lang="es-ES_tradnl" sz="2400" dirty="0"/>
              <a:t>): el tipo del elemento a almacenar es declarado como parámetro que será instanciado al generar la colección particular</a:t>
            </a:r>
          </a:p>
          <a:p>
            <a:pPr lvl="1" eaLnBrk="1" hangingPunct="1"/>
            <a:r>
              <a:rPr lang="es-ES_tradnl" sz="2400" b="1" dirty="0"/>
              <a:t>Colecciones genéricas</a:t>
            </a:r>
            <a:r>
              <a:rPr lang="es-ES_tradnl" sz="2400" dirty="0"/>
              <a:t>: pueden almacenar directamente cualquier tipo de elemento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9786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/>
              <a:t>Colecciones Genéricas</a:t>
            </a:r>
            <a:endParaRPr lang="es-UY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7859713" cy="4878387"/>
          </a:xfrm>
        </p:spPr>
        <p:txBody>
          <a:bodyPr/>
          <a:lstStyle/>
          <a:p>
            <a:pPr eaLnBrk="1" hangingPunct="1"/>
            <a:r>
              <a:rPr lang="es-ES_tradnl"/>
              <a:t>Una colección genérica está definida de forma tal que pueda contener a cualquier tipo de elemento</a:t>
            </a:r>
          </a:p>
          <a:p>
            <a:pPr eaLnBrk="1" hangingPunct="1"/>
            <a:r>
              <a:rPr lang="es-ES_tradnl"/>
              <a:t>Aspectos a considerar:</a:t>
            </a:r>
          </a:p>
          <a:p>
            <a:pPr lvl="1" eaLnBrk="1" hangingPunct="1"/>
            <a:r>
              <a:rPr lang="es-ES_tradnl"/>
              <a:t>¿Cómo lograr que un elemento de una clase cualquiera pueda ser almacenado en la colección genérica?</a:t>
            </a:r>
          </a:p>
          <a:p>
            <a:pPr lvl="1" eaLnBrk="1" hangingPunct="1"/>
            <a:r>
              <a:rPr lang="es-ES_tradnl"/>
              <a:t>¿Cómo se define la colección genérica?</a:t>
            </a:r>
          </a:p>
          <a:p>
            <a:pPr lvl="1" eaLnBrk="1" hangingPunct="1"/>
            <a:endParaRPr lang="es-ES_trad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UY"/>
              <a:t>Programación Avanzada - Curso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Implementación: Colecciones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5C431-2CAC-4CD7-8A26-A931844ABB8E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6508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280</TotalTime>
  <Words>2793</Words>
  <Application>Microsoft Office PowerPoint</Application>
  <PresentationFormat>Presentación en pantalla (4:3)</PresentationFormat>
  <Paragraphs>537</Paragraphs>
  <Slides>56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4" baseType="lpstr">
      <vt:lpstr>SimSun</vt:lpstr>
      <vt:lpstr>Arial</vt:lpstr>
      <vt:lpstr>Calibri</vt:lpstr>
      <vt:lpstr>Lucida Console</vt:lpstr>
      <vt:lpstr>Symbol</vt:lpstr>
      <vt:lpstr>Wingdings</vt:lpstr>
      <vt:lpstr>Wingdings 2</vt:lpstr>
      <vt:lpstr>Theme1</vt:lpstr>
      <vt:lpstr>Programación Avanzada</vt:lpstr>
      <vt:lpstr>Contenido</vt:lpstr>
      <vt:lpstr>Introducción</vt:lpstr>
      <vt:lpstr>Introducción (2)</vt:lpstr>
      <vt:lpstr>Colecciones</vt:lpstr>
      <vt:lpstr>Colecciones de Objetos</vt:lpstr>
      <vt:lpstr>Colecciones de Objetos (2)</vt:lpstr>
      <vt:lpstr>Colecciones de Objetos (3)</vt:lpstr>
      <vt:lpstr>Colecciones Genéricas</vt:lpstr>
      <vt:lpstr>Colecciones Genéricas Genericidad de la Colección</vt:lpstr>
      <vt:lpstr>Colecciones Genéricas Genericidad de la Colección (2)</vt:lpstr>
      <vt:lpstr>Colecciones Genéricas Encapsulamiento</vt:lpstr>
      <vt:lpstr>Colecciones Genéricas Realizaciones</vt:lpstr>
      <vt:lpstr>Colecciones Genéricas Realizaciones (2)</vt:lpstr>
      <vt:lpstr>Colecciones Genéricas Realizaciones (3)</vt:lpstr>
      <vt:lpstr>Realización de una Col. Genérica</vt:lpstr>
      <vt:lpstr>Realización de una Colección Genérica Lista Común</vt:lpstr>
      <vt:lpstr>Realización de una Colección Genérica Lista Común (2)</vt:lpstr>
      <vt:lpstr>Iteradores</vt:lpstr>
      <vt:lpstr>Iteradores</vt:lpstr>
      <vt:lpstr>Iteradores (2)</vt:lpstr>
      <vt:lpstr>Iteradores Estructura</vt:lpstr>
      <vt:lpstr>Iteradores Uso de Iteradores</vt:lpstr>
      <vt:lpstr>Iteradores Realización de Iteradores</vt:lpstr>
      <vt:lpstr>Iteradores Realización de Iteradores (2)</vt:lpstr>
      <vt:lpstr>Iteradores Realización de Iteradores (3)</vt:lpstr>
      <vt:lpstr>Iteradores Realización de Iteradores (4)</vt:lpstr>
      <vt:lpstr>Iteradores Realización de Iteradores (5)</vt:lpstr>
      <vt:lpstr>Diccionarios</vt:lpstr>
      <vt:lpstr>Diccionarios</vt:lpstr>
      <vt:lpstr>Diccionarios Uso de Claves</vt:lpstr>
      <vt:lpstr>Diccionarios Uso de Claves (2)</vt:lpstr>
      <vt:lpstr>Diccionarios Diccionarios Genéricos</vt:lpstr>
      <vt:lpstr>Diccionarios Diccionarios Genéricos (2)</vt:lpstr>
      <vt:lpstr>Diccionarios Iteraciones en Diccionarios</vt:lpstr>
      <vt:lpstr>Búsquedas</vt:lpstr>
      <vt:lpstr>Búsquedas</vt:lpstr>
      <vt:lpstr>Búsquedas (2)</vt:lpstr>
      <vt:lpstr>Búsquedas (3)</vt:lpstr>
      <vt:lpstr>Búsquedas (4)</vt:lpstr>
      <vt:lpstr>Búsquedas (5)</vt:lpstr>
      <vt:lpstr>Búsquedas (6)</vt:lpstr>
      <vt:lpstr>Búsquedas (7)</vt:lpstr>
      <vt:lpstr>Búsquedas (8)</vt:lpstr>
      <vt:lpstr>Búsquedas (9)</vt:lpstr>
      <vt:lpstr>Contenedores STL</vt:lpstr>
      <vt:lpstr>Contenedores STL Introducción</vt:lpstr>
      <vt:lpstr>Contenedores STL Introducción (2)</vt:lpstr>
      <vt:lpstr>Contenedores STL Set</vt:lpstr>
      <vt:lpstr>Contenedores STL Ejemplo</vt:lpstr>
      <vt:lpstr>Contenedores STL Iteradores</vt:lpstr>
      <vt:lpstr>Contenedores STL Iteradores (2)</vt:lpstr>
      <vt:lpstr>Contenedores STL Map&lt;K,V&gt;</vt:lpstr>
      <vt:lpstr>Contenedores STL Map&lt;K,V&gt; (2)</vt:lpstr>
      <vt:lpstr>Contenedores STL Iteración en map</vt:lpstr>
      <vt:lpstr>Contenedores STL Iteración en map(2)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21</cp:revision>
  <dcterms:created xsi:type="dcterms:W3CDTF">2013-05-27T01:11:34Z</dcterms:created>
  <dcterms:modified xsi:type="dcterms:W3CDTF">2017-03-04T20:47:30Z</dcterms:modified>
</cp:coreProperties>
</file>