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Ejercicio: Pasaje de Diseño a Implementación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UY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UY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sobre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(9)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16113"/>
            <a:ext cx="766127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UY">
                <a:solidFill>
                  <a:schemeClr val="bg2"/>
                </a:solidFill>
              </a:rPr>
              <a:t>Parte c)</a:t>
            </a:r>
            <a:r>
              <a:rPr lang="es-ES" altLang="es-UY"/>
              <a:t> Considerando el siguiente snapshot, de la secuencia de métodos que se ejecutarán para la invocación </a:t>
            </a:r>
            <a:r>
              <a:rPr lang="es-ES" altLang="es-UY" b="1">
                <a:latin typeface="Courier New" panose="02070309020205020404" pitchFamily="49" charset="0"/>
              </a:rPr>
              <a:t>a.f(“pp”,</a:t>
            </a:r>
            <a:r>
              <a:rPr lang="es-ES" altLang="es-UY" sz="2400" b="1">
                <a:latin typeface="Courier New" panose="02070309020205020404" pitchFamily="49" charset="0"/>
              </a:rPr>
              <a:t> </a:t>
            </a:r>
            <a:r>
              <a:rPr lang="es-ES" altLang="es-UY" b="1">
                <a:latin typeface="Courier New" panose="02070309020205020404" pitchFamily="49" charset="0"/>
              </a:rPr>
              <a:t>4)</a:t>
            </a:r>
            <a:r>
              <a:rPr lang="es-ES" altLang="es-UY"/>
              <a:t> Discutir según el valor de los atributos.</a:t>
            </a:r>
          </a:p>
        </p:txBody>
      </p:sp>
      <p:grpSp>
        <p:nvGrpSpPr>
          <p:cNvPr id="12292" name="Group 21"/>
          <p:cNvGrpSpPr>
            <a:grpSpLocks/>
          </p:cNvGrpSpPr>
          <p:nvPr/>
        </p:nvGrpSpPr>
        <p:grpSpPr bwMode="auto">
          <a:xfrm>
            <a:off x="1331913" y="4581525"/>
            <a:ext cx="6553200" cy="1757363"/>
            <a:chOff x="930" y="2867"/>
            <a:chExt cx="4128" cy="1107"/>
          </a:xfrm>
        </p:grpSpPr>
        <p:sp>
          <p:nvSpPr>
            <p:cNvPr id="12293" name="AutoShape 5"/>
            <p:cNvSpPr>
              <a:spLocks noChangeAspect="1" noChangeArrowheads="1" noTextEdit="1"/>
            </p:cNvSpPr>
            <p:nvPr/>
          </p:nvSpPr>
          <p:spPr bwMode="auto">
            <a:xfrm>
              <a:off x="930" y="2867"/>
              <a:ext cx="4128" cy="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957" y="2943"/>
              <a:ext cx="980" cy="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957" y="2943"/>
              <a:ext cx="980" cy="2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12296" name="Line 9"/>
            <p:cNvSpPr>
              <a:spLocks noChangeShapeType="1"/>
            </p:cNvSpPr>
            <p:nvPr/>
          </p:nvSpPr>
          <p:spPr bwMode="auto">
            <a:xfrm>
              <a:off x="1297" y="3130"/>
              <a:ext cx="2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297" name="Rectangle 10"/>
            <p:cNvSpPr>
              <a:spLocks noChangeArrowheads="1"/>
            </p:cNvSpPr>
            <p:nvPr/>
          </p:nvSpPr>
          <p:spPr bwMode="auto">
            <a:xfrm>
              <a:off x="1297" y="2987"/>
              <a:ext cx="2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UY" sz="1200" b="1">
                  <a:solidFill>
                    <a:srgbClr val="000000"/>
                  </a:solidFill>
                </a:rPr>
                <a:t>a : A</a:t>
              </a:r>
              <a:endParaRPr lang="es-ES" altLang="es-UY" sz="2800" b="1"/>
            </a:p>
          </p:txBody>
        </p:sp>
        <p:sp>
          <p:nvSpPr>
            <p:cNvPr id="12298" name="Rectangle 11"/>
            <p:cNvSpPr>
              <a:spLocks noChangeArrowheads="1"/>
            </p:cNvSpPr>
            <p:nvPr/>
          </p:nvSpPr>
          <p:spPr bwMode="auto">
            <a:xfrm>
              <a:off x="4051" y="2943"/>
              <a:ext cx="980" cy="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12299" name="Rectangle 12"/>
            <p:cNvSpPr>
              <a:spLocks noChangeArrowheads="1"/>
            </p:cNvSpPr>
            <p:nvPr/>
          </p:nvSpPr>
          <p:spPr bwMode="auto">
            <a:xfrm>
              <a:off x="4051" y="2943"/>
              <a:ext cx="980" cy="2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4311" y="3130"/>
              <a:ext cx="29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4311" y="2987"/>
              <a:ext cx="3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UY" sz="1200" b="1">
                  <a:solidFill>
                    <a:srgbClr val="000000"/>
                  </a:solidFill>
                </a:rPr>
                <a:t>e1 : B1</a:t>
              </a:r>
              <a:endParaRPr lang="es-ES" altLang="es-UY" sz="2800" b="1"/>
            </a:p>
          </p:txBody>
        </p:sp>
        <p:sp>
          <p:nvSpPr>
            <p:cNvPr id="12302" name="Rectangle 15"/>
            <p:cNvSpPr>
              <a:spLocks noChangeArrowheads="1"/>
            </p:cNvSpPr>
            <p:nvPr/>
          </p:nvSpPr>
          <p:spPr bwMode="auto">
            <a:xfrm>
              <a:off x="4051" y="3712"/>
              <a:ext cx="980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12303" name="Rectangle 16"/>
            <p:cNvSpPr>
              <a:spLocks noChangeArrowheads="1"/>
            </p:cNvSpPr>
            <p:nvPr/>
          </p:nvSpPr>
          <p:spPr bwMode="auto">
            <a:xfrm>
              <a:off x="4051" y="3712"/>
              <a:ext cx="980" cy="2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>
              <a:off x="4329" y="3901"/>
              <a:ext cx="2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05" name="Rectangle 18"/>
            <p:cNvSpPr>
              <a:spLocks noChangeArrowheads="1"/>
            </p:cNvSpPr>
            <p:nvPr/>
          </p:nvSpPr>
          <p:spPr bwMode="auto">
            <a:xfrm>
              <a:off x="4329" y="3757"/>
              <a:ext cx="28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UY" sz="1200" b="1">
                  <a:solidFill>
                    <a:srgbClr val="000000"/>
                  </a:solidFill>
                </a:rPr>
                <a:t>e2: B2</a:t>
              </a:r>
              <a:endParaRPr lang="es-ES" altLang="es-UY" sz="2800" b="1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1937" y="3073"/>
              <a:ext cx="2114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07" name="Line 20"/>
            <p:cNvSpPr>
              <a:spLocks noChangeShapeType="1"/>
            </p:cNvSpPr>
            <p:nvPr/>
          </p:nvSpPr>
          <p:spPr bwMode="auto">
            <a:xfrm>
              <a:off x="1937" y="3139"/>
              <a:ext cx="2114" cy="7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06834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333375"/>
            <a:ext cx="7158037" cy="889000"/>
          </a:xfrm>
        </p:spPr>
        <p:txBody>
          <a:bodyPr/>
          <a:lstStyle/>
          <a:p>
            <a:pPr eaLnBrk="1" hangingPunct="1"/>
            <a:r>
              <a:rPr lang="es-ES" altLang="es-UY"/>
              <a:t>Ejercicio (10)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0" y="1341438"/>
            <a:ext cx="5424488" cy="4895850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A.f(string, int)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B.m(string)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B1.m(int)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A.setAttr(int)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B.isX()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Si isX() retorna </a:t>
            </a:r>
            <a:r>
              <a:rPr lang="es-ES_tradnl" altLang="es-UY" sz="2400" b="1" i="1"/>
              <a:t>true</a:t>
            </a:r>
            <a:r>
              <a:rPr lang="es-ES_tradnl" altLang="es-UY" sz="2400" b="1"/>
              <a:t> se ejecuta</a:t>
            </a:r>
            <a:endParaRPr lang="en-US" altLang="es-UY" sz="2400" b="1"/>
          </a:p>
          <a:p>
            <a:pPr marL="990600" lvl="1" indent="-541338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s-UY" sz="2000" b="1"/>
              <a:t>B1.m(int)</a:t>
            </a:r>
          </a:p>
          <a:p>
            <a:pPr marL="990600" lvl="1" indent="-541338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s-UY" sz="2000" b="1"/>
              <a:t>A.setAttr()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s-UY" sz="2400" b="1"/>
              <a:t>B.m(String)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s-UY" sz="2400" b="1"/>
              <a:t>B2.m(int)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s-UY" sz="2400" b="1"/>
              <a:t>A.setAttr(int)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s-UY" sz="2400" b="1"/>
              <a:t>B.isX()</a:t>
            </a:r>
            <a:endParaRPr lang="es-ES_tradnl" altLang="es-UY" sz="2400" b="1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ES_tradnl" altLang="es-UY" sz="2400" b="1"/>
              <a:t>Si isX() retorna </a:t>
            </a:r>
            <a:r>
              <a:rPr lang="es-ES_tradnl" altLang="es-UY" sz="2400" b="1" i="1"/>
              <a:t>true</a:t>
            </a:r>
            <a:r>
              <a:rPr lang="es-ES_tradnl" altLang="es-UY" sz="2400" b="1"/>
              <a:t> se ejecuta</a:t>
            </a:r>
          </a:p>
          <a:p>
            <a:pPr marL="990600" lvl="1" indent="-541338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s-ES_tradnl" altLang="es-UY" sz="2000" b="1"/>
              <a:t>B2.m(int)</a:t>
            </a:r>
          </a:p>
          <a:p>
            <a:pPr marL="990600" lvl="1" indent="-541338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s-ES_tradnl" altLang="es-UY" sz="2000" b="1"/>
              <a:t>A.setAttr()</a:t>
            </a:r>
            <a:endParaRPr lang="es-ES" altLang="es-UY" sz="2000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0096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7813" y="3203575"/>
            <a:ext cx="6121400" cy="2457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UY"/>
              <a:t>    Considere los siguientes diagramas de comunicación: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48651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46"/>
          <p:cNvGrpSpPr>
            <a:grpSpLocks/>
          </p:cNvGrpSpPr>
          <p:nvPr/>
        </p:nvGrpSpPr>
        <p:grpSpPr bwMode="auto">
          <a:xfrm>
            <a:off x="1209675" y="4724400"/>
            <a:ext cx="7034213" cy="720725"/>
            <a:chOff x="762" y="1179"/>
            <a:chExt cx="4431" cy="454"/>
          </a:xfrm>
        </p:grpSpPr>
        <p:sp>
          <p:nvSpPr>
            <p:cNvPr id="5236" name="Rectangle 91"/>
            <p:cNvSpPr>
              <a:spLocks noChangeArrowheads="1"/>
            </p:cNvSpPr>
            <p:nvPr/>
          </p:nvSpPr>
          <p:spPr bwMode="auto">
            <a:xfrm>
              <a:off x="1968" y="1410"/>
              <a:ext cx="738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37" name="Rectangle 92"/>
            <p:cNvSpPr>
              <a:spLocks noChangeArrowheads="1"/>
            </p:cNvSpPr>
            <p:nvPr/>
          </p:nvSpPr>
          <p:spPr bwMode="auto">
            <a:xfrm>
              <a:off x="1968" y="1410"/>
              <a:ext cx="738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38" name="Line 93"/>
            <p:cNvSpPr>
              <a:spLocks noChangeShapeType="1"/>
            </p:cNvSpPr>
            <p:nvPr/>
          </p:nvSpPr>
          <p:spPr bwMode="auto">
            <a:xfrm>
              <a:off x="2239" y="1564"/>
              <a:ext cx="196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39" name="Rectangle 94"/>
            <p:cNvSpPr>
              <a:spLocks noChangeArrowheads="1"/>
            </p:cNvSpPr>
            <p:nvPr/>
          </p:nvSpPr>
          <p:spPr bwMode="auto">
            <a:xfrm>
              <a:off x="2239" y="1447"/>
              <a:ext cx="18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B1</a:t>
              </a:r>
              <a:endParaRPr lang="es-ES" altLang="es-UY" sz="2800" b="1"/>
            </a:p>
          </p:txBody>
        </p:sp>
        <p:sp>
          <p:nvSpPr>
            <p:cNvPr id="5240" name="Freeform 95"/>
            <p:cNvSpPr>
              <a:spLocks noEditPoints="1"/>
            </p:cNvSpPr>
            <p:nvPr/>
          </p:nvSpPr>
          <p:spPr bwMode="auto">
            <a:xfrm>
              <a:off x="1642" y="1216"/>
              <a:ext cx="53" cy="67"/>
            </a:xfrm>
            <a:custGeom>
              <a:avLst/>
              <a:gdLst>
                <a:gd name="T0" fmla="*/ 25 w 77"/>
                <a:gd name="T1" fmla="*/ 19 h 89"/>
                <a:gd name="T2" fmla="*/ 0 w 77"/>
                <a:gd name="T3" fmla="*/ 38 h 89"/>
                <a:gd name="T4" fmla="*/ 0 w 77"/>
                <a:gd name="T5" fmla="*/ 0 h 89"/>
                <a:gd name="T6" fmla="*/ 25 w 77"/>
                <a:gd name="T7" fmla="*/ 19 h 89"/>
                <a:gd name="T8" fmla="*/ 0 w 77"/>
                <a:gd name="T9" fmla="*/ 38 h 89"/>
                <a:gd name="T10" fmla="*/ 25 w 77"/>
                <a:gd name="T11" fmla="*/ 19 h 89"/>
                <a:gd name="T12" fmla="*/ 0 w 77"/>
                <a:gd name="T13" fmla="*/ 38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89"/>
                <a:gd name="T23" fmla="*/ 77 w 77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89">
                  <a:moveTo>
                    <a:pt x="77" y="44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77" y="44"/>
                  </a:lnTo>
                  <a:close/>
                  <a:moveTo>
                    <a:pt x="0" y="89"/>
                  </a:moveTo>
                  <a:lnTo>
                    <a:pt x="77" y="4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41" name="Freeform 96"/>
            <p:cNvSpPr>
              <a:spLocks/>
            </p:cNvSpPr>
            <p:nvPr/>
          </p:nvSpPr>
          <p:spPr bwMode="auto">
            <a:xfrm>
              <a:off x="1642" y="1216"/>
              <a:ext cx="53" cy="67"/>
            </a:xfrm>
            <a:custGeom>
              <a:avLst/>
              <a:gdLst>
                <a:gd name="T0" fmla="*/ 25 w 77"/>
                <a:gd name="T1" fmla="*/ 19 h 89"/>
                <a:gd name="T2" fmla="*/ 0 w 77"/>
                <a:gd name="T3" fmla="*/ 38 h 89"/>
                <a:gd name="T4" fmla="*/ 0 w 77"/>
                <a:gd name="T5" fmla="*/ 0 h 89"/>
                <a:gd name="T6" fmla="*/ 25 w 77"/>
                <a:gd name="T7" fmla="*/ 1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89"/>
                <a:gd name="T14" fmla="*/ 77 w 77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89">
                  <a:moveTo>
                    <a:pt x="77" y="44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77" y="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42" name="Line 97"/>
            <p:cNvSpPr>
              <a:spLocks noChangeShapeType="1"/>
            </p:cNvSpPr>
            <p:nvPr/>
          </p:nvSpPr>
          <p:spPr bwMode="auto">
            <a:xfrm flipV="1">
              <a:off x="1642" y="1250"/>
              <a:ext cx="53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43" name="Line 98"/>
            <p:cNvSpPr>
              <a:spLocks noChangeShapeType="1"/>
            </p:cNvSpPr>
            <p:nvPr/>
          </p:nvSpPr>
          <p:spPr bwMode="auto">
            <a:xfrm flipH="1">
              <a:off x="1556" y="1250"/>
              <a:ext cx="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44" name="Rectangle 99"/>
            <p:cNvSpPr>
              <a:spLocks noChangeArrowheads="1"/>
            </p:cNvSpPr>
            <p:nvPr/>
          </p:nvSpPr>
          <p:spPr bwMode="auto">
            <a:xfrm>
              <a:off x="1182" y="1179"/>
              <a:ext cx="3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m(i: int)</a:t>
              </a:r>
              <a:endParaRPr lang="es-ES" altLang="es-UY" sz="2800" b="1"/>
            </a:p>
          </p:txBody>
        </p:sp>
        <p:sp>
          <p:nvSpPr>
            <p:cNvPr id="5245" name="Line 100"/>
            <p:cNvSpPr>
              <a:spLocks noChangeShapeType="1"/>
            </p:cNvSpPr>
            <p:nvPr/>
          </p:nvSpPr>
          <p:spPr bwMode="auto">
            <a:xfrm>
              <a:off x="762" y="1518"/>
              <a:ext cx="120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46" name="Rectangle 101"/>
            <p:cNvSpPr>
              <a:spLocks noChangeArrowheads="1"/>
            </p:cNvSpPr>
            <p:nvPr/>
          </p:nvSpPr>
          <p:spPr bwMode="auto">
            <a:xfrm>
              <a:off x="4455" y="1410"/>
              <a:ext cx="738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47" name="Rectangle 102"/>
            <p:cNvSpPr>
              <a:spLocks noChangeArrowheads="1"/>
            </p:cNvSpPr>
            <p:nvPr/>
          </p:nvSpPr>
          <p:spPr bwMode="auto">
            <a:xfrm>
              <a:off x="4455" y="1410"/>
              <a:ext cx="738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48" name="Line 103"/>
            <p:cNvSpPr>
              <a:spLocks noChangeShapeType="1"/>
            </p:cNvSpPr>
            <p:nvPr/>
          </p:nvSpPr>
          <p:spPr bwMode="auto">
            <a:xfrm>
              <a:off x="4757" y="1564"/>
              <a:ext cx="13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49" name="Rectangle 104"/>
            <p:cNvSpPr>
              <a:spLocks noChangeArrowheads="1"/>
            </p:cNvSpPr>
            <p:nvPr/>
          </p:nvSpPr>
          <p:spPr bwMode="auto">
            <a:xfrm>
              <a:off x="4757" y="1447"/>
              <a:ext cx="1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A</a:t>
              </a:r>
              <a:endParaRPr lang="es-ES" altLang="es-UY" sz="2800" b="1"/>
            </a:p>
          </p:txBody>
        </p:sp>
        <p:sp>
          <p:nvSpPr>
            <p:cNvPr id="5250" name="Line 105"/>
            <p:cNvSpPr>
              <a:spLocks noChangeShapeType="1"/>
            </p:cNvSpPr>
            <p:nvPr/>
          </p:nvSpPr>
          <p:spPr bwMode="auto">
            <a:xfrm>
              <a:off x="3843" y="1250"/>
              <a:ext cx="9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51" name="Freeform 106"/>
            <p:cNvSpPr>
              <a:spLocks/>
            </p:cNvSpPr>
            <p:nvPr/>
          </p:nvSpPr>
          <p:spPr bwMode="auto">
            <a:xfrm>
              <a:off x="3874" y="1199"/>
              <a:ext cx="62" cy="101"/>
            </a:xfrm>
            <a:custGeom>
              <a:avLst/>
              <a:gdLst>
                <a:gd name="T0" fmla="*/ 0 w 90"/>
                <a:gd name="T1" fmla="*/ 0 h 135"/>
                <a:gd name="T2" fmla="*/ 30 w 90"/>
                <a:gd name="T3" fmla="*/ 28 h 135"/>
                <a:gd name="T4" fmla="*/ 0 w 90"/>
                <a:gd name="T5" fmla="*/ 57 h 135"/>
                <a:gd name="T6" fmla="*/ 0 60000 65536"/>
                <a:gd name="T7" fmla="*/ 0 60000 65536"/>
                <a:gd name="T8" fmla="*/ 0 60000 65536"/>
                <a:gd name="T9" fmla="*/ 0 w 90"/>
                <a:gd name="T10" fmla="*/ 0 h 135"/>
                <a:gd name="T11" fmla="*/ 90 w 90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35">
                  <a:moveTo>
                    <a:pt x="0" y="0"/>
                  </a:moveTo>
                  <a:lnTo>
                    <a:pt x="90" y="67"/>
                  </a:lnTo>
                  <a:lnTo>
                    <a:pt x="0" y="13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52" name="Rectangle 107"/>
            <p:cNvSpPr>
              <a:spLocks noChangeArrowheads="1"/>
            </p:cNvSpPr>
            <p:nvPr/>
          </p:nvSpPr>
          <p:spPr bwMode="auto">
            <a:xfrm>
              <a:off x="3373" y="1179"/>
              <a:ext cx="4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setAttr(i)</a:t>
              </a:r>
              <a:endParaRPr lang="es-ES" altLang="es-UY" sz="2800" b="1"/>
            </a:p>
          </p:txBody>
        </p:sp>
        <p:sp>
          <p:nvSpPr>
            <p:cNvPr id="5253" name="Line 108"/>
            <p:cNvSpPr>
              <a:spLocks noChangeShapeType="1"/>
            </p:cNvSpPr>
            <p:nvPr/>
          </p:nvSpPr>
          <p:spPr bwMode="auto">
            <a:xfrm>
              <a:off x="2706" y="1518"/>
              <a:ext cx="17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54" name="Rectangle 109"/>
            <p:cNvSpPr>
              <a:spLocks noChangeArrowheads="1"/>
            </p:cNvSpPr>
            <p:nvPr/>
          </p:nvSpPr>
          <p:spPr bwMode="auto">
            <a:xfrm>
              <a:off x="3757" y="1518"/>
              <a:ext cx="6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«association»</a:t>
              </a:r>
              <a:endParaRPr lang="es-ES" altLang="es-UY" sz="2800" b="1"/>
            </a:p>
          </p:txBody>
        </p:sp>
      </p:grpSp>
      <p:grpSp>
        <p:nvGrpSpPr>
          <p:cNvPr id="5123" name="Group 147"/>
          <p:cNvGrpSpPr>
            <a:grpSpLocks/>
          </p:cNvGrpSpPr>
          <p:nvPr/>
        </p:nvGrpSpPr>
        <p:grpSpPr bwMode="auto">
          <a:xfrm>
            <a:off x="1209675" y="5948363"/>
            <a:ext cx="7034213" cy="720725"/>
            <a:chOff x="762" y="2019"/>
            <a:chExt cx="4431" cy="454"/>
          </a:xfrm>
        </p:grpSpPr>
        <p:sp>
          <p:nvSpPr>
            <p:cNvPr id="5217" name="Rectangle 110"/>
            <p:cNvSpPr>
              <a:spLocks noChangeArrowheads="1"/>
            </p:cNvSpPr>
            <p:nvPr/>
          </p:nvSpPr>
          <p:spPr bwMode="auto">
            <a:xfrm>
              <a:off x="1968" y="2248"/>
              <a:ext cx="738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18" name="Rectangle 111"/>
            <p:cNvSpPr>
              <a:spLocks noChangeArrowheads="1"/>
            </p:cNvSpPr>
            <p:nvPr/>
          </p:nvSpPr>
          <p:spPr bwMode="auto">
            <a:xfrm>
              <a:off x="1968" y="2248"/>
              <a:ext cx="73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19" name="Line 112"/>
            <p:cNvSpPr>
              <a:spLocks noChangeShapeType="1"/>
            </p:cNvSpPr>
            <p:nvPr/>
          </p:nvSpPr>
          <p:spPr bwMode="auto">
            <a:xfrm>
              <a:off x="2239" y="2404"/>
              <a:ext cx="19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20" name="Rectangle 113"/>
            <p:cNvSpPr>
              <a:spLocks noChangeArrowheads="1"/>
            </p:cNvSpPr>
            <p:nvPr/>
          </p:nvSpPr>
          <p:spPr bwMode="auto">
            <a:xfrm>
              <a:off x="2239" y="2285"/>
              <a:ext cx="18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B2</a:t>
              </a:r>
              <a:endParaRPr lang="es-ES" altLang="es-UY" sz="2800" b="1"/>
            </a:p>
          </p:txBody>
        </p:sp>
        <p:sp>
          <p:nvSpPr>
            <p:cNvPr id="5221" name="Freeform 114"/>
            <p:cNvSpPr>
              <a:spLocks noEditPoints="1"/>
            </p:cNvSpPr>
            <p:nvPr/>
          </p:nvSpPr>
          <p:spPr bwMode="auto">
            <a:xfrm>
              <a:off x="1642" y="2056"/>
              <a:ext cx="53" cy="65"/>
            </a:xfrm>
            <a:custGeom>
              <a:avLst/>
              <a:gdLst>
                <a:gd name="T0" fmla="*/ 25 w 77"/>
                <a:gd name="T1" fmla="*/ 17 h 89"/>
                <a:gd name="T2" fmla="*/ 0 w 77"/>
                <a:gd name="T3" fmla="*/ 34 h 89"/>
                <a:gd name="T4" fmla="*/ 0 w 77"/>
                <a:gd name="T5" fmla="*/ 0 h 89"/>
                <a:gd name="T6" fmla="*/ 25 w 77"/>
                <a:gd name="T7" fmla="*/ 17 h 89"/>
                <a:gd name="T8" fmla="*/ 0 w 77"/>
                <a:gd name="T9" fmla="*/ 34 h 89"/>
                <a:gd name="T10" fmla="*/ 25 w 77"/>
                <a:gd name="T11" fmla="*/ 17 h 89"/>
                <a:gd name="T12" fmla="*/ 0 w 77"/>
                <a:gd name="T13" fmla="*/ 34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89"/>
                <a:gd name="T23" fmla="*/ 77 w 77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89">
                  <a:moveTo>
                    <a:pt x="77" y="44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77" y="44"/>
                  </a:lnTo>
                  <a:close/>
                  <a:moveTo>
                    <a:pt x="0" y="89"/>
                  </a:moveTo>
                  <a:lnTo>
                    <a:pt x="77" y="4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22" name="Freeform 115"/>
            <p:cNvSpPr>
              <a:spLocks/>
            </p:cNvSpPr>
            <p:nvPr/>
          </p:nvSpPr>
          <p:spPr bwMode="auto">
            <a:xfrm>
              <a:off x="1642" y="2056"/>
              <a:ext cx="53" cy="65"/>
            </a:xfrm>
            <a:custGeom>
              <a:avLst/>
              <a:gdLst>
                <a:gd name="T0" fmla="*/ 25 w 77"/>
                <a:gd name="T1" fmla="*/ 17 h 89"/>
                <a:gd name="T2" fmla="*/ 0 w 77"/>
                <a:gd name="T3" fmla="*/ 34 h 89"/>
                <a:gd name="T4" fmla="*/ 0 w 77"/>
                <a:gd name="T5" fmla="*/ 0 h 89"/>
                <a:gd name="T6" fmla="*/ 25 w 77"/>
                <a:gd name="T7" fmla="*/ 1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89"/>
                <a:gd name="T14" fmla="*/ 77 w 77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89">
                  <a:moveTo>
                    <a:pt x="77" y="44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77" y="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23" name="Line 116"/>
            <p:cNvSpPr>
              <a:spLocks noChangeShapeType="1"/>
            </p:cNvSpPr>
            <p:nvPr/>
          </p:nvSpPr>
          <p:spPr bwMode="auto">
            <a:xfrm flipV="1">
              <a:off x="1642" y="2088"/>
              <a:ext cx="53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24" name="Line 117"/>
            <p:cNvSpPr>
              <a:spLocks noChangeShapeType="1"/>
            </p:cNvSpPr>
            <p:nvPr/>
          </p:nvSpPr>
          <p:spPr bwMode="auto">
            <a:xfrm flipH="1">
              <a:off x="1556" y="2088"/>
              <a:ext cx="86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25" name="Rectangle 118"/>
            <p:cNvSpPr>
              <a:spLocks noChangeArrowheads="1"/>
            </p:cNvSpPr>
            <p:nvPr/>
          </p:nvSpPr>
          <p:spPr bwMode="auto">
            <a:xfrm>
              <a:off x="1182" y="2019"/>
              <a:ext cx="3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m(i: int)</a:t>
              </a:r>
              <a:endParaRPr lang="es-ES" altLang="es-UY" sz="2800" b="1"/>
            </a:p>
          </p:txBody>
        </p:sp>
        <p:sp>
          <p:nvSpPr>
            <p:cNvPr id="5226" name="Line 119"/>
            <p:cNvSpPr>
              <a:spLocks noChangeShapeType="1"/>
            </p:cNvSpPr>
            <p:nvPr/>
          </p:nvSpPr>
          <p:spPr bwMode="auto">
            <a:xfrm>
              <a:off x="762" y="2356"/>
              <a:ext cx="1206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27" name="Rectangle 120"/>
            <p:cNvSpPr>
              <a:spLocks noChangeArrowheads="1"/>
            </p:cNvSpPr>
            <p:nvPr/>
          </p:nvSpPr>
          <p:spPr bwMode="auto">
            <a:xfrm>
              <a:off x="4455" y="2248"/>
              <a:ext cx="738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28" name="Rectangle 121"/>
            <p:cNvSpPr>
              <a:spLocks noChangeArrowheads="1"/>
            </p:cNvSpPr>
            <p:nvPr/>
          </p:nvSpPr>
          <p:spPr bwMode="auto">
            <a:xfrm>
              <a:off x="4455" y="2248"/>
              <a:ext cx="73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29" name="Line 122"/>
            <p:cNvSpPr>
              <a:spLocks noChangeShapeType="1"/>
            </p:cNvSpPr>
            <p:nvPr/>
          </p:nvSpPr>
          <p:spPr bwMode="auto">
            <a:xfrm>
              <a:off x="4757" y="2404"/>
              <a:ext cx="13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30" name="Rectangle 123"/>
            <p:cNvSpPr>
              <a:spLocks noChangeArrowheads="1"/>
            </p:cNvSpPr>
            <p:nvPr/>
          </p:nvSpPr>
          <p:spPr bwMode="auto">
            <a:xfrm>
              <a:off x="4757" y="2285"/>
              <a:ext cx="1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A</a:t>
              </a:r>
              <a:endParaRPr lang="es-ES" altLang="es-UY" sz="2800" b="1"/>
            </a:p>
          </p:txBody>
        </p:sp>
        <p:sp>
          <p:nvSpPr>
            <p:cNvPr id="5231" name="Line 124"/>
            <p:cNvSpPr>
              <a:spLocks noChangeShapeType="1"/>
            </p:cNvSpPr>
            <p:nvPr/>
          </p:nvSpPr>
          <p:spPr bwMode="auto">
            <a:xfrm>
              <a:off x="3896" y="2088"/>
              <a:ext cx="9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32" name="Freeform 125"/>
            <p:cNvSpPr>
              <a:spLocks/>
            </p:cNvSpPr>
            <p:nvPr/>
          </p:nvSpPr>
          <p:spPr bwMode="auto">
            <a:xfrm>
              <a:off x="3927" y="2039"/>
              <a:ext cx="62" cy="101"/>
            </a:xfrm>
            <a:custGeom>
              <a:avLst/>
              <a:gdLst>
                <a:gd name="T0" fmla="*/ 0 w 90"/>
                <a:gd name="T1" fmla="*/ 0 h 135"/>
                <a:gd name="T2" fmla="*/ 30 w 90"/>
                <a:gd name="T3" fmla="*/ 28 h 135"/>
                <a:gd name="T4" fmla="*/ 0 w 90"/>
                <a:gd name="T5" fmla="*/ 57 h 135"/>
                <a:gd name="T6" fmla="*/ 0 60000 65536"/>
                <a:gd name="T7" fmla="*/ 0 60000 65536"/>
                <a:gd name="T8" fmla="*/ 0 60000 65536"/>
                <a:gd name="T9" fmla="*/ 0 w 90"/>
                <a:gd name="T10" fmla="*/ 0 h 135"/>
                <a:gd name="T11" fmla="*/ 90 w 90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35">
                  <a:moveTo>
                    <a:pt x="0" y="0"/>
                  </a:moveTo>
                  <a:lnTo>
                    <a:pt x="90" y="67"/>
                  </a:lnTo>
                  <a:lnTo>
                    <a:pt x="0" y="13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33" name="Rectangle 126"/>
            <p:cNvSpPr>
              <a:spLocks noChangeArrowheads="1"/>
            </p:cNvSpPr>
            <p:nvPr/>
          </p:nvSpPr>
          <p:spPr bwMode="auto">
            <a:xfrm>
              <a:off x="3321" y="2019"/>
              <a:ext cx="4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setAttr(2*i)</a:t>
              </a:r>
              <a:endParaRPr lang="es-ES" altLang="es-UY" sz="2800" b="1"/>
            </a:p>
          </p:txBody>
        </p:sp>
        <p:sp>
          <p:nvSpPr>
            <p:cNvPr id="5234" name="Line 127"/>
            <p:cNvSpPr>
              <a:spLocks noChangeShapeType="1"/>
            </p:cNvSpPr>
            <p:nvPr/>
          </p:nvSpPr>
          <p:spPr bwMode="auto">
            <a:xfrm>
              <a:off x="2706" y="2356"/>
              <a:ext cx="174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35" name="Rectangle 128"/>
            <p:cNvSpPr>
              <a:spLocks noChangeArrowheads="1"/>
            </p:cNvSpPr>
            <p:nvPr/>
          </p:nvSpPr>
          <p:spPr bwMode="auto">
            <a:xfrm>
              <a:off x="3757" y="2358"/>
              <a:ext cx="6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«association»</a:t>
              </a:r>
              <a:endParaRPr lang="es-ES" altLang="es-UY" sz="2800" b="1"/>
            </a:p>
          </p:txBody>
        </p:sp>
      </p:grpSp>
      <p:grpSp>
        <p:nvGrpSpPr>
          <p:cNvPr id="5124" name="Group 149"/>
          <p:cNvGrpSpPr>
            <a:grpSpLocks/>
          </p:cNvGrpSpPr>
          <p:nvPr/>
        </p:nvGrpSpPr>
        <p:grpSpPr bwMode="auto">
          <a:xfrm>
            <a:off x="1209675" y="2997200"/>
            <a:ext cx="3100388" cy="1200150"/>
            <a:chOff x="762" y="3491"/>
            <a:chExt cx="1953" cy="756"/>
          </a:xfrm>
        </p:grpSpPr>
        <p:sp>
          <p:nvSpPr>
            <p:cNvPr id="5203" name="Rectangle 129"/>
            <p:cNvSpPr>
              <a:spLocks noChangeArrowheads="1"/>
            </p:cNvSpPr>
            <p:nvPr/>
          </p:nvSpPr>
          <p:spPr bwMode="auto">
            <a:xfrm>
              <a:off x="1968" y="4031"/>
              <a:ext cx="738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04" name="Rectangle 130"/>
            <p:cNvSpPr>
              <a:spLocks noChangeArrowheads="1"/>
            </p:cNvSpPr>
            <p:nvPr/>
          </p:nvSpPr>
          <p:spPr bwMode="auto">
            <a:xfrm>
              <a:off x="1968" y="4031"/>
              <a:ext cx="73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205" name="Line 131"/>
            <p:cNvSpPr>
              <a:spLocks noChangeShapeType="1"/>
            </p:cNvSpPr>
            <p:nvPr/>
          </p:nvSpPr>
          <p:spPr bwMode="auto">
            <a:xfrm>
              <a:off x="2270" y="4186"/>
              <a:ext cx="13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06" name="Line 132"/>
            <p:cNvSpPr>
              <a:spLocks noChangeShapeType="1"/>
            </p:cNvSpPr>
            <p:nvPr/>
          </p:nvSpPr>
          <p:spPr bwMode="auto">
            <a:xfrm>
              <a:off x="2622" y="3565"/>
              <a:ext cx="9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07" name="Freeform 133"/>
            <p:cNvSpPr>
              <a:spLocks/>
            </p:cNvSpPr>
            <p:nvPr/>
          </p:nvSpPr>
          <p:spPr bwMode="auto">
            <a:xfrm>
              <a:off x="2653" y="3511"/>
              <a:ext cx="62" cy="101"/>
            </a:xfrm>
            <a:custGeom>
              <a:avLst/>
              <a:gdLst>
                <a:gd name="T0" fmla="*/ 0 w 90"/>
                <a:gd name="T1" fmla="*/ 0 h 135"/>
                <a:gd name="T2" fmla="*/ 30 w 90"/>
                <a:gd name="T3" fmla="*/ 28 h 135"/>
                <a:gd name="T4" fmla="*/ 0 w 90"/>
                <a:gd name="T5" fmla="*/ 57 h 135"/>
                <a:gd name="T6" fmla="*/ 0 60000 65536"/>
                <a:gd name="T7" fmla="*/ 0 60000 65536"/>
                <a:gd name="T8" fmla="*/ 0 60000 65536"/>
                <a:gd name="T9" fmla="*/ 0 w 90"/>
                <a:gd name="T10" fmla="*/ 0 h 135"/>
                <a:gd name="T11" fmla="*/ 90 w 90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35">
                  <a:moveTo>
                    <a:pt x="0" y="0"/>
                  </a:moveTo>
                  <a:lnTo>
                    <a:pt x="90" y="67"/>
                  </a:lnTo>
                  <a:lnTo>
                    <a:pt x="0" y="13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08" name="Rectangle 134"/>
            <p:cNvSpPr>
              <a:spLocks noChangeArrowheads="1"/>
            </p:cNvSpPr>
            <p:nvPr/>
          </p:nvSpPr>
          <p:spPr bwMode="auto">
            <a:xfrm>
              <a:off x="2018" y="3491"/>
              <a:ext cx="5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m(s.length)</a:t>
              </a:r>
              <a:endParaRPr lang="es-ES" altLang="es-UY" sz="2800" b="1"/>
            </a:p>
          </p:txBody>
        </p:sp>
        <p:sp>
          <p:nvSpPr>
            <p:cNvPr id="5209" name="Freeform 135"/>
            <p:cNvSpPr>
              <a:spLocks/>
            </p:cNvSpPr>
            <p:nvPr/>
          </p:nvSpPr>
          <p:spPr bwMode="auto">
            <a:xfrm>
              <a:off x="2152" y="3702"/>
              <a:ext cx="370" cy="329"/>
            </a:xfrm>
            <a:custGeom>
              <a:avLst/>
              <a:gdLst>
                <a:gd name="T0" fmla="*/ 0 w 539"/>
                <a:gd name="T1" fmla="*/ 69 h 720"/>
                <a:gd name="T2" fmla="*/ 0 w 539"/>
                <a:gd name="T3" fmla="*/ 0 h 720"/>
                <a:gd name="T4" fmla="*/ 174 w 539"/>
                <a:gd name="T5" fmla="*/ 0 h 720"/>
                <a:gd name="T6" fmla="*/ 174 w 539"/>
                <a:gd name="T7" fmla="*/ 69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9"/>
                <a:gd name="T13" fmla="*/ 0 h 720"/>
                <a:gd name="T14" fmla="*/ 539 w 539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9" h="720">
                  <a:moveTo>
                    <a:pt x="0" y="720"/>
                  </a:moveTo>
                  <a:lnTo>
                    <a:pt x="0" y="0"/>
                  </a:lnTo>
                  <a:lnTo>
                    <a:pt x="539" y="0"/>
                  </a:lnTo>
                  <a:lnTo>
                    <a:pt x="539" y="72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10" name="Freeform 136"/>
            <p:cNvSpPr>
              <a:spLocks noEditPoints="1"/>
            </p:cNvSpPr>
            <p:nvPr/>
          </p:nvSpPr>
          <p:spPr bwMode="auto">
            <a:xfrm>
              <a:off x="1735" y="3837"/>
              <a:ext cx="53" cy="67"/>
            </a:xfrm>
            <a:custGeom>
              <a:avLst/>
              <a:gdLst>
                <a:gd name="T0" fmla="*/ 24 w 78"/>
                <a:gd name="T1" fmla="*/ 18 h 91"/>
                <a:gd name="T2" fmla="*/ 0 w 78"/>
                <a:gd name="T3" fmla="*/ 36 h 91"/>
                <a:gd name="T4" fmla="*/ 0 w 78"/>
                <a:gd name="T5" fmla="*/ 0 h 91"/>
                <a:gd name="T6" fmla="*/ 24 w 78"/>
                <a:gd name="T7" fmla="*/ 18 h 91"/>
                <a:gd name="T8" fmla="*/ 0 w 78"/>
                <a:gd name="T9" fmla="*/ 36 h 91"/>
                <a:gd name="T10" fmla="*/ 24 w 78"/>
                <a:gd name="T11" fmla="*/ 18 h 91"/>
                <a:gd name="T12" fmla="*/ 0 w 78"/>
                <a:gd name="T13" fmla="*/ 36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91"/>
                <a:gd name="T23" fmla="*/ 78 w 78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91">
                  <a:moveTo>
                    <a:pt x="78" y="45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78" y="45"/>
                  </a:lnTo>
                  <a:close/>
                  <a:moveTo>
                    <a:pt x="0" y="91"/>
                  </a:moveTo>
                  <a:lnTo>
                    <a:pt x="78" y="45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11" name="Freeform 137"/>
            <p:cNvSpPr>
              <a:spLocks/>
            </p:cNvSpPr>
            <p:nvPr/>
          </p:nvSpPr>
          <p:spPr bwMode="auto">
            <a:xfrm>
              <a:off x="1735" y="3837"/>
              <a:ext cx="53" cy="67"/>
            </a:xfrm>
            <a:custGeom>
              <a:avLst/>
              <a:gdLst>
                <a:gd name="T0" fmla="*/ 24 w 78"/>
                <a:gd name="T1" fmla="*/ 18 h 91"/>
                <a:gd name="T2" fmla="*/ 0 w 78"/>
                <a:gd name="T3" fmla="*/ 36 h 91"/>
                <a:gd name="T4" fmla="*/ 0 w 78"/>
                <a:gd name="T5" fmla="*/ 0 h 91"/>
                <a:gd name="T6" fmla="*/ 24 w 78"/>
                <a:gd name="T7" fmla="*/ 1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91"/>
                <a:gd name="T14" fmla="*/ 78 w 78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91">
                  <a:moveTo>
                    <a:pt x="78" y="45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78" y="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12" name="Line 138"/>
            <p:cNvSpPr>
              <a:spLocks noChangeShapeType="1"/>
            </p:cNvSpPr>
            <p:nvPr/>
          </p:nvSpPr>
          <p:spPr bwMode="auto">
            <a:xfrm flipV="1">
              <a:off x="1735" y="3871"/>
              <a:ext cx="53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13" name="Line 139"/>
            <p:cNvSpPr>
              <a:spLocks noChangeShapeType="1"/>
            </p:cNvSpPr>
            <p:nvPr/>
          </p:nvSpPr>
          <p:spPr bwMode="auto">
            <a:xfrm flipH="1">
              <a:off x="1649" y="3871"/>
              <a:ext cx="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14" name="Rectangle 140"/>
            <p:cNvSpPr>
              <a:spLocks noChangeArrowheads="1"/>
            </p:cNvSpPr>
            <p:nvPr/>
          </p:nvSpPr>
          <p:spPr bwMode="auto">
            <a:xfrm>
              <a:off x="1090" y="3800"/>
              <a:ext cx="5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m(s: string)</a:t>
              </a:r>
              <a:endParaRPr lang="es-ES" altLang="es-UY" sz="2800" b="1"/>
            </a:p>
          </p:txBody>
        </p:sp>
        <p:sp>
          <p:nvSpPr>
            <p:cNvPr id="5215" name="Line 141"/>
            <p:cNvSpPr>
              <a:spLocks noChangeShapeType="1"/>
            </p:cNvSpPr>
            <p:nvPr/>
          </p:nvSpPr>
          <p:spPr bwMode="auto">
            <a:xfrm>
              <a:off x="762" y="4139"/>
              <a:ext cx="120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16" name="Rectangle 143"/>
            <p:cNvSpPr>
              <a:spLocks noChangeArrowheads="1"/>
            </p:cNvSpPr>
            <p:nvPr/>
          </p:nvSpPr>
          <p:spPr bwMode="auto">
            <a:xfrm>
              <a:off x="2276" y="406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B</a:t>
              </a:r>
              <a:endParaRPr lang="es-ES" altLang="es-UY" sz="2800" b="1"/>
            </a:p>
          </p:txBody>
        </p:sp>
      </p:grpSp>
      <p:grpSp>
        <p:nvGrpSpPr>
          <p:cNvPr id="5125" name="Group 150"/>
          <p:cNvGrpSpPr>
            <a:grpSpLocks/>
          </p:cNvGrpSpPr>
          <p:nvPr/>
        </p:nvGrpSpPr>
        <p:grpSpPr bwMode="auto">
          <a:xfrm>
            <a:off x="1187450" y="333375"/>
            <a:ext cx="7056438" cy="3816350"/>
            <a:chOff x="839" y="1710"/>
            <a:chExt cx="4204" cy="2174"/>
          </a:xfrm>
        </p:grpSpPr>
        <p:sp>
          <p:nvSpPr>
            <p:cNvPr id="5126" name="Freeform 151"/>
            <p:cNvSpPr>
              <a:spLocks noEditPoints="1"/>
            </p:cNvSpPr>
            <p:nvPr/>
          </p:nvSpPr>
          <p:spPr bwMode="auto">
            <a:xfrm>
              <a:off x="4420" y="1710"/>
              <a:ext cx="593" cy="836"/>
            </a:xfrm>
            <a:custGeom>
              <a:avLst/>
              <a:gdLst>
                <a:gd name="T0" fmla="*/ 0 w 1076"/>
                <a:gd name="T1" fmla="*/ 504 h 1077"/>
                <a:gd name="T2" fmla="*/ 158 w 1076"/>
                <a:gd name="T3" fmla="*/ 504 h 1077"/>
                <a:gd name="T4" fmla="*/ 158 w 1076"/>
                <a:gd name="T5" fmla="*/ 64 h 1077"/>
                <a:gd name="T6" fmla="*/ 0 w 1076"/>
                <a:gd name="T7" fmla="*/ 64 h 1077"/>
                <a:gd name="T8" fmla="*/ 0 w 1076"/>
                <a:gd name="T9" fmla="*/ 504 h 1077"/>
                <a:gd name="T10" fmla="*/ 23 w 1076"/>
                <a:gd name="T11" fmla="*/ 64 h 1077"/>
                <a:gd name="T12" fmla="*/ 158 w 1076"/>
                <a:gd name="T13" fmla="*/ 64 h 1077"/>
                <a:gd name="T14" fmla="*/ 158 w 1076"/>
                <a:gd name="T15" fmla="*/ 441 h 1077"/>
                <a:gd name="T16" fmla="*/ 180 w 1076"/>
                <a:gd name="T17" fmla="*/ 441 h 1077"/>
                <a:gd name="T18" fmla="*/ 180 w 1076"/>
                <a:gd name="T19" fmla="*/ 0 h 1077"/>
                <a:gd name="T20" fmla="*/ 23 w 1076"/>
                <a:gd name="T21" fmla="*/ 0 h 1077"/>
                <a:gd name="T22" fmla="*/ 23 w 1076"/>
                <a:gd name="T23" fmla="*/ 64 h 10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6"/>
                <a:gd name="T37" fmla="*/ 0 h 1077"/>
                <a:gd name="T38" fmla="*/ 1076 w 1076"/>
                <a:gd name="T39" fmla="*/ 1077 h 10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6" h="1077">
                  <a:moveTo>
                    <a:pt x="0" y="1077"/>
                  </a:moveTo>
                  <a:lnTo>
                    <a:pt x="943" y="1077"/>
                  </a:lnTo>
                  <a:lnTo>
                    <a:pt x="943" y="135"/>
                  </a:lnTo>
                  <a:lnTo>
                    <a:pt x="0" y="135"/>
                  </a:lnTo>
                  <a:lnTo>
                    <a:pt x="0" y="1077"/>
                  </a:lnTo>
                  <a:close/>
                  <a:moveTo>
                    <a:pt x="135" y="135"/>
                  </a:moveTo>
                  <a:lnTo>
                    <a:pt x="943" y="135"/>
                  </a:lnTo>
                  <a:lnTo>
                    <a:pt x="943" y="943"/>
                  </a:lnTo>
                  <a:lnTo>
                    <a:pt x="1076" y="943"/>
                  </a:lnTo>
                  <a:lnTo>
                    <a:pt x="1076" y="0"/>
                  </a:lnTo>
                  <a:lnTo>
                    <a:pt x="135" y="0"/>
                  </a:lnTo>
                  <a:lnTo>
                    <a:pt x="135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27" name="Rectangle 152"/>
            <p:cNvSpPr>
              <a:spLocks noChangeArrowheads="1"/>
            </p:cNvSpPr>
            <p:nvPr/>
          </p:nvSpPr>
          <p:spPr bwMode="auto">
            <a:xfrm>
              <a:off x="4420" y="1815"/>
              <a:ext cx="519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128" name="Freeform 153"/>
            <p:cNvSpPr>
              <a:spLocks/>
            </p:cNvSpPr>
            <p:nvPr/>
          </p:nvSpPr>
          <p:spPr bwMode="auto">
            <a:xfrm>
              <a:off x="4495" y="1710"/>
              <a:ext cx="518" cy="731"/>
            </a:xfrm>
            <a:custGeom>
              <a:avLst/>
              <a:gdLst>
                <a:gd name="T0" fmla="*/ 0 w 941"/>
                <a:gd name="T1" fmla="*/ 63 h 943"/>
                <a:gd name="T2" fmla="*/ 135 w 941"/>
                <a:gd name="T3" fmla="*/ 63 h 943"/>
                <a:gd name="T4" fmla="*/ 135 w 941"/>
                <a:gd name="T5" fmla="*/ 440 h 943"/>
                <a:gd name="T6" fmla="*/ 157 w 941"/>
                <a:gd name="T7" fmla="*/ 440 h 943"/>
                <a:gd name="T8" fmla="*/ 157 w 941"/>
                <a:gd name="T9" fmla="*/ 0 h 943"/>
                <a:gd name="T10" fmla="*/ 0 w 941"/>
                <a:gd name="T11" fmla="*/ 0 h 943"/>
                <a:gd name="T12" fmla="*/ 0 w 941"/>
                <a:gd name="T13" fmla="*/ 63 h 9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1"/>
                <a:gd name="T22" fmla="*/ 0 h 943"/>
                <a:gd name="T23" fmla="*/ 941 w 941"/>
                <a:gd name="T24" fmla="*/ 943 h 9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1" h="943">
                  <a:moveTo>
                    <a:pt x="0" y="135"/>
                  </a:moveTo>
                  <a:lnTo>
                    <a:pt x="808" y="135"/>
                  </a:lnTo>
                  <a:lnTo>
                    <a:pt x="808" y="943"/>
                  </a:lnTo>
                  <a:lnTo>
                    <a:pt x="941" y="943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29" name="Line 154"/>
            <p:cNvSpPr>
              <a:spLocks noChangeShapeType="1"/>
            </p:cNvSpPr>
            <p:nvPr/>
          </p:nvSpPr>
          <p:spPr bwMode="auto">
            <a:xfrm>
              <a:off x="4627" y="2177"/>
              <a:ext cx="10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30" name="Rectangle 155"/>
            <p:cNvSpPr>
              <a:spLocks noChangeArrowheads="1"/>
            </p:cNvSpPr>
            <p:nvPr/>
          </p:nvSpPr>
          <p:spPr bwMode="auto">
            <a:xfrm>
              <a:off x="4625" y="2053"/>
              <a:ext cx="12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B</a:t>
              </a:r>
              <a:endParaRPr lang="es-ES" altLang="es-UY" sz="2800" b="1"/>
            </a:p>
          </p:txBody>
        </p:sp>
        <p:sp>
          <p:nvSpPr>
            <p:cNvPr id="5131" name="Rectangle 156"/>
            <p:cNvSpPr>
              <a:spLocks noChangeArrowheads="1"/>
            </p:cNvSpPr>
            <p:nvPr/>
          </p:nvSpPr>
          <p:spPr bwMode="auto">
            <a:xfrm>
              <a:off x="1820" y="2016"/>
              <a:ext cx="591" cy="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132" name="Rectangle 157"/>
            <p:cNvSpPr>
              <a:spLocks noChangeArrowheads="1"/>
            </p:cNvSpPr>
            <p:nvPr/>
          </p:nvSpPr>
          <p:spPr bwMode="auto">
            <a:xfrm>
              <a:off x="1820" y="2016"/>
              <a:ext cx="591" cy="2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133" name="Line 158"/>
            <p:cNvSpPr>
              <a:spLocks noChangeShapeType="1"/>
            </p:cNvSpPr>
            <p:nvPr/>
          </p:nvSpPr>
          <p:spPr bwMode="auto">
            <a:xfrm>
              <a:off x="2062" y="2177"/>
              <a:ext cx="10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34" name="Rectangle 159"/>
            <p:cNvSpPr>
              <a:spLocks noChangeArrowheads="1"/>
            </p:cNvSpPr>
            <p:nvPr/>
          </p:nvSpPr>
          <p:spPr bwMode="auto">
            <a:xfrm>
              <a:off x="2062" y="2053"/>
              <a:ext cx="12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 A</a:t>
              </a:r>
              <a:endParaRPr lang="es-ES" altLang="es-UY" sz="2800" b="1"/>
            </a:p>
          </p:txBody>
        </p:sp>
        <p:sp>
          <p:nvSpPr>
            <p:cNvPr id="5135" name="Line 160"/>
            <p:cNvSpPr>
              <a:spLocks noChangeShapeType="1"/>
            </p:cNvSpPr>
            <p:nvPr/>
          </p:nvSpPr>
          <p:spPr bwMode="auto">
            <a:xfrm>
              <a:off x="3897" y="1848"/>
              <a:ext cx="7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36" name="Freeform 161"/>
            <p:cNvSpPr>
              <a:spLocks/>
            </p:cNvSpPr>
            <p:nvPr/>
          </p:nvSpPr>
          <p:spPr bwMode="auto">
            <a:xfrm>
              <a:off x="3922" y="1795"/>
              <a:ext cx="49" cy="105"/>
            </a:xfrm>
            <a:custGeom>
              <a:avLst/>
              <a:gdLst>
                <a:gd name="T0" fmla="*/ 0 w 90"/>
                <a:gd name="T1" fmla="*/ 0 h 135"/>
                <a:gd name="T2" fmla="*/ 15 w 90"/>
                <a:gd name="T3" fmla="*/ 32 h 135"/>
                <a:gd name="T4" fmla="*/ 0 w 90"/>
                <a:gd name="T5" fmla="*/ 64 h 135"/>
                <a:gd name="T6" fmla="*/ 0 60000 65536"/>
                <a:gd name="T7" fmla="*/ 0 60000 65536"/>
                <a:gd name="T8" fmla="*/ 0 60000 65536"/>
                <a:gd name="T9" fmla="*/ 0 w 90"/>
                <a:gd name="T10" fmla="*/ 0 h 135"/>
                <a:gd name="T11" fmla="*/ 90 w 90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35">
                  <a:moveTo>
                    <a:pt x="0" y="0"/>
                  </a:moveTo>
                  <a:lnTo>
                    <a:pt x="90" y="68"/>
                  </a:lnTo>
                  <a:lnTo>
                    <a:pt x="0" y="13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37" name="Rectangle 162"/>
            <p:cNvSpPr>
              <a:spLocks noChangeArrowheads="1"/>
            </p:cNvSpPr>
            <p:nvPr/>
          </p:nvSpPr>
          <p:spPr bwMode="auto">
            <a:xfrm>
              <a:off x="2789" y="1774"/>
              <a:ext cx="96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1*:[for each] e:= next()</a:t>
              </a:r>
              <a:endParaRPr lang="es-ES" altLang="es-UY" sz="2800" b="1"/>
            </a:p>
          </p:txBody>
        </p:sp>
        <p:sp>
          <p:nvSpPr>
            <p:cNvPr id="5138" name="Line 163"/>
            <p:cNvSpPr>
              <a:spLocks noChangeShapeType="1"/>
            </p:cNvSpPr>
            <p:nvPr/>
          </p:nvSpPr>
          <p:spPr bwMode="auto">
            <a:xfrm>
              <a:off x="2411" y="2127"/>
              <a:ext cx="200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39" name="Rectangle 164"/>
            <p:cNvSpPr>
              <a:spLocks noChangeArrowheads="1"/>
            </p:cNvSpPr>
            <p:nvPr/>
          </p:nvSpPr>
          <p:spPr bwMode="auto">
            <a:xfrm>
              <a:off x="3742" y="2127"/>
              <a:ext cx="59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«association»</a:t>
              </a:r>
              <a:endParaRPr lang="es-ES" altLang="es-UY" sz="2800" b="1"/>
            </a:p>
          </p:txBody>
        </p:sp>
        <p:sp>
          <p:nvSpPr>
            <p:cNvPr id="5140" name="Freeform 165"/>
            <p:cNvSpPr>
              <a:spLocks noEditPoints="1"/>
            </p:cNvSpPr>
            <p:nvPr/>
          </p:nvSpPr>
          <p:spPr bwMode="auto">
            <a:xfrm>
              <a:off x="1719" y="1813"/>
              <a:ext cx="42" cy="70"/>
            </a:xfrm>
            <a:custGeom>
              <a:avLst/>
              <a:gdLst>
                <a:gd name="T0" fmla="*/ 13 w 77"/>
                <a:gd name="T1" fmla="*/ 21 h 90"/>
                <a:gd name="T2" fmla="*/ 0 w 77"/>
                <a:gd name="T3" fmla="*/ 42 h 90"/>
                <a:gd name="T4" fmla="*/ 0 w 77"/>
                <a:gd name="T5" fmla="*/ 0 h 90"/>
                <a:gd name="T6" fmla="*/ 13 w 77"/>
                <a:gd name="T7" fmla="*/ 21 h 90"/>
                <a:gd name="T8" fmla="*/ 0 w 77"/>
                <a:gd name="T9" fmla="*/ 42 h 90"/>
                <a:gd name="T10" fmla="*/ 13 w 77"/>
                <a:gd name="T11" fmla="*/ 21 h 90"/>
                <a:gd name="T12" fmla="*/ 0 w 77"/>
                <a:gd name="T13" fmla="*/ 42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90"/>
                <a:gd name="T23" fmla="*/ 77 w 77"/>
                <a:gd name="T24" fmla="*/ 90 h 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90">
                  <a:moveTo>
                    <a:pt x="77" y="45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77" y="45"/>
                  </a:lnTo>
                  <a:close/>
                  <a:moveTo>
                    <a:pt x="0" y="90"/>
                  </a:moveTo>
                  <a:lnTo>
                    <a:pt x="77" y="45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41" name="Freeform 166"/>
            <p:cNvSpPr>
              <a:spLocks/>
            </p:cNvSpPr>
            <p:nvPr/>
          </p:nvSpPr>
          <p:spPr bwMode="auto">
            <a:xfrm>
              <a:off x="1719" y="1813"/>
              <a:ext cx="42" cy="70"/>
            </a:xfrm>
            <a:custGeom>
              <a:avLst/>
              <a:gdLst>
                <a:gd name="T0" fmla="*/ 13 w 77"/>
                <a:gd name="T1" fmla="*/ 21 h 90"/>
                <a:gd name="T2" fmla="*/ 0 w 77"/>
                <a:gd name="T3" fmla="*/ 42 h 90"/>
                <a:gd name="T4" fmla="*/ 0 w 77"/>
                <a:gd name="T5" fmla="*/ 0 h 90"/>
                <a:gd name="T6" fmla="*/ 13 w 77"/>
                <a:gd name="T7" fmla="*/ 21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0"/>
                <a:gd name="T14" fmla="*/ 77 w 77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0">
                  <a:moveTo>
                    <a:pt x="77" y="45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77" y="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42" name="Line 167"/>
            <p:cNvSpPr>
              <a:spLocks noChangeShapeType="1"/>
            </p:cNvSpPr>
            <p:nvPr/>
          </p:nvSpPr>
          <p:spPr bwMode="auto">
            <a:xfrm flipV="1">
              <a:off x="1719" y="1848"/>
              <a:ext cx="42" cy="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43" name="Line 168"/>
            <p:cNvSpPr>
              <a:spLocks noChangeShapeType="1"/>
            </p:cNvSpPr>
            <p:nvPr/>
          </p:nvSpPr>
          <p:spPr bwMode="auto">
            <a:xfrm flipH="1">
              <a:off x="1648" y="1848"/>
              <a:ext cx="71" cy="2"/>
            </a:xfrm>
            <a:prstGeom prst="line">
              <a:avLst/>
            </a:prstGeom>
            <a:noFill/>
            <a:ln w="57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44" name="Rectangle 169"/>
            <p:cNvSpPr>
              <a:spLocks noChangeArrowheads="1"/>
            </p:cNvSpPr>
            <p:nvPr/>
          </p:nvSpPr>
          <p:spPr bwMode="auto">
            <a:xfrm>
              <a:off x="839" y="1774"/>
              <a:ext cx="71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f (s: string, i: int)</a:t>
              </a:r>
              <a:endParaRPr lang="es-ES" altLang="es-UY" sz="2800" b="1"/>
            </a:p>
          </p:txBody>
        </p:sp>
        <p:sp>
          <p:nvSpPr>
            <p:cNvPr id="5145" name="Line 170"/>
            <p:cNvSpPr>
              <a:spLocks noChangeShapeType="1"/>
            </p:cNvSpPr>
            <p:nvPr/>
          </p:nvSpPr>
          <p:spPr bwMode="auto">
            <a:xfrm>
              <a:off x="839" y="2127"/>
              <a:ext cx="981" cy="2"/>
            </a:xfrm>
            <a:prstGeom prst="line">
              <a:avLst/>
            </a:prstGeom>
            <a:noFill/>
            <a:ln w="57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46" name="Rectangle 171"/>
            <p:cNvSpPr>
              <a:spLocks noChangeArrowheads="1"/>
            </p:cNvSpPr>
            <p:nvPr/>
          </p:nvSpPr>
          <p:spPr bwMode="auto">
            <a:xfrm>
              <a:off x="4420" y="3661"/>
              <a:ext cx="593" cy="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147" name="Rectangle 172"/>
            <p:cNvSpPr>
              <a:spLocks noChangeArrowheads="1"/>
            </p:cNvSpPr>
            <p:nvPr/>
          </p:nvSpPr>
          <p:spPr bwMode="auto">
            <a:xfrm>
              <a:off x="4420" y="3661"/>
              <a:ext cx="593" cy="2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UY" altLang="es-UY"/>
            </a:p>
          </p:txBody>
        </p:sp>
        <p:sp>
          <p:nvSpPr>
            <p:cNvPr id="5148" name="Line 173"/>
            <p:cNvSpPr>
              <a:spLocks noChangeShapeType="1"/>
            </p:cNvSpPr>
            <p:nvPr/>
          </p:nvSpPr>
          <p:spPr bwMode="auto">
            <a:xfrm>
              <a:off x="4639" y="3822"/>
              <a:ext cx="157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49" name="Rectangle 174"/>
            <p:cNvSpPr>
              <a:spLocks noChangeArrowheads="1"/>
            </p:cNvSpPr>
            <p:nvPr/>
          </p:nvSpPr>
          <p:spPr bwMode="auto">
            <a:xfrm>
              <a:off x="4639" y="3699"/>
              <a:ext cx="17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e: B</a:t>
              </a:r>
              <a:endParaRPr lang="es-ES" altLang="es-UY" sz="2800" b="1"/>
            </a:p>
          </p:txBody>
        </p:sp>
        <p:sp>
          <p:nvSpPr>
            <p:cNvPr id="5150" name="Line 175"/>
            <p:cNvSpPr>
              <a:spLocks noChangeShapeType="1"/>
            </p:cNvSpPr>
            <p:nvPr/>
          </p:nvSpPr>
          <p:spPr bwMode="auto">
            <a:xfrm>
              <a:off x="3622" y="2604"/>
              <a:ext cx="67" cy="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51" name="Freeform 176"/>
            <p:cNvSpPr>
              <a:spLocks/>
            </p:cNvSpPr>
            <p:nvPr/>
          </p:nvSpPr>
          <p:spPr bwMode="auto">
            <a:xfrm>
              <a:off x="3629" y="2573"/>
              <a:ext cx="60" cy="93"/>
            </a:xfrm>
            <a:custGeom>
              <a:avLst/>
              <a:gdLst>
                <a:gd name="T0" fmla="*/ 9 w 109"/>
                <a:gd name="T1" fmla="*/ 0 h 122"/>
                <a:gd name="T2" fmla="*/ 18 w 109"/>
                <a:gd name="T3" fmla="*/ 43 h 122"/>
                <a:gd name="T4" fmla="*/ 0 w 109"/>
                <a:gd name="T5" fmla="*/ 54 h 122"/>
                <a:gd name="T6" fmla="*/ 0 60000 65536"/>
                <a:gd name="T7" fmla="*/ 0 60000 65536"/>
                <a:gd name="T8" fmla="*/ 0 60000 65536"/>
                <a:gd name="T9" fmla="*/ 0 w 109"/>
                <a:gd name="T10" fmla="*/ 0 h 122"/>
                <a:gd name="T11" fmla="*/ 109 w 109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22">
                  <a:moveTo>
                    <a:pt x="56" y="0"/>
                  </a:moveTo>
                  <a:lnTo>
                    <a:pt x="109" y="99"/>
                  </a:lnTo>
                  <a:lnTo>
                    <a:pt x="0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52" name="Rectangle 177"/>
            <p:cNvSpPr>
              <a:spLocks noChangeArrowheads="1"/>
            </p:cNvSpPr>
            <p:nvPr/>
          </p:nvSpPr>
          <p:spPr bwMode="auto">
            <a:xfrm rot="1500000">
              <a:off x="3310" y="2330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2</a:t>
              </a:r>
              <a:endParaRPr lang="es-ES" altLang="es-UY" sz="2800" b="1"/>
            </a:p>
          </p:txBody>
        </p:sp>
        <p:sp>
          <p:nvSpPr>
            <p:cNvPr id="5153" name="Rectangle 178"/>
            <p:cNvSpPr>
              <a:spLocks noChangeArrowheads="1"/>
            </p:cNvSpPr>
            <p:nvPr/>
          </p:nvSpPr>
          <p:spPr bwMode="auto">
            <a:xfrm rot="1500000">
              <a:off x="3353" y="2355"/>
              <a:ext cx="3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*</a:t>
              </a:r>
              <a:endParaRPr lang="es-ES" altLang="es-UY" sz="2800" b="1"/>
            </a:p>
          </p:txBody>
        </p:sp>
        <p:sp>
          <p:nvSpPr>
            <p:cNvPr id="5154" name="Rectangle 179"/>
            <p:cNvSpPr>
              <a:spLocks noChangeArrowheads="1"/>
            </p:cNvSpPr>
            <p:nvPr/>
          </p:nvSpPr>
          <p:spPr bwMode="auto">
            <a:xfrm rot="1500000">
              <a:off x="3385" y="2371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</a:t>
              </a:r>
              <a:endParaRPr lang="es-ES" altLang="es-UY" sz="2800" b="1"/>
            </a:p>
          </p:txBody>
        </p:sp>
        <p:sp>
          <p:nvSpPr>
            <p:cNvPr id="5155" name="Rectangle 180"/>
            <p:cNvSpPr>
              <a:spLocks noChangeArrowheads="1"/>
            </p:cNvSpPr>
            <p:nvPr/>
          </p:nvSpPr>
          <p:spPr bwMode="auto">
            <a:xfrm rot="1500000">
              <a:off x="3414" y="2386"/>
              <a:ext cx="2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 </a:t>
              </a:r>
              <a:endParaRPr lang="es-ES" altLang="es-UY" sz="2800" b="1"/>
            </a:p>
          </p:txBody>
        </p:sp>
        <p:sp>
          <p:nvSpPr>
            <p:cNvPr id="5156" name="Rectangle 181"/>
            <p:cNvSpPr>
              <a:spLocks noChangeArrowheads="1"/>
            </p:cNvSpPr>
            <p:nvPr/>
          </p:nvSpPr>
          <p:spPr bwMode="auto">
            <a:xfrm rot="1500000">
              <a:off x="3427" y="2418"/>
              <a:ext cx="8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m</a:t>
              </a:r>
              <a:endParaRPr lang="es-ES" altLang="es-UY" sz="2800" b="1"/>
            </a:p>
          </p:txBody>
        </p:sp>
        <p:sp>
          <p:nvSpPr>
            <p:cNvPr id="5157" name="Rectangle 182"/>
            <p:cNvSpPr>
              <a:spLocks noChangeArrowheads="1"/>
            </p:cNvSpPr>
            <p:nvPr/>
          </p:nvSpPr>
          <p:spPr bwMode="auto">
            <a:xfrm rot="1500000">
              <a:off x="3497" y="2449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(</a:t>
              </a:r>
              <a:endParaRPr lang="es-ES" altLang="es-UY" sz="2800" b="1"/>
            </a:p>
          </p:txBody>
        </p:sp>
        <p:sp>
          <p:nvSpPr>
            <p:cNvPr id="5158" name="Rectangle 183"/>
            <p:cNvSpPr>
              <a:spLocks noChangeArrowheads="1"/>
            </p:cNvSpPr>
            <p:nvPr/>
          </p:nvSpPr>
          <p:spPr bwMode="auto">
            <a:xfrm rot="1500000">
              <a:off x="3523" y="2468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s</a:t>
              </a:r>
              <a:endParaRPr lang="es-ES" altLang="es-UY" sz="2800" b="1"/>
            </a:p>
          </p:txBody>
        </p:sp>
        <p:sp>
          <p:nvSpPr>
            <p:cNvPr id="5159" name="Rectangle 184"/>
            <p:cNvSpPr>
              <a:spLocks noChangeArrowheads="1"/>
            </p:cNvSpPr>
            <p:nvPr/>
          </p:nvSpPr>
          <p:spPr bwMode="auto">
            <a:xfrm rot="1500000">
              <a:off x="3562" y="2492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)</a:t>
              </a:r>
              <a:endParaRPr lang="es-ES" altLang="es-UY" sz="2800" b="1"/>
            </a:p>
          </p:txBody>
        </p:sp>
        <p:sp>
          <p:nvSpPr>
            <p:cNvPr id="5160" name="Line 185"/>
            <p:cNvSpPr>
              <a:spLocks noChangeShapeType="1"/>
            </p:cNvSpPr>
            <p:nvPr/>
          </p:nvSpPr>
          <p:spPr bwMode="auto">
            <a:xfrm>
              <a:off x="3658" y="2792"/>
              <a:ext cx="67" cy="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61" name="Freeform 186"/>
            <p:cNvSpPr>
              <a:spLocks/>
            </p:cNvSpPr>
            <p:nvPr/>
          </p:nvSpPr>
          <p:spPr bwMode="auto">
            <a:xfrm>
              <a:off x="3665" y="2759"/>
              <a:ext cx="60" cy="95"/>
            </a:xfrm>
            <a:custGeom>
              <a:avLst/>
              <a:gdLst>
                <a:gd name="T0" fmla="*/ 9 w 110"/>
                <a:gd name="T1" fmla="*/ 0 h 122"/>
                <a:gd name="T2" fmla="*/ 18 w 110"/>
                <a:gd name="T3" fmla="*/ 48 h 122"/>
                <a:gd name="T4" fmla="*/ 0 w 110"/>
                <a:gd name="T5" fmla="*/ 58 h 122"/>
                <a:gd name="T6" fmla="*/ 0 60000 65536"/>
                <a:gd name="T7" fmla="*/ 0 60000 65536"/>
                <a:gd name="T8" fmla="*/ 0 60000 65536"/>
                <a:gd name="T9" fmla="*/ 0 w 110"/>
                <a:gd name="T10" fmla="*/ 0 h 122"/>
                <a:gd name="T11" fmla="*/ 110 w 110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22">
                  <a:moveTo>
                    <a:pt x="58" y="0"/>
                  </a:moveTo>
                  <a:lnTo>
                    <a:pt x="110" y="100"/>
                  </a:lnTo>
                  <a:lnTo>
                    <a:pt x="0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62" name="Rectangle 187"/>
            <p:cNvSpPr>
              <a:spLocks noChangeArrowheads="1"/>
            </p:cNvSpPr>
            <p:nvPr/>
          </p:nvSpPr>
          <p:spPr bwMode="auto">
            <a:xfrm rot="1500000">
              <a:off x="3184" y="2409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3</a:t>
              </a:r>
              <a:endParaRPr lang="es-ES" altLang="es-UY" sz="2800" b="1"/>
            </a:p>
          </p:txBody>
        </p:sp>
        <p:sp>
          <p:nvSpPr>
            <p:cNvPr id="5163" name="Rectangle 188"/>
            <p:cNvSpPr>
              <a:spLocks noChangeArrowheads="1"/>
            </p:cNvSpPr>
            <p:nvPr/>
          </p:nvSpPr>
          <p:spPr bwMode="auto">
            <a:xfrm rot="1500000">
              <a:off x="3230" y="2436"/>
              <a:ext cx="3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*</a:t>
              </a:r>
              <a:endParaRPr lang="es-ES" altLang="es-UY" sz="2800" b="1"/>
            </a:p>
          </p:txBody>
        </p:sp>
        <p:sp>
          <p:nvSpPr>
            <p:cNvPr id="5164" name="Rectangle 189"/>
            <p:cNvSpPr>
              <a:spLocks noChangeArrowheads="1"/>
            </p:cNvSpPr>
            <p:nvPr/>
          </p:nvSpPr>
          <p:spPr bwMode="auto">
            <a:xfrm rot="1500000">
              <a:off x="3260" y="2454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</a:t>
              </a:r>
              <a:endParaRPr lang="es-ES" altLang="es-UY" sz="2800" b="1"/>
            </a:p>
          </p:txBody>
        </p:sp>
        <p:sp>
          <p:nvSpPr>
            <p:cNvPr id="5165" name="Rectangle 190"/>
            <p:cNvSpPr>
              <a:spLocks noChangeArrowheads="1"/>
            </p:cNvSpPr>
            <p:nvPr/>
          </p:nvSpPr>
          <p:spPr bwMode="auto">
            <a:xfrm rot="1500000">
              <a:off x="3289" y="2468"/>
              <a:ext cx="2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 </a:t>
              </a:r>
              <a:endParaRPr lang="es-ES" altLang="es-UY" sz="2800" b="1"/>
            </a:p>
          </p:txBody>
        </p:sp>
        <p:sp>
          <p:nvSpPr>
            <p:cNvPr id="5166" name="Rectangle 191"/>
            <p:cNvSpPr>
              <a:spLocks noChangeArrowheads="1"/>
            </p:cNvSpPr>
            <p:nvPr/>
          </p:nvSpPr>
          <p:spPr bwMode="auto">
            <a:xfrm rot="1500000">
              <a:off x="3303" y="2490"/>
              <a:ext cx="5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b</a:t>
              </a:r>
              <a:endParaRPr lang="es-ES" altLang="es-UY" sz="2800" b="1"/>
            </a:p>
          </p:txBody>
        </p:sp>
        <p:sp>
          <p:nvSpPr>
            <p:cNvPr id="5167" name="Rectangle 192"/>
            <p:cNvSpPr>
              <a:spLocks noChangeArrowheads="1"/>
            </p:cNvSpPr>
            <p:nvPr/>
          </p:nvSpPr>
          <p:spPr bwMode="auto">
            <a:xfrm rot="1500000">
              <a:off x="3356" y="2511"/>
              <a:ext cx="2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 </a:t>
              </a:r>
              <a:endParaRPr lang="es-ES" altLang="es-UY" sz="2800" b="1"/>
            </a:p>
          </p:txBody>
        </p:sp>
        <p:sp>
          <p:nvSpPr>
            <p:cNvPr id="5168" name="Rectangle 193"/>
            <p:cNvSpPr>
              <a:spLocks noChangeArrowheads="1"/>
            </p:cNvSpPr>
            <p:nvPr/>
          </p:nvSpPr>
          <p:spPr bwMode="auto">
            <a:xfrm rot="1500000">
              <a:off x="3371" y="2527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</a:t>
              </a:r>
              <a:endParaRPr lang="es-ES" altLang="es-UY" sz="2800" b="1"/>
            </a:p>
          </p:txBody>
        </p:sp>
        <p:sp>
          <p:nvSpPr>
            <p:cNvPr id="5169" name="Rectangle 194"/>
            <p:cNvSpPr>
              <a:spLocks noChangeArrowheads="1"/>
            </p:cNvSpPr>
            <p:nvPr/>
          </p:nvSpPr>
          <p:spPr bwMode="auto">
            <a:xfrm rot="1500000">
              <a:off x="3392" y="2551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=</a:t>
              </a:r>
              <a:endParaRPr lang="es-ES" altLang="es-UY" sz="2800" b="1"/>
            </a:p>
          </p:txBody>
        </p:sp>
        <p:sp>
          <p:nvSpPr>
            <p:cNvPr id="5170" name="Rectangle 195"/>
            <p:cNvSpPr>
              <a:spLocks noChangeArrowheads="1"/>
            </p:cNvSpPr>
            <p:nvPr/>
          </p:nvSpPr>
          <p:spPr bwMode="auto">
            <a:xfrm rot="1500000">
              <a:off x="3447" y="2572"/>
              <a:ext cx="2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 </a:t>
              </a:r>
              <a:endParaRPr lang="es-ES" altLang="es-UY" sz="2800" b="1"/>
            </a:p>
          </p:txBody>
        </p:sp>
        <p:sp>
          <p:nvSpPr>
            <p:cNvPr id="5171" name="Rectangle 196"/>
            <p:cNvSpPr>
              <a:spLocks noChangeArrowheads="1"/>
            </p:cNvSpPr>
            <p:nvPr/>
          </p:nvSpPr>
          <p:spPr bwMode="auto">
            <a:xfrm rot="1500000">
              <a:off x="3461" y="2586"/>
              <a:ext cx="2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i</a:t>
              </a:r>
              <a:endParaRPr lang="es-ES" altLang="es-UY" sz="2800" b="1"/>
            </a:p>
          </p:txBody>
        </p:sp>
        <p:sp>
          <p:nvSpPr>
            <p:cNvPr id="5172" name="Rectangle 197"/>
            <p:cNvSpPr>
              <a:spLocks noChangeArrowheads="1"/>
            </p:cNvSpPr>
            <p:nvPr/>
          </p:nvSpPr>
          <p:spPr bwMode="auto">
            <a:xfrm rot="1500000">
              <a:off x="3480" y="2605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s</a:t>
              </a:r>
              <a:endParaRPr lang="es-ES" altLang="es-UY" sz="2800" b="1"/>
            </a:p>
          </p:txBody>
        </p:sp>
        <p:sp>
          <p:nvSpPr>
            <p:cNvPr id="5173" name="Rectangle 198"/>
            <p:cNvSpPr>
              <a:spLocks noChangeArrowheads="1"/>
            </p:cNvSpPr>
            <p:nvPr/>
          </p:nvSpPr>
          <p:spPr bwMode="auto">
            <a:xfrm rot="1500000">
              <a:off x="3518" y="2639"/>
              <a:ext cx="6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X</a:t>
              </a:r>
              <a:endParaRPr lang="es-ES" altLang="es-UY" sz="2800" b="1"/>
            </a:p>
          </p:txBody>
        </p:sp>
        <p:sp>
          <p:nvSpPr>
            <p:cNvPr id="5174" name="Rectangle 199"/>
            <p:cNvSpPr>
              <a:spLocks noChangeArrowheads="1"/>
            </p:cNvSpPr>
            <p:nvPr/>
          </p:nvSpPr>
          <p:spPr bwMode="auto">
            <a:xfrm rot="1500000">
              <a:off x="3572" y="2664"/>
              <a:ext cx="3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(</a:t>
              </a:r>
              <a:endParaRPr lang="es-ES" altLang="es-UY" sz="2800" b="1"/>
            </a:p>
          </p:txBody>
        </p:sp>
        <p:sp>
          <p:nvSpPr>
            <p:cNvPr id="5175" name="Rectangle 200"/>
            <p:cNvSpPr>
              <a:spLocks noChangeArrowheads="1"/>
            </p:cNvSpPr>
            <p:nvPr/>
          </p:nvSpPr>
          <p:spPr bwMode="auto">
            <a:xfrm rot="1500000">
              <a:off x="3600" y="2682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)</a:t>
              </a:r>
              <a:endParaRPr lang="es-ES" altLang="es-UY" sz="2800" b="1"/>
            </a:p>
          </p:txBody>
        </p:sp>
        <p:sp>
          <p:nvSpPr>
            <p:cNvPr id="5176" name="Line 201"/>
            <p:cNvSpPr>
              <a:spLocks noChangeShapeType="1"/>
            </p:cNvSpPr>
            <p:nvPr/>
          </p:nvSpPr>
          <p:spPr bwMode="auto">
            <a:xfrm>
              <a:off x="3577" y="2903"/>
              <a:ext cx="67" cy="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77" name="Freeform 202"/>
            <p:cNvSpPr>
              <a:spLocks/>
            </p:cNvSpPr>
            <p:nvPr/>
          </p:nvSpPr>
          <p:spPr bwMode="auto">
            <a:xfrm>
              <a:off x="3583" y="2872"/>
              <a:ext cx="61" cy="93"/>
            </a:xfrm>
            <a:custGeom>
              <a:avLst/>
              <a:gdLst>
                <a:gd name="T0" fmla="*/ 10 w 110"/>
                <a:gd name="T1" fmla="*/ 0 h 121"/>
                <a:gd name="T2" fmla="*/ 19 w 110"/>
                <a:gd name="T3" fmla="*/ 45 h 121"/>
                <a:gd name="T4" fmla="*/ 0 w 110"/>
                <a:gd name="T5" fmla="*/ 55 h 121"/>
                <a:gd name="T6" fmla="*/ 0 60000 65536"/>
                <a:gd name="T7" fmla="*/ 0 60000 65536"/>
                <a:gd name="T8" fmla="*/ 0 60000 65536"/>
                <a:gd name="T9" fmla="*/ 0 w 110"/>
                <a:gd name="T10" fmla="*/ 0 h 121"/>
                <a:gd name="T11" fmla="*/ 110 w 110"/>
                <a:gd name="T12" fmla="*/ 121 h 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21">
                  <a:moveTo>
                    <a:pt x="57" y="0"/>
                  </a:moveTo>
                  <a:lnTo>
                    <a:pt x="110" y="98"/>
                  </a:lnTo>
                  <a:lnTo>
                    <a:pt x="0" y="1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78" name="Rectangle 203"/>
            <p:cNvSpPr>
              <a:spLocks noChangeArrowheads="1"/>
            </p:cNvSpPr>
            <p:nvPr/>
          </p:nvSpPr>
          <p:spPr bwMode="auto">
            <a:xfrm rot="1500000">
              <a:off x="3177" y="2568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4</a:t>
              </a:r>
              <a:endParaRPr lang="es-ES" altLang="es-UY" sz="2800" b="1"/>
            </a:p>
          </p:txBody>
        </p:sp>
        <p:sp>
          <p:nvSpPr>
            <p:cNvPr id="5179" name="Rectangle 204"/>
            <p:cNvSpPr>
              <a:spLocks noChangeArrowheads="1"/>
            </p:cNvSpPr>
            <p:nvPr/>
          </p:nvSpPr>
          <p:spPr bwMode="auto">
            <a:xfrm rot="1500000">
              <a:off x="3219" y="2594"/>
              <a:ext cx="3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*</a:t>
              </a:r>
              <a:endParaRPr lang="es-ES" altLang="es-UY" sz="2800" b="1"/>
            </a:p>
          </p:txBody>
        </p:sp>
        <p:sp>
          <p:nvSpPr>
            <p:cNvPr id="5180" name="Rectangle 205"/>
            <p:cNvSpPr>
              <a:spLocks noChangeArrowheads="1"/>
            </p:cNvSpPr>
            <p:nvPr/>
          </p:nvSpPr>
          <p:spPr bwMode="auto">
            <a:xfrm rot="1500000">
              <a:off x="3253" y="2614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:</a:t>
              </a:r>
              <a:endParaRPr lang="es-ES" altLang="es-UY" sz="2800" b="1"/>
            </a:p>
          </p:txBody>
        </p:sp>
        <p:sp>
          <p:nvSpPr>
            <p:cNvPr id="5181" name="Rectangle 206"/>
            <p:cNvSpPr>
              <a:spLocks noChangeArrowheads="1"/>
            </p:cNvSpPr>
            <p:nvPr/>
          </p:nvSpPr>
          <p:spPr bwMode="auto">
            <a:xfrm rot="1500000">
              <a:off x="3279" y="2626"/>
              <a:ext cx="2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 </a:t>
              </a:r>
              <a:endParaRPr lang="es-ES" altLang="es-UY" sz="2800" b="1"/>
            </a:p>
          </p:txBody>
        </p:sp>
        <p:sp>
          <p:nvSpPr>
            <p:cNvPr id="5182" name="Rectangle 207"/>
            <p:cNvSpPr>
              <a:spLocks noChangeArrowheads="1"/>
            </p:cNvSpPr>
            <p:nvPr/>
          </p:nvSpPr>
          <p:spPr bwMode="auto">
            <a:xfrm rot="1500000">
              <a:off x="3296" y="2643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[</a:t>
              </a:r>
              <a:endParaRPr lang="es-ES" altLang="es-UY" sz="2800" b="1"/>
            </a:p>
          </p:txBody>
        </p:sp>
        <p:sp>
          <p:nvSpPr>
            <p:cNvPr id="5183" name="Rectangle 208"/>
            <p:cNvSpPr>
              <a:spLocks noChangeArrowheads="1"/>
            </p:cNvSpPr>
            <p:nvPr/>
          </p:nvSpPr>
          <p:spPr bwMode="auto">
            <a:xfrm rot="1500000">
              <a:off x="3317" y="2663"/>
              <a:ext cx="5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b</a:t>
              </a:r>
              <a:endParaRPr lang="es-ES" altLang="es-UY" sz="2800" b="1"/>
            </a:p>
          </p:txBody>
        </p:sp>
        <p:sp>
          <p:nvSpPr>
            <p:cNvPr id="5184" name="Rectangle 209"/>
            <p:cNvSpPr>
              <a:spLocks noChangeArrowheads="1"/>
            </p:cNvSpPr>
            <p:nvPr/>
          </p:nvSpPr>
          <p:spPr bwMode="auto">
            <a:xfrm rot="1500000">
              <a:off x="3363" y="2685"/>
              <a:ext cx="3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]</a:t>
              </a:r>
              <a:endParaRPr lang="es-ES" altLang="es-UY" sz="2800" b="1"/>
            </a:p>
          </p:txBody>
        </p:sp>
        <p:sp>
          <p:nvSpPr>
            <p:cNvPr id="5185" name="Rectangle 210"/>
            <p:cNvSpPr>
              <a:spLocks noChangeArrowheads="1"/>
            </p:cNvSpPr>
            <p:nvPr/>
          </p:nvSpPr>
          <p:spPr bwMode="auto">
            <a:xfrm rot="1500000">
              <a:off x="3389" y="2702"/>
              <a:ext cx="2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 </a:t>
              </a:r>
              <a:endParaRPr lang="es-ES" altLang="es-UY" sz="2800" b="1"/>
            </a:p>
          </p:txBody>
        </p:sp>
        <p:sp>
          <p:nvSpPr>
            <p:cNvPr id="5186" name="Rectangle 211"/>
            <p:cNvSpPr>
              <a:spLocks noChangeArrowheads="1"/>
            </p:cNvSpPr>
            <p:nvPr/>
          </p:nvSpPr>
          <p:spPr bwMode="auto">
            <a:xfrm rot="1500000">
              <a:off x="3404" y="2734"/>
              <a:ext cx="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m</a:t>
              </a:r>
              <a:endParaRPr lang="es-ES" altLang="es-UY" sz="2800" b="1"/>
            </a:p>
          </p:txBody>
        </p:sp>
        <p:sp>
          <p:nvSpPr>
            <p:cNvPr id="5187" name="Rectangle 212"/>
            <p:cNvSpPr>
              <a:spLocks noChangeArrowheads="1"/>
            </p:cNvSpPr>
            <p:nvPr/>
          </p:nvSpPr>
          <p:spPr bwMode="auto">
            <a:xfrm rot="1500000">
              <a:off x="3472" y="2763"/>
              <a:ext cx="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(</a:t>
              </a:r>
              <a:endParaRPr lang="es-ES" altLang="es-UY" sz="2800" b="1"/>
            </a:p>
          </p:txBody>
        </p:sp>
        <p:sp>
          <p:nvSpPr>
            <p:cNvPr id="5188" name="Rectangle 213"/>
            <p:cNvSpPr>
              <a:spLocks noChangeArrowheads="1"/>
            </p:cNvSpPr>
            <p:nvPr/>
          </p:nvSpPr>
          <p:spPr bwMode="auto">
            <a:xfrm rot="1500000">
              <a:off x="3499" y="2774"/>
              <a:ext cx="2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i</a:t>
              </a:r>
              <a:endParaRPr lang="es-ES" altLang="es-UY" sz="2800" b="1"/>
            </a:p>
          </p:txBody>
        </p:sp>
        <p:sp>
          <p:nvSpPr>
            <p:cNvPr id="5189" name="Rectangle 214"/>
            <p:cNvSpPr>
              <a:spLocks noChangeArrowheads="1"/>
            </p:cNvSpPr>
            <p:nvPr/>
          </p:nvSpPr>
          <p:spPr bwMode="auto">
            <a:xfrm rot="1500000">
              <a:off x="3517" y="2792"/>
              <a:ext cx="3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)</a:t>
              </a:r>
              <a:endParaRPr lang="es-ES" altLang="es-UY" sz="2800" b="1"/>
            </a:p>
          </p:txBody>
        </p:sp>
        <p:sp>
          <p:nvSpPr>
            <p:cNvPr id="5190" name="Line 215"/>
            <p:cNvSpPr>
              <a:spLocks noChangeShapeType="1"/>
            </p:cNvSpPr>
            <p:nvPr/>
          </p:nvSpPr>
          <p:spPr bwMode="auto">
            <a:xfrm>
              <a:off x="2116" y="2239"/>
              <a:ext cx="2304" cy="15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191" name="Rectangle 216"/>
            <p:cNvSpPr>
              <a:spLocks noChangeArrowheads="1"/>
            </p:cNvSpPr>
            <p:nvPr/>
          </p:nvSpPr>
          <p:spPr bwMode="auto">
            <a:xfrm rot="1500000">
              <a:off x="4133" y="3595"/>
              <a:ext cx="5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«</a:t>
              </a:r>
              <a:endParaRPr lang="es-ES" altLang="es-UY" sz="2800" b="1"/>
            </a:p>
          </p:txBody>
        </p:sp>
        <p:sp>
          <p:nvSpPr>
            <p:cNvPr id="5192" name="Rectangle 217"/>
            <p:cNvSpPr>
              <a:spLocks noChangeArrowheads="1"/>
            </p:cNvSpPr>
            <p:nvPr/>
          </p:nvSpPr>
          <p:spPr bwMode="auto">
            <a:xfrm rot="1500000">
              <a:off x="4178" y="3615"/>
              <a:ext cx="2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l</a:t>
              </a:r>
              <a:endParaRPr lang="es-ES" altLang="es-UY" sz="2800" b="1"/>
            </a:p>
          </p:txBody>
        </p:sp>
        <p:sp>
          <p:nvSpPr>
            <p:cNvPr id="5193" name="Rectangle 218"/>
            <p:cNvSpPr>
              <a:spLocks noChangeArrowheads="1"/>
            </p:cNvSpPr>
            <p:nvPr/>
          </p:nvSpPr>
          <p:spPr bwMode="auto">
            <a:xfrm rot="1500000">
              <a:off x="4194" y="3638"/>
              <a:ext cx="5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o</a:t>
              </a:r>
              <a:endParaRPr lang="es-ES" altLang="es-UY" sz="2800" b="1"/>
            </a:p>
          </p:txBody>
        </p:sp>
        <p:sp>
          <p:nvSpPr>
            <p:cNvPr id="5194" name="Rectangle 219"/>
            <p:cNvSpPr>
              <a:spLocks noChangeArrowheads="1"/>
            </p:cNvSpPr>
            <p:nvPr/>
          </p:nvSpPr>
          <p:spPr bwMode="auto">
            <a:xfrm rot="1500000">
              <a:off x="4237" y="3667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c</a:t>
              </a:r>
              <a:endParaRPr lang="es-ES" altLang="es-UY" sz="2800" b="1"/>
            </a:p>
          </p:txBody>
        </p:sp>
        <p:sp>
          <p:nvSpPr>
            <p:cNvPr id="5195" name="Rectangle 220"/>
            <p:cNvSpPr>
              <a:spLocks noChangeArrowheads="1"/>
            </p:cNvSpPr>
            <p:nvPr/>
          </p:nvSpPr>
          <p:spPr bwMode="auto">
            <a:xfrm rot="1500000">
              <a:off x="4281" y="3694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a</a:t>
              </a:r>
              <a:endParaRPr lang="es-ES" altLang="es-UY" sz="2800" b="1"/>
            </a:p>
          </p:txBody>
        </p:sp>
        <p:sp>
          <p:nvSpPr>
            <p:cNvPr id="5196" name="Rectangle 221"/>
            <p:cNvSpPr>
              <a:spLocks noChangeArrowheads="1"/>
            </p:cNvSpPr>
            <p:nvPr/>
          </p:nvSpPr>
          <p:spPr bwMode="auto">
            <a:xfrm rot="1500000">
              <a:off x="4323" y="3712"/>
              <a:ext cx="2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l</a:t>
              </a:r>
              <a:endParaRPr lang="es-ES" altLang="es-UY" sz="2800" b="1"/>
            </a:p>
          </p:txBody>
        </p:sp>
        <p:sp>
          <p:nvSpPr>
            <p:cNvPr id="5197" name="Rectangle 222"/>
            <p:cNvSpPr>
              <a:spLocks noChangeArrowheads="1"/>
            </p:cNvSpPr>
            <p:nvPr/>
          </p:nvSpPr>
          <p:spPr bwMode="auto">
            <a:xfrm rot="1500000">
              <a:off x="4341" y="3735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»</a:t>
              </a:r>
              <a:endParaRPr lang="es-ES" altLang="es-UY" sz="2800" b="1"/>
            </a:p>
          </p:txBody>
        </p:sp>
        <p:sp>
          <p:nvSpPr>
            <p:cNvPr id="5198" name="Freeform 223"/>
            <p:cNvSpPr>
              <a:spLocks noEditPoints="1"/>
            </p:cNvSpPr>
            <p:nvPr/>
          </p:nvSpPr>
          <p:spPr bwMode="auto">
            <a:xfrm>
              <a:off x="3743" y="2872"/>
              <a:ext cx="1009" cy="139"/>
            </a:xfrm>
            <a:custGeom>
              <a:avLst/>
              <a:gdLst>
                <a:gd name="T0" fmla="*/ 286 w 1835"/>
                <a:gd name="T1" fmla="*/ 76 h 182"/>
                <a:gd name="T2" fmla="*/ 286 w 1835"/>
                <a:gd name="T3" fmla="*/ 71 h 182"/>
                <a:gd name="T4" fmla="*/ 304 w 1835"/>
                <a:gd name="T5" fmla="*/ 75 h 182"/>
                <a:gd name="T6" fmla="*/ 305 w 1835"/>
                <a:gd name="T7" fmla="*/ 78 h 182"/>
                <a:gd name="T8" fmla="*/ 304 w 1835"/>
                <a:gd name="T9" fmla="*/ 81 h 182"/>
                <a:gd name="T10" fmla="*/ 258 w 1835"/>
                <a:gd name="T11" fmla="*/ 70 h 182"/>
                <a:gd name="T12" fmla="*/ 257 w 1835"/>
                <a:gd name="T13" fmla="*/ 66 h 182"/>
                <a:gd name="T14" fmla="*/ 259 w 1835"/>
                <a:gd name="T15" fmla="*/ 63 h 182"/>
                <a:gd name="T16" fmla="*/ 276 w 1835"/>
                <a:gd name="T17" fmla="*/ 70 h 182"/>
                <a:gd name="T18" fmla="*/ 275 w 1835"/>
                <a:gd name="T19" fmla="*/ 73 h 182"/>
                <a:gd name="T20" fmla="*/ 246 w 1835"/>
                <a:gd name="T21" fmla="*/ 67 h 182"/>
                <a:gd name="T22" fmla="*/ 229 w 1835"/>
                <a:gd name="T23" fmla="*/ 60 h 182"/>
                <a:gd name="T24" fmla="*/ 229 w 1835"/>
                <a:gd name="T25" fmla="*/ 57 h 182"/>
                <a:gd name="T26" fmla="*/ 247 w 1835"/>
                <a:gd name="T27" fmla="*/ 61 h 182"/>
                <a:gd name="T28" fmla="*/ 247 w 1835"/>
                <a:gd name="T29" fmla="*/ 66 h 182"/>
                <a:gd name="T30" fmla="*/ 246 w 1835"/>
                <a:gd name="T31" fmla="*/ 67 h 182"/>
                <a:gd name="T32" fmla="*/ 200 w 1835"/>
                <a:gd name="T33" fmla="*/ 53 h 182"/>
                <a:gd name="T34" fmla="*/ 201 w 1835"/>
                <a:gd name="T35" fmla="*/ 50 h 182"/>
                <a:gd name="T36" fmla="*/ 219 w 1835"/>
                <a:gd name="T37" fmla="*/ 53 h 182"/>
                <a:gd name="T38" fmla="*/ 219 w 1835"/>
                <a:gd name="T39" fmla="*/ 58 h 182"/>
                <a:gd name="T40" fmla="*/ 218 w 1835"/>
                <a:gd name="T41" fmla="*/ 60 h 182"/>
                <a:gd name="T42" fmla="*/ 172 w 1835"/>
                <a:gd name="T43" fmla="*/ 47 h 182"/>
                <a:gd name="T44" fmla="*/ 172 w 1835"/>
                <a:gd name="T45" fmla="*/ 43 h 182"/>
                <a:gd name="T46" fmla="*/ 190 w 1835"/>
                <a:gd name="T47" fmla="*/ 46 h 182"/>
                <a:gd name="T48" fmla="*/ 191 w 1835"/>
                <a:gd name="T49" fmla="*/ 50 h 182"/>
                <a:gd name="T50" fmla="*/ 190 w 1835"/>
                <a:gd name="T51" fmla="*/ 53 h 182"/>
                <a:gd name="T52" fmla="*/ 144 w 1835"/>
                <a:gd name="T53" fmla="*/ 41 h 182"/>
                <a:gd name="T54" fmla="*/ 143 w 1835"/>
                <a:gd name="T55" fmla="*/ 37 h 182"/>
                <a:gd name="T56" fmla="*/ 161 w 1835"/>
                <a:gd name="T57" fmla="*/ 39 h 182"/>
                <a:gd name="T58" fmla="*/ 162 w 1835"/>
                <a:gd name="T59" fmla="*/ 42 h 182"/>
                <a:gd name="T60" fmla="*/ 161 w 1835"/>
                <a:gd name="T61" fmla="*/ 46 h 182"/>
                <a:gd name="T62" fmla="*/ 115 w 1835"/>
                <a:gd name="T63" fmla="*/ 35 h 182"/>
                <a:gd name="T64" fmla="*/ 114 w 1835"/>
                <a:gd name="T65" fmla="*/ 31 h 182"/>
                <a:gd name="T66" fmla="*/ 116 w 1835"/>
                <a:gd name="T67" fmla="*/ 28 h 182"/>
                <a:gd name="T68" fmla="*/ 133 w 1835"/>
                <a:gd name="T69" fmla="*/ 34 h 182"/>
                <a:gd name="T70" fmla="*/ 133 w 1835"/>
                <a:gd name="T71" fmla="*/ 38 h 182"/>
                <a:gd name="T72" fmla="*/ 103 w 1835"/>
                <a:gd name="T73" fmla="*/ 31 h 182"/>
                <a:gd name="T74" fmla="*/ 86 w 1835"/>
                <a:gd name="T75" fmla="*/ 24 h 182"/>
                <a:gd name="T76" fmla="*/ 87 w 1835"/>
                <a:gd name="T77" fmla="*/ 21 h 182"/>
                <a:gd name="T78" fmla="*/ 104 w 1835"/>
                <a:gd name="T79" fmla="*/ 26 h 182"/>
                <a:gd name="T80" fmla="*/ 104 w 1835"/>
                <a:gd name="T81" fmla="*/ 30 h 182"/>
                <a:gd name="T82" fmla="*/ 103 w 1835"/>
                <a:gd name="T83" fmla="*/ 31 h 182"/>
                <a:gd name="T84" fmla="*/ 57 w 1835"/>
                <a:gd name="T85" fmla="*/ 18 h 182"/>
                <a:gd name="T86" fmla="*/ 58 w 1835"/>
                <a:gd name="T87" fmla="*/ 14 h 182"/>
                <a:gd name="T88" fmla="*/ 75 w 1835"/>
                <a:gd name="T89" fmla="*/ 18 h 182"/>
                <a:gd name="T90" fmla="*/ 76 w 1835"/>
                <a:gd name="T91" fmla="*/ 22 h 182"/>
                <a:gd name="T92" fmla="*/ 75 w 1835"/>
                <a:gd name="T93" fmla="*/ 24 h 182"/>
                <a:gd name="T94" fmla="*/ 29 w 1835"/>
                <a:gd name="T95" fmla="*/ 12 h 182"/>
                <a:gd name="T96" fmla="*/ 29 w 1835"/>
                <a:gd name="T97" fmla="*/ 8 h 182"/>
                <a:gd name="T98" fmla="*/ 47 w 1835"/>
                <a:gd name="T99" fmla="*/ 11 h 182"/>
                <a:gd name="T100" fmla="*/ 48 w 1835"/>
                <a:gd name="T101" fmla="*/ 15 h 182"/>
                <a:gd name="T102" fmla="*/ 47 w 1835"/>
                <a:gd name="T103" fmla="*/ 18 h 182"/>
                <a:gd name="T104" fmla="*/ 1 w 1835"/>
                <a:gd name="T105" fmla="*/ 6 h 182"/>
                <a:gd name="T106" fmla="*/ 0 w 1835"/>
                <a:gd name="T107" fmla="*/ 2 h 182"/>
                <a:gd name="T108" fmla="*/ 1 w 1835"/>
                <a:gd name="T109" fmla="*/ 0 h 182"/>
                <a:gd name="T110" fmla="*/ 19 w 1835"/>
                <a:gd name="T111" fmla="*/ 6 h 182"/>
                <a:gd name="T112" fmla="*/ 19 w 1835"/>
                <a:gd name="T113" fmla="*/ 9 h 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35"/>
                <a:gd name="T172" fmla="*/ 0 h 182"/>
                <a:gd name="T173" fmla="*/ 1835 w 1835"/>
                <a:gd name="T174" fmla="*/ 182 h 1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35" h="182">
                  <a:moveTo>
                    <a:pt x="1827" y="182"/>
                  </a:moveTo>
                  <a:lnTo>
                    <a:pt x="1726" y="173"/>
                  </a:lnTo>
                  <a:lnTo>
                    <a:pt x="1725" y="172"/>
                  </a:lnTo>
                  <a:lnTo>
                    <a:pt x="1724" y="172"/>
                  </a:lnTo>
                  <a:lnTo>
                    <a:pt x="1721" y="170"/>
                  </a:lnTo>
                  <a:lnTo>
                    <a:pt x="1720" y="168"/>
                  </a:lnTo>
                  <a:lnTo>
                    <a:pt x="1719" y="166"/>
                  </a:lnTo>
                  <a:lnTo>
                    <a:pt x="1719" y="165"/>
                  </a:lnTo>
                  <a:lnTo>
                    <a:pt x="1720" y="162"/>
                  </a:lnTo>
                  <a:lnTo>
                    <a:pt x="1722" y="160"/>
                  </a:lnTo>
                  <a:lnTo>
                    <a:pt x="1725" y="158"/>
                  </a:lnTo>
                  <a:lnTo>
                    <a:pt x="1726" y="158"/>
                  </a:lnTo>
                  <a:lnTo>
                    <a:pt x="1727" y="158"/>
                  </a:lnTo>
                  <a:lnTo>
                    <a:pt x="1828" y="168"/>
                  </a:lnTo>
                  <a:lnTo>
                    <a:pt x="1829" y="168"/>
                  </a:lnTo>
                  <a:lnTo>
                    <a:pt x="1830" y="169"/>
                  </a:lnTo>
                  <a:lnTo>
                    <a:pt x="1832" y="170"/>
                  </a:lnTo>
                  <a:lnTo>
                    <a:pt x="1833" y="172"/>
                  </a:lnTo>
                  <a:lnTo>
                    <a:pt x="1833" y="174"/>
                  </a:lnTo>
                  <a:lnTo>
                    <a:pt x="1835" y="175"/>
                  </a:lnTo>
                  <a:lnTo>
                    <a:pt x="1833" y="177"/>
                  </a:lnTo>
                  <a:lnTo>
                    <a:pt x="1833" y="178"/>
                  </a:lnTo>
                  <a:lnTo>
                    <a:pt x="1831" y="180"/>
                  </a:lnTo>
                  <a:lnTo>
                    <a:pt x="1829" y="181"/>
                  </a:lnTo>
                  <a:lnTo>
                    <a:pt x="1828" y="182"/>
                  </a:lnTo>
                  <a:lnTo>
                    <a:pt x="1827" y="182"/>
                  </a:lnTo>
                  <a:close/>
                  <a:moveTo>
                    <a:pt x="1654" y="166"/>
                  </a:moveTo>
                  <a:lnTo>
                    <a:pt x="1554" y="157"/>
                  </a:lnTo>
                  <a:lnTo>
                    <a:pt x="1552" y="156"/>
                  </a:lnTo>
                  <a:lnTo>
                    <a:pt x="1551" y="156"/>
                  </a:lnTo>
                  <a:lnTo>
                    <a:pt x="1549" y="154"/>
                  </a:lnTo>
                  <a:lnTo>
                    <a:pt x="1548" y="152"/>
                  </a:lnTo>
                  <a:lnTo>
                    <a:pt x="1548" y="151"/>
                  </a:lnTo>
                  <a:lnTo>
                    <a:pt x="1548" y="149"/>
                  </a:lnTo>
                  <a:lnTo>
                    <a:pt x="1548" y="146"/>
                  </a:lnTo>
                  <a:lnTo>
                    <a:pt x="1550" y="144"/>
                  </a:lnTo>
                  <a:lnTo>
                    <a:pt x="1552" y="143"/>
                  </a:lnTo>
                  <a:lnTo>
                    <a:pt x="1554" y="143"/>
                  </a:lnTo>
                  <a:lnTo>
                    <a:pt x="1556" y="143"/>
                  </a:lnTo>
                  <a:lnTo>
                    <a:pt x="1656" y="152"/>
                  </a:lnTo>
                  <a:lnTo>
                    <a:pt x="1657" y="152"/>
                  </a:lnTo>
                  <a:lnTo>
                    <a:pt x="1658" y="153"/>
                  </a:lnTo>
                  <a:lnTo>
                    <a:pt x="1660" y="154"/>
                  </a:lnTo>
                  <a:lnTo>
                    <a:pt x="1661" y="156"/>
                  </a:lnTo>
                  <a:lnTo>
                    <a:pt x="1662" y="158"/>
                  </a:lnTo>
                  <a:lnTo>
                    <a:pt x="1662" y="160"/>
                  </a:lnTo>
                  <a:lnTo>
                    <a:pt x="1662" y="161"/>
                  </a:lnTo>
                  <a:lnTo>
                    <a:pt x="1661" y="162"/>
                  </a:lnTo>
                  <a:lnTo>
                    <a:pt x="1659" y="164"/>
                  </a:lnTo>
                  <a:lnTo>
                    <a:pt x="1657" y="165"/>
                  </a:lnTo>
                  <a:lnTo>
                    <a:pt x="1656" y="166"/>
                  </a:lnTo>
                  <a:lnTo>
                    <a:pt x="1654" y="166"/>
                  </a:lnTo>
                  <a:close/>
                  <a:moveTo>
                    <a:pt x="1482" y="151"/>
                  </a:moveTo>
                  <a:lnTo>
                    <a:pt x="1382" y="141"/>
                  </a:lnTo>
                  <a:lnTo>
                    <a:pt x="1379" y="140"/>
                  </a:lnTo>
                  <a:lnTo>
                    <a:pt x="1377" y="138"/>
                  </a:lnTo>
                  <a:lnTo>
                    <a:pt x="1376" y="136"/>
                  </a:lnTo>
                  <a:lnTo>
                    <a:pt x="1376" y="135"/>
                  </a:lnTo>
                  <a:lnTo>
                    <a:pt x="1376" y="134"/>
                  </a:lnTo>
                  <a:lnTo>
                    <a:pt x="1377" y="130"/>
                  </a:lnTo>
                  <a:lnTo>
                    <a:pt x="1378" y="128"/>
                  </a:lnTo>
                  <a:lnTo>
                    <a:pt x="1380" y="127"/>
                  </a:lnTo>
                  <a:lnTo>
                    <a:pt x="1381" y="127"/>
                  </a:lnTo>
                  <a:lnTo>
                    <a:pt x="1384" y="127"/>
                  </a:lnTo>
                  <a:lnTo>
                    <a:pt x="1483" y="136"/>
                  </a:lnTo>
                  <a:lnTo>
                    <a:pt x="1486" y="136"/>
                  </a:lnTo>
                  <a:lnTo>
                    <a:pt x="1487" y="137"/>
                  </a:lnTo>
                  <a:lnTo>
                    <a:pt x="1489" y="138"/>
                  </a:lnTo>
                  <a:lnTo>
                    <a:pt x="1490" y="140"/>
                  </a:lnTo>
                  <a:lnTo>
                    <a:pt x="1490" y="143"/>
                  </a:lnTo>
                  <a:lnTo>
                    <a:pt x="1490" y="144"/>
                  </a:lnTo>
                  <a:lnTo>
                    <a:pt x="1490" y="145"/>
                  </a:lnTo>
                  <a:lnTo>
                    <a:pt x="1489" y="146"/>
                  </a:lnTo>
                  <a:lnTo>
                    <a:pt x="1488" y="148"/>
                  </a:lnTo>
                  <a:lnTo>
                    <a:pt x="1486" y="149"/>
                  </a:lnTo>
                  <a:lnTo>
                    <a:pt x="1483" y="151"/>
                  </a:lnTo>
                  <a:lnTo>
                    <a:pt x="1482" y="151"/>
                  </a:lnTo>
                  <a:close/>
                  <a:moveTo>
                    <a:pt x="1310" y="135"/>
                  </a:moveTo>
                  <a:lnTo>
                    <a:pt x="1210" y="126"/>
                  </a:lnTo>
                  <a:lnTo>
                    <a:pt x="1207" y="124"/>
                  </a:lnTo>
                  <a:lnTo>
                    <a:pt x="1205" y="122"/>
                  </a:lnTo>
                  <a:lnTo>
                    <a:pt x="1203" y="120"/>
                  </a:lnTo>
                  <a:lnTo>
                    <a:pt x="1203" y="119"/>
                  </a:lnTo>
                  <a:lnTo>
                    <a:pt x="1203" y="118"/>
                  </a:lnTo>
                  <a:lnTo>
                    <a:pt x="1205" y="114"/>
                  </a:lnTo>
                  <a:lnTo>
                    <a:pt x="1206" y="112"/>
                  </a:lnTo>
                  <a:lnTo>
                    <a:pt x="1209" y="111"/>
                  </a:lnTo>
                  <a:lnTo>
                    <a:pt x="1210" y="111"/>
                  </a:lnTo>
                  <a:lnTo>
                    <a:pt x="1211" y="111"/>
                  </a:lnTo>
                  <a:lnTo>
                    <a:pt x="1312" y="120"/>
                  </a:lnTo>
                  <a:lnTo>
                    <a:pt x="1313" y="120"/>
                  </a:lnTo>
                  <a:lnTo>
                    <a:pt x="1315" y="121"/>
                  </a:lnTo>
                  <a:lnTo>
                    <a:pt x="1317" y="122"/>
                  </a:lnTo>
                  <a:lnTo>
                    <a:pt x="1318" y="124"/>
                  </a:lnTo>
                  <a:lnTo>
                    <a:pt x="1318" y="127"/>
                  </a:lnTo>
                  <a:lnTo>
                    <a:pt x="1318" y="128"/>
                  </a:lnTo>
                  <a:lnTo>
                    <a:pt x="1318" y="129"/>
                  </a:lnTo>
                  <a:lnTo>
                    <a:pt x="1318" y="130"/>
                  </a:lnTo>
                  <a:lnTo>
                    <a:pt x="1316" y="132"/>
                  </a:lnTo>
                  <a:lnTo>
                    <a:pt x="1313" y="134"/>
                  </a:lnTo>
                  <a:lnTo>
                    <a:pt x="1312" y="135"/>
                  </a:lnTo>
                  <a:lnTo>
                    <a:pt x="1310" y="135"/>
                  </a:lnTo>
                  <a:close/>
                  <a:moveTo>
                    <a:pt x="1139" y="119"/>
                  </a:moveTo>
                  <a:lnTo>
                    <a:pt x="1038" y="110"/>
                  </a:lnTo>
                  <a:lnTo>
                    <a:pt x="1036" y="109"/>
                  </a:lnTo>
                  <a:lnTo>
                    <a:pt x="1033" y="106"/>
                  </a:lnTo>
                  <a:lnTo>
                    <a:pt x="1032" y="104"/>
                  </a:lnTo>
                  <a:lnTo>
                    <a:pt x="1031" y="103"/>
                  </a:lnTo>
                  <a:lnTo>
                    <a:pt x="1031" y="102"/>
                  </a:lnTo>
                  <a:lnTo>
                    <a:pt x="1032" y="98"/>
                  </a:lnTo>
                  <a:lnTo>
                    <a:pt x="1035" y="96"/>
                  </a:lnTo>
                  <a:lnTo>
                    <a:pt x="1037" y="95"/>
                  </a:lnTo>
                  <a:lnTo>
                    <a:pt x="1038" y="95"/>
                  </a:lnTo>
                  <a:lnTo>
                    <a:pt x="1039" y="95"/>
                  </a:lnTo>
                  <a:lnTo>
                    <a:pt x="1140" y="104"/>
                  </a:lnTo>
                  <a:lnTo>
                    <a:pt x="1141" y="104"/>
                  </a:lnTo>
                  <a:lnTo>
                    <a:pt x="1142" y="105"/>
                  </a:lnTo>
                  <a:lnTo>
                    <a:pt x="1145" y="106"/>
                  </a:lnTo>
                  <a:lnTo>
                    <a:pt x="1146" y="109"/>
                  </a:lnTo>
                  <a:lnTo>
                    <a:pt x="1146" y="110"/>
                  </a:lnTo>
                  <a:lnTo>
                    <a:pt x="1147" y="112"/>
                  </a:lnTo>
                  <a:lnTo>
                    <a:pt x="1146" y="113"/>
                  </a:lnTo>
                  <a:lnTo>
                    <a:pt x="1146" y="114"/>
                  </a:lnTo>
                  <a:lnTo>
                    <a:pt x="1143" y="117"/>
                  </a:lnTo>
                  <a:lnTo>
                    <a:pt x="1141" y="118"/>
                  </a:lnTo>
                  <a:lnTo>
                    <a:pt x="1140" y="119"/>
                  </a:lnTo>
                  <a:lnTo>
                    <a:pt x="1139" y="119"/>
                  </a:lnTo>
                  <a:close/>
                  <a:moveTo>
                    <a:pt x="967" y="103"/>
                  </a:moveTo>
                  <a:lnTo>
                    <a:pt x="866" y="94"/>
                  </a:lnTo>
                  <a:lnTo>
                    <a:pt x="864" y="93"/>
                  </a:lnTo>
                  <a:lnTo>
                    <a:pt x="861" y="90"/>
                  </a:lnTo>
                  <a:lnTo>
                    <a:pt x="860" y="88"/>
                  </a:lnTo>
                  <a:lnTo>
                    <a:pt x="860" y="87"/>
                  </a:lnTo>
                  <a:lnTo>
                    <a:pt x="860" y="86"/>
                  </a:lnTo>
                  <a:lnTo>
                    <a:pt x="860" y="83"/>
                  </a:lnTo>
                  <a:lnTo>
                    <a:pt x="862" y="80"/>
                  </a:lnTo>
                  <a:lnTo>
                    <a:pt x="865" y="79"/>
                  </a:lnTo>
                  <a:lnTo>
                    <a:pt x="866" y="79"/>
                  </a:lnTo>
                  <a:lnTo>
                    <a:pt x="868" y="79"/>
                  </a:lnTo>
                  <a:lnTo>
                    <a:pt x="968" y="88"/>
                  </a:lnTo>
                  <a:lnTo>
                    <a:pt x="969" y="88"/>
                  </a:lnTo>
                  <a:lnTo>
                    <a:pt x="970" y="89"/>
                  </a:lnTo>
                  <a:lnTo>
                    <a:pt x="972" y="90"/>
                  </a:lnTo>
                  <a:lnTo>
                    <a:pt x="973" y="93"/>
                  </a:lnTo>
                  <a:lnTo>
                    <a:pt x="975" y="94"/>
                  </a:lnTo>
                  <a:lnTo>
                    <a:pt x="975" y="96"/>
                  </a:lnTo>
                  <a:lnTo>
                    <a:pt x="975" y="97"/>
                  </a:lnTo>
                  <a:lnTo>
                    <a:pt x="973" y="98"/>
                  </a:lnTo>
                  <a:lnTo>
                    <a:pt x="971" y="101"/>
                  </a:lnTo>
                  <a:lnTo>
                    <a:pt x="969" y="102"/>
                  </a:lnTo>
                  <a:lnTo>
                    <a:pt x="968" y="103"/>
                  </a:lnTo>
                  <a:lnTo>
                    <a:pt x="967" y="103"/>
                  </a:lnTo>
                  <a:close/>
                  <a:moveTo>
                    <a:pt x="794" y="87"/>
                  </a:moveTo>
                  <a:lnTo>
                    <a:pt x="695" y="78"/>
                  </a:lnTo>
                  <a:lnTo>
                    <a:pt x="691" y="77"/>
                  </a:lnTo>
                  <a:lnTo>
                    <a:pt x="689" y="75"/>
                  </a:lnTo>
                  <a:lnTo>
                    <a:pt x="688" y="72"/>
                  </a:lnTo>
                  <a:lnTo>
                    <a:pt x="688" y="71"/>
                  </a:lnTo>
                  <a:lnTo>
                    <a:pt x="688" y="70"/>
                  </a:lnTo>
                  <a:lnTo>
                    <a:pt x="689" y="67"/>
                  </a:lnTo>
                  <a:lnTo>
                    <a:pt x="690" y="64"/>
                  </a:lnTo>
                  <a:lnTo>
                    <a:pt x="692" y="63"/>
                  </a:lnTo>
                  <a:lnTo>
                    <a:pt x="694" y="63"/>
                  </a:lnTo>
                  <a:lnTo>
                    <a:pt x="696" y="63"/>
                  </a:lnTo>
                  <a:lnTo>
                    <a:pt x="796" y="72"/>
                  </a:lnTo>
                  <a:lnTo>
                    <a:pt x="798" y="72"/>
                  </a:lnTo>
                  <a:lnTo>
                    <a:pt x="799" y="73"/>
                  </a:lnTo>
                  <a:lnTo>
                    <a:pt x="801" y="75"/>
                  </a:lnTo>
                  <a:lnTo>
                    <a:pt x="802" y="77"/>
                  </a:lnTo>
                  <a:lnTo>
                    <a:pt x="802" y="78"/>
                  </a:lnTo>
                  <a:lnTo>
                    <a:pt x="802" y="80"/>
                  </a:lnTo>
                  <a:lnTo>
                    <a:pt x="802" y="81"/>
                  </a:lnTo>
                  <a:lnTo>
                    <a:pt x="801" y="83"/>
                  </a:lnTo>
                  <a:lnTo>
                    <a:pt x="800" y="85"/>
                  </a:lnTo>
                  <a:lnTo>
                    <a:pt x="798" y="86"/>
                  </a:lnTo>
                  <a:lnTo>
                    <a:pt x="796" y="87"/>
                  </a:lnTo>
                  <a:lnTo>
                    <a:pt x="794" y="87"/>
                  </a:lnTo>
                  <a:close/>
                  <a:moveTo>
                    <a:pt x="622" y="71"/>
                  </a:moveTo>
                  <a:lnTo>
                    <a:pt x="522" y="62"/>
                  </a:lnTo>
                  <a:lnTo>
                    <a:pt x="519" y="61"/>
                  </a:lnTo>
                  <a:lnTo>
                    <a:pt x="517" y="59"/>
                  </a:lnTo>
                  <a:lnTo>
                    <a:pt x="516" y="56"/>
                  </a:lnTo>
                  <a:lnTo>
                    <a:pt x="516" y="55"/>
                  </a:lnTo>
                  <a:lnTo>
                    <a:pt x="516" y="54"/>
                  </a:lnTo>
                  <a:lnTo>
                    <a:pt x="517" y="51"/>
                  </a:lnTo>
                  <a:lnTo>
                    <a:pt x="518" y="49"/>
                  </a:lnTo>
                  <a:lnTo>
                    <a:pt x="521" y="47"/>
                  </a:lnTo>
                  <a:lnTo>
                    <a:pt x="522" y="47"/>
                  </a:lnTo>
                  <a:lnTo>
                    <a:pt x="524" y="47"/>
                  </a:lnTo>
                  <a:lnTo>
                    <a:pt x="624" y="56"/>
                  </a:lnTo>
                  <a:lnTo>
                    <a:pt x="626" y="56"/>
                  </a:lnTo>
                  <a:lnTo>
                    <a:pt x="627" y="58"/>
                  </a:lnTo>
                  <a:lnTo>
                    <a:pt x="629" y="59"/>
                  </a:lnTo>
                  <a:lnTo>
                    <a:pt x="630" y="61"/>
                  </a:lnTo>
                  <a:lnTo>
                    <a:pt x="630" y="62"/>
                  </a:lnTo>
                  <a:lnTo>
                    <a:pt x="630" y="64"/>
                  </a:lnTo>
                  <a:lnTo>
                    <a:pt x="630" y="66"/>
                  </a:lnTo>
                  <a:lnTo>
                    <a:pt x="630" y="67"/>
                  </a:lnTo>
                  <a:lnTo>
                    <a:pt x="628" y="69"/>
                  </a:lnTo>
                  <a:lnTo>
                    <a:pt x="626" y="70"/>
                  </a:lnTo>
                  <a:lnTo>
                    <a:pt x="624" y="71"/>
                  </a:lnTo>
                  <a:lnTo>
                    <a:pt x="622" y="71"/>
                  </a:lnTo>
                  <a:close/>
                  <a:moveTo>
                    <a:pt x="451" y="55"/>
                  </a:moveTo>
                  <a:lnTo>
                    <a:pt x="350" y="46"/>
                  </a:lnTo>
                  <a:lnTo>
                    <a:pt x="348" y="45"/>
                  </a:lnTo>
                  <a:lnTo>
                    <a:pt x="346" y="43"/>
                  </a:lnTo>
                  <a:lnTo>
                    <a:pt x="345" y="41"/>
                  </a:lnTo>
                  <a:lnTo>
                    <a:pt x="343" y="40"/>
                  </a:lnTo>
                  <a:lnTo>
                    <a:pt x="343" y="38"/>
                  </a:lnTo>
                  <a:lnTo>
                    <a:pt x="345" y="35"/>
                  </a:lnTo>
                  <a:lnTo>
                    <a:pt x="347" y="33"/>
                  </a:lnTo>
                  <a:lnTo>
                    <a:pt x="349" y="32"/>
                  </a:lnTo>
                  <a:lnTo>
                    <a:pt x="350" y="32"/>
                  </a:lnTo>
                  <a:lnTo>
                    <a:pt x="351" y="32"/>
                  </a:lnTo>
                  <a:lnTo>
                    <a:pt x="452" y="41"/>
                  </a:lnTo>
                  <a:lnTo>
                    <a:pt x="453" y="41"/>
                  </a:lnTo>
                  <a:lnTo>
                    <a:pt x="454" y="42"/>
                  </a:lnTo>
                  <a:lnTo>
                    <a:pt x="457" y="43"/>
                  </a:lnTo>
                  <a:lnTo>
                    <a:pt x="458" y="45"/>
                  </a:lnTo>
                  <a:lnTo>
                    <a:pt x="458" y="46"/>
                  </a:lnTo>
                  <a:lnTo>
                    <a:pt x="459" y="49"/>
                  </a:lnTo>
                  <a:lnTo>
                    <a:pt x="458" y="50"/>
                  </a:lnTo>
                  <a:lnTo>
                    <a:pt x="458" y="51"/>
                  </a:lnTo>
                  <a:lnTo>
                    <a:pt x="456" y="53"/>
                  </a:lnTo>
                  <a:lnTo>
                    <a:pt x="453" y="54"/>
                  </a:lnTo>
                  <a:lnTo>
                    <a:pt x="452" y="55"/>
                  </a:lnTo>
                  <a:lnTo>
                    <a:pt x="451" y="55"/>
                  </a:lnTo>
                  <a:close/>
                  <a:moveTo>
                    <a:pt x="279" y="40"/>
                  </a:moveTo>
                  <a:lnTo>
                    <a:pt x="178" y="30"/>
                  </a:lnTo>
                  <a:lnTo>
                    <a:pt x="176" y="29"/>
                  </a:lnTo>
                  <a:lnTo>
                    <a:pt x="173" y="27"/>
                  </a:lnTo>
                  <a:lnTo>
                    <a:pt x="172" y="25"/>
                  </a:lnTo>
                  <a:lnTo>
                    <a:pt x="172" y="24"/>
                  </a:lnTo>
                  <a:lnTo>
                    <a:pt x="172" y="23"/>
                  </a:lnTo>
                  <a:lnTo>
                    <a:pt x="172" y="19"/>
                  </a:lnTo>
                  <a:lnTo>
                    <a:pt x="175" y="17"/>
                  </a:lnTo>
                  <a:lnTo>
                    <a:pt x="177" y="16"/>
                  </a:lnTo>
                  <a:lnTo>
                    <a:pt x="178" y="16"/>
                  </a:lnTo>
                  <a:lnTo>
                    <a:pt x="180" y="16"/>
                  </a:lnTo>
                  <a:lnTo>
                    <a:pt x="280" y="25"/>
                  </a:lnTo>
                  <a:lnTo>
                    <a:pt x="281" y="25"/>
                  </a:lnTo>
                  <a:lnTo>
                    <a:pt x="282" y="26"/>
                  </a:lnTo>
                  <a:lnTo>
                    <a:pt x="284" y="27"/>
                  </a:lnTo>
                  <a:lnTo>
                    <a:pt x="286" y="29"/>
                  </a:lnTo>
                  <a:lnTo>
                    <a:pt x="287" y="30"/>
                  </a:lnTo>
                  <a:lnTo>
                    <a:pt x="287" y="33"/>
                  </a:lnTo>
                  <a:lnTo>
                    <a:pt x="287" y="34"/>
                  </a:lnTo>
                  <a:lnTo>
                    <a:pt x="286" y="35"/>
                  </a:lnTo>
                  <a:lnTo>
                    <a:pt x="283" y="37"/>
                  </a:lnTo>
                  <a:lnTo>
                    <a:pt x="281" y="38"/>
                  </a:lnTo>
                  <a:lnTo>
                    <a:pt x="280" y="40"/>
                  </a:lnTo>
                  <a:lnTo>
                    <a:pt x="279" y="40"/>
                  </a:lnTo>
                  <a:close/>
                  <a:moveTo>
                    <a:pt x="107" y="24"/>
                  </a:moveTo>
                  <a:lnTo>
                    <a:pt x="7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8" y="9"/>
                  </a:lnTo>
                  <a:lnTo>
                    <a:pt x="110" y="9"/>
                  </a:lnTo>
                  <a:lnTo>
                    <a:pt x="111" y="10"/>
                  </a:lnTo>
                  <a:lnTo>
                    <a:pt x="113" y="11"/>
                  </a:lnTo>
                  <a:lnTo>
                    <a:pt x="115" y="13"/>
                  </a:lnTo>
                  <a:lnTo>
                    <a:pt x="115" y="15"/>
                  </a:lnTo>
                  <a:lnTo>
                    <a:pt x="115" y="17"/>
                  </a:lnTo>
                  <a:lnTo>
                    <a:pt x="115" y="18"/>
                  </a:lnTo>
                  <a:lnTo>
                    <a:pt x="113" y="19"/>
                  </a:lnTo>
                  <a:lnTo>
                    <a:pt x="112" y="21"/>
                  </a:lnTo>
                  <a:lnTo>
                    <a:pt x="110" y="23"/>
                  </a:lnTo>
                  <a:lnTo>
                    <a:pt x="108" y="23"/>
                  </a:lnTo>
                  <a:lnTo>
                    <a:pt x="107" y="24"/>
                  </a:lnTo>
                  <a:close/>
                </a:path>
              </a:pathLst>
            </a:custGeom>
            <a:solidFill>
              <a:srgbClr val="000000"/>
            </a:solidFill>
            <a:ln w="63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UY"/>
            </a:p>
          </p:txBody>
        </p:sp>
        <p:sp>
          <p:nvSpPr>
            <p:cNvPr id="5199" name="Freeform 224"/>
            <p:cNvSpPr>
              <a:spLocks noEditPoints="1"/>
            </p:cNvSpPr>
            <p:nvPr/>
          </p:nvSpPr>
          <p:spPr bwMode="auto">
            <a:xfrm>
              <a:off x="4452" y="2728"/>
              <a:ext cx="591" cy="559"/>
            </a:xfrm>
            <a:custGeom>
              <a:avLst/>
              <a:gdLst>
                <a:gd name="T0" fmla="*/ 178 w 1077"/>
                <a:gd name="T1" fmla="*/ 101 h 720"/>
                <a:gd name="T2" fmla="*/ 149 w 1077"/>
                <a:gd name="T3" fmla="*/ 0 h 720"/>
                <a:gd name="T4" fmla="*/ 149 w 1077"/>
                <a:gd name="T5" fmla="*/ 101 h 720"/>
                <a:gd name="T6" fmla="*/ 178 w 1077"/>
                <a:gd name="T7" fmla="*/ 101 h 720"/>
                <a:gd name="T8" fmla="*/ 0 w 1077"/>
                <a:gd name="T9" fmla="*/ 337 h 720"/>
                <a:gd name="T10" fmla="*/ 178 w 1077"/>
                <a:gd name="T11" fmla="*/ 337 h 720"/>
                <a:gd name="T12" fmla="*/ 178 w 1077"/>
                <a:gd name="T13" fmla="*/ 101 h 720"/>
                <a:gd name="T14" fmla="*/ 149 w 1077"/>
                <a:gd name="T15" fmla="*/ 101 h 720"/>
                <a:gd name="T16" fmla="*/ 149 w 1077"/>
                <a:gd name="T17" fmla="*/ 0 h 720"/>
                <a:gd name="T18" fmla="*/ 0 w 1077"/>
                <a:gd name="T19" fmla="*/ 0 h 720"/>
                <a:gd name="T20" fmla="*/ 0 w 1077"/>
                <a:gd name="T21" fmla="*/ 337 h 7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77"/>
                <a:gd name="T34" fmla="*/ 0 h 720"/>
                <a:gd name="T35" fmla="*/ 1077 w 1077"/>
                <a:gd name="T36" fmla="*/ 720 h 7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77" h="720">
                  <a:moveTo>
                    <a:pt x="1077" y="215"/>
                  </a:moveTo>
                  <a:lnTo>
                    <a:pt x="898" y="0"/>
                  </a:lnTo>
                  <a:lnTo>
                    <a:pt x="898" y="215"/>
                  </a:lnTo>
                  <a:lnTo>
                    <a:pt x="1077" y="215"/>
                  </a:lnTo>
                  <a:close/>
                  <a:moveTo>
                    <a:pt x="0" y="720"/>
                  </a:moveTo>
                  <a:lnTo>
                    <a:pt x="1077" y="720"/>
                  </a:lnTo>
                  <a:lnTo>
                    <a:pt x="1077" y="215"/>
                  </a:lnTo>
                  <a:lnTo>
                    <a:pt x="898" y="215"/>
                  </a:lnTo>
                  <a:lnTo>
                    <a:pt x="898" y="0"/>
                  </a:lnTo>
                  <a:lnTo>
                    <a:pt x="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00" name="Freeform 225"/>
            <p:cNvSpPr>
              <a:spLocks/>
            </p:cNvSpPr>
            <p:nvPr/>
          </p:nvSpPr>
          <p:spPr bwMode="auto">
            <a:xfrm>
              <a:off x="4945" y="2728"/>
              <a:ext cx="98" cy="167"/>
            </a:xfrm>
            <a:custGeom>
              <a:avLst/>
              <a:gdLst>
                <a:gd name="T0" fmla="*/ 30 w 179"/>
                <a:gd name="T1" fmla="*/ 101 h 215"/>
                <a:gd name="T2" fmla="*/ 0 w 179"/>
                <a:gd name="T3" fmla="*/ 0 h 215"/>
                <a:gd name="T4" fmla="*/ 0 w 179"/>
                <a:gd name="T5" fmla="*/ 101 h 215"/>
                <a:gd name="T6" fmla="*/ 30 w 179"/>
                <a:gd name="T7" fmla="*/ 101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"/>
                <a:gd name="T13" fmla="*/ 0 h 215"/>
                <a:gd name="T14" fmla="*/ 179 w 179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" h="215">
                  <a:moveTo>
                    <a:pt x="179" y="215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79" y="215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01" name="Freeform 226"/>
            <p:cNvSpPr>
              <a:spLocks/>
            </p:cNvSpPr>
            <p:nvPr/>
          </p:nvSpPr>
          <p:spPr bwMode="auto">
            <a:xfrm>
              <a:off x="4452" y="2728"/>
              <a:ext cx="591" cy="559"/>
            </a:xfrm>
            <a:custGeom>
              <a:avLst/>
              <a:gdLst>
                <a:gd name="T0" fmla="*/ 0 w 1077"/>
                <a:gd name="T1" fmla="*/ 337 h 720"/>
                <a:gd name="T2" fmla="*/ 178 w 1077"/>
                <a:gd name="T3" fmla="*/ 337 h 720"/>
                <a:gd name="T4" fmla="*/ 178 w 1077"/>
                <a:gd name="T5" fmla="*/ 101 h 720"/>
                <a:gd name="T6" fmla="*/ 149 w 1077"/>
                <a:gd name="T7" fmla="*/ 101 h 720"/>
                <a:gd name="T8" fmla="*/ 149 w 1077"/>
                <a:gd name="T9" fmla="*/ 0 h 720"/>
                <a:gd name="T10" fmla="*/ 0 w 1077"/>
                <a:gd name="T11" fmla="*/ 0 h 720"/>
                <a:gd name="T12" fmla="*/ 0 w 1077"/>
                <a:gd name="T13" fmla="*/ 337 h 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7"/>
                <a:gd name="T22" fmla="*/ 0 h 720"/>
                <a:gd name="T23" fmla="*/ 1077 w 1077"/>
                <a:gd name="T24" fmla="*/ 720 h 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7" h="720">
                  <a:moveTo>
                    <a:pt x="0" y="720"/>
                  </a:moveTo>
                  <a:lnTo>
                    <a:pt x="1077" y="720"/>
                  </a:lnTo>
                  <a:lnTo>
                    <a:pt x="1077" y="215"/>
                  </a:lnTo>
                  <a:lnTo>
                    <a:pt x="898" y="215"/>
                  </a:lnTo>
                  <a:lnTo>
                    <a:pt x="898" y="0"/>
                  </a:lnTo>
                  <a:lnTo>
                    <a:pt x="0" y="0"/>
                  </a:lnTo>
                  <a:lnTo>
                    <a:pt x="0" y="72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5202" name="Rectangle 227"/>
            <p:cNvSpPr>
              <a:spLocks noChangeArrowheads="1"/>
            </p:cNvSpPr>
            <p:nvPr/>
          </p:nvSpPr>
          <p:spPr bwMode="auto">
            <a:xfrm>
              <a:off x="4495" y="2934"/>
              <a:ext cx="3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s-UY" sz="1200" b="1">
                  <a:solidFill>
                    <a:srgbClr val="000000"/>
                  </a:solidFill>
                </a:rPr>
                <a:t>return x;</a:t>
              </a:r>
              <a:endParaRPr lang="es-ES" altLang="es-UY" sz="2800" b="1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4930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(3)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UY">
                <a:solidFill>
                  <a:schemeClr val="bg2"/>
                </a:solidFill>
              </a:rPr>
              <a:t>Parte a)</a:t>
            </a:r>
            <a:r>
              <a:rPr lang="es-ES" altLang="es-UY"/>
              <a:t> A partir de los diagramas </a:t>
            </a:r>
            <a:br>
              <a:rPr lang="es-ES" altLang="es-UY"/>
            </a:br>
            <a:r>
              <a:rPr lang="es-ES" altLang="es-UY"/>
              <a:t>anteriores, construya el DCD que se deduce de ellos.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58858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(4)</a:t>
            </a:r>
          </a:p>
        </p:txBody>
      </p:sp>
      <p:sp>
        <p:nvSpPr>
          <p:cNvPr id="7171" name="AutoShape 5"/>
          <p:cNvSpPr>
            <a:spLocks noChangeAspect="1" noChangeArrowheads="1" noTextEdit="1"/>
          </p:cNvSpPr>
          <p:nvPr/>
        </p:nvSpPr>
        <p:spPr bwMode="auto">
          <a:xfrm>
            <a:off x="723900" y="1900238"/>
            <a:ext cx="79517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763588" y="2900363"/>
            <a:ext cx="2165350" cy="55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763588" y="2900363"/>
            <a:ext cx="2165350" cy="55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788988" y="2930525"/>
            <a:ext cx="1597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f(s : string, i : int)</a:t>
            </a:r>
            <a:endParaRPr lang="es-ES" altLang="es-UY" sz="3200" b="1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788988" y="3182938"/>
            <a:ext cx="1263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setAttr(i : int)</a:t>
            </a:r>
            <a:endParaRPr lang="es-ES" altLang="es-UY" sz="3200" b="1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763588" y="2573338"/>
            <a:ext cx="2165350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763588" y="2573338"/>
            <a:ext cx="2165350" cy="327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788988" y="2598738"/>
            <a:ext cx="7667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- attr : int</a:t>
            </a:r>
            <a:endParaRPr lang="es-ES" altLang="es-UY" sz="3200" b="1"/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763588" y="2192338"/>
            <a:ext cx="21653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763588" y="2192338"/>
            <a:ext cx="216535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81" name="Rectangle 16"/>
          <p:cNvSpPr>
            <a:spLocks noChangeArrowheads="1"/>
          </p:cNvSpPr>
          <p:nvPr/>
        </p:nvSpPr>
        <p:spPr bwMode="auto">
          <a:xfrm>
            <a:off x="1770063" y="2251075"/>
            <a:ext cx="1285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A</a:t>
            </a:r>
            <a:endParaRPr lang="es-ES" altLang="es-UY" sz="3200" b="1"/>
          </a:p>
        </p:txBody>
      </p:sp>
      <p:sp>
        <p:nvSpPr>
          <p:cNvPr id="7182" name="Rectangle 17"/>
          <p:cNvSpPr>
            <a:spLocks noChangeArrowheads="1"/>
          </p:cNvSpPr>
          <p:nvPr/>
        </p:nvSpPr>
        <p:spPr bwMode="auto">
          <a:xfrm>
            <a:off x="5697538" y="2651125"/>
            <a:ext cx="1498600" cy="1060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83" name="Rectangle 18"/>
          <p:cNvSpPr>
            <a:spLocks noChangeArrowheads="1"/>
          </p:cNvSpPr>
          <p:nvPr/>
        </p:nvSpPr>
        <p:spPr bwMode="auto">
          <a:xfrm>
            <a:off x="5697538" y="2651125"/>
            <a:ext cx="1498600" cy="106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84" name="Rectangle 19"/>
          <p:cNvSpPr>
            <a:spLocks noChangeArrowheads="1"/>
          </p:cNvSpPr>
          <p:nvPr/>
        </p:nvSpPr>
        <p:spPr bwMode="auto">
          <a:xfrm>
            <a:off x="5719763" y="2678113"/>
            <a:ext cx="782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B(a : A)</a:t>
            </a:r>
            <a:endParaRPr lang="es-ES" altLang="es-UY" sz="3200" b="1"/>
          </a:p>
        </p:txBody>
      </p:sp>
      <p:sp>
        <p:nvSpPr>
          <p:cNvPr id="7185" name="Rectangle 20"/>
          <p:cNvSpPr>
            <a:spLocks noChangeArrowheads="1"/>
          </p:cNvSpPr>
          <p:nvPr/>
        </p:nvSpPr>
        <p:spPr bwMode="auto">
          <a:xfrm>
            <a:off x="5719763" y="2930525"/>
            <a:ext cx="1176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m(s : string)</a:t>
            </a:r>
            <a:endParaRPr lang="es-ES" altLang="es-UY" sz="3200" b="1"/>
          </a:p>
        </p:txBody>
      </p:sp>
      <p:sp>
        <p:nvSpPr>
          <p:cNvPr id="7186" name="Rectangle 21"/>
          <p:cNvSpPr>
            <a:spLocks noChangeArrowheads="1"/>
          </p:cNvSpPr>
          <p:nvPr/>
        </p:nvSpPr>
        <p:spPr bwMode="auto">
          <a:xfrm>
            <a:off x="5719763" y="3182938"/>
            <a:ext cx="1066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isX() : bool</a:t>
            </a:r>
            <a:endParaRPr lang="es-ES" altLang="es-UY" sz="3200" b="1"/>
          </a:p>
        </p:txBody>
      </p:sp>
      <p:sp>
        <p:nvSpPr>
          <p:cNvPr id="7187" name="Rectangle 22"/>
          <p:cNvSpPr>
            <a:spLocks noChangeArrowheads="1"/>
          </p:cNvSpPr>
          <p:nvPr/>
        </p:nvSpPr>
        <p:spPr bwMode="auto">
          <a:xfrm>
            <a:off x="5719763" y="3432175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 i="1">
                <a:solidFill>
                  <a:srgbClr val="000000"/>
                </a:solidFill>
              </a:rPr>
              <a:t>+ m(i : int)</a:t>
            </a:r>
            <a:endParaRPr lang="es-ES" altLang="es-UY" sz="3200" b="1" i="1"/>
          </a:p>
        </p:txBody>
      </p:sp>
      <p:sp>
        <p:nvSpPr>
          <p:cNvPr id="7188" name="Rectangle 23"/>
          <p:cNvSpPr>
            <a:spLocks noChangeArrowheads="1"/>
          </p:cNvSpPr>
          <p:nvPr/>
        </p:nvSpPr>
        <p:spPr bwMode="auto">
          <a:xfrm>
            <a:off x="5697538" y="2317750"/>
            <a:ext cx="14986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89" name="Rectangle 24"/>
          <p:cNvSpPr>
            <a:spLocks noChangeArrowheads="1"/>
          </p:cNvSpPr>
          <p:nvPr/>
        </p:nvSpPr>
        <p:spPr bwMode="auto">
          <a:xfrm>
            <a:off x="5697538" y="2317750"/>
            <a:ext cx="1498600" cy="333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90" name="Rectangle 25"/>
          <p:cNvSpPr>
            <a:spLocks noChangeArrowheads="1"/>
          </p:cNvSpPr>
          <p:nvPr/>
        </p:nvSpPr>
        <p:spPr bwMode="auto">
          <a:xfrm>
            <a:off x="5719763" y="2346325"/>
            <a:ext cx="736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- x : bool</a:t>
            </a:r>
            <a:endParaRPr lang="es-ES" altLang="es-UY" sz="3200" b="1"/>
          </a:p>
        </p:txBody>
      </p:sp>
      <p:sp>
        <p:nvSpPr>
          <p:cNvPr id="7191" name="Rectangle 26"/>
          <p:cNvSpPr>
            <a:spLocks noChangeArrowheads="1"/>
          </p:cNvSpPr>
          <p:nvPr/>
        </p:nvSpPr>
        <p:spPr bwMode="auto">
          <a:xfrm>
            <a:off x="5697538" y="1939925"/>
            <a:ext cx="1498600" cy="37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92" name="Rectangle 27"/>
          <p:cNvSpPr>
            <a:spLocks noChangeArrowheads="1"/>
          </p:cNvSpPr>
          <p:nvPr/>
        </p:nvSpPr>
        <p:spPr bwMode="auto">
          <a:xfrm>
            <a:off x="5697538" y="1939925"/>
            <a:ext cx="1498600" cy="377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93" name="Rectangle 28"/>
          <p:cNvSpPr>
            <a:spLocks noChangeArrowheads="1"/>
          </p:cNvSpPr>
          <p:nvPr/>
        </p:nvSpPr>
        <p:spPr bwMode="auto">
          <a:xfrm>
            <a:off x="6369050" y="1998663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 i="1">
                <a:solidFill>
                  <a:srgbClr val="000000"/>
                </a:solidFill>
              </a:rPr>
              <a:t>B</a:t>
            </a:r>
            <a:endParaRPr lang="es-ES" altLang="es-UY" sz="3200" b="1" i="1"/>
          </a:p>
        </p:txBody>
      </p:sp>
      <p:sp>
        <p:nvSpPr>
          <p:cNvPr id="7194" name="Rectangle 29"/>
          <p:cNvSpPr>
            <a:spLocks noChangeArrowheads="1"/>
          </p:cNvSpPr>
          <p:nvPr/>
        </p:nvSpPr>
        <p:spPr bwMode="auto">
          <a:xfrm>
            <a:off x="7226300" y="5654675"/>
            <a:ext cx="14097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95" name="Rectangle 30"/>
          <p:cNvSpPr>
            <a:spLocks noChangeArrowheads="1"/>
          </p:cNvSpPr>
          <p:nvPr/>
        </p:nvSpPr>
        <p:spPr bwMode="auto">
          <a:xfrm>
            <a:off x="7226300" y="5654675"/>
            <a:ext cx="1409700" cy="55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96" name="Rectangle 31"/>
          <p:cNvSpPr>
            <a:spLocks noChangeArrowheads="1"/>
          </p:cNvSpPr>
          <p:nvPr/>
        </p:nvSpPr>
        <p:spPr bwMode="auto">
          <a:xfrm>
            <a:off x="7251700" y="5683250"/>
            <a:ext cx="881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B2(a : A)</a:t>
            </a:r>
            <a:endParaRPr lang="es-ES" altLang="es-UY" sz="3200" b="1"/>
          </a:p>
        </p:txBody>
      </p:sp>
      <p:sp>
        <p:nvSpPr>
          <p:cNvPr id="7197" name="Rectangle 32"/>
          <p:cNvSpPr>
            <a:spLocks noChangeArrowheads="1"/>
          </p:cNvSpPr>
          <p:nvPr/>
        </p:nvSpPr>
        <p:spPr bwMode="auto">
          <a:xfrm>
            <a:off x="7251700" y="593725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m(i : int)</a:t>
            </a:r>
            <a:endParaRPr lang="es-ES" altLang="es-UY" sz="3200" b="1"/>
          </a:p>
        </p:txBody>
      </p:sp>
      <p:sp>
        <p:nvSpPr>
          <p:cNvPr id="7198" name="Rectangle 33"/>
          <p:cNvSpPr>
            <a:spLocks noChangeArrowheads="1"/>
          </p:cNvSpPr>
          <p:nvPr/>
        </p:nvSpPr>
        <p:spPr bwMode="auto">
          <a:xfrm>
            <a:off x="7226300" y="5322888"/>
            <a:ext cx="1409700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199" name="Rectangle 34"/>
          <p:cNvSpPr>
            <a:spLocks noChangeArrowheads="1"/>
          </p:cNvSpPr>
          <p:nvPr/>
        </p:nvSpPr>
        <p:spPr bwMode="auto">
          <a:xfrm>
            <a:off x="7226300" y="5322888"/>
            <a:ext cx="1409700" cy="331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0" name="Rectangle 35"/>
          <p:cNvSpPr>
            <a:spLocks noChangeArrowheads="1"/>
          </p:cNvSpPr>
          <p:nvPr/>
        </p:nvSpPr>
        <p:spPr bwMode="auto">
          <a:xfrm>
            <a:off x="7226300" y="4945063"/>
            <a:ext cx="1409700" cy="37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1" name="Rectangle 36"/>
          <p:cNvSpPr>
            <a:spLocks noChangeArrowheads="1"/>
          </p:cNvSpPr>
          <p:nvPr/>
        </p:nvSpPr>
        <p:spPr bwMode="auto">
          <a:xfrm>
            <a:off x="7226300" y="4945063"/>
            <a:ext cx="1409700" cy="377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2" name="Rectangle 37"/>
          <p:cNvSpPr>
            <a:spLocks noChangeArrowheads="1"/>
          </p:cNvSpPr>
          <p:nvPr/>
        </p:nvSpPr>
        <p:spPr bwMode="auto">
          <a:xfrm>
            <a:off x="7796213" y="5000625"/>
            <a:ext cx="2270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B2</a:t>
            </a:r>
            <a:endParaRPr lang="es-ES" altLang="es-UY" sz="3200" b="1"/>
          </a:p>
        </p:txBody>
      </p:sp>
      <p:sp>
        <p:nvSpPr>
          <p:cNvPr id="7203" name="Rectangle 38"/>
          <p:cNvSpPr>
            <a:spLocks noChangeArrowheads="1"/>
          </p:cNvSpPr>
          <p:nvPr/>
        </p:nvSpPr>
        <p:spPr bwMode="auto">
          <a:xfrm>
            <a:off x="4332288" y="5654675"/>
            <a:ext cx="1411287" cy="557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4" name="Rectangle 39"/>
          <p:cNvSpPr>
            <a:spLocks noChangeArrowheads="1"/>
          </p:cNvSpPr>
          <p:nvPr/>
        </p:nvSpPr>
        <p:spPr bwMode="auto">
          <a:xfrm>
            <a:off x="4332288" y="5654675"/>
            <a:ext cx="1411287" cy="55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5" name="Rectangle 40"/>
          <p:cNvSpPr>
            <a:spLocks noChangeArrowheads="1"/>
          </p:cNvSpPr>
          <p:nvPr/>
        </p:nvSpPr>
        <p:spPr bwMode="auto">
          <a:xfrm>
            <a:off x="4356100" y="5683250"/>
            <a:ext cx="881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B1(a : A)</a:t>
            </a:r>
            <a:endParaRPr lang="es-ES" altLang="es-UY" sz="3200" b="1"/>
          </a:p>
        </p:txBody>
      </p:sp>
      <p:sp>
        <p:nvSpPr>
          <p:cNvPr id="7206" name="Rectangle 41"/>
          <p:cNvSpPr>
            <a:spLocks noChangeArrowheads="1"/>
          </p:cNvSpPr>
          <p:nvPr/>
        </p:nvSpPr>
        <p:spPr bwMode="auto">
          <a:xfrm>
            <a:off x="4356100" y="593725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+ m(i : int)</a:t>
            </a:r>
            <a:endParaRPr lang="es-ES" altLang="es-UY" sz="3200" b="1"/>
          </a:p>
        </p:txBody>
      </p:sp>
      <p:sp>
        <p:nvSpPr>
          <p:cNvPr id="7207" name="Rectangle 42"/>
          <p:cNvSpPr>
            <a:spLocks noChangeArrowheads="1"/>
          </p:cNvSpPr>
          <p:nvPr/>
        </p:nvSpPr>
        <p:spPr bwMode="auto">
          <a:xfrm>
            <a:off x="4332288" y="5322888"/>
            <a:ext cx="1411287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8" name="Rectangle 43"/>
          <p:cNvSpPr>
            <a:spLocks noChangeArrowheads="1"/>
          </p:cNvSpPr>
          <p:nvPr/>
        </p:nvSpPr>
        <p:spPr bwMode="auto">
          <a:xfrm>
            <a:off x="4332288" y="5322888"/>
            <a:ext cx="1411287" cy="331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09" name="Rectangle 44"/>
          <p:cNvSpPr>
            <a:spLocks noChangeArrowheads="1"/>
          </p:cNvSpPr>
          <p:nvPr/>
        </p:nvSpPr>
        <p:spPr bwMode="auto">
          <a:xfrm>
            <a:off x="4332288" y="4945063"/>
            <a:ext cx="1411287" cy="37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10" name="Rectangle 45"/>
          <p:cNvSpPr>
            <a:spLocks noChangeArrowheads="1"/>
          </p:cNvSpPr>
          <p:nvPr/>
        </p:nvSpPr>
        <p:spPr bwMode="auto">
          <a:xfrm>
            <a:off x="4332288" y="4945063"/>
            <a:ext cx="1411287" cy="377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UY" altLang="es-UY"/>
          </a:p>
        </p:txBody>
      </p:sp>
      <p:sp>
        <p:nvSpPr>
          <p:cNvPr id="7211" name="Rectangle 46"/>
          <p:cNvSpPr>
            <a:spLocks noChangeArrowheads="1"/>
          </p:cNvSpPr>
          <p:nvPr/>
        </p:nvSpPr>
        <p:spPr bwMode="auto">
          <a:xfrm>
            <a:off x="4903788" y="5000625"/>
            <a:ext cx="225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B1</a:t>
            </a:r>
            <a:endParaRPr lang="es-ES" altLang="es-UY" sz="3200" b="1"/>
          </a:p>
        </p:txBody>
      </p:sp>
      <p:sp>
        <p:nvSpPr>
          <p:cNvPr id="7212" name="Freeform 47"/>
          <p:cNvSpPr>
            <a:spLocks/>
          </p:cNvSpPr>
          <p:nvPr/>
        </p:nvSpPr>
        <p:spPr bwMode="auto">
          <a:xfrm>
            <a:off x="6445250" y="3948113"/>
            <a:ext cx="1485900" cy="996950"/>
          </a:xfrm>
          <a:custGeom>
            <a:avLst/>
            <a:gdLst>
              <a:gd name="T0" fmla="*/ 0 w 1358"/>
              <a:gd name="T1" fmla="*/ 0 h 913"/>
              <a:gd name="T2" fmla="*/ 0 w 1358"/>
              <a:gd name="T3" fmla="*/ 2147483647 h 913"/>
              <a:gd name="T4" fmla="*/ 2147483647 w 1358"/>
              <a:gd name="T5" fmla="*/ 2147483647 h 913"/>
              <a:gd name="T6" fmla="*/ 2147483647 w 1358"/>
              <a:gd name="T7" fmla="*/ 2147483647 h 913"/>
              <a:gd name="T8" fmla="*/ 0 60000 65536"/>
              <a:gd name="T9" fmla="*/ 0 60000 65536"/>
              <a:gd name="T10" fmla="*/ 0 60000 65536"/>
              <a:gd name="T11" fmla="*/ 0 60000 65536"/>
              <a:gd name="T12" fmla="*/ 0 w 1358"/>
              <a:gd name="T13" fmla="*/ 0 h 913"/>
              <a:gd name="T14" fmla="*/ 1358 w 1358"/>
              <a:gd name="T15" fmla="*/ 913 h 9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8" h="913">
                <a:moveTo>
                  <a:pt x="0" y="0"/>
                </a:moveTo>
                <a:lnTo>
                  <a:pt x="0" y="39"/>
                </a:lnTo>
                <a:lnTo>
                  <a:pt x="1358" y="39"/>
                </a:lnTo>
                <a:lnTo>
                  <a:pt x="1358" y="913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13" name="Freeform 48"/>
          <p:cNvSpPr>
            <a:spLocks/>
          </p:cNvSpPr>
          <p:nvPr/>
        </p:nvSpPr>
        <p:spPr bwMode="auto">
          <a:xfrm>
            <a:off x="6297613" y="3708400"/>
            <a:ext cx="295275" cy="239713"/>
          </a:xfrm>
          <a:custGeom>
            <a:avLst/>
            <a:gdLst>
              <a:gd name="T0" fmla="*/ 0 w 270"/>
              <a:gd name="T1" fmla="*/ 2147483647 h 217"/>
              <a:gd name="T2" fmla="*/ 2147483647 w 270"/>
              <a:gd name="T3" fmla="*/ 2147483647 h 217"/>
              <a:gd name="T4" fmla="*/ 2147483647 w 270"/>
              <a:gd name="T5" fmla="*/ 0 h 217"/>
              <a:gd name="T6" fmla="*/ 0 w 270"/>
              <a:gd name="T7" fmla="*/ 2147483647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17"/>
              <a:gd name="T14" fmla="*/ 270 w 270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17">
                <a:moveTo>
                  <a:pt x="0" y="217"/>
                </a:moveTo>
                <a:lnTo>
                  <a:pt x="270" y="217"/>
                </a:lnTo>
                <a:lnTo>
                  <a:pt x="135" y="0"/>
                </a:lnTo>
                <a:lnTo>
                  <a:pt x="0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14" name="Freeform 49"/>
          <p:cNvSpPr>
            <a:spLocks/>
          </p:cNvSpPr>
          <p:nvPr/>
        </p:nvSpPr>
        <p:spPr bwMode="auto">
          <a:xfrm>
            <a:off x="6297613" y="3708400"/>
            <a:ext cx="295275" cy="239713"/>
          </a:xfrm>
          <a:custGeom>
            <a:avLst/>
            <a:gdLst>
              <a:gd name="T0" fmla="*/ 0 w 270"/>
              <a:gd name="T1" fmla="*/ 2147483647 h 217"/>
              <a:gd name="T2" fmla="*/ 2147483647 w 270"/>
              <a:gd name="T3" fmla="*/ 2147483647 h 217"/>
              <a:gd name="T4" fmla="*/ 2147483647 w 270"/>
              <a:gd name="T5" fmla="*/ 0 h 217"/>
              <a:gd name="T6" fmla="*/ 0 w 270"/>
              <a:gd name="T7" fmla="*/ 2147483647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17"/>
              <a:gd name="T14" fmla="*/ 270 w 270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17">
                <a:moveTo>
                  <a:pt x="0" y="217"/>
                </a:moveTo>
                <a:lnTo>
                  <a:pt x="270" y="217"/>
                </a:lnTo>
                <a:lnTo>
                  <a:pt x="135" y="0"/>
                </a:lnTo>
                <a:lnTo>
                  <a:pt x="0" y="21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15" name="Freeform 50"/>
          <p:cNvSpPr>
            <a:spLocks/>
          </p:cNvSpPr>
          <p:nvPr/>
        </p:nvSpPr>
        <p:spPr bwMode="auto">
          <a:xfrm>
            <a:off x="5037138" y="3948113"/>
            <a:ext cx="1408112" cy="996950"/>
          </a:xfrm>
          <a:custGeom>
            <a:avLst/>
            <a:gdLst>
              <a:gd name="T0" fmla="*/ 2147483647 w 1289"/>
              <a:gd name="T1" fmla="*/ 0 h 913"/>
              <a:gd name="T2" fmla="*/ 2147483647 w 1289"/>
              <a:gd name="T3" fmla="*/ 2147483647 h 913"/>
              <a:gd name="T4" fmla="*/ 0 w 1289"/>
              <a:gd name="T5" fmla="*/ 2147483647 h 913"/>
              <a:gd name="T6" fmla="*/ 0 w 1289"/>
              <a:gd name="T7" fmla="*/ 2147483647 h 913"/>
              <a:gd name="T8" fmla="*/ 0 60000 65536"/>
              <a:gd name="T9" fmla="*/ 0 60000 65536"/>
              <a:gd name="T10" fmla="*/ 0 60000 65536"/>
              <a:gd name="T11" fmla="*/ 0 60000 65536"/>
              <a:gd name="T12" fmla="*/ 0 w 1289"/>
              <a:gd name="T13" fmla="*/ 0 h 913"/>
              <a:gd name="T14" fmla="*/ 1289 w 1289"/>
              <a:gd name="T15" fmla="*/ 913 h 9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9" h="913">
                <a:moveTo>
                  <a:pt x="1289" y="0"/>
                </a:moveTo>
                <a:lnTo>
                  <a:pt x="1289" y="39"/>
                </a:lnTo>
                <a:lnTo>
                  <a:pt x="0" y="39"/>
                </a:lnTo>
                <a:lnTo>
                  <a:pt x="0" y="913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16" name="Freeform 51"/>
          <p:cNvSpPr>
            <a:spLocks/>
          </p:cNvSpPr>
          <p:nvPr/>
        </p:nvSpPr>
        <p:spPr bwMode="auto">
          <a:xfrm>
            <a:off x="6297613" y="3708400"/>
            <a:ext cx="295275" cy="239713"/>
          </a:xfrm>
          <a:custGeom>
            <a:avLst/>
            <a:gdLst>
              <a:gd name="T0" fmla="*/ 0 w 270"/>
              <a:gd name="T1" fmla="*/ 2147483647 h 217"/>
              <a:gd name="T2" fmla="*/ 2147483647 w 270"/>
              <a:gd name="T3" fmla="*/ 2147483647 h 217"/>
              <a:gd name="T4" fmla="*/ 2147483647 w 270"/>
              <a:gd name="T5" fmla="*/ 0 h 217"/>
              <a:gd name="T6" fmla="*/ 0 w 270"/>
              <a:gd name="T7" fmla="*/ 2147483647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17"/>
              <a:gd name="T14" fmla="*/ 270 w 270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17">
                <a:moveTo>
                  <a:pt x="0" y="217"/>
                </a:moveTo>
                <a:lnTo>
                  <a:pt x="270" y="217"/>
                </a:lnTo>
                <a:lnTo>
                  <a:pt x="135" y="0"/>
                </a:lnTo>
                <a:lnTo>
                  <a:pt x="0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17" name="Freeform 52"/>
          <p:cNvSpPr>
            <a:spLocks/>
          </p:cNvSpPr>
          <p:nvPr/>
        </p:nvSpPr>
        <p:spPr bwMode="auto">
          <a:xfrm>
            <a:off x="6297613" y="3708400"/>
            <a:ext cx="295275" cy="239713"/>
          </a:xfrm>
          <a:custGeom>
            <a:avLst/>
            <a:gdLst>
              <a:gd name="T0" fmla="*/ 0 w 270"/>
              <a:gd name="T1" fmla="*/ 2147483647 h 217"/>
              <a:gd name="T2" fmla="*/ 2147483647 w 270"/>
              <a:gd name="T3" fmla="*/ 2147483647 h 217"/>
              <a:gd name="T4" fmla="*/ 2147483647 w 270"/>
              <a:gd name="T5" fmla="*/ 0 h 217"/>
              <a:gd name="T6" fmla="*/ 0 w 270"/>
              <a:gd name="T7" fmla="*/ 2147483647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17"/>
              <a:gd name="T14" fmla="*/ 270 w 270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17">
                <a:moveTo>
                  <a:pt x="0" y="217"/>
                </a:moveTo>
                <a:lnTo>
                  <a:pt x="270" y="217"/>
                </a:lnTo>
                <a:lnTo>
                  <a:pt x="135" y="0"/>
                </a:lnTo>
                <a:lnTo>
                  <a:pt x="0" y="21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18" name="Rectangle 53"/>
          <p:cNvSpPr>
            <a:spLocks noChangeArrowheads="1"/>
          </p:cNvSpPr>
          <p:nvPr/>
        </p:nvSpPr>
        <p:spPr bwMode="auto">
          <a:xfrm>
            <a:off x="3249613" y="30654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1</a:t>
            </a:r>
            <a:endParaRPr lang="es-ES" altLang="es-UY" sz="3200" b="1"/>
          </a:p>
        </p:txBody>
      </p:sp>
      <p:sp>
        <p:nvSpPr>
          <p:cNvPr id="7219" name="Rectangle 54"/>
          <p:cNvSpPr>
            <a:spLocks noChangeArrowheads="1"/>
          </p:cNvSpPr>
          <p:nvPr/>
        </p:nvSpPr>
        <p:spPr bwMode="auto">
          <a:xfrm>
            <a:off x="5294313" y="3065463"/>
            <a:ext cx="71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UY" sz="1400" b="1">
                <a:solidFill>
                  <a:srgbClr val="000000"/>
                </a:solidFill>
              </a:rPr>
              <a:t>*</a:t>
            </a:r>
            <a:endParaRPr lang="es-ES" altLang="es-UY" sz="3200" b="1"/>
          </a:p>
        </p:txBody>
      </p:sp>
      <p:sp>
        <p:nvSpPr>
          <p:cNvPr id="7220" name="Line 55"/>
          <p:cNvSpPr>
            <a:spLocks noChangeShapeType="1"/>
          </p:cNvSpPr>
          <p:nvPr/>
        </p:nvSpPr>
        <p:spPr bwMode="auto">
          <a:xfrm>
            <a:off x="2928938" y="2825750"/>
            <a:ext cx="2768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21" name="Line 56"/>
          <p:cNvSpPr>
            <a:spLocks noChangeShapeType="1"/>
          </p:cNvSpPr>
          <p:nvPr/>
        </p:nvSpPr>
        <p:spPr bwMode="auto">
          <a:xfrm flipH="1" flipV="1">
            <a:off x="2928938" y="2825750"/>
            <a:ext cx="23495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22" name="Line 57"/>
          <p:cNvSpPr>
            <a:spLocks noChangeShapeType="1"/>
          </p:cNvSpPr>
          <p:nvPr/>
        </p:nvSpPr>
        <p:spPr bwMode="auto">
          <a:xfrm flipH="1">
            <a:off x="2928938" y="2700338"/>
            <a:ext cx="234950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23" name="Line 58"/>
          <p:cNvSpPr>
            <a:spLocks noChangeShapeType="1"/>
          </p:cNvSpPr>
          <p:nvPr/>
        </p:nvSpPr>
        <p:spPr bwMode="auto">
          <a:xfrm>
            <a:off x="5461000" y="2700338"/>
            <a:ext cx="23653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7224" name="Line 59"/>
          <p:cNvSpPr>
            <a:spLocks noChangeShapeType="1"/>
          </p:cNvSpPr>
          <p:nvPr/>
        </p:nvSpPr>
        <p:spPr bwMode="auto">
          <a:xfrm flipV="1">
            <a:off x="5461000" y="2825750"/>
            <a:ext cx="236538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9443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69357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UY">
                <a:solidFill>
                  <a:schemeClr val="bg2"/>
                </a:solidFill>
              </a:rPr>
              <a:t>Parte b)</a:t>
            </a:r>
            <a:r>
              <a:rPr lang="es-ES" altLang="es-UY"/>
              <a:t> De una implementación C++ de las clases involucradas (según lo que se pueda extraer de las interacciones).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80816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(6)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395288" y="2414588"/>
            <a:ext cx="3127375" cy="31226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A.h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"Vector.h"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A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        private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: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attr;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Vector colB;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public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: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A();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f(String s,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setAttr(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};</a:t>
            </a:r>
            <a:endParaRPr lang="es-E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3995738" y="1466850"/>
            <a:ext cx="4537075" cy="4770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A.cpp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"A.h"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"B.h"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A::A() {…}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A::f(String s,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B* e;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for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j = 0; j &lt; colB.getCount(); j++)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e = colB.get(j);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e-&gt;m(s);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if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(e-&gt;isX())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    e-&gt;m(i);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A::setAttr(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attr = i;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24192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(7)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055688" y="2039938"/>
            <a:ext cx="3413125" cy="3671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B.h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"A.h"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private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: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bool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x;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A * miA;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public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: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B(A * a);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bool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isX();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A* getMiA();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m(String s);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virtual 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m(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 = 0;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GB">
                <a:solidFill>
                  <a:schemeClr val="tx2"/>
                </a:solidFill>
                <a:latin typeface="Arial" charset="0"/>
              </a:rPr>
              <a:t>};</a:t>
            </a:r>
            <a:endParaRPr lang="es-E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5383213" y="1865313"/>
            <a:ext cx="2212975" cy="3946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B.cpp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"B.h"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B::B(A *a)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miA = a;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B::m(String s)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m(s.Length);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bool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B::isX()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return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x;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A* B::getMiA()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return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miA;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68227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Ejercicio (8)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800225" y="1836738"/>
            <a:ext cx="2352675" cy="2024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B1.h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"B.h"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B1 :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public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public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: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B1(A *a);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m(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GB">
                <a:solidFill>
                  <a:schemeClr val="tx2"/>
                </a:solidFill>
                <a:latin typeface="Arial" charset="0"/>
              </a:rPr>
              <a:t>};</a:t>
            </a:r>
            <a:endParaRPr lang="es-E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4679950" y="1960563"/>
            <a:ext cx="2701925" cy="1749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B1.cpp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"B1.h"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B1::B1(A *a) : B(a) {…}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B1::m(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getMiA()-&gt;setAttr(i);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}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1800225" y="4213225"/>
            <a:ext cx="2352675" cy="20240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B2.h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"B.h"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B2 :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public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       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public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: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B2(A *a);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m(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GB">
                <a:solidFill>
                  <a:schemeClr val="tx2"/>
                </a:solidFill>
                <a:latin typeface="Arial" charset="0"/>
              </a:rPr>
              <a:t>};</a:t>
            </a:r>
            <a:endParaRPr lang="es-E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4686300" y="4408488"/>
            <a:ext cx="2917825" cy="1749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// B2.cpp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#include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"B2.h"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B2::B2(A *a) : B(a) {…}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US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B2::m(</a:t>
            </a:r>
            <a:r>
              <a:rPr lang="en-US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i) {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GB">
                <a:solidFill>
                  <a:schemeClr val="tx2"/>
                </a:solidFill>
                <a:latin typeface="Arial" charset="0"/>
              </a:rPr>
              <a:t>        getMiA()-&gt;setAttr(i*2);</a:t>
            </a:r>
            <a:endParaRPr lang="es-ES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en-GB">
                <a:solidFill>
                  <a:schemeClr val="tx2"/>
                </a:solidFill>
                <a:latin typeface="Arial" charset="0"/>
              </a:rPr>
              <a:t>}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Ejercicio: Pasaje de Diseño 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71717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679</Words>
  <Application>Microsoft Office PowerPoint</Application>
  <PresentationFormat>Presentación en pantalla (4:3)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Wingdings 2</vt:lpstr>
      <vt:lpstr>Theme1</vt:lpstr>
      <vt:lpstr>Programación Avanzada</vt:lpstr>
      <vt:lpstr>Ejercicio</vt:lpstr>
      <vt:lpstr>Presentación de PowerPoint</vt:lpstr>
      <vt:lpstr>Ejercicio (3)</vt:lpstr>
      <vt:lpstr>Ejercicio (4)</vt:lpstr>
      <vt:lpstr>Ejercicio (5)</vt:lpstr>
      <vt:lpstr>Ejercicio (6)</vt:lpstr>
      <vt:lpstr>Ejercicio (7)</vt:lpstr>
      <vt:lpstr>Ejercicio (8)</vt:lpstr>
      <vt:lpstr>Ejercicio (9)</vt:lpstr>
      <vt:lpstr>Ejercicio (10)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</cp:revision>
  <dcterms:created xsi:type="dcterms:W3CDTF">2013-04-08T04:25:11Z</dcterms:created>
  <dcterms:modified xsi:type="dcterms:W3CDTF">2017-03-04T20:52:27Z</dcterms:modified>
</cp:coreProperties>
</file>