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33D"/>
    <a:srgbClr val="421D5D"/>
    <a:srgbClr val="4E236F"/>
    <a:srgbClr val="8E2A90"/>
    <a:srgbClr val="17314D"/>
    <a:srgbClr val="920000"/>
    <a:srgbClr val="DA1616"/>
    <a:srgbClr val="C83728"/>
    <a:srgbClr val="2B5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A704785-4860-56EC-5233-F1D84346C24B}"/>
              </a:ext>
            </a:extLst>
          </p:cNvPr>
          <p:cNvSpPr/>
          <p:nvPr userDrawn="1"/>
        </p:nvSpPr>
        <p:spPr>
          <a:xfrm>
            <a:off x="9525" y="6429105"/>
            <a:ext cx="2960017" cy="4206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B3D5FA-E529-4AF3-18F1-A82A76BFD389}"/>
              </a:ext>
            </a:extLst>
          </p:cNvPr>
          <p:cNvSpPr/>
          <p:nvPr userDrawn="1"/>
        </p:nvSpPr>
        <p:spPr>
          <a:xfrm>
            <a:off x="9222458" y="6426797"/>
            <a:ext cx="2960017" cy="420624"/>
          </a:xfrm>
          <a:prstGeom prst="rect">
            <a:avLst/>
          </a:prstGeom>
          <a:solidFill>
            <a:srgbClr val="DA16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8AD65D-91EA-A4CB-2478-A79BFC471D00}"/>
              </a:ext>
            </a:extLst>
          </p:cNvPr>
          <p:cNvCxnSpPr/>
          <p:nvPr userDrawn="1"/>
        </p:nvCxnSpPr>
        <p:spPr>
          <a:xfrm>
            <a:off x="9222458" y="6426797"/>
            <a:ext cx="0" cy="420624"/>
          </a:xfrm>
          <a:prstGeom prst="line">
            <a:avLst/>
          </a:prstGeom>
          <a:ln>
            <a:solidFill>
              <a:srgbClr val="92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C65AED-BC36-B338-85AA-0C9A094710FE}"/>
              </a:ext>
            </a:extLst>
          </p:cNvPr>
          <p:cNvCxnSpPr>
            <a:cxnSpLocks/>
          </p:cNvCxnSpPr>
          <p:nvPr userDrawn="1"/>
        </p:nvCxnSpPr>
        <p:spPr>
          <a:xfrm>
            <a:off x="2959255" y="6419654"/>
            <a:ext cx="0" cy="43834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4828744-BB4B-D027-176C-FF8712BBFD34}"/>
              </a:ext>
            </a:extLst>
          </p:cNvPr>
          <p:cNvSpPr/>
          <p:nvPr userDrawn="1"/>
        </p:nvSpPr>
        <p:spPr>
          <a:xfrm>
            <a:off x="0" y="6419654"/>
            <a:ext cx="12192000" cy="43834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b="1" dirty="0">
              <a:latin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5AB0A3-1C2C-4E58-409E-EEFA8FADABDF}"/>
              </a:ext>
            </a:extLst>
          </p:cNvPr>
          <p:cNvSpPr txBox="1"/>
          <p:nvPr userDrawn="1"/>
        </p:nvSpPr>
        <p:spPr>
          <a:xfrm>
            <a:off x="2" y="6406728"/>
            <a:ext cx="291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Matt Minev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7E938-1770-0D3B-321C-125F7E6C0D45}"/>
              </a:ext>
            </a:extLst>
          </p:cNvPr>
          <p:cNvSpPr txBox="1"/>
          <p:nvPr userDrawn="1"/>
        </p:nvSpPr>
        <p:spPr>
          <a:xfrm>
            <a:off x="9235125" y="6404610"/>
            <a:ext cx="186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SRS’25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CE3A6-8A22-E30F-0155-D45B43325813}"/>
              </a:ext>
            </a:extLst>
          </p:cNvPr>
          <p:cNvSpPr txBox="1"/>
          <p:nvPr userDrawn="1"/>
        </p:nvSpPr>
        <p:spPr>
          <a:xfrm>
            <a:off x="2979065" y="6413160"/>
            <a:ext cx="623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Neural Network Engine</a:t>
            </a:r>
          </a:p>
        </p:txBody>
      </p:sp>
    </p:spTree>
    <p:extLst>
      <p:ext uri="{BB962C8B-B14F-4D97-AF65-F5344CB8AC3E}">
        <p14:creationId xmlns:p14="http://schemas.microsoft.com/office/powerpoint/2010/main" val="95711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CF911-E2B5-9B9D-AC20-9F87874C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DDAE4-F72F-6B47-F692-325FAC5A6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E6BDD-1736-C5B5-0C32-151FEDED8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74AEE-31DE-408D-A86C-C9765183083C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86F19-C730-353A-045E-E3B95C4B5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E111C-8424-3C34-1DF1-B06B44CA9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F5370B-1853-4ABE-9A64-55D949A3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igh resolution abstract digital background with connected white dots and multicolor light effects on black background">
            <a:extLst>
              <a:ext uri="{FF2B5EF4-FFF2-40B4-BE49-F238E27FC236}">
                <a16:creationId xmlns:a16="http://schemas.microsoft.com/office/drawing/2014/main" id="{633454B9-9DDC-A31E-67C0-9A7CAA064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8"/>
          <a:stretch/>
        </p:blipFill>
        <p:spPr bwMode="auto">
          <a:xfrm rot="3141372">
            <a:off x="7149636" y="1386647"/>
            <a:ext cx="4454198" cy="524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5BA300-E93D-C58E-AC23-891D00924C87}"/>
              </a:ext>
            </a:extLst>
          </p:cNvPr>
          <p:cNvSpPr/>
          <p:nvPr/>
        </p:nvSpPr>
        <p:spPr>
          <a:xfrm>
            <a:off x="406968" y="643672"/>
            <a:ext cx="11378063" cy="1859845"/>
          </a:xfrm>
          <a:prstGeom prst="roundRect">
            <a:avLst>
              <a:gd name="adj" fmla="val 12554"/>
            </a:avLst>
          </a:prstGeom>
          <a:gradFill>
            <a:gsLst>
              <a:gs pos="0">
                <a:srgbClr val="002060">
                  <a:alpha val="50000"/>
                </a:srgbClr>
              </a:gs>
              <a:gs pos="37000">
                <a:srgbClr val="421D5D">
                  <a:alpha val="50000"/>
                </a:srgbClr>
              </a:gs>
              <a:gs pos="100000">
                <a:srgbClr val="8E2A90">
                  <a:alpha val="50000"/>
                </a:srgbClr>
              </a:gs>
            </a:gsLst>
            <a:lin ang="5400000" scaled="1"/>
          </a:gra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Montserrat" panose="00000500000000000000" pitchFamily="2" charset="0"/>
              </a:rPr>
              <a:t>Neural Network Engine </a:t>
            </a:r>
          </a:p>
          <a:p>
            <a:pPr algn="ctr"/>
            <a:r>
              <a:rPr lang="en-US" sz="2200" dirty="0">
                <a:latin typeface="Montserrat" panose="00000500000000000000" pitchFamily="2" charset="0"/>
              </a:rPr>
              <a:t>A Comprehensive Deep Learning Framework with Automatic Differentiation</a:t>
            </a:r>
          </a:p>
          <a:p>
            <a:pPr algn="ctr"/>
            <a:r>
              <a:rPr lang="en-US" sz="2200" dirty="0">
                <a:latin typeface="Montserrat" panose="00000500000000000000" pitchFamily="2" charset="0"/>
              </a:rPr>
              <a:t>and Research Software for Neural Network Education &amp; Experimentation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BCFF1-C736-BDAD-872F-0212DDC8994B}"/>
              </a:ext>
            </a:extLst>
          </p:cNvPr>
          <p:cNvSpPr txBox="1"/>
          <p:nvPr/>
        </p:nvSpPr>
        <p:spPr>
          <a:xfrm>
            <a:off x="725864" y="3066038"/>
            <a:ext cx="64196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0"/>
              </a:rPr>
              <a:t>Author: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0"/>
              </a:rPr>
              <a:t>Matt Minev</a:t>
            </a:r>
          </a:p>
          <a:p>
            <a:pPr algn="ctr"/>
            <a:endParaRPr lang="en-US" sz="28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0"/>
              </a:rPr>
              <a:t>Summer Research School 2025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Montserrat" panose="00000500000000000000" pitchFamily="2" charset="0"/>
              </a:rPr>
              <a:t>Varna, Bulgaria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99DBA94-CB9C-69CC-D9E2-5FD930E96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47" b="21214"/>
          <a:stretch/>
        </p:blipFill>
        <p:spPr bwMode="auto">
          <a:xfrm>
            <a:off x="189345" y="5807232"/>
            <a:ext cx="1432874" cy="97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76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CF3F9-E788-926E-F039-8C2A7F95C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igh resolution abstract digital background with connected white dots and multicolor light effects on black background">
            <a:extLst>
              <a:ext uri="{FF2B5EF4-FFF2-40B4-BE49-F238E27FC236}">
                <a16:creationId xmlns:a16="http://schemas.microsoft.com/office/drawing/2014/main" id="{375B95E1-4BC3-4368-89B8-6238E9E5B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30" y="0"/>
            <a:ext cx="9030878" cy="640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61E97B-5828-ADFA-138A-E515395836A3}"/>
              </a:ext>
            </a:extLst>
          </p:cNvPr>
          <p:cNvSpPr txBox="1"/>
          <p:nvPr/>
        </p:nvSpPr>
        <p:spPr>
          <a:xfrm>
            <a:off x="91125" y="76732"/>
            <a:ext cx="5621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Acknowledgements</a:t>
            </a:r>
            <a:endParaRPr lang="en-US" sz="36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5F0D6A-9C67-E74E-FF95-8B0B594065AE}"/>
              </a:ext>
            </a:extLst>
          </p:cNvPr>
          <p:cNvCxnSpPr/>
          <p:nvPr/>
        </p:nvCxnSpPr>
        <p:spPr>
          <a:xfrm>
            <a:off x="0" y="869783"/>
            <a:ext cx="12192000" cy="0"/>
          </a:xfrm>
          <a:prstGeom prst="line">
            <a:avLst/>
          </a:prstGeom>
          <a:ln w="317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A9DDD0-7ADA-50E7-F142-9B3B7E7BAFD7}"/>
              </a:ext>
            </a:extLst>
          </p:cNvPr>
          <p:cNvSpPr txBox="1"/>
          <p:nvPr/>
        </p:nvSpPr>
        <p:spPr>
          <a:xfrm>
            <a:off x="10671142" y="6404610"/>
            <a:ext cx="152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9/10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E08318-7998-71E6-5F89-12CCFB44C9DD}"/>
              </a:ext>
            </a:extLst>
          </p:cNvPr>
          <p:cNvSpPr txBox="1"/>
          <p:nvPr/>
        </p:nvSpPr>
        <p:spPr>
          <a:xfrm>
            <a:off x="226243" y="1757827"/>
            <a:ext cx="9030878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3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Emil Kelevedjiev </a:t>
            </a:r>
            <a:r>
              <a:rPr lang="en-US" sz="30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for:</a:t>
            </a:r>
          </a:p>
          <a:p>
            <a:pPr algn="l">
              <a:buClr>
                <a:schemeClr val="bg1"/>
              </a:buClr>
              <a:buSzPct val="120000"/>
            </a:pPr>
            <a:endParaRPr lang="en-US" sz="3000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914400" lvl="1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Invaluable mentorship and support</a:t>
            </a:r>
          </a:p>
          <a:p>
            <a:pPr marL="914400" lvl="1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US" sz="600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914400" lvl="1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US" sz="100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914400" lvl="1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Provision of essential resources</a:t>
            </a:r>
          </a:p>
          <a:p>
            <a:pPr marL="914400" lvl="1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US" sz="600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914400" lvl="1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Expert guidance and insightful feedback</a:t>
            </a:r>
          </a:p>
          <a:p>
            <a:pPr marL="914400" lvl="1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US" sz="600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914400" lvl="1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Commitment to this research endeavor</a:t>
            </a:r>
          </a:p>
          <a:p>
            <a:pPr marL="457200" indent="-457200"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2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ED79B024-EE75-7E19-3D7C-2726FB3FE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12"/>
          <a:stretch/>
        </p:blipFill>
        <p:spPr bwMode="auto">
          <a:xfrm>
            <a:off x="0" y="0"/>
            <a:ext cx="48265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89CEE5-3F65-1D54-F4CC-CD2552F5EEEC}"/>
              </a:ext>
            </a:extLst>
          </p:cNvPr>
          <p:cNvSpPr txBox="1"/>
          <p:nvPr/>
        </p:nvSpPr>
        <p:spPr>
          <a:xfrm>
            <a:off x="5916890" y="1701489"/>
            <a:ext cx="5621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Montserrat" panose="00000500000000000000" pitchFamily="2" charset="0"/>
              </a:rPr>
              <a:t>Thanks!</a:t>
            </a:r>
            <a:endParaRPr lang="en-US" sz="8800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9842C-A32F-C5B0-5F88-2C26AD063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35" y="364464"/>
            <a:ext cx="7214647" cy="734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EB860D-1CF7-FE0C-DB16-6355B976654D}"/>
              </a:ext>
            </a:extLst>
          </p:cNvPr>
          <p:cNvSpPr txBox="1"/>
          <p:nvPr/>
        </p:nvSpPr>
        <p:spPr>
          <a:xfrm>
            <a:off x="5158031" y="3379460"/>
            <a:ext cx="64196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ontserrat" panose="00000500000000000000" pitchFamily="2" charset="0"/>
              </a:rPr>
              <a:t>Author: </a:t>
            </a:r>
          </a:p>
          <a:p>
            <a:pPr algn="ctr"/>
            <a:r>
              <a:rPr lang="en-US" sz="2800" dirty="0">
                <a:latin typeface="Montserrat" panose="00000500000000000000" pitchFamily="2" charset="0"/>
              </a:rPr>
              <a:t>Matt Minev</a:t>
            </a:r>
          </a:p>
          <a:p>
            <a:pPr algn="ctr"/>
            <a:endParaRPr lang="en-US" sz="2800" dirty="0">
              <a:latin typeface="Montserrat" panose="00000500000000000000" pitchFamily="2" charset="0"/>
            </a:endParaRPr>
          </a:p>
          <a:p>
            <a:pPr algn="ctr"/>
            <a:r>
              <a:rPr lang="en-US" sz="2800" dirty="0">
                <a:solidFill>
                  <a:srgbClr val="0070C0"/>
                </a:solidFill>
                <a:latin typeface="Montserrat" panose="00000500000000000000" pitchFamily="2" charset="0"/>
              </a:rPr>
              <a:t>matt.minev@gmail.com</a:t>
            </a:r>
          </a:p>
          <a:p>
            <a:pPr algn="ctr"/>
            <a:endParaRPr lang="en-US" sz="2800" dirty="0">
              <a:latin typeface="Montserrat" panose="00000500000000000000" pitchFamily="2" charset="0"/>
            </a:endParaRPr>
          </a:p>
          <a:p>
            <a:pPr algn="ctr"/>
            <a:r>
              <a:rPr lang="en-US" sz="2800" dirty="0">
                <a:latin typeface="Montserrat" panose="00000500000000000000" pitchFamily="2" charset="0"/>
              </a:rPr>
              <a:t>Summer Research School 2025</a:t>
            </a:r>
          </a:p>
          <a:p>
            <a:pPr algn="ctr"/>
            <a:r>
              <a:rPr lang="en-US" sz="2800" dirty="0">
                <a:latin typeface="Montserrat" panose="00000500000000000000" pitchFamily="2" charset="0"/>
              </a:rPr>
              <a:t>Varna, Bulgaria</a:t>
            </a:r>
          </a:p>
        </p:txBody>
      </p:sp>
    </p:spTree>
    <p:extLst>
      <p:ext uri="{BB962C8B-B14F-4D97-AF65-F5344CB8AC3E}">
        <p14:creationId xmlns:p14="http://schemas.microsoft.com/office/powerpoint/2010/main" val="128511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9D9A37-374F-67FC-FDEC-3DDDF820919F}"/>
              </a:ext>
            </a:extLst>
          </p:cNvPr>
          <p:cNvSpPr txBox="1"/>
          <p:nvPr/>
        </p:nvSpPr>
        <p:spPr>
          <a:xfrm>
            <a:off x="91125" y="76732"/>
            <a:ext cx="40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262E1-1FED-569A-52E2-278BEB742BB6}"/>
              </a:ext>
            </a:extLst>
          </p:cNvPr>
          <p:cNvSpPr txBox="1"/>
          <p:nvPr/>
        </p:nvSpPr>
        <p:spPr>
          <a:xfrm>
            <a:off x="10671142" y="6404610"/>
            <a:ext cx="152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1/10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D93D46-35CB-6B89-DC53-0C391026E55D}"/>
              </a:ext>
            </a:extLst>
          </p:cNvPr>
          <p:cNvCxnSpPr/>
          <p:nvPr/>
        </p:nvCxnSpPr>
        <p:spPr>
          <a:xfrm>
            <a:off x="0" y="869783"/>
            <a:ext cx="12192000" cy="0"/>
          </a:xfrm>
          <a:prstGeom prst="line">
            <a:avLst/>
          </a:prstGeom>
          <a:ln w="317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77CC59-5791-4946-78B0-CD2E082EB8FB}"/>
              </a:ext>
            </a:extLst>
          </p:cNvPr>
          <p:cNvSpPr txBox="1"/>
          <p:nvPr/>
        </p:nvSpPr>
        <p:spPr>
          <a:xfrm>
            <a:off x="212888" y="1343030"/>
            <a:ext cx="729006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bg1"/>
              </a:buClr>
              <a:buSzPct val="120000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From Simple Script to Complete Engine</a:t>
            </a:r>
          </a:p>
          <a:p>
            <a:pPr algn="l">
              <a:buClr>
                <a:schemeClr val="bg1"/>
              </a:buClr>
              <a:buSzPct val="120000"/>
            </a:pPr>
            <a:endParaRPr lang="en-US" sz="16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Started with automatic differentiation and optimization for neural networks</a:t>
            </a: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endParaRPr lang="en-US" sz="120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Realized a few Python files weren’t sufficient for my ideas</a:t>
            </a: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endParaRPr lang="en-US" sz="120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Built a centralized Engine instead of copy-pasting across applications</a:t>
            </a:r>
            <a:endParaRPr lang="en-US" sz="120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endParaRPr lang="en-US" sz="120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Complete framework that powers all demonstrations today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1" name="Picture 10" descr="A white line drawing of a gear and file&#10;&#10;AI-generated content may be incorrect.">
            <a:extLst>
              <a:ext uri="{FF2B5EF4-FFF2-40B4-BE49-F238E27FC236}">
                <a16:creationId xmlns:a16="http://schemas.microsoft.com/office/drawing/2014/main" id="{00032CCC-0AC0-B772-01A5-98220242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1" b="11244"/>
          <a:stretch/>
        </p:blipFill>
        <p:spPr>
          <a:xfrm>
            <a:off x="7502951" y="1734532"/>
            <a:ext cx="4384249" cy="33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5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CD4BE-4375-EA98-A820-8F814E76A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FE8690-DEAD-364B-ABD5-DC5EBE34D108}"/>
              </a:ext>
            </a:extLst>
          </p:cNvPr>
          <p:cNvSpPr txBox="1"/>
          <p:nvPr/>
        </p:nvSpPr>
        <p:spPr>
          <a:xfrm>
            <a:off x="91124" y="76732"/>
            <a:ext cx="8308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Neural Networks in a Nutshell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33B75-AEC8-E145-9078-4612B6830F01}"/>
              </a:ext>
            </a:extLst>
          </p:cNvPr>
          <p:cNvSpPr txBox="1"/>
          <p:nvPr/>
        </p:nvSpPr>
        <p:spPr>
          <a:xfrm>
            <a:off x="10671142" y="6404610"/>
            <a:ext cx="152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2/10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7050A3-BC78-58BC-A90B-D494BBBC8A92}"/>
              </a:ext>
            </a:extLst>
          </p:cNvPr>
          <p:cNvCxnSpPr/>
          <p:nvPr/>
        </p:nvCxnSpPr>
        <p:spPr>
          <a:xfrm>
            <a:off x="0" y="869783"/>
            <a:ext cx="12192000" cy="0"/>
          </a:xfrm>
          <a:prstGeom prst="line">
            <a:avLst/>
          </a:prstGeom>
          <a:ln w="317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1E173E-DEB7-7076-DC04-7701CCC8DE22}"/>
              </a:ext>
            </a:extLst>
          </p:cNvPr>
          <p:cNvSpPr txBox="1"/>
          <p:nvPr/>
        </p:nvSpPr>
        <p:spPr>
          <a:xfrm>
            <a:off x="202283" y="1030752"/>
            <a:ext cx="117874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Mathematical neurons organized in layers that transform data</a:t>
            </a:r>
          </a:p>
          <a:p>
            <a:pPr marL="342900" indent="-342900" algn="l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endParaRPr lang="en-US" sz="160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l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Each layer learns increasingly complex patterns and features</a:t>
            </a:r>
          </a:p>
          <a:p>
            <a:pPr marL="342900" indent="-342900" algn="l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endParaRPr lang="en-US" sz="160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l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Simple operations stacked together create powerful pattern recognition</a:t>
            </a:r>
          </a:p>
          <a:p>
            <a:pPr marL="342900" indent="-342900" algn="l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endParaRPr lang="en-US" sz="160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3431A-26BF-A4AE-02A9-B61E55E279E9}"/>
              </a:ext>
            </a:extLst>
          </p:cNvPr>
          <p:cNvSpPr txBox="1"/>
          <p:nvPr/>
        </p:nvSpPr>
        <p:spPr>
          <a:xfrm>
            <a:off x="202283" y="2880644"/>
            <a:ext cx="465252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Universal approximation: can learn any continuous function</a:t>
            </a:r>
          </a:p>
          <a:p>
            <a:pPr marL="342900" indent="-342900" algn="l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endParaRPr lang="en-US" sz="160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l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The foundation that makes modern AI possible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D831A639-D7EA-9D84-511E-18BD2884C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4804" y="2880644"/>
            <a:ext cx="6978525" cy="31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4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754BD-5FAA-2768-1653-B4492B5BB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AD9E99-4AD4-8DE0-E2F6-857F38F65F2D}"/>
              </a:ext>
            </a:extLst>
          </p:cNvPr>
          <p:cNvSpPr/>
          <p:nvPr/>
        </p:nvSpPr>
        <p:spPr>
          <a:xfrm>
            <a:off x="5524108" y="2748612"/>
            <a:ext cx="6503250" cy="3239603"/>
          </a:xfrm>
          <a:prstGeom prst="roundRect">
            <a:avLst>
              <a:gd name="adj" fmla="val 51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CC174-C2F7-58C8-97F4-06C2BF31062C}"/>
              </a:ext>
            </a:extLst>
          </p:cNvPr>
          <p:cNvSpPr txBox="1"/>
          <p:nvPr/>
        </p:nvSpPr>
        <p:spPr>
          <a:xfrm>
            <a:off x="91124" y="76732"/>
            <a:ext cx="10344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What is Automatic Differentiation?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F11CF-984C-65B2-AA82-35115619381D}"/>
              </a:ext>
            </a:extLst>
          </p:cNvPr>
          <p:cNvSpPr txBox="1"/>
          <p:nvPr/>
        </p:nvSpPr>
        <p:spPr>
          <a:xfrm>
            <a:off x="10671142" y="6404610"/>
            <a:ext cx="152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3/10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0BB346-750E-7E07-B9D2-43112E3A984D}"/>
              </a:ext>
            </a:extLst>
          </p:cNvPr>
          <p:cNvCxnSpPr/>
          <p:nvPr/>
        </p:nvCxnSpPr>
        <p:spPr>
          <a:xfrm>
            <a:off x="0" y="869783"/>
            <a:ext cx="12192000" cy="0"/>
          </a:xfrm>
          <a:prstGeom prst="line">
            <a:avLst/>
          </a:prstGeom>
          <a:ln w="317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341522-5E2C-CAD9-C725-BEFF1315C7D8}"/>
              </a:ext>
            </a:extLst>
          </p:cNvPr>
          <p:cNvSpPr txBox="1"/>
          <p:nvPr/>
        </p:nvSpPr>
        <p:spPr>
          <a:xfrm>
            <a:off x="324831" y="1351508"/>
            <a:ext cx="10770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Computes exact gradients efficiently for neural network training</a:t>
            </a:r>
          </a:p>
          <a:p>
            <a:pPr marL="342900" indent="-342900" algn="l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endParaRPr lang="en-US" sz="240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l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Breaks complex functions into elementary operations with known derivatives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44F69-00E4-BAD4-B0FE-7C23A64258B8}"/>
              </a:ext>
            </a:extLst>
          </p:cNvPr>
          <p:cNvSpPr txBox="1"/>
          <p:nvPr/>
        </p:nvSpPr>
        <p:spPr>
          <a:xfrm>
            <a:off x="324831" y="3067585"/>
            <a:ext cx="524641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Applies chain rule systematically across 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l">
              <a:buClr>
                <a:schemeClr val="bg1"/>
              </a:buClr>
              <a:buSzPct val="120000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   network parameters</a:t>
            </a:r>
          </a:p>
          <a:p>
            <a:pPr marL="342900" indent="-342900" algn="l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endParaRPr lang="en-US" sz="180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342900" indent="-342900" algn="l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Standard method enabling modern deep learning at scale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5B32E70-FAA0-3AAF-4F21-101CD5F2B8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1241" y="2796465"/>
          <a:ext cx="6407738" cy="3113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709091" imgH="5688950" progId="">
                  <p:embed/>
                </p:oleObj>
              </mc:Choice>
              <mc:Fallback>
                <p:oleObj r:id="rId2" imgW="11709091" imgH="5688950" progId="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F1D0B40C-897C-1613-2FC8-49BA59B02F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71241" y="2796465"/>
                        <a:ext cx="6407738" cy="3113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6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C90A9-FFF1-44B3-E3FA-F7D604321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D08F75-07A0-EE43-78FD-7B2DC8168CE1}"/>
              </a:ext>
            </a:extLst>
          </p:cNvPr>
          <p:cNvSpPr txBox="1"/>
          <p:nvPr/>
        </p:nvSpPr>
        <p:spPr>
          <a:xfrm>
            <a:off x="91124" y="76732"/>
            <a:ext cx="10344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What I Built - Engine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5BE01-3F90-24B1-75AE-DE0C9E9F302C}"/>
              </a:ext>
            </a:extLst>
          </p:cNvPr>
          <p:cNvSpPr txBox="1"/>
          <p:nvPr/>
        </p:nvSpPr>
        <p:spPr>
          <a:xfrm>
            <a:off x="10671142" y="6404610"/>
            <a:ext cx="152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4/10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7F4608-9DEE-A090-D52F-C3FD974EC539}"/>
              </a:ext>
            </a:extLst>
          </p:cNvPr>
          <p:cNvCxnSpPr/>
          <p:nvPr/>
        </p:nvCxnSpPr>
        <p:spPr>
          <a:xfrm>
            <a:off x="0" y="869783"/>
            <a:ext cx="12192000" cy="0"/>
          </a:xfrm>
          <a:prstGeom prst="line">
            <a:avLst/>
          </a:prstGeom>
          <a:ln w="317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2B8C9B0B-BE5E-EE3E-E242-9B70DB441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388960" y="-1111016"/>
            <a:ext cx="14466332" cy="908003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0530D5-31B6-B9CE-B4B8-DE8EF9472FE7}"/>
              </a:ext>
            </a:extLst>
          </p:cNvPr>
          <p:cNvSpPr/>
          <p:nvPr/>
        </p:nvSpPr>
        <p:spPr>
          <a:xfrm>
            <a:off x="339364" y="4449459"/>
            <a:ext cx="3572759" cy="1557616"/>
          </a:xfrm>
          <a:prstGeom prst="roundRect">
            <a:avLst>
              <a:gd name="adj" fmla="val 4962"/>
            </a:avLst>
          </a:prstGeom>
          <a:solidFill>
            <a:schemeClr val="bg1">
              <a:alpha val="25000"/>
            </a:schemeClr>
          </a:solidFill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effectLst/>
                <a:latin typeface="Montserrat" panose="00000500000000000000" pitchFamily="2" charset="0"/>
              </a:rPr>
              <a:t>9 activation functions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 </a:t>
            </a:r>
          </a:p>
          <a:p>
            <a:pPr algn="ctr"/>
            <a:r>
              <a:rPr lang="en-US" b="0" i="0" dirty="0">
                <a:effectLst/>
                <a:latin typeface="Montserrat" panose="00000500000000000000" pitchFamily="2" charset="0"/>
              </a:rPr>
              <a:t>classics (ReLU, Sigmoid) to modern (Swish, GELU)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629E3A-4542-0CD0-643E-775CA527BD21}"/>
              </a:ext>
            </a:extLst>
          </p:cNvPr>
          <p:cNvSpPr/>
          <p:nvPr/>
        </p:nvSpPr>
        <p:spPr>
          <a:xfrm>
            <a:off x="9299542" y="1707975"/>
            <a:ext cx="2132029" cy="738775"/>
          </a:xfrm>
          <a:prstGeom prst="roundRect">
            <a:avLst>
              <a:gd name="adj" fmla="val 4962"/>
            </a:avLst>
          </a:prstGeom>
          <a:solidFill>
            <a:schemeClr val="bg1">
              <a:alpha val="25000"/>
            </a:schemeClr>
          </a:solidFill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effectLst/>
                <a:latin typeface="Montserrat" panose="00000500000000000000" pitchFamily="2" charset="0"/>
              </a:rPr>
              <a:t>SGD &amp; Adam</a:t>
            </a:r>
          </a:p>
          <a:p>
            <a:pPr algn="ctr"/>
            <a:r>
              <a:rPr lang="en-US" sz="2000" b="1" dirty="0">
                <a:latin typeface="Montserrat" panose="00000500000000000000" pitchFamily="2" charset="0"/>
              </a:rPr>
              <a:t>Optimizers</a:t>
            </a:r>
            <a:endParaRPr lang="en-US" sz="1600" b="0" i="0" dirty="0">
              <a:effectLst/>
              <a:latin typeface="Montserrat" panose="00000500000000000000" pitchFamily="2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17D223-00F2-E070-993B-2D718A8A2943}"/>
              </a:ext>
            </a:extLst>
          </p:cNvPr>
          <p:cNvSpPr/>
          <p:nvPr/>
        </p:nvSpPr>
        <p:spPr>
          <a:xfrm>
            <a:off x="339362" y="1134670"/>
            <a:ext cx="3082567" cy="1146611"/>
          </a:xfrm>
          <a:prstGeom prst="roundRect">
            <a:avLst>
              <a:gd name="adj" fmla="val 4962"/>
            </a:avLst>
          </a:prstGeom>
          <a:solidFill>
            <a:schemeClr val="bg1">
              <a:alpha val="25000"/>
            </a:schemeClr>
          </a:solidFill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0" dirty="0">
                <a:effectLst/>
                <a:latin typeface="Montserrat" panose="00000500000000000000" pitchFamily="2" charset="0"/>
              </a:rPr>
              <a:t>Three working applications proving real-world capability</a:t>
            </a:r>
            <a:endParaRPr lang="en-US" sz="1600" b="1" i="0" dirty="0">
              <a:effectLst/>
              <a:latin typeface="Montserrat" panose="00000500000000000000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9A95B5-0E17-467F-1398-BD5E08D0D35D}"/>
              </a:ext>
            </a:extLst>
          </p:cNvPr>
          <p:cNvCxnSpPr>
            <a:cxnSpLocks/>
          </p:cNvCxnSpPr>
          <p:nvPr/>
        </p:nvCxnSpPr>
        <p:spPr>
          <a:xfrm>
            <a:off x="3912123" y="4685122"/>
            <a:ext cx="405353" cy="99924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72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DBE5D-3866-4392-1B68-4871392CD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10947D-7965-EFA0-6DEB-3E3DC45E7F0E}"/>
              </a:ext>
            </a:extLst>
          </p:cNvPr>
          <p:cNvSpPr/>
          <p:nvPr/>
        </p:nvSpPr>
        <p:spPr>
          <a:xfrm>
            <a:off x="7356489" y="1414724"/>
            <a:ext cx="4690965" cy="3615594"/>
          </a:xfrm>
          <a:prstGeom prst="roundRect">
            <a:avLst>
              <a:gd name="adj" fmla="val 51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2E2E1-A4EE-74F8-A22A-247B118C9DBE}"/>
              </a:ext>
            </a:extLst>
          </p:cNvPr>
          <p:cNvSpPr txBox="1"/>
          <p:nvPr/>
        </p:nvSpPr>
        <p:spPr>
          <a:xfrm>
            <a:off x="91124" y="76732"/>
            <a:ext cx="10580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Key Results - Performance Showcase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6B5CC-3190-ABF7-AA97-D249DEB00250}"/>
              </a:ext>
            </a:extLst>
          </p:cNvPr>
          <p:cNvSpPr txBox="1"/>
          <p:nvPr/>
        </p:nvSpPr>
        <p:spPr>
          <a:xfrm>
            <a:off x="10671142" y="6404610"/>
            <a:ext cx="152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5/10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F42331-4317-EC45-18C8-A974EB974989}"/>
              </a:ext>
            </a:extLst>
          </p:cNvPr>
          <p:cNvCxnSpPr/>
          <p:nvPr/>
        </p:nvCxnSpPr>
        <p:spPr>
          <a:xfrm>
            <a:off x="0" y="869783"/>
            <a:ext cx="12192000" cy="0"/>
          </a:xfrm>
          <a:prstGeom prst="line">
            <a:avLst/>
          </a:prstGeom>
          <a:ln w="317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6995A6-1865-8C8B-EBA4-59546DC04F47}"/>
              </a:ext>
            </a:extLst>
          </p:cNvPr>
          <p:cNvSpPr txBox="1"/>
          <p:nvPr/>
        </p:nvSpPr>
        <p:spPr>
          <a:xfrm>
            <a:off x="-367646" y="1450683"/>
            <a:ext cx="78140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Digit Recognition: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98.33% accuracy </a:t>
            </a: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(Enhanced Model with EMNIST)</a:t>
            </a: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endParaRPr lang="en-US" sz="240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Universal Character Recognition: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81.45%</a:t>
            </a: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accuracy across 62 classes (digits + letters)</a:t>
            </a: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endParaRPr lang="en-US" sz="240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Mathematical Innovation: Neural networks solving quadratic equations</a:t>
            </a: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endParaRPr lang="en-US" sz="240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Performance: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&gt;20,000 </a:t>
            </a: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samples/second on standard hardware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2" name="Picture 11" descr="A comparison of blue and pink vertical bars&#10;&#10;AI-generated content may be incorrect.">
            <a:extLst>
              <a:ext uri="{FF2B5EF4-FFF2-40B4-BE49-F238E27FC236}">
                <a16:creationId xmlns:a16="http://schemas.microsoft.com/office/drawing/2014/main" id="{337485D9-5719-3822-2717-29D5FEECE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000" b="1211"/>
          <a:stretch/>
        </p:blipFill>
        <p:spPr>
          <a:xfrm>
            <a:off x="7432458" y="1450683"/>
            <a:ext cx="4521007" cy="353505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C18F03-7582-41DE-33F5-6EBC98B33587}"/>
              </a:ext>
            </a:extLst>
          </p:cNvPr>
          <p:cNvSpPr/>
          <p:nvPr/>
        </p:nvSpPr>
        <p:spPr>
          <a:xfrm>
            <a:off x="7356487" y="5191289"/>
            <a:ext cx="4690965" cy="738775"/>
          </a:xfrm>
          <a:prstGeom prst="roundRect">
            <a:avLst>
              <a:gd name="adj" fmla="val 4962"/>
            </a:avLst>
          </a:prstGeom>
          <a:solidFill>
            <a:schemeClr val="bg1">
              <a:alpha val="25000"/>
            </a:schemeClr>
          </a:solidFill>
          <a:ln w="254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ontserrat" panose="00000500000000000000" pitchFamily="2" charset="0"/>
              </a:rPr>
              <a:t>Per-digit Accuracy (Avg. 98.33%)</a:t>
            </a:r>
            <a:endParaRPr lang="en-US" sz="1600" b="0" i="0" dirty="0"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3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C7FAB-AEF0-3F91-414E-0796D4152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1EB0062-488A-CD8D-D011-B8A94DF0F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6412">
            <a:off x="6560238" y="508952"/>
            <a:ext cx="5445094" cy="60339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9D4AE3-1339-4E46-9AF6-AF82E2DE9BC6}"/>
              </a:ext>
            </a:extLst>
          </p:cNvPr>
          <p:cNvSpPr txBox="1"/>
          <p:nvPr/>
        </p:nvSpPr>
        <p:spPr>
          <a:xfrm>
            <a:off x="91124" y="76732"/>
            <a:ext cx="10580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Technical Innovation Highlights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21BB9-438A-E658-2C9E-3AFDB14369A6}"/>
              </a:ext>
            </a:extLst>
          </p:cNvPr>
          <p:cNvSpPr txBox="1"/>
          <p:nvPr/>
        </p:nvSpPr>
        <p:spPr>
          <a:xfrm>
            <a:off x="10671142" y="6404610"/>
            <a:ext cx="152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6/10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C2493B-4F74-EBA9-908F-30DBC56BB83E}"/>
              </a:ext>
            </a:extLst>
          </p:cNvPr>
          <p:cNvCxnSpPr/>
          <p:nvPr/>
        </p:nvCxnSpPr>
        <p:spPr>
          <a:xfrm>
            <a:off x="0" y="869783"/>
            <a:ext cx="12192000" cy="0"/>
          </a:xfrm>
          <a:prstGeom prst="line">
            <a:avLst/>
          </a:prstGeom>
          <a:ln w="317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D1BC98-F8E4-3E6E-4F2A-EDEB58B09894}"/>
              </a:ext>
            </a:extLst>
          </p:cNvPr>
          <p:cNvSpPr txBox="1"/>
          <p:nvPr/>
        </p:nvSpPr>
        <p:spPr>
          <a:xfrm>
            <a:off x="-296737" y="1536174"/>
            <a:ext cx="81492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Transparent Implementation</a:t>
            </a: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: Built from scratch for research and education</a:t>
            </a:r>
          </a:p>
          <a:p>
            <a:pPr lvl="1">
              <a:buClr>
                <a:schemeClr val="bg1"/>
              </a:buClr>
              <a:buSzPct val="120000"/>
            </a:pPr>
            <a:endParaRPr lang="en-US" sz="240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Robust Performance</a:t>
            </a: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: Numerical stability with gradient clipping and overflow prevention</a:t>
            </a:r>
          </a:p>
          <a:p>
            <a:pPr lvl="1">
              <a:buClr>
                <a:schemeClr val="bg1"/>
              </a:buClr>
              <a:buSzPct val="120000"/>
            </a:pPr>
            <a:endParaRPr lang="en-US" sz="240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Modular Architecture</a:t>
            </a: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: Easy component swapping and experimental customization</a:t>
            </a: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endParaRPr lang="en-US" sz="240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Proven Applications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777C793-40DC-4AAD-FAB2-6480F3994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1648" y="0"/>
            <a:ext cx="6188703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9FB4B34-B73E-02E0-6FE6-F7B0F33E4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7497" y="-1253765"/>
            <a:ext cx="6188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9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55321-0B10-E1D4-E5EB-E17E3A265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3F265F-5854-6CC8-5F95-641F9CFA3B98}"/>
              </a:ext>
            </a:extLst>
          </p:cNvPr>
          <p:cNvSpPr txBox="1"/>
          <p:nvPr/>
        </p:nvSpPr>
        <p:spPr>
          <a:xfrm>
            <a:off x="91124" y="76732"/>
            <a:ext cx="10580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Future Directions &amp; Impact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07383-DCF4-5A9E-536B-F8217B2DFC15}"/>
              </a:ext>
            </a:extLst>
          </p:cNvPr>
          <p:cNvSpPr txBox="1"/>
          <p:nvPr/>
        </p:nvSpPr>
        <p:spPr>
          <a:xfrm>
            <a:off x="10671142" y="6404610"/>
            <a:ext cx="152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7/10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09E1F1-358A-BB2D-F051-A362601836E1}"/>
              </a:ext>
            </a:extLst>
          </p:cNvPr>
          <p:cNvCxnSpPr/>
          <p:nvPr/>
        </p:nvCxnSpPr>
        <p:spPr>
          <a:xfrm>
            <a:off x="0" y="869783"/>
            <a:ext cx="12192000" cy="0"/>
          </a:xfrm>
          <a:prstGeom prst="line">
            <a:avLst/>
          </a:prstGeom>
          <a:ln w="317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ADD3FFBA-BA94-B92F-2A2A-F1DCCC15C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648" y="0"/>
            <a:ext cx="6188703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3165C7E-E799-D8A8-CC4A-742BEB308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497" y="-1253765"/>
            <a:ext cx="6188703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1201EF-B092-0942-839B-26A501E13317}"/>
              </a:ext>
            </a:extLst>
          </p:cNvPr>
          <p:cNvGrpSpPr/>
          <p:nvPr/>
        </p:nvGrpSpPr>
        <p:grpSpPr>
          <a:xfrm>
            <a:off x="-19050" y="1958845"/>
            <a:ext cx="4980952" cy="4445765"/>
            <a:chOff x="0" y="1958845"/>
            <a:chExt cx="4980952" cy="44457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A64729-2729-E6EE-20BB-86FCDB449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09372"/>
              <a:ext cx="4980952" cy="30952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BAFFF08-B6C8-0C7C-6BDF-A5632AF11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57" y="1958845"/>
              <a:ext cx="2600000" cy="1885714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9AB5AD-C2ED-18D2-0A2E-2F90E9E2ABEC}"/>
              </a:ext>
            </a:extLst>
          </p:cNvPr>
          <p:cNvGrpSpPr/>
          <p:nvPr/>
        </p:nvGrpSpPr>
        <p:grpSpPr>
          <a:xfrm flipH="1">
            <a:off x="7259825" y="1966327"/>
            <a:ext cx="4980952" cy="4445765"/>
            <a:chOff x="0" y="1958845"/>
            <a:chExt cx="4980952" cy="444576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EB6D4A8-B298-6828-3BE4-C0DE92B00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309372"/>
              <a:ext cx="4980952" cy="309523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FA9DED5-21F6-A337-0D01-B2708D8BA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57" y="1958845"/>
              <a:ext cx="2600000" cy="188571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D2219A-2990-DA0E-D9DA-CCFAF5E5D6D2}"/>
              </a:ext>
            </a:extLst>
          </p:cNvPr>
          <p:cNvSpPr txBox="1"/>
          <p:nvPr/>
        </p:nvSpPr>
        <p:spPr>
          <a:xfrm>
            <a:off x="91124" y="1420079"/>
            <a:ext cx="91598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Mathematical Research: Complete research paper on neural networks solving quadratic equations</a:t>
            </a: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endParaRPr lang="en-US" sz="160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Enhanced Recognition: Data augmentation and advanced techniques for superior digit classification</a:t>
            </a: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endParaRPr lang="en-US" sz="160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Performance Scaling: GPU acceleration enabling real-time applications and larger datasets</a:t>
            </a: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endParaRPr lang="en-US" sz="160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914400" lvl="1" indent="-457200">
              <a:buClr>
                <a:schemeClr val="bg1"/>
              </a:buClr>
              <a:buSzPct val="120000"/>
              <a:buFont typeface="Montserrat" panose="00000500000000000000" pitchFamily="2" charset="0"/>
              <a:buChar char="▶"/>
            </a:pPr>
            <a:r>
              <a:rPr lang="en-US" sz="24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Educational Resource</a:t>
            </a:r>
            <a:endParaRPr 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0934583-3B57-D439-632B-BB0BD144A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892" y="-95548"/>
            <a:ext cx="2161050" cy="21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97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651CE-39D7-A105-5EEF-AED97F7BF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High resolution abstract digital background with connected white dots and multicolor light effects on black background">
            <a:extLst>
              <a:ext uri="{FF2B5EF4-FFF2-40B4-BE49-F238E27FC236}">
                <a16:creationId xmlns:a16="http://schemas.microsoft.com/office/drawing/2014/main" id="{47E619C3-2E5E-6FFD-2438-570D3CB91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3"/>
          <a:stretch/>
        </p:blipFill>
        <p:spPr bwMode="auto">
          <a:xfrm rot="4230197" flipH="1">
            <a:off x="8701876" y="65715"/>
            <a:ext cx="2553258" cy="365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628755-65BA-DD6E-C74F-1673BE5799ED}"/>
              </a:ext>
            </a:extLst>
          </p:cNvPr>
          <p:cNvSpPr txBox="1"/>
          <p:nvPr/>
        </p:nvSpPr>
        <p:spPr>
          <a:xfrm>
            <a:off x="10671142" y="6404610"/>
            <a:ext cx="152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8/10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AC18E02-D78F-5FA1-48E1-1A5CCAFFC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1648" y="0"/>
            <a:ext cx="6188703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6CBB482-CF4E-95C3-3513-3A30621CE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7497" y="-1253765"/>
            <a:ext cx="6188703" cy="6858000"/>
          </a:xfrm>
          <a:prstGeom prst="rect">
            <a:avLst/>
          </a:prstGeom>
        </p:spPr>
      </p:pic>
      <p:pic>
        <p:nvPicPr>
          <p:cNvPr id="15" name="Picture 2" descr="High resolution abstract digital background with connected white dots and multicolor light effects on black background">
            <a:extLst>
              <a:ext uri="{FF2B5EF4-FFF2-40B4-BE49-F238E27FC236}">
                <a16:creationId xmlns:a16="http://schemas.microsoft.com/office/drawing/2014/main" id="{92B5975D-9837-71DA-536E-1FE2BA5458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3"/>
          <a:stretch/>
        </p:blipFill>
        <p:spPr bwMode="auto">
          <a:xfrm rot="16508661" flipH="1">
            <a:off x="830915" y="2805991"/>
            <a:ext cx="2463336" cy="352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2C45289-90D8-241A-C63E-D81224A4354F}"/>
              </a:ext>
            </a:extLst>
          </p:cNvPr>
          <p:cNvGrpSpPr/>
          <p:nvPr/>
        </p:nvGrpSpPr>
        <p:grpSpPr>
          <a:xfrm>
            <a:off x="805990" y="1720155"/>
            <a:ext cx="10580017" cy="2769989"/>
            <a:chOff x="805990" y="1523910"/>
            <a:chExt cx="10580017" cy="27699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482FBF-9716-CA59-7608-C317C4C5AF8C}"/>
                </a:ext>
              </a:extLst>
            </p:cNvPr>
            <p:cNvSpPr txBox="1"/>
            <p:nvPr/>
          </p:nvSpPr>
          <p:spPr>
            <a:xfrm>
              <a:off x="805990" y="1523910"/>
              <a:ext cx="105800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DEMONSTRATION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283427-CC39-D6B5-4C8D-FC9E0733A5B2}"/>
                </a:ext>
              </a:extLst>
            </p:cNvPr>
            <p:cNvSpPr txBox="1"/>
            <p:nvPr/>
          </p:nvSpPr>
          <p:spPr>
            <a:xfrm>
              <a:off x="1247775" y="2724239"/>
              <a:ext cx="927842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0" lvl="1" indent="-457200">
                <a:buClr>
                  <a:schemeClr val="bg1"/>
                </a:buClr>
                <a:buSzPct val="120000"/>
                <a:buFont typeface="Montserrat" panose="00000500000000000000" pitchFamily="2" charset="0"/>
                <a:buChar char="▶"/>
              </a:pPr>
              <a:r>
                <a:rPr lang="en-US" sz="2400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Digit Recognizer</a:t>
              </a:r>
            </a:p>
            <a:p>
              <a:pPr marL="914400" lvl="1" indent="-457200">
                <a:buClr>
                  <a:schemeClr val="bg1"/>
                </a:buClr>
                <a:buSzPct val="120000"/>
                <a:buFont typeface="Montserrat" panose="00000500000000000000" pitchFamily="2" charset="0"/>
                <a:buChar char="▶"/>
              </a:pPr>
              <a:endParaRPr lang="en-US" sz="120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  <a:p>
              <a:pPr marL="914400" lvl="1" indent="-457200">
                <a:buClr>
                  <a:schemeClr val="bg1"/>
                </a:buClr>
                <a:buSzPct val="120000"/>
                <a:buFont typeface="Montserrat" panose="00000500000000000000" pitchFamily="2" charset="0"/>
                <a:buChar char="▶"/>
              </a:pPr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Neural Network Visualizer</a:t>
              </a:r>
            </a:p>
            <a:p>
              <a:pPr marL="914400" lvl="1" indent="-457200">
                <a:buClr>
                  <a:schemeClr val="bg1"/>
                </a:buClr>
                <a:buSzPct val="120000"/>
                <a:buFont typeface="Montserrat" panose="00000500000000000000" pitchFamily="2" charset="0"/>
                <a:buChar char="▶"/>
              </a:pPr>
              <a:endParaRPr lang="en-US" sz="12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marL="914400" lvl="1" indent="-457200">
                <a:buClr>
                  <a:schemeClr val="bg1"/>
                </a:buClr>
                <a:buSzPct val="120000"/>
                <a:buFont typeface="Montserrat" panose="00000500000000000000" pitchFamily="2" charset="0"/>
                <a:buChar char="▶"/>
              </a:pPr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Quadratic Equation Software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16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382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Masterality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</dc:creator>
  <cp:lastModifiedBy>Matt</cp:lastModifiedBy>
  <cp:revision>37</cp:revision>
  <dcterms:created xsi:type="dcterms:W3CDTF">2025-07-24T07:24:35Z</dcterms:created>
  <dcterms:modified xsi:type="dcterms:W3CDTF">2025-07-24T14:54:19Z</dcterms:modified>
</cp:coreProperties>
</file>