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5" r:id="rId5"/>
    <p:sldId id="266" r:id="rId6"/>
    <p:sldId id="261" r:id="rId7"/>
    <p:sldId id="262" r:id="rId8"/>
    <p:sldId id="267" r:id="rId9"/>
    <p:sldId id="268" r:id="rId10"/>
    <p:sldId id="269" r:id="rId11"/>
    <p:sldId id="275" r:id="rId12"/>
    <p:sldId id="277" r:id="rId13"/>
    <p:sldId id="278" r:id="rId14"/>
    <p:sldId id="289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86" r:id="rId23"/>
    <p:sldId id="287" r:id="rId24"/>
    <p:sldId id="273" r:id="rId25"/>
    <p:sldId id="288" r:id="rId26"/>
    <p:sldId id="290" r:id="rId27"/>
    <p:sldId id="270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984" y="-1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6A65B-DA07-4D3D-AFB9-8C6E79E72107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EBE6E-FE74-4CF7-B5DE-AF7FA0F09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721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DCA0-9F14-DE18-6154-9DD659411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62B06-17C7-FAB7-7C4C-5ADE2F5F8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C8F50-706D-1C1F-2C0D-533A1380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44AD-5875-4DAD-9CAF-03B813A8679C}" type="datetime1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ED72-1B41-5878-F02F-FC37E286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EC38F-6C07-0B85-6CFD-0EB635C3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68C1-3ED6-4742-BC9F-66072E91E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78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B3BE-3D28-F869-AD82-C0756423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022FD-CD1F-503E-3FCC-E6D02C2DA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FA4A-2B15-CE46-3D1F-D1B062E3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746B-DA15-4DE6-9840-BFA0D661851E}" type="datetime1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90126-2B3D-3DB5-0792-D1C8670B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11FA2-EA14-77DB-58BA-8FECF685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68C1-3ED6-4742-BC9F-66072E91E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4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A9041-E4F4-1946-4597-F6EC0A4B6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AFABD-9BD2-FB14-76B1-50E3305BF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A187B-67B4-58A2-A9A4-8281C05C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3BD2-5931-499D-99CC-D6596B300076}" type="datetime1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FB60B-0E0F-9046-4C60-BD31D0A0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A8719-7476-B025-5CAA-D8C117A7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68C1-3ED6-4742-BC9F-66072E91E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35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DCD3-10A6-9156-6182-0AC088BB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C74D-3837-FA93-3D6B-6AD25DA6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6561-93B2-A071-499F-850CD9D1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F1D9-7E5A-4BF5-96A6-6D526E57AB62}" type="datetime1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DD7D0-4F7B-E838-5470-D74858AC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443CF-19CA-2B11-A687-A8780D89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68C1-3ED6-4742-BC9F-66072E91E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8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EEBE-A8A8-64D8-6688-D6B60034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6A509-5E0A-D7A2-65D8-0DE608A46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4611-634D-C044-68C0-F17605F2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81E1-DC66-4FCC-AEAF-FE21CE50DF2E}" type="datetime1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65263-F497-9CAA-3974-D413CBE4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BF4F-6FBC-B1E5-9C20-70331167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68C1-3ED6-4742-BC9F-66072E91E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5040-ADCA-6592-9CA8-812A77CB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8798C-6CBA-E2D5-8D74-BD5122CA3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D5887-E5DC-92EB-BFBD-6CE715DD3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53FF3-1AC7-86EE-82A7-B2944009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70B3-AA98-4AFD-BF57-1E6A6D228C82}" type="datetime1">
              <a:rPr lang="en-GB" smtClean="0"/>
              <a:t>23/06/2024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82EF3-76CA-528A-8308-AC750CCA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5BFE3-83CD-4A4F-E166-F41EB6CA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68C1-3ED6-4742-BC9F-66072E91E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9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8EA8-5289-E2F2-4887-688765EE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A6424-8348-4D07-F4DF-54AE0F15C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CA0DC-1EA0-6DAA-204B-E3AA099BE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B78A9-597E-A596-45F8-B93F9FEB1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9A3FA-1556-A36E-19F2-2B460BD5E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E58BF-3549-D9B1-7628-2AD2B4C3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6BEB-D23D-41BB-A108-62F91E8F7E78}" type="datetime1">
              <a:rPr lang="en-GB" smtClean="0"/>
              <a:t>23/06/2024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553A4-5DD7-02D5-0CCC-FBD8F8A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21248-C4AF-B3A1-78B4-FE1AE810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68C1-3ED6-4742-BC9F-66072E91E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48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C6B6-73AB-6EE7-9FDB-ABA7D2C5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AF37E-F3D1-05E6-5A70-4300C628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AA14-056A-45DA-B467-7F400B271E58}" type="datetime1">
              <a:rPr lang="en-GB" smtClean="0"/>
              <a:t>23/06/2024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C4137-F40C-2E9F-D49E-4FD6DB2F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FCB7D-FAF5-44BB-862F-0AA4B889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68C1-3ED6-4742-BC9F-66072E91E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47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DCB90-1A24-428C-C73E-E7EF6428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012A-0472-4CCC-BCA3-D61576C3E68F}" type="datetime1">
              <a:rPr lang="en-GB" smtClean="0"/>
              <a:t>23/06/2024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17292-B1B4-5255-6FAE-85AB44C0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A1801-B5E8-3438-8451-8E64834C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68C1-3ED6-4742-BC9F-66072E91E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8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7D44-FDEC-6BB4-4459-DF042645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9237-2CAB-BE6A-C5F4-5A314B6BF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E9CFA-9704-1210-11BC-EBFD25191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05B2-86DE-BB1D-2624-78EF1CA1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CE6B-D6D9-4617-B4F3-D8BE8CCCA78C}" type="datetime1">
              <a:rPr lang="en-GB" smtClean="0"/>
              <a:t>23/06/2024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B4603-118F-7CF8-809D-DB6D2479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F5007-4395-3F18-C03E-10AD9D02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68C1-3ED6-4742-BC9F-66072E91E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05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AA88-A490-8304-21F7-15A9DF00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8DD2C-161B-443D-14B9-51774A746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D6C3-1E4D-3B27-1CA6-2BCCB8FCA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D54A7-F91C-9150-70AA-CF03DDFC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D1B5-50BF-4F9B-A510-3A69507410FB}" type="datetime1">
              <a:rPr lang="en-GB" smtClean="0"/>
              <a:t>23/06/2024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8970D-7C83-3DDA-A798-2316B460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24BE9-81D2-2464-B4D9-6A924953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68C1-3ED6-4742-BC9F-66072E91E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85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3DDA8-14E8-1023-3536-415E99DD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15B90-1FA8-15A1-1896-C8EC901F3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39C1-0098-3C5D-9A32-0B00E75E6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93EE67-77A2-4DEF-B643-796171CE1864}" type="datetime1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FFE-38B8-D294-BD32-22BF29E2D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18D02-5F56-39AB-FD81-A892AE349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868C1-3ED6-4742-BC9F-66072E91E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82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21F8-4304-799D-E0D0-9FD5A9B35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563422"/>
            <a:ext cx="7268147" cy="1754376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Verlixir</a:t>
            </a:r>
            <a:r>
              <a:rPr lang="en-US" sz="4400" dirty="0"/>
              <a:t>: Verification of Message-Passing Systems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4F602-2EE6-1E14-5EC3-3567F2FB7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5384878"/>
            <a:ext cx="7315200" cy="7754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Matt Neave</a:t>
            </a:r>
            <a:endParaRPr lang="en-GB" dirty="0"/>
          </a:p>
        </p:txBody>
      </p:sp>
      <p:pic>
        <p:nvPicPr>
          <p:cNvPr id="5" name="Picture 4" descr="A close up of blue text&#10;&#10;Description automatically generated">
            <a:extLst>
              <a:ext uri="{FF2B5EF4-FFF2-40B4-BE49-F238E27FC236}">
                <a16:creationId xmlns:a16="http://schemas.microsoft.com/office/drawing/2014/main" id="{A4562CC8-C356-7BB4-ED52-297A4F1FD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799" y="642740"/>
            <a:ext cx="4187825" cy="10995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AFE9C-028A-E81A-11FE-EA0EC81C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95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FD79-A103-487A-7A79-1E3E73E3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68A03-C9DC-B0C7-5E4A-818533C0C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Verification-aware programming language for message-passing systems</a:t>
            </a:r>
          </a:p>
          <a:p>
            <a:r>
              <a:rPr lang="en-US" dirty="0"/>
              <a:t>Verification and simulation</a:t>
            </a:r>
          </a:p>
          <a:p>
            <a:r>
              <a:rPr lang="en-US" dirty="0"/>
              <a:t>Built in specification language</a:t>
            </a:r>
          </a:p>
          <a:p>
            <a:r>
              <a:rPr lang="en-GB" dirty="0"/>
              <a:t>Model parameterisation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28BAE-7F9B-79DE-613D-8C2B19EE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52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6553-0365-F8CC-83A2-7AB59EDD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 by example</a:t>
            </a:r>
            <a:endParaRPr lang="en-GB" dirty="0"/>
          </a:p>
        </p:txBody>
      </p:sp>
      <p:pic>
        <p:nvPicPr>
          <p:cNvPr id="4" name="Picture 3" descr="A map of the world with green dots and arrows&#10;&#10;Description automatically generated">
            <a:extLst>
              <a:ext uri="{FF2B5EF4-FFF2-40B4-BE49-F238E27FC236}">
                <a16:creationId xmlns:a16="http://schemas.microsoft.com/office/drawing/2014/main" id="{F7EA17EF-EE32-FA02-8AD0-80B2035E5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11" y="4048290"/>
            <a:ext cx="5080157" cy="2578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C4C617-B879-534F-BB9A-48E7C99E6C87}"/>
              </a:ext>
            </a:extLst>
          </p:cNvPr>
          <p:cNvSpPr txBox="1"/>
          <p:nvPr/>
        </p:nvSpPr>
        <p:spPr>
          <a:xfrm>
            <a:off x="838200" y="1964987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defmodule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Coordinator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@init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@spec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start_coordinator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:ok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start_coordinator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client_count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server_count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/>
              <a:t>           … spawn and link servers / clients …</a:t>
            </a:r>
          </a:p>
          <a:p>
            <a:r>
              <a:rPr lang="en-GB" dirty="0">
                <a:solidFill>
                  <a:srgbClr val="AF00D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F00D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r>
              <a:rPr lang="en-US" dirty="0">
                <a:solidFill>
                  <a:srgbClr val="AF00D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GB" dirty="0"/>
          </a:p>
          <a:p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AC6321-E730-2029-DAED-09EAEF51484F}"/>
              </a:ext>
            </a:extLst>
          </p:cNvPr>
          <p:cNvCxnSpPr/>
          <p:nvPr/>
        </p:nvCxnSpPr>
        <p:spPr>
          <a:xfrm flipH="1">
            <a:off x="1955800" y="1964987"/>
            <a:ext cx="4258733" cy="735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9CD0DD-CE63-20B7-A70B-BE112C1A3122}"/>
              </a:ext>
            </a:extLst>
          </p:cNvPr>
          <p:cNvSpPr txBox="1"/>
          <p:nvPr/>
        </p:nvSpPr>
        <p:spPr>
          <a:xfrm>
            <a:off x="6214533" y="1780321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Entry point for </a:t>
            </a:r>
            <a:r>
              <a:rPr lang="en-US" dirty="0" err="1"/>
              <a:t>Verlixir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ED87F1-C807-E771-75DB-DE87E18B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03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684B-B2A1-7B58-7768-3C386EB0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/>
              <a:t>Verlixir Verifier - Making Elixir Verification-aware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A5B9-C24F-FAE8-A29B-3096FF163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sz="2000"/>
              <a:t>Deadlock and livelock detection, for FREE</a:t>
            </a:r>
          </a:p>
          <a:p>
            <a:r>
              <a:rPr lang="en-GB" sz="2000"/>
              <a:t>Linear temporal logic (LTL) to reason about time and change</a:t>
            </a:r>
          </a:p>
          <a:p>
            <a:r>
              <a:rPr lang="en-GB" sz="2000"/>
              <a:t>Design-by-Contract functions using pre- and post-conditions</a:t>
            </a:r>
          </a:p>
          <a:p>
            <a:r>
              <a:rPr lang="en-GB" sz="2000"/>
              <a:t>Predicates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40CDE13B-BAA3-4D6B-8BF7-964628DB8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DCC48-D3A8-1247-AE84-3B73F794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12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A933-4456-B7B4-627E-0BEC00E5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 modelling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003CA-F934-6497-33F5-C3563A03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933" y="1859339"/>
            <a:ext cx="5046133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sz="43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active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300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proctype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3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start_coordinator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GB" sz="43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3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ret1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GB" sz="43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GB" sz="43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GB" sz="43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GB" sz="43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3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ret2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GB" sz="43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GB" sz="43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GB" sz="43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GB" sz="43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3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GB" sz="43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3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3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atomic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43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endParaRPr lang="en-GB" sz="43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GB" sz="43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GB" sz="43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GB" sz="4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==-</a:t>
            </a:r>
            <a:r>
              <a:rPr lang="en-GB" sz="43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3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GB" sz="43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3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GB" sz="43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pid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GB" sz="43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GB" sz="4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GB" sz="43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skip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3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43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3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client_count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3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3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3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server_count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3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 . . spawn and link servers  / clients . . .</a:t>
            </a:r>
          </a:p>
          <a:p>
            <a:pPr marL="0" indent="0">
              <a:buNone/>
            </a:pPr>
            <a:r>
              <a:rPr lang="en-GB" sz="43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4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"All servers done\n"</a:t>
            </a: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GB" sz="43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GB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GB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B2368-DC75-6B63-A82F-9857B2163360}"/>
              </a:ext>
            </a:extLst>
          </p:cNvPr>
          <p:cNvSpPr txBox="1"/>
          <p:nvPr/>
        </p:nvSpPr>
        <p:spPr>
          <a:xfrm>
            <a:off x="474134" y="1859339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defmodule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Coordinator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@init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@spec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start_coordinator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:ok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start_coordinator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client_count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server_count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/>
              <a:t>           … spawn and link servers / clients …</a:t>
            </a:r>
          </a:p>
          <a:p>
            <a:r>
              <a:rPr lang="en-GB" dirty="0">
                <a:solidFill>
                  <a:srgbClr val="AF00D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F00D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r>
              <a:rPr lang="en-US" dirty="0">
                <a:solidFill>
                  <a:srgbClr val="AF00D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GB" dirty="0"/>
          </a:p>
          <a:p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555C5AB-0D74-27E0-7F28-80E4573372FE}"/>
              </a:ext>
            </a:extLst>
          </p:cNvPr>
          <p:cNvSpPr/>
          <p:nvPr/>
        </p:nvSpPr>
        <p:spPr>
          <a:xfrm>
            <a:off x="5143500" y="3275918"/>
            <a:ext cx="804334" cy="3217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F189B3-2CCF-B41C-6E0F-1F3C6377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68C1-3ED6-4742-BC9F-66072E91E4D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339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5E47-ED74-B42B-4D37-ED16C4D7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 modelling - </a:t>
            </a:r>
            <a:r>
              <a:rPr lang="en-US" dirty="0" err="1"/>
              <a:t>Promela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A0A2-B615-7FBA-2C49-68D435DF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functions</a:t>
            </a:r>
          </a:p>
          <a:p>
            <a:r>
              <a:rPr lang="en-US" dirty="0"/>
              <a:t>No recursion</a:t>
            </a:r>
          </a:p>
          <a:p>
            <a:r>
              <a:rPr lang="en-US" dirty="0"/>
              <a:t>No (dynamic) data structures</a:t>
            </a:r>
          </a:p>
          <a:p>
            <a:r>
              <a:rPr lang="en-US" dirty="0"/>
              <a:t>Statically typed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32594-FC7E-2C1E-61AB-505F4CE8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68C1-3ED6-4742-BC9F-66072E91E4D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812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B015-A803-4DB1-607F-74574502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 Simulator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5DA0-5821-B5E5-317C-79040E5B0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./</a:t>
            </a:r>
            <a:r>
              <a:rPr lang="en-GB" dirty="0" err="1"/>
              <a:t>verlixir</a:t>
            </a:r>
            <a:r>
              <a:rPr lang="en-GB" dirty="0"/>
              <a:t> –s </a:t>
            </a:r>
            <a:r>
              <a:rPr lang="en-GB" dirty="0" err="1"/>
              <a:t>distributed_braodcast.ex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Starting global broadcast…</a:t>
            </a:r>
          </a:p>
          <a:p>
            <a:pPr marL="0" indent="0">
              <a:buNone/>
            </a:pPr>
            <a:r>
              <a:rPr lang="en-GB" dirty="0"/>
              <a:t>South-America broadcasting…</a:t>
            </a:r>
          </a:p>
          <a:p>
            <a:pPr marL="0" indent="0">
              <a:buNone/>
            </a:pPr>
            <a:r>
              <a:rPr lang="en-GB" dirty="0"/>
              <a:t>EU-South broadcasting…</a:t>
            </a:r>
          </a:p>
          <a:p>
            <a:pPr marL="0" indent="0">
              <a:buNone/>
            </a:pPr>
            <a:r>
              <a:rPr lang="en-GB" dirty="0"/>
              <a:t>…</a:t>
            </a:r>
          </a:p>
          <a:p>
            <a:pPr marL="0" indent="0">
              <a:buNone/>
            </a:pPr>
            <a:r>
              <a:rPr lang="en-GB" dirty="0"/>
              <a:t>All client acknowledgements received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0E87EED-AAFD-D67E-E822-D33B277E8C9D}"/>
              </a:ext>
            </a:extLst>
          </p:cNvPr>
          <p:cNvSpPr/>
          <p:nvPr/>
        </p:nvSpPr>
        <p:spPr>
          <a:xfrm>
            <a:off x="5588952" y="2891366"/>
            <a:ext cx="1014095" cy="922866"/>
          </a:xfrm>
          <a:prstGeom prst="rightBrace">
            <a:avLst>
              <a:gd name="adj1" fmla="val 8333"/>
              <a:gd name="adj2" fmla="val 4724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086BB-BF9C-2458-AB41-2D6241AEF2B3}"/>
              </a:ext>
            </a:extLst>
          </p:cNvPr>
          <p:cNvSpPr txBox="1"/>
          <p:nvPr/>
        </p:nvSpPr>
        <p:spPr>
          <a:xfrm>
            <a:off x="6750636" y="2614135"/>
            <a:ext cx="256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of delays, real-world system may not observe this interleaving for hours / days / weeks…</a:t>
            </a:r>
            <a:endParaRPr lang="en-GB" dirty="0"/>
          </a:p>
        </p:txBody>
      </p:sp>
      <p:pic>
        <p:nvPicPr>
          <p:cNvPr id="6" name="Picture 5" descr="A map of the world with green dots and arrows&#10;&#10;Description automatically generated">
            <a:extLst>
              <a:ext uri="{FF2B5EF4-FFF2-40B4-BE49-F238E27FC236}">
                <a16:creationId xmlns:a16="http://schemas.microsoft.com/office/drawing/2014/main" id="{5B462D64-1B5F-9A20-D818-34C592FE4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11" y="4048290"/>
            <a:ext cx="5080157" cy="257818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7A7AC-B605-2ACC-F2CB-2B5B1B1E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90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0974-7ED8-1282-49C1-738FD43E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 Verifier: Deadlocks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8CFA8-BB10-3381-938F-A5AA16943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00" y="1826432"/>
            <a:ext cx="10515600" cy="1099725"/>
          </a:xfrm>
        </p:spPr>
        <p:txBody>
          <a:bodyPr/>
          <a:lstStyle/>
          <a:p>
            <a:r>
              <a:rPr lang="en-US" dirty="0"/>
              <a:t>Dining philosophers – classical deadlock problem</a:t>
            </a:r>
          </a:p>
          <a:p>
            <a:r>
              <a:rPr lang="en-GB" dirty="0"/>
              <a:t>Philosophers need two forks to eat!</a:t>
            </a:r>
          </a:p>
        </p:txBody>
      </p:sp>
      <p:pic>
        <p:nvPicPr>
          <p:cNvPr id="5" name="Picture 4" descr="A black circle with lines in the center&#10;&#10;Description automatically generated with medium confidence">
            <a:extLst>
              <a:ext uri="{FF2B5EF4-FFF2-40B4-BE49-F238E27FC236}">
                <a16:creationId xmlns:a16="http://schemas.microsoft.com/office/drawing/2014/main" id="{5FB2550D-3E72-D566-DBF1-1DA2E8EAD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525" y="157163"/>
            <a:ext cx="2581275" cy="220980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CA7108E-9C5C-ED4C-2DFF-74A6A6A1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082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0974-7ED8-1282-49C1-738FD43E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 Verifier: Deadlocks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8CFA8-BB10-3381-938F-A5AA16943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00" y="1826432"/>
            <a:ext cx="10515600" cy="1099725"/>
          </a:xfrm>
        </p:spPr>
        <p:txBody>
          <a:bodyPr/>
          <a:lstStyle/>
          <a:p>
            <a:r>
              <a:rPr lang="en-US" dirty="0"/>
              <a:t>Dining philosophers – classical deadlock problem</a:t>
            </a:r>
          </a:p>
          <a:p>
            <a:r>
              <a:rPr lang="en-GB" dirty="0"/>
              <a:t>Philosophers need two forks to eat!</a:t>
            </a:r>
          </a:p>
        </p:txBody>
      </p:sp>
      <p:pic>
        <p:nvPicPr>
          <p:cNvPr id="5" name="Picture 4" descr="A black circle with lines in the center&#10;&#10;Description automatically generated with medium confidence">
            <a:extLst>
              <a:ext uri="{FF2B5EF4-FFF2-40B4-BE49-F238E27FC236}">
                <a16:creationId xmlns:a16="http://schemas.microsoft.com/office/drawing/2014/main" id="{5FB2550D-3E72-D566-DBF1-1DA2E8EAD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525" y="157163"/>
            <a:ext cx="2581275" cy="22098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F90E0C-3784-15A8-669B-8D83658C4A13}"/>
              </a:ext>
            </a:extLst>
          </p:cNvPr>
          <p:cNvCxnSpPr/>
          <p:nvPr/>
        </p:nvCxnSpPr>
        <p:spPr>
          <a:xfrm>
            <a:off x="5774267" y="3484034"/>
            <a:ext cx="0" cy="304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1A3F44-9CFB-9DBB-A086-E49E4992C94F}"/>
              </a:ext>
            </a:extLst>
          </p:cNvPr>
          <p:cNvSpPr txBox="1"/>
          <p:nvPr/>
        </p:nvSpPr>
        <p:spPr>
          <a:xfrm>
            <a:off x="321734" y="400210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Picking up 1</a:t>
            </a:r>
          </a:p>
          <a:p>
            <a:r>
              <a:rPr lang="en-GB" dirty="0"/>
              <a:t>Picking up 2</a:t>
            </a:r>
          </a:p>
          <a:p>
            <a:endParaRPr lang="en-GB" dirty="0"/>
          </a:p>
          <a:p>
            <a:r>
              <a:rPr lang="en-GB" dirty="0"/>
              <a:t>Picking up 2</a:t>
            </a:r>
          </a:p>
          <a:p>
            <a:r>
              <a:rPr lang="en-GB" dirty="0"/>
              <a:t>Picking up 1</a:t>
            </a:r>
          </a:p>
          <a:p>
            <a:endParaRPr lang="en-GB" dirty="0"/>
          </a:p>
          <a:p>
            <a:r>
              <a:rPr lang="en-GB" dirty="0"/>
              <a:t>All philosophers have finished eating!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88A436-EF37-8758-3300-E4FF9BC4B9F6}"/>
              </a:ext>
            </a:extLst>
          </p:cNvPr>
          <p:cNvCxnSpPr>
            <a:cxnSpLocks/>
          </p:cNvCxnSpPr>
          <p:nvPr/>
        </p:nvCxnSpPr>
        <p:spPr>
          <a:xfrm flipH="1">
            <a:off x="321734" y="3822700"/>
            <a:ext cx="1159006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ADF2FEE-8472-A0F6-31DB-D43DB4D09D89}"/>
              </a:ext>
            </a:extLst>
          </p:cNvPr>
          <p:cNvSpPr txBox="1"/>
          <p:nvPr/>
        </p:nvSpPr>
        <p:spPr>
          <a:xfrm>
            <a:off x="5994400" y="390784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Picking up 1</a:t>
            </a:r>
          </a:p>
          <a:p>
            <a:r>
              <a:rPr lang="en-GB" dirty="0"/>
              <a:t>Picking up 2</a:t>
            </a:r>
          </a:p>
          <a:p>
            <a:endParaRPr lang="en-GB" dirty="0"/>
          </a:p>
          <a:p>
            <a:r>
              <a:rPr lang="en-GB" dirty="0"/>
              <a:t>Picking up 1</a:t>
            </a:r>
          </a:p>
          <a:p>
            <a:r>
              <a:rPr lang="en-GB" dirty="0"/>
              <a:t>Picking up 2</a:t>
            </a:r>
          </a:p>
          <a:p>
            <a:endParaRPr lang="en-GB" dirty="0"/>
          </a:p>
          <a:p>
            <a:r>
              <a:rPr lang="en-GB" dirty="0"/>
              <a:t>timeout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957AB-A1B5-31F9-647A-9EB507D65282}"/>
              </a:ext>
            </a:extLst>
          </p:cNvPr>
          <p:cNvSpPr txBox="1"/>
          <p:nvPr/>
        </p:nvSpPr>
        <p:spPr>
          <a:xfrm>
            <a:off x="321734" y="3424767"/>
            <a:ext cx="52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simulations output: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F8DA6-BE5A-C72F-BDD9-5FE819D4DB4D}"/>
              </a:ext>
            </a:extLst>
          </p:cNvPr>
          <p:cNvSpPr txBox="1"/>
          <p:nvPr/>
        </p:nvSpPr>
        <p:spPr>
          <a:xfrm>
            <a:off x="5926667" y="3431633"/>
            <a:ext cx="52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Others output: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3B9D9-DDEC-780A-D7BF-2532DC15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76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B217-18B7-632C-368D-2758FA55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 Verifier: Counterexamples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644DF-E343-74A9-C079-2E80E8467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 verification mode produces counterexample!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649BC-0394-0CC6-F84F-4201E4622C55}"/>
              </a:ext>
            </a:extLst>
          </p:cNvPr>
          <p:cNvSpPr txBox="1"/>
          <p:nvPr/>
        </p:nvSpPr>
        <p:spPr>
          <a:xfrm>
            <a:off x="1253068" y="2555839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verlixir</a:t>
            </a:r>
            <a:r>
              <a:rPr lang="en-US" dirty="0"/>
              <a:t> –v </a:t>
            </a:r>
            <a:r>
              <a:rPr lang="en-US" dirty="0" err="1"/>
              <a:t>dining_philosophers.ex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Model ran successfully. 1 error(s) found.</a:t>
            </a:r>
          </a:p>
          <a:p>
            <a:r>
              <a:rPr lang="en-US" dirty="0"/>
              <a:t>The program likely reached a deadlock. Generating trace.</a:t>
            </a:r>
          </a:p>
          <a:p>
            <a:endParaRPr lang="en-US" dirty="0"/>
          </a:p>
          <a:p>
            <a:r>
              <a:rPr lang="en-US" dirty="0"/>
              <a:t>(proc_1 - </a:t>
            </a:r>
            <a:r>
              <a:rPr lang="en-US" dirty="0" err="1"/>
              <a:t>fork_loop</a:t>
            </a:r>
            <a:r>
              <a:rPr lang="en-US" dirty="0"/>
              <a:t>) </a:t>
            </a:r>
            <a:r>
              <a:rPr lang="en-US" dirty="0" err="1"/>
              <a:t>recv</a:t>
            </a:r>
            <a:r>
              <a:rPr lang="en-US" dirty="0"/>
              <a:t> [PICKUP, phil1]</a:t>
            </a:r>
          </a:p>
          <a:p>
            <a:r>
              <a:rPr lang="en-US" dirty="0"/>
              <a:t>(proc_1 – </a:t>
            </a:r>
            <a:r>
              <a:rPr lang="en-US" dirty="0" err="1"/>
              <a:t>fork_loop</a:t>
            </a:r>
            <a:r>
              <a:rPr lang="en-US" dirty="0"/>
              <a:t>) send [ACK, phil1]</a:t>
            </a:r>
          </a:p>
          <a:p>
            <a:r>
              <a:rPr lang="en-US" dirty="0"/>
              <a:t>(proc_2 – </a:t>
            </a:r>
            <a:r>
              <a:rPr lang="en-US" dirty="0" err="1"/>
              <a:t>fork_loop</a:t>
            </a:r>
            <a:r>
              <a:rPr lang="en-US" dirty="0"/>
              <a:t>) </a:t>
            </a:r>
            <a:r>
              <a:rPr lang="en-US" dirty="0" err="1"/>
              <a:t>recv</a:t>
            </a:r>
            <a:r>
              <a:rPr lang="en-US" dirty="0"/>
              <a:t> [PICKUP, phil2]</a:t>
            </a:r>
          </a:p>
          <a:p>
            <a:r>
              <a:rPr lang="en-US" dirty="0"/>
              <a:t>(proc_2 – </a:t>
            </a:r>
            <a:r>
              <a:rPr lang="en-US" dirty="0" err="1"/>
              <a:t>fork_loop</a:t>
            </a:r>
            <a:r>
              <a:rPr lang="en-US" dirty="0"/>
              <a:t>) send [ACK, phil2]</a:t>
            </a:r>
          </a:p>
          <a:p>
            <a:endParaRPr lang="en-US" dirty="0"/>
          </a:p>
          <a:p>
            <a:r>
              <a:rPr lang="en-US" dirty="0"/>
              <a:t>(proc_2 – </a:t>
            </a:r>
            <a:r>
              <a:rPr lang="en-US" dirty="0" err="1"/>
              <a:t>fork_loop</a:t>
            </a:r>
            <a:r>
              <a:rPr lang="en-US" dirty="0"/>
              <a:t>) </a:t>
            </a:r>
            <a:r>
              <a:rPr lang="en-US" dirty="0" err="1"/>
              <a:t>recv</a:t>
            </a:r>
            <a:r>
              <a:rPr lang="en-US" dirty="0"/>
              <a:t> [PICKUP, phil1]</a:t>
            </a:r>
          </a:p>
          <a:p>
            <a:r>
              <a:rPr lang="en-US" dirty="0"/>
              <a:t>(proc_1 – </a:t>
            </a:r>
            <a:r>
              <a:rPr lang="en-US" dirty="0" err="1"/>
              <a:t>fork_loop</a:t>
            </a:r>
            <a:r>
              <a:rPr lang="en-US" dirty="0"/>
              <a:t>) </a:t>
            </a:r>
            <a:r>
              <a:rPr lang="en-US" dirty="0" err="1"/>
              <a:t>recv</a:t>
            </a:r>
            <a:r>
              <a:rPr lang="en-US" dirty="0"/>
              <a:t> [PICKUP, phil2]</a:t>
            </a:r>
          </a:p>
          <a:p>
            <a:endParaRPr lang="en-US" dirty="0"/>
          </a:p>
          <a:p>
            <a:r>
              <a:rPr lang="en-US" dirty="0"/>
              <a:t>timeout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F084D8-83F6-EF1D-2EE6-17566A99A09E}"/>
              </a:ext>
            </a:extLst>
          </p:cNvPr>
          <p:cNvCxnSpPr/>
          <p:nvPr/>
        </p:nvCxnSpPr>
        <p:spPr>
          <a:xfrm flipH="1">
            <a:off x="5105400" y="4749800"/>
            <a:ext cx="3039534" cy="474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FAA1C3-D683-DE62-D211-A25E6F339448}"/>
              </a:ext>
            </a:extLst>
          </p:cNvPr>
          <p:cNvSpPr txBox="1"/>
          <p:nvPr/>
        </p:nvSpPr>
        <p:spPr>
          <a:xfrm>
            <a:off x="8212666" y="4340535"/>
            <a:ext cx="292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forks have been picked up! 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3EB33-24C1-3315-0924-68C060A4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28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FB15-C5A5-BAC6-1CE7-4EC68A72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 Verifier: LTL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1813-46D8-27B0-56C0-C0FE2183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deadlock counterexamples, </a:t>
            </a:r>
            <a:r>
              <a:rPr lang="en-US" dirty="0" err="1"/>
              <a:t>Verlixir</a:t>
            </a:r>
            <a:r>
              <a:rPr lang="en-US" dirty="0"/>
              <a:t> will produce counterexamples violating LTL formula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4906D-FF89-8D0F-2B78-8A721C0E01E8}"/>
              </a:ext>
            </a:extLst>
          </p:cNvPr>
          <p:cNvSpPr txBox="1"/>
          <p:nvPr/>
        </p:nvSpPr>
        <p:spPr>
          <a:xfrm>
            <a:off x="465666" y="3037642"/>
            <a:ext cx="108881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defmodule</a:t>
            </a:r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Atm</a:t>
            </a:r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GB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@ltl</a:t>
            </a:r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"""</a:t>
            </a:r>
          </a:p>
          <a:p>
            <a:r>
              <a:rPr lang="en-GB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&lt;&gt;(</a:t>
            </a:r>
            <a:r>
              <a:rPr lang="en-GB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card_inserted</a:t>
            </a:r>
            <a:r>
              <a:rPr lang="en-GB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[](</a:t>
            </a:r>
            <a:r>
              <a:rPr lang="en-GB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card_inserted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&gt;(&lt;&gt;[](</a:t>
            </a:r>
            <a:r>
              <a:rPr lang="en-GB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transaction_failed</a:t>
            </a:r>
            <a:r>
              <a:rPr lang="en-GB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)||&lt;&gt;[](</a:t>
            </a:r>
            <a:r>
              <a:rPr lang="en-GB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atm_balance</a:t>
            </a:r>
            <a:r>
              <a:rPr lang="en-GB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&lt;1000)))</a:t>
            </a:r>
          </a:p>
          <a:p>
            <a:r>
              <a:rPr lang="en-GB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"""</a:t>
            </a:r>
            <a:endParaRPr lang="en-GB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start_atm</a:t>
            </a:r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GB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atm_balance</a:t>
            </a:r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endParaRPr lang="en-GB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card_inserted</a:t>
            </a:r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GB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transaction_failed</a:t>
            </a:r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implementation ...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</a:p>
          <a:p>
            <a:r>
              <a:rPr lang="en-GB" dirty="0">
                <a:solidFill>
                  <a:srgbClr val="AF00D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GB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C8127-E08E-62F9-2450-AB907A03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92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BEB3-34C6-1FE0-030C-F557CCD7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must we verify systems?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944ED-080A-702A-2DCD-54F1BE715474}"/>
              </a:ext>
            </a:extLst>
          </p:cNvPr>
          <p:cNvSpPr/>
          <p:nvPr/>
        </p:nvSpPr>
        <p:spPr>
          <a:xfrm>
            <a:off x="1024467" y="3143514"/>
            <a:ext cx="2125133" cy="948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 System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13633D-340D-8C46-6281-3C045E543DFA}"/>
              </a:ext>
            </a:extLst>
          </p:cNvPr>
          <p:cNvSpPr/>
          <p:nvPr/>
        </p:nvSpPr>
        <p:spPr>
          <a:xfrm>
            <a:off x="8026400" y="3811441"/>
            <a:ext cx="2125133" cy="948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TLA+ Model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13C07D-DE01-683F-7AF7-32E47C89F50E}"/>
              </a:ext>
            </a:extLst>
          </p:cNvPr>
          <p:cNvCxnSpPr>
            <a:endCxn id="4" idx="1"/>
          </p:cNvCxnSpPr>
          <p:nvPr/>
        </p:nvCxnSpPr>
        <p:spPr>
          <a:xfrm flipV="1">
            <a:off x="177800" y="3617648"/>
            <a:ext cx="846667" cy="6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34483C-A81C-C7E4-FEDA-6A73AAAB7544}"/>
              </a:ext>
            </a:extLst>
          </p:cNvPr>
          <p:cNvCxnSpPr/>
          <p:nvPr/>
        </p:nvCxnSpPr>
        <p:spPr>
          <a:xfrm flipV="1">
            <a:off x="3149600" y="3623733"/>
            <a:ext cx="846667" cy="6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DED614-E909-6F4E-1EB5-5D8F7217D27A}"/>
              </a:ext>
            </a:extLst>
          </p:cNvPr>
          <p:cNvSpPr txBox="1"/>
          <p:nvPr/>
        </p:nvSpPr>
        <p:spPr>
          <a:xfrm>
            <a:off x="3996267" y="3442109"/>
            <a:ext cx="306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know it’s correct?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49E4C3-7195-E859-2212-0A86C898C258}"/>
              </a:ext>
            </a:extLst>
          </p:cNvPr>
          <p:cNvCxnSpPr>
            <a:cxnSpLocks/>
          </p:cNvCxnSpPr>
          <p:nvPr/>
        </p:nvCxnSpPr>
        <p:spPr>
          <a:xfrm flipV="1">
            <a:off x="7063260" y="2967975"/>
            <a:ext cx="963140" cy="664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32940E-C21A-9BDD-ED24-83F023F3B6F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063260" y="3626775"/>
            <a:ext cx="963140" cy="570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FCEF3EE-1118-D6EC-5848-88C50B044AC6}"/>
              </a:ext>
            </a:extLst>
          </p:cNvPr>
          <p:cNvSpPr/>
          <p:nvPr/>
        </p:nvSpPr>
        <p:spPr>
          <a:xfrm>
            <a:off x="8026400" y="2453750"/>
            <a:ext cx="2125133" cy="948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 System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4A4DA1-DC42-A053-8360-932C7F444EBA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0151533" y="2927884"/>
            <a:ext cx="1041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0334A9-8287-FD69-1FBA-21D9378E5A37}"/>
              </a:ext>
            </a:extLst>
          </p:cNvPr>
          <p:cNvCxnSpPr>
            <a:cxnSpLocks/>
          </p:cNvCxnSpPr>
          <p:nvPr/>
        </p:nvCxnSpPr>
        <p:spPr>
          <a:xfrm>
            <a:off x="10151533" y="4285574"/>
            <a:ext cx="1041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3BA49C6-9ECA-BEF6-FAA1-463B70F4F756}"/>
              </a:ext>
            </a:extLst>
          </p:cNvPr>
          <p:cNvSpPr txBox="1"/>
          <p:nvPr/>
        </p:nvSpPr>
        <p:spPr>
          <a:xfrm>
            <a:off x="10316378" y="3402017"/>
            <a:ext cx="175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Maintain both…</a:t>
            </a:r>
            <a:endParaRPr lang="en-GB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5AB9FD4-F434-60DC-A8F5-F1008FD2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68C1-3ED6-4742-BC9F-66072E91E4D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5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08AF-49E1-9B3E-AD6F-D8891AE1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 Verifier: contracts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9AEB-0DA5-9972-DB8D-7968C7010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pre- and post-conditions with </a:t>
            </a:r>
            <a:r>
              <a:rPr lang="en-US" dirty="0" err="1"/>
              <a:t>Verlixir</a:t>
            </a:r>
            <a:r>
              <a:rPr lang="en-US" dirty="0"/>
              <a:t> contract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DEBDB-2CAD-DC7C-E65A-6D01B2C7509F}"/>
              </a:ext>
            </a:extLst>
          </p:cNvPr>
          <p:cNvSpPr txBox="1"/>
          <p:nvPr/>
        </p:nvSpPr>
        <p:spPr>
          <a:xfrm>
            <a:off x="2065865" y="3347703"/>
            <a:ext cx="82888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pl-PL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defv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pl-PL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pre: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post: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pl-PL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defines z somehow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l-PL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pl-PL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A5FD2F-B866-A23A-B22A-D9768E4738FF}"/>
              </a:ext>
            </a:extLst>
          </p:cNvPr>
          <p:cNvCxnSpPr/>
          <p:nvPr/>
        </p:nvCxnSpPr>
        <p:spPr>
          <a:xfrm flipV="1">
            <a:off x="1219200" y="3691467"/>
            <a:ext cx="1109133" cy="948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603895-B6FB-7B3E-47C4-AC4CA0002B9B}"/>
              </a:ext>
            </a:extLst>
          </p:cNvPr>
          <p:cNvSpPr txBox="1"/>
          <p:nvPr/>
        </p:nvSpPr>
        <p:spPr>
          <a:xfrm>
            <a:off x="67734" y="4708964"/>
            <a:ext cx="304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`</a:t>
            </a:r>
            <a:r>
              <a:rPr lang="en-US" dirty="0" err="1"/>
              <a:t>defv</a:t>
            </a:r>
            <a:r>
              <a:rPr lang="en-US" dirty="0"/>
              <a:t>` introduces a contract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58586-5CFD-7275-422C-87D8DAEA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9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EEAB-0252-A7E1-3ED7-3903D8D4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: properties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9AD10-B885-F7CA-5825-E897B57C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LTL claim readability</a:t>
            </a:r>
          </a:p>
          <a:p>
            <a:r>
              <a:rPr lang="en-US" dirty="0"/>
              <a:t>Used as expression conditions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3D4B3-BA11-75BB-A1E4-07A72DB21709}"/>
              </a:ext>
            </a:extLst>
          </p:cNvPr>
          <p:cNvSpPr txBox="1"/>
          <p:nvPr/>
        </p:nvSpPr>
        <p:spPr>
          <a:xfrm>
            <a:off x="1058334" y="3824238"/>
            <a:ext cx="9880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@ltl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"[](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new_round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-&gt; &lt;&gt;(consensus)"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predicate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new_round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messages_received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messages_sent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predicate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consensus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messages_received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number_of_nodes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new_round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5CED2-5147-FA88-C1FF-233A76E1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49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FB15-C5A5-BAC6-1CE7-4EC68A72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 Verifier: </a:t>
            </a:r>
            <a:r>
              <a:rPr lang="en-GB" dirty="0"/>
              <a:t>parameterisation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1813-46D8-27B0-56C0-C0FE2183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different configurations of variables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4906D-FF89-8D0F-2B78-8A721C0E01E8}"/>
              </a:ext>
            </a:extLst>
          </p:cNvPr>
          <p:cNvSpPr txBox="1"/>
          <p:nvPr/>
        </p:nvSpPr>
        <p:spPr>
          <a:xfrm>
            <a:off x="1549399" y="2985631"/>
            <a:ext cx="108881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@model {: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client_count</a:t>
            </a:r>
            <a:r>
              <a:rPr lang="en-US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: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server_count</a:t>
            </a:r>
            <a:r>
              <a:rPr lang="en-US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start_coordinator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client_count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server_count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/>
              <a:t>           … spawn and link servers / clients …</a:t>
            </a:r>
          </a:p>
          <a:p>
            <a:r>
              <a:rPr lang="en-GB" dirty="0">
                <a:solidFill>
                  <a:srgbClr val="AF00D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F00D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AB9BB-1EF7-78F0-57DF-F7E778ED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814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235C-16DA-9B54-679A-2AAB5423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High-level Overview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2320B3-E893-9A6C-7D31-A93A32D3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71" y="1845426"/>
            <a:ext cx="7640004" cy="44503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13543E-DEC7-8226-D07E-D62D8ABD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23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4AE10-19E6-2219-B9F6-7BACEF63A713}"/>
              </a:ext>
            </a:extLst>
          </p:cNvPr>
          <p:cNvSpPr txBox="1"/>
          <p:nvPr/>
        </p:nvSpPr>
        <p:spPr>
          <a:xfrm>
            <a:off x="2633133" y="2734733"/>
            <a:ext cx="829734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Verlixir</a:t>
            </a:r>
            <a:r>
              <a:rPr lang="en-US" sz="1200" dirty="0"/>
              <a:t> </a:t>
            </a:r>
            <a:r>
              <a:rPr lang="en-GB" sz="1200" dirty="0"/>
              <a:t>Program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A47FC-B726-ECA1-E607-558DF9249168}"/>
              </a:ext>
            </a:extLst>
          </p:cNvPr>
          <p:cNvSpPr txBox="1"/>
          <p:nvPr/>
        </p:nvSpPr>
        <p:spPr>
          <a:xfrm>
            <a:off x="2633133" y="4284398"/>
            <a:ext cx="829734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Verlixir</a:t>
            </a:r>
            <a:r>
              <a:rPr lang="en-US" sz="1200" dirty="0"/>
              <a:t> </a:t>
            </a:r>
            <a:r>
              <a:rPr lang="en-GB" sz="1200" dirty="0"/>
              <a:t>Program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B47D43-9562-E591-044F-55A11F555B6E}"/>
              </a:ext>
            </a:extLst>
          </p:cNvPr>
          <p:cNvSpPr/>
          <p:nvPr/>
        </p:nvSpPr>
        <p:spPr>
          <a:xfrm>
            <a:off x="2717800" y="4198620"/>
            <a:ext cx="490220" cy="116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233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4235C-16DA-9B54-679A-2AAB5423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Verlixir System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6263D1A-DB7E-3215-EBC7-7E07ADB32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462232"/>
            <a:ext cx="7675566" cy="59677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67C584-373E-2CFC-C817-43C2088F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373FD8-01EB-4519-9D46-B7933D31C8CF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10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0452-3322-FF11-D6AE-0F862660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Evaluated algorithms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FFBCA-DEC2-B83B-89D6-416402A9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25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98CBA9-ECE2-A5EB-0668-2C1A636BF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114659"/>
              </p:ext>
            </p:extLst>
          </p:nvPr>
        </p:nvGraphicFramePr>
        <p:xfrm>
          <a:off x="2032000" y="2469621"/>
          <a:ext cx="8127999" cy="2219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303543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98812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362452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Elixir Size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Promela</a:t>
                      </a:r>
                      <a:r>
                        <a:rPr lang="en-US" dirty="0"/>
                        <a:t> Size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40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Basic </a:t>
                      </a:r>
                      <a:r>
                        <a:rPr lang="en-US" dirty="0" err="1"/>
                        <a:t>Paxos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modules, 157 lines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702 lines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4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Consistent Hash 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modules, 135 lines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579 lines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9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Dining Philosophers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modules, 137 lines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624 lines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6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Two-phase Commit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modules, 167 lines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 lines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6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Raft (Leader Election)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modules, 83 lines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525 lines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43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80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6538-2988-BAA5-E410-A7BFB6B3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A0A7-E4A8-93AC-E5D5-93CF0ED0B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Message-passing systems are interesting</a:t>
            </a:r>
          </a:p>
          <a:p>
            <a:r>
              <a:rPr lang="en-US" dirty="0" err="1"/>
              <a:t>Verlixir</a:t>
            </a:r>
            <a:r>
              <a:rPr lang="en-US" dirty="0"/>
              <a:t> is a verification-aware language for writing distributed algorithms</a:t>
            </a:r>
          </a:p>
          <a:p>
            <a:r>
              <a:rPr lang="en-US" dirty="0"/>
              <a:t>Support for LTL, properties, contracts…</a:t>
            </a:r>
          </a:p>
          <a:p>
            <a:r>
              <a:rPr lang="en-US" dirty="0"/>
              <a:t>Verification…</a:t>
            </a:r>
          </a:p>
          <a:p>
            <a:r>
              <a:rPr lang="en-US" dirty="0"/>
              <a:t>Simulation…</a:t>
            </a:r>
          </a:p>
          <a:p>
            <a:r>
              <a:rPr lang="en-GB" dirty="0"/>
              <a:t>Model checked with Spin!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D9743-8F32-9E80-8362-F05D9024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68C1-3ED6-4742-BC9F-66072E91E4D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600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9788-7225-8917-AAE9-EA7E1D59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6A32-C846-5E6B-41E8-74FC991A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 injection</a:t>
            </a:r>
          </a:p>
          <a:p>
            <a:r>
              <a:rPr lang="en-US" dirty="0"/>
              <a:t>Computation-tree logic (CTL) support</a:t>
            </a:r>
          </a:p>
          <a:p>
            <a:r>
              <a:rPr lang="en-US" dirty="0"/>
              <a:t>Support more Elixir / other frontends / other backends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97CD-21CE-EA9F-0DB1-A596BDDF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22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43BB-82AA-1E5C-CEFE-4D3C25E8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D82C-A054-09BB-E137-7DBF1B42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and liveness</a:t>
            </a:r>
          </a:p>
          <a:p>
            <a:r>
              <a:rPr lang="en-US" dirty="0"/>
              <a:t>Verification-aware languages</a:t>
            </a:r>
          </a:p>
          <a:p>
            <a:r>
              <a:rPr lang="en-US" dirty="0"/>
              <a:t>Generative 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74DB8-D7DD-0626-F23E-6FCF1309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66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EC7A-16FD-BFB5-DFBD-3C02B876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901E8-311C-1C39-D693-A846FE45BDAF}"/>
              </a:ext>
            </a:extLst>
          </p:cNvPr>
          <p:cNvSpPr txBox="1"/>
          <p:nvPr/>
        </p:nvSpPr>
        <p:spPr>
          <a:xfrm>
            <a:off x="5945221" y="2938845"/>
            <a:ext cx="60943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H(self) == /\ pc[self] = "H"</a:t>
            </a:r>
          </a:p>
          <a:p>
            <a:r>
              <a:rPr lang="en-GB" dirty="0"/>
              <a:t>           /\ \/ /\ IF state[self]="Thinking"</a:t>
            </a:r>
          </a:p>
          <a:p>
            <a:r>
              <a:rPr lang="en-GB" dirty="0"/>
              <a:t>                       THEN /\ state' = [state EXCEPT ![self] = "Hungry"]</a:t>
            </a:r>
          </a:p>
          <a:p>
            <a:r>
              <a:rPr lang="en-GB" dirty="0"/>
              <a:t>                       ELSE /\ TRUE</a:t>
            </a:r>
          </a:p>
          <a:p>
            <a:r>
              <a:rPr lang="en-GB" dirty="0"/>
              <a:t>                            /\ state' = state</a:t>
            </a:r>
          </a:p>
          <a:p>
            <a:r>
              <a:rPr lang="en-GB" dirty="0"/>
              <a:t>                 /\ pc' = [pc EXCEPT ![self] = "J0"]</a:t>
            </a:r>
          </a:p>
          <a:p>
            <a:r>
              <a:rPr lang="en-GB" dirty="0"/>
              <a:t>              \/ /\ pc' = [pc EXCEPT ![self] = "P"]</a:t>
            </a:r>
          </a:p>
          <a:p>
            <a:r>
              <a:rPr lang="en-GB" dirty="0"/>
              <a:t>                 /\ state' = state</a:t>
            </a:r>
          </a:p>
          <a:p>
            <a:r>
              <a:rPr lang="en-GB" dirty="0"/>
              <a:t>              \/ /\ pc' = [pc EXCEPT ![self] = "T"]</a:t>
            </a:r>
          </a:p>
          <a:p>
            <a:r>
              <a:rPr lang="en-GB" dirty="0"/>
              <a:t>                 /\ state' = state</a:t>
            </a:r>
          </a:p>
          <a:p>
            <a:r>
              <a:rPr lang="en-GB" dirty="0"/>
              <a:t>           /\ fork' = fork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474AD4-3B3E-0AB4-06CB-9E682E7FAB21}"/>
              </a:ext>
            </a:extLst>
          </p:cNvPr>
          <p:cNvCxnSpPr/>
          <p:nvPr/>
        </p:nvCxnSpPr>
        <p:spPr>
          <a:xfrm>
            <a:off x="5630333" y="2548467"/>
            <a:ext cx="0" cy="3589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C1E9D4-A1C3-381D-DC06-69031F4DBF64}"/>
              </a:ext>
            </a:extLst>
          </p:cNvPr>
          <p:cNvSpPr txBox="1"/>
          <p:nvPr/>
        </p:nvSpPr>
        <p:spPr>
          <a:xfrm>
            <a:off x="152401" y="3185067"/>
            <a:ext cx="56303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Source Code Pro" panose="020F0502020204030204" pitchFamily="49" charset="0"/>
              </a:rPr>
              <a:t>// thinking</a:t>
            </a:r>
          </a:p>
          <a:p>
            <a:r>
              <a:rPr lang="en-US" sz="1600" b="0" i="0" dirty="0" err="1">
                <a:solidFill>
                  <a:srgbClr val="444444"/>
                </a:solidFill>
                <a:effectLst/>
                <a:highlight>
                  <a:srgbClr val="FAFAFA"/>
                </a:highlight>
                <a:latin typeface="Source Code Pro" panose="020B0509030403020204" pitchFamily="49" charset="0"/>
              </a:rPr>
              <a:t>System.out.println</a:t>
            </a:r>
            <a:r>
              <a:rPr lang="en-US" sz="1600" b="0" i="0" dirty="0">
                <a:solidFill>
                  <a:srgbClr val="444444"/>
                </a:solidFill>
                <a:effectLst/>
                <a:highlight>
                  <a:srgbClr val="FAFAFA"/>
                </a:highlight>
                <a:latin typeface="Source Code Pro" panose="020B0509030403020204" pitchFamily="49" charset="0"/>
              </a:rPr>
              <a:t>(“Thinking”);</a:t>
            </a:r>
          </a:p>
          <a:p>
            <a:r>
              <a:rPr lang="en-US" sz="1600" b="0" i="0" dirty="0">
                <a:solidFill>
                  <a:srgbClr val="444444"/>
                </a:solidFill>
                <a:effectLst/>
                <a:highlight>
                  <a:srgbClr val="FAFAFA"/>
                </a:highlight>
                <a:latin typeface="Source Code Pro" panose="020B0509030403020204" pitchFamily="49" charset="0"/>
              </a:rPr>
              <a:t>sleep(((</a:t>
            </a:r>
            <a:r>
              <a:rPr lang="en-US" sz="1600" b="1" dirty="0">
                <a:solidFill>
                  <a:srgbClr val="4E9359"/>
                </a:solidFill>
                <a:highlight>
                  <a:srgbClr val="FAFAFA"/>
                </a:highlight>
                <a:latin typeface="Aptos" panose="020B0004020202020204" pitchFamily="34" charset="0"/>
              </a:rPr>
              <a:t>i</a:t>
            </a:r>
            <a:r>
              <a:rPr lang="en-US" sz="1600" b="1" i="0" dirty="0">
                <a:solidFill>
                  <a:srgbClr val="4E9359"/>
                </a:solidFill>
                <a:effectLst/>
                <a:latin typeface="Aptos" panose="020B0004020202020204" pitchFamily="34" charset="0"/>
              </a:rPr>
              <a:t>nt</a:t>
            </a:r>
            <a:r>
              <a:rPr lang="en-US" sz="1600" b="0" i="0" dirty="0">
                <a:solidFill>
                  <a:srgbClr val="444444"/>
                </a:solidFill>
                <a:effectLst/>
                <a:highlight>
                  <a:srgbClr val="FAFAFA"/>
                </a:highlight>
                <a:latin typeface="Source Code Pro" panose="020B0509030403020204" pitchFamily="49" charset="0"/>
              </a:rPr>
              <a:t>) (</a:t>
            </a:r>
            <a:r>
              <a:rPr lang="en-US" sz="1600" b="0" i="0" dirty="0" err="1">
                <a:solidFill>
                  <a:srgbClr val="444444"/>
                </a:solidFill>
                <a:effectLst/>
                <a:highlight>
                  <a:srgbClr val="FAFAFA"/>
                </a:highlight>
                <a:latin typeface="Source Code Pro" panose="020B0509030403020204" pitchFamily="49" charset="0"/>
              </a:rPr>
              <a:t>Math.random</a:t>
            </a:r>
            <a:r>
              <a:rPr lang="en-US" sz="1600" b="0" i="0" dirty="0">
                <a:solidFill>
                  <a:srgbClr val="444444"/>
                </a:solidFill>
                <a:effectLst/>
                <a:highlight>
                  <a:srgbClr val="FAFAFA"/>
                </a:highlight>
                <a:latin typeface="Source Code Pro" panose="020B0509030403020204" pitchFamily="49" charset="0"/>
              </a:rPr>
              <a:t>() * </a:t>
            </a:r>
            <a:r>
              <a:rPr lang="en-US" sz="160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100</a:t>
            </a:r>
            <a:r>
              <a:rPr lang="en-US" sz="1600" b="0" i="0" dirty="0">
                <a:solidFill>
                  <a:srgbClr val="444444"/>
                </a:solidFill>
                <a:effectLst/>
                <a:highlight>
                  <a:srgbClr val="FAFAFA"/>
                </a:highlight>
                <a:latin typeface="Source Code Pro" panose="020B0509030403020204" pitchFamily="49" charset="0"/>
              </a:rPr>
              <a:t>)));</a:t>
            </a:r>
            <a:endParaRPr lang="en-US" sz="1600" b="0" i="0" dirty="0">
              <a:solidFill>
                <a:srgbClr val="444444"/>
              </a:solidFill>
              <a:effectLst/>
              <a:highlight>
                <a:srgbClr val="FAFAFA"/>
              </a:highlight>
              <a:latin typeface="Source Code Pro" panose="020F0502020204030204" pitchFamily="49" charset="0"/>
            </a:endParaRPr>
          </a:p>
          <a:p>
            <a:endParaRPr lang="en-US" sz="1600" dirty="0">
              <a:solidFill>
                <a:srgbClr val="444444"/>
              </a:solidFill>
              <a:highlight>
                <a:srgbClr val="FAFAFA"/>
              </a:highlight>
              <a:latin typeface="Source Code Pro" panose="020F0502020204030204" pitchFamily="49" charset="0"/>
            </a:endParaRPr>
          </a:p>
          <a:p>
            <a:endParaRPr lang="en-GB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AB265E-E5E3-6D97-AD62-20CEFEC7D93B}"/>
              </a:ext>
            </a:extLst>
          </p:cNvPr>
          <p:cNvCxnSpPr/>
          <p:nvPr/>
        </p:nvCxnSpPr>
        <p:spPr>
          <a:xfrm>
            <a:off x="0" y="2861733"/>
            <a:ext cx="120395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EE63C1-D493-B35C-B838-7A1B96913672}"/>
              </a:ext>
            </a:extLst>
          </p:cNvPr>
          <p:cNvSpPr txBox="1"/>
          <p:nvPr/>
        </p:nvSpPr>
        <p:spPr>
          <a:xfrm>
            <a:off x="152401" y="2548467"/>
            <a:ext cx="225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Implementation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2FFBC-29EC-F415-8F8B-0D768827A49B}"/>
              </a:ext>
            </a:extLst>
          </p:cNvPr>
          <p:cNvSpPr txBox="1"/>
          <p:nvPr/>
        </p:nvSpPr>
        <p:spPr>
          <a:xfrm>
            <a:off x="5723466" y="2520203"/>
            <a:ext cx="202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TLA+ Specification</a:t>
            </a:r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CDD982E-6ACA-B946-5C21-66D7037A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68C1-3ED6-4742-BC9F-66072E91E4D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17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BC28-F6CD-48CB-C7C0-471E5E9C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Verification-aware Languages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1AFF-7E16-A394-7C3F-AEE22983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54" y="1818358"/>
            <a:ext cx="4891391" cy="4351338"/>
          </a:xfrm>
        </p:spPr>
        <p:txBody>
          <a:bodyPr/>
          <a:lstStyle/>
          <a:p>
            <a:r>
              <a:rPr lang="en-US" dirty="0"/>
              <a:t>Programming language designed with built-in constructs to facilitate the verification of the program’s correctness</a:t>
            </a:r>
          </a:p>
          <a:p>
            <a:r>
              <a:rPr lang="en-US" dirty="0"/>
              <a:t>For example, </a:t>
            </a:r>
            <a:r>
              <a:rPr lang="en-US" b="1" dirty="0" err="1"/>
              <a:t>Dafny</a:t>
            </a:r>
            <a:endParaRPr lang="en-US" b="1" dirty="0"/>
          </a:p>
          <a:p>
            <a:r>
              <a:rPr lang="en-US" dirty="0"/>
              <a:t>Safety and liveness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B60C3-ED70-45E1-9838-7935277D5955}"/>
              </a:ext>
            </a:extLst>
          </p:cNvPr>
          <p:cNvSpPr txBox="1"/>
          <p:nvPr/>
        </p:nvSpPr>
        <p:spPr>
          <a:xfrm>
            <a:off x="5513176" y="1818358"/>
            <a:ext cx="72051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accent2"/>
                </a:solidFill>
                <a:effectLst/>
                <a:latin typeface="gg sans"/>
              </a:rPr>
              <a:t>method</a:t>
            </a:r>
            <a:r>
              <a:rPr lang="en-US" sz="2800" b="0" i="0" dirty="0">
                <a:effectLst/>
                <a:latin typeface="gg sans"/>
              </a:rPr>
              <a:t> Abs(x: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gg sans"/>
              </a:rPr>
              <a:t>int</a:t>
            </a:r>
            <a:r>
              <a:rPr lang="en-US" sz="2800" b="0" i="0" dirty="0">
                <a:effectLst/>
                <a:latin typeface="gg sans"/>
              </a:rPr>
              <a:t>) </a:t>
            </a:r>
            <a:r>
              <a:rPr lang="en-US" sz="2800" b="0" i="0" dirty="0">
                <a:solidFill>
                  <a:schemeClr val="accent5"/>
                </a:solidFill>
                <a:effectLst/>
                <a:latin typeface="gg sans"/>
              </a:rPr>
              <a:t>returns</a:t>
            </a:r>
            <a:r>
              <a:rPr lang="en-US" sz="2800" b="0" i="0" dirty="0">
                <a:effectLst/>
                <a:latin typeface="gg sans"/>
              </a:rPr>
              <a:t> (y: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gg sans"/>
              </a:rPr>
              <a:t>int</a:t>
            </a:r>
            <a:r>
              <a:rPr lang="en-US" sz="2800" b="0" i="0" dirty="0">
                <a:effectLst/>
                <a:latin typeface="gg sans"/>
              </a:rPr>
              <a:t>) </a:t>
            </a:r>
          </a:p>
          <a:p>
            <a:r>
              <a:rPr lang="en-US" sz="2800" dirty="0">
                <a:latin typeface="gg sans"/>
              </a:rPr>
              <a:t>  </a:t>
            </a:r>
            <a:r>
              <a:rPr lang="en-US" sz="2800" b="0" i="0" dirty="0">
                <a:solidFill>
                  <a:schemeClr val="accent5"/>
                </a:solidFill>
                <a:effectLst/>
                <a:latin typeface="gg sans"/>
              </a:rPr>
              <a:t>ensures</a:t>
            </a:r>
            <a:r>
              <a:rPr lang="en-US" sz="2800" b="0" i="0" dirty="0">
                <a:effectLst/>
                <a:latin typeface="gg sans"/>
              </a:rPr>
              <a:t> 0 &lt;= y </a:t>
            </a:r>
          </a:p>
          <a:p>
            <a:r>
              <a:rPr lang="en-US" sz="2800" b="0" i="0" dirty="0">
                <a:effectLst/>
                <a:latin typeface="gg sans"/>
              </a:rPr>
              <a:t>{ </a:t>
            </a:r>
          </a:p>
          <a:p>
            <a:r>
              <a:rPr lang="en-US" sz="2800" dirty="0">
                <a:latin typeface="gg sans"/>
              </a:rPr>
              <a:t>  </a:t>
            </a:r>
            <a:r>
              <a:rPr lang="en-US" sz="2800" b="0" i="0" dirty="0">
                <a:solidFill>
                  <a:schemeClr val="accent5"/>
                </a:solidFill>
                <a:effectLst/>
                <a:latin typeface="gg sans"/>
              </a:rPr>
              <a:t>if</a:t>
            </a:r>
            <a:r>
              <a:rPr lang="en-US" sz="2800" b="0" i="0" dirty="0">
                <a:effectLst/>
                <a:latin typeface="gg sans"/>
              </a:rPr>
              <a:t> x &lt; 0 { </a:t>
            </a:r>
          </a:p>
          <a:p>
            <a:r>
              <a:rPr lang="en-US" sz="2800" dirty="0">
                <a:latin typeface="gg sans"/>
              </a:rPr>
              <a:t>   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gg sans"/>
              </a:rPr>
              <a:t>return</a:t>
            </a:r>
            <a:r>
              <a:rPr lang="en-US" sz="2800" b="0" i="0" dirty="0">
                <a:effectLst/>
                <a:latin typeface="gg sans"/>
              </a:rPr>
              <a:t> -x; </a:t>
            </a:r>
          </a:p>
          <a:p>
            <a:r>
              <a:rPr lang="en-US" sz="2800" dirty="0">
                <a:latin typeface="gg sans"/>
              </a:rPr>
              <a:t>  </a:t>
            </a:r>
            <a:r>
              <a:rPr lang="en-US" sz="2800" b="0" i="0" dirty="0">
                <a:effectLst/>
                <a:latin typeface="gg sans"/>
              </a:rPr>
              <a:t>} else { </a:t>
            </a:r>
          </a:p>
          <a:p>
            <a:r>
              <a:rPr lang="en-US" sz="2800" dirty="0">
                <a:latin typeface="gg sans"/>
              </a:rPr>
              <a:t>    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gg sans"/>
              </a:rPr>
              <a:t>return</a:t>
            </a:r>
            <a:r>
              <a:rPr lang="en-US" sz="2800" b="0" i="0" dirty="0">
                <a:effectLst/>
                <a:latin typeface="gg sans"/>
              </a:rPr>
              <a:t> x; </a:t>
            </a:r>
          </a:p>
          <a:p>
            <a:r>
              <a:rPr lang="en-US" sz="2800" dirty="0">
                <a:latin typeface="gg sans"/>
              </a:rPr>
              <a:t>  </a:t>
            </a:r>
            <a:r>
              <a:rPr lang="en-US" sz="2800" b="0" i="0" dirty="0">
                <a:effectLst/>
                <a:latin typeface="gg sans"/>
              </a:rPr>
              <a:t>} </a:t>
            </a:r>
          </a:p>
          <a:p>
            <a:r>
              <a:rPr lang="en-US" sz="2800" b="0" i="0" dirty="0">
                <a:effectLst/>
                <a:latin typeface="gg sans"/>
              </a:rPr>
              <a:t>}</a:t>
            </a: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BE75C-C0FE-02AD-9ADE-A77773BD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4</a:t>
            </a:fld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F5647B-D1DD-5E68-C3FC-C8BC9D56A0AE}"/>
              </a:ext>
            </a:extLst>
          </p:cNvPr>
          <p:cNvCxnSpPr>
            <a:cxnSpLocks/>
          </p:cNvCxnSpPr>
          <p:nvPr/>
        </p:nvCxnSpPr>
        <p:spPr>
          <a:xfrm flipH="1" flipV="1">
            <a:off x="7924800" y="2768600"/>
            <a:ext cx="1701800" cy="491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CA5F54-610D-370B-6351-E37F2C9BCB26}"/>
              </a:ext>
            </a:extLst>
          </p:cNvPr>
          <p:cNvCxnSpPr>
            <a:cxnSpLocks/>
          </p:cNvCxnSpPr>
          <p:nvPr/>
        </p:nvCxnSpPr>
        <p:spPr>
          <a:xfrm flipH="1">
            <a:off x="8775700" y="4089400"/>
            <a:ext cx="79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710784-DCE1-8F5C-5CC2-347E7DAF36C1}"/>
              </a:ext>
            </a:extLst>
          </p:cNvPr>
          <p:cNvSpPr txBox="1"/>
          <p:nvPr/>
        </p:nvSpPr>
        <p:spPr>
          <a:xfrm>
            <a:off x="9626600" y="3059668"/>
            <a:ext cx="147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specification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E457F3-49AC-7230-64F4-0465EB9C6DE9}"/>
              </a:ext>
            </a:extLst>
          </p:cNvPr>
          <p:cNvSpPr txBox="1"/>
          <p:nvPr/>
        </p:nvSpPr>
        <p:spPr>
          <a:xfrm>
            <a:off x="9567333" y="38523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9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3EA6-2058-472E-4D2F-99163983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must we verify </a:t>
            </a:r>
            <a:r>
              <a:rPr lang="en-US" b="1" dirty="0"/>
              <a:t>message-passing </a:t>
            </a:r>
            <a:r>
              <a:rPr lang="en-US" dirty="0"/>
              <a:t>systems?</a:t>
            </a:r>
            <a:endParaRPr lang="en-GB" dirty="0"/>
          </a:p>
        </p:txBody>
      </p:sp>
      <p:pic>
        <p:nvPicPr>
          <p:cNvPr id="4" name="Picture 3" descr="A map of the world with green dots and arrows&#10;&#10;Description automatically generated">
            <a:extLst>
              <a:ext uri="{FF2B5EF4-FFF2-40B4-BE49-F238E27FC236}">
                <a16:creationId xmlns:a16="http://schemas.microsoft.com/office/drawing/2014/main" id="{37222337-DD28-CA3E-C35F-BFDAFCA8F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39" y="1845426"/>
            <a:ext cx="8769069" cy="44503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C1DBA-01E6-DE0C-1460-1ECACEF2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68C1-3ED6-4742-BC9F-66072E91E4D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64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3593-2460-B5DE-DB8A-D37432CE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Elixir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E626-8892-EFF6-9FBA-286F06A7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Functional, concurrent, high-level programming language</a:t>
            </a:r>
          </a:p>
          <a:p>
            <a:r>
              <a:rPr lang="en-US" dirty="0"/>
              <a:t>Builds on top of Erlang – sharing abstractions for distribution and fault-tolerance</a:t>
            </a:r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1F2895-DE8B-55F4-01B6-4B8FB8CC2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816" y="4576607"/>
            <a:ext cx="4143984" cy="173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D7777-96B4-213D-BC23-9822D13A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25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86FF-FA1D-98DC-F016-3D563FB2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Elixir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29AEE-A708-B8DD-D5E5-6F9D4E70E83C}"/>
              </a:ext>
            </a:extLst>
          </p:cNvPr>
          <p:cNvSpPr txBox="1"/>
          <p:nvPr/>
        </p:nvSpPr>
        <p:spPr>
          <a:xfrm>
            <a:off x="160868" y="1955800"/>
            <a:ext cx="563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# Spawn a new process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spawn(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 -&gt;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end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) 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en-US" sz="2000" b="0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# Create a new BEAM instance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2000" b="0" i="0" dirty="0" err="1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Node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.spawn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en-US" sz="2000" b="0" i="0" dirty="0">
                <a:solidFill>
                  <a:srgbClr val="00B0E8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US" sz="2000" b="0" i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"node1@localhost"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,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en-US" sz="2000" b="0" i="0" dirty="0" err="1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MyModule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, </a:t>
            </a:r>
            <a:r>
              <a:rPr lang="en-US" sz="2000" b="0" i="0" dirty="0">
                <a:solidFill>
                  <a:srgbClr val="00B0E8"/>
                </a:solidFill>
                <a:effectLst/>
                <a:latin typeface="Lucida Console" panose="020B0609040504020204" pitchFamily="49" charset="0"/>
              </a:rPr>
              <a:t>:start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, [])</a:t>
            </a:r>
            <a:endParaRPr lang="en-GB" sz="2000" dirty="0"/>
          </a:p>
        </p:txBody>
      </p:sp>
      <p:pic>
        <p:nvPicPr>
          <p:cNvPr id="8" name="Picture 7" descr="A diagram of a machine&#10;&#10;Description automatically generated">
            <a:extLst>
              <a:ext uri="{FF2B5EF4-FFF2-40B4-BE49-F238E27FC236}">
                <a16:creationId xmlns:a16="http://schemas.microsoft.com/office/drawing/2014/main" id="{985C35DF-74B1-30C6-A696-BB0B0D23F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575" y="800331"/>
            <a:ext cx="6672915" cy="54406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10A87-2632-075B-5F86-DA336D11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4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03B9-8883-F3D7-F8FA-B6B8236C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Elixir verification-aware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3B384-AE56-3B4B-8187-63AB3873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GB" dirty="0" err="1"/>
              <a:t>rocesses</a:t>
            </a:r>
            <a:r>
              <a:rPr lang="en-GB" dirty="0"/>
              <a:t> </a:t>
            </a:r>
            <a:r>
              <a:rPr lang="en-US" dirty="0"/>
              <a:t>✅</a:t>
            </a:r>
            <a:endParaRPr lang="en-GB" dirty="0"/>
          </a:p>
          <a:p>
            <a:r>
              <a:rPr lang="en-GB" dirty="0"/>
              <a:t>Sending </a:t>
            </a:r>
            <a:r>
              <a:rPr lang="en-US" dirty="0"/>
              <a:t>✅</a:t>
            </a:r>
            <a:endParaRPr lang="en-GB" dirty="0"/>
          </a:p>
          <a:p>
            <a:r>
              <a:rPr lang="en-GB" dirty="0"/>
              <a:t>Receiving </a:t>
            </a:r>
            <a:r>
              <a:rPr lang="en-US" dirty="0"/>
              <a:t>✅</a:t>
            </a:r>
            <a:endParaRPr lang="en-GB" dirty="0"/>
          </a:p>
          <a:p>
            <a:r>
              <a:rPr lang="en-GB" dirty="0"/>
              <a:t>Matching (assignment) </a:t>
            </a:r>
            <a:r>
              <a:rPr lang="en-US" dirty="0"/>
              <a:t>✅</a:t>
            </a:r>
            <a:endParaRPr lang="en-GB" dirty="0"/>
          </a:p>
          <a:p>
            <a:r>
              <a:rPr lang="en-US" dirty="0"/>
              <a:t>Types and data structures (lists) ✅</a:t>
            </a:r>
          </a:p>
          <a:p>
            <a:r>
              <a:rPr lang="en-US" dirty="0"/>
              <a:t>For comprehensions, higher order functions ✅</a:t>
            </a:r>
          </a:p>
          <a:p>
            <a:r>
              <a:rPr lang="en-US" dirty="0"/>
              <a:t>Function overloading ❌</a:t>
            </a:r>
          </a:p>
          <a:p>
            <a:r>
              <a:rPr lang="en-US" dirty="0"/>
              <a:t>Maps, sets, tuples ❌</a:t>
            </a:r>
          </a:p>
          <a:p>
            <a:r>
              <a:rPr lang="en-US" dirty="0"/>
              <a:t>Floats, math functions (square root…)❌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6F1DB-7FF2-1B55-2D9E-105BD8CE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68C1-3ED6-4742-BC9F-66072E91E4D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20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2061-9CD8-0DF1-7BE7-9F92690F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Elixir by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0034-1C98-188A-C6B8-3D45112B5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59702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64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@spec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start_coordinator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sz="6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:ok</a:t>
            </a:r>
            <a:endParaRPr lang="en-US" sz="6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6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start_coordinator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sz="6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6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client_count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endParaRPr lang="en-US" sz="6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6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server_count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endParaRPr lang="en-US" sz="6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6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load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endParaRPr lang="en-US" sz="6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6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servers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&lt;-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6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</a:t>
            </a:r>
            <a:r>
              <a:rPr lang="en-US" sz="6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server_count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sz="6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6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spawn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6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6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6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start_server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[</a:t>
            </a:r>
            <a:r>
              <a:rPr lang="en-US" sz="6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load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6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()])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6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6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6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bind_servers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6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servers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6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server_count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6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load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6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&lt;-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6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</a:t>
            </a:r>
            <a:r>
              <a:rPr lang="en-US" sz="6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server_count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sz="6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6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receive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sz="6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</a:t>
            </a:r>
            <a:r>
              <a:rPr lang="en-US" sz="6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6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server_done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6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6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:ok</a:t>
            </a:r>
            <a:endParaRPr lang="en-US" sz="6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sz="6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6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6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6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6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en-US" sz="6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6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puts</a:t>
            </a: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"All servers done"</a:t>
            </a:r>
            <a:endParaRPr lang="en-US" sz="6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6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6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A map of the world with green dots and arrows&#10;&#10;Description automatically generated">
            <a:extLst>
              <a:ext uri="{FF2B5EF4-FFF2-40B4-BE49-F238E27FC236}">
                <a16:creationId xmlns:a16="http://schemas.microsoft.com/office/drawing/2014/main" id="{E67C8B21-7E11-F839-DC35-BC95192A5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11" y="4048290"/>
            <a:ext cx="5080157" cy="25781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D6AED-5EE0-73EF-8619-1A6CF670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68C1-3ED6-4742-BC9F-66072E91E4D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58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1392</Words>
  <Application>Microsoft Office PowerPoint</Application>
  <PresentationFormat>Widescreen</PresentationFormat>
  <Paragraphs>285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Aptos</vt:lpstr>
      <vt:lpstr>Aptos Display</vt:lpstr>
      <vt:lpstr>Arial</vt:lpstr>
      <vt:lpstr>Consolas</vt:lpstr>
      <vt:lpstr>gg sans</vt:lpstr>
      <vt:lpstr>Lucida Console</vt:lpstr>
      <vt:lpstr>Source Code Pro</vt:lpstr>
      <vt:lpstr>Office Theme</vt:lpstr>
      <vt:lpstr>Verlixir: Verification of Message-Passing Systems</vt:lpstr>
      <vt:lpstr>Why must we verify systems?</vt:lpstr>
      <vt:lpstr>Can we do better?</vt:lpstr>
      <vt:lpstr>Verification-aware Languages</vt:lpstr>
      <vt:lpstr>Why must we verify message-passing systems?</vt:lpstr>
      <vt:lpstr>Elixir</vt:lpstr>
      <vt:lpstr>Elixir</vt:lpstr>
      <vt:lpstr>Making Elixir verification-aware</vt:lpstr>
      <vt:lpstr>Elixir by example</vt:lpstr>
      <vt:lpstr>Verlixir</vt:lpstr>
      <vt:lpstr>Verlixir by example</vt:lpstr>
      <vt:lpstr>Verlixir Verifier - Making Elixir Verification-aware</vt:lpstr>
      <vt:lpstr>Verlixir modelling</vt:lpstr>
      <vt:lpstr>Verlixir modelling - Promela</vt:lpstr>
      <vt:lpstr>Verlixir Simulator</vt:lpstr>
      <vt:lpstr>Verlixir Verifier: Deadlocks</vt:lpstr>
      <vt:lpstr>Verlixir Verifier: Deadlocks</vt:lpstr>
      <vt:lpstr>Verlixir Verifier: Counterexamples</vt:lpstr>
      <vt:lpstr>Verlixir Verifier: LTL</vt:lpstr>
      <vt:lpstr>Verlixir Verifier: contracts</vt:lpstr>
      <vt:lpstr>Verlixir: properties</vt:lpstr>
      <vt:lpstr>Verlixir Verifier: parameterisation</vt:lpstr>
      <vt:lpstr>High-level Overview</vt:lpstr>
      <vt:lpstr>Verlixir System</vt:lpstr>
      <vt:lpstr>Evaluated algorithms</vt:lpstr>
      <vt:lpstr>Summary</vt:lpstr>
      <vt:lpstr>Future Work</vt:lpstr>
      <vt:lpstr>Final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Neave</dc:creator>
  <cp:lastModifiedBy>Matthew Neave</cp:lastModifiedBy>
  <cp:revision>3</cp:revision>
  <dcterms:created xsi:type="dcterms:W3CDTF">2024-06-22T10:06:59Z</dcterms:created>
  <dcterms:modified xsi:type="dcterms:W3CDTF">2024-06-23T11:04:17Z</dcterms:modified>
</cp:coreProperties>
</file>