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716F-8FED-4985-A87E-813BA3A3241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01E3A-3DAB-46E1-85AF-2A798900B5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Checking</a:t>
          </a:r>
        </a:p>
      </dgm:t>
    </dgm:pt>
    <dgm:pt modelId="{843F9BE0-D195-4A62-B34E-8738E10CD758}" type="parTrans" cxnId="{19E31248-BF45-40A3-AFC6-B449EA6F40F3}">
      <dgm:prSet/>
      <dgm:spPr/>
      <dgm:t>
        <a:bodyPr/>
        <a:lstStyle/>
        <a:p>
          <a:endParaRPr lang="en-US"/>
        </a:p>
      </dgm:t>
    </dgm:pt>
    <dgm:pt modelId="{D1A3CA0A-E09D-4A40-8C0C-15D31B64556F}" type="sibTrans" cxnId="{19E31248-BF45-40A3-AFC6-B449EA6F4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AC3702-66C8-40B0-A58D-C11068575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Theorem Proving</a:t>
          </a:r>
        </a:p>
      </dgm:t>
    </dgm:pt>
    <dgm:pt modelId="{DF5A1A39-836C-48B4-80C6-143FA910F5E1}" type="parTrans" cxnId="{A09CCBAB-BA74-46B7-95A8-646412465C23}">
      <dgm:prSet/>
      <dgm:spPr/>
      <dgm:t>
        <a:bodyPr/>
        <a:lstStyle/>
        <a:p>
          <a:endParaRPr lang="en-US"/>
        </a:p>
      </dgm:t>
    </dgm:pt>
    <dgm:pt modelId="{3566B630-4DC8-4E9B-B696-A81D8EBCC25D}" type="sibTrans" cxnId="{A09CCBAB-BA74-46B7-95A8-646412465C23}">
      <dgm:prSet/>
      <dgm:spPr/>
      <dgm:t>
        <a:bodyPr/>
        <a:lstStyle/>
        <a:p>
          <a:endParaRPr lang="en-US"/>
        </a:p>
      </dgm:t>
    </dgm:pt>
    <dgm:pt modelId="{E6A7AB41-24F1-4CBD-9025-DCD52FF18DA1}" type="pres">
      <dgm:prSet presAssocID="{99F9716F-8FED-4985-A87E-813BA3A3241B}" presName="root" presStyleCnt="0">
        <dgm:presLayoutVars>
          <dgm:dir/>
          <dgm:resizeHandles val="exact"/>
        </dgm:presLayoutVars>
      </dgm:prSet>
      <dgm:spPr/>
    </dgm:pt>
    <dgm:pt modelId="{8076759E-F66E-4818-8FFE-9309DCC3BCBC}" type="pres">
      <dgm:prSet presAssocID="{99F9716F-8FED-4985-A87E-813BA3A3241B}" presName="container" presStyleCnt="0">
        <dgm:presLayoutVars>
          <dgm:dir/>
          <dgm:resizeHandles val="exact"/>
        </dgm:presLayoutVars>
      </dgm:prSet>
      <dgm:spPr/>
    </dgm:pt>
    <dgm:pt modelId="{26A74CAE-876D-40F3-84F5-8BFA3567B806}" type="pres">
      <dgm:prSet presAssocID="{8AF01E3A-3DAB-46E1-85AF-2A798900B5EF}" presName="compNode" presStyleCnt="0"/>
      <dgm:spPr/>
    </dgm:pt>
    <dgm:pt modelId="{6A1EB1DE-8EDB-487C-943D-A9062E3C46B5}" type="pres">
      <dgm:prSet presAssocID="{8AF01E3A-3DAB-46E1-85AF-2A798900B5EF}" presName="iconBgRect" presStyleLbl="bgShp" presStyleIdx="0" presStyleCnt="2"/>
      <dgm:spPr/>
    </dgm:pt>
    <dgm:pt modelId="{83A184F5-1EB3-438A-A50A-96414F6C2C5E}" type="pres">
      <dgm:prSet presAssocID="{8AF01E3A-3DAB-46E1-85AF-2A798900B5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1D7700-76D9-410D-B989-83D6DC638D79}" type="pres">
      <dgm:prSet presAssocID="{8AF01E3A-3DAB-46E1-85AF-2A798900B5EF}" presName="spaceRect" presStyleCnt="0"/>
      <dgm:spPr/>
    </dgm:pt>
    <dgm:pt modelId="{C6C33AAC-9D34-4177-B15B-71697124CB9B}" type="pres">
      <dgm:prSet presAssocID="{8AF01E3A-3DAB-46E1-85AF-2A798900B5EF}" presName="textRect" presStyleLbl="revTx" presStyleIdx="0" presStyleCnt="2">
        <dgm:presLayoutVars>
          <dgm:chMax val="1"/>
          <dgm:chPref val="1"/>
        </dgm:presLayoutVars>
      </dgm:prSet>
      <dgm:spPr/>
    </dgm:pt>
    <dgm:pt modelId="{DCA71267-7430-490D-8AB5-8A088CCDC51A}" type="pres">
      <dgm:prSet presAssocID="{D1A3CA0A-E09D-4A40-8C0C-15D31B64556F}" presName="sibTrans" presStyleLbl="sibTrans2D1" presStyleIdx="0" presStyleCnt="0"/>
      <dgm:spPr/>
    </dgm:pt>
    <dgm:pt modelId="{248BC453-63E6-4C2B-A3C6-4EC745D85D53}" type="pres">
      <dgm:prSet presAssocID="{0DAC3702-66C8-40B0-A58D-C110685759AA}" presName="compNode" presStyleCnt="0"/>
      <dgm:spPr/>
    </dgm:pt>
    <dgm:pt modelId="{2524ED25-2299-42C8-8091-D51B02B98A53}" type="pres">
      <dgm:prSet presAssocID="{0DAC3702-66C8-40B0-A58D-C110685759AA}" presName="iconBgRect" presStyleLbl="bgShp" presStyleIdx="1" presStyleCnt="2"/>
      <dgm:spPr/>
    </dgm:pt>
    <dgm:pt modelId="{D78644C7-46C7-4128-BCE8-271A54732BF7}" type="pres">
      <dgm:prSet presAssocID="{0DAC3702-66C8-40B0-A58D-C110685759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8F9D85-BD8B-469F-A9EE-80ADEB9B287C}" type="pres">
      <dgm:prSet presAssocID="{0DAC3702-66C8-40B0-A58D-C110685759AA}" presName="spaceRect" presStyleCnt="0"/>
      <dgm:spPr/>
    </dgm:pt>
    <dgm:pt modelId="{BD461128-052F-4515-84E5-9BC330F64F6B}" type="pres">
      <dgm:prSet presAssocID="{0DAC3702-66C8-40B0-A58D-C110685759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E31248-BF45-40A3-AFC6-B449EA6F40F3}" srcId="{99F9716F-8FED-4985-A87E-813BA3A3241B}" destId="{8AF01E3A-3DAB-46E1-85AF-2A798900B5EF}" srcOrd="0" destOrd="0" parTransId="{843F9BE0-D195-4A62-B34E-8738E10CD758}" sibTransId="{D1A3CA0A-E09D-4A40-8C0C-15D31B64556F}"/>
    <dgm:cxn modelId="{18E52450-92D4-4C7C-84BE-19977CBDDF07}" type="presOf" srcId="{99F9716F-8FED-4985-A87E-813BA3A3241B}" destId="{E6A7AB41-24F1-4CBD-9025-DCD52FF18DA1}" srcOrd="0" destOrd="0" presId="urn:microsoft.com/office/officeart/2018/2/layout/IconCircleList"/>
    <dgm:cxn modelId="{0FCD589C-F505-4956-9930-42AA2BA91A30}" type="presOf" srcId="{0DAC3702-66C8-40B0-A58D-C110685759AA}" destId="{BD461128-052F-4515-84E5-9BC330F64F6B}" srcOrd="0" destOrd="0" presId="urn:microsoft.com/office/officeart/2018/2/layout/IconCircleList"/>
    <dgm:cxn modelId="{A09CCBAB-BA74-46B7-95A8-646412465C23}" srcId="{99F9716F-8FED-4985-A87E-813BA3A3241B}" destId="{0DAC3702-66C8-40B0-A58D-C110685759AA}" srcOrd="1" destOrd="0" parTransId="{DF5A1A39-836C-48B4-80C6-143FA910F5E1}" sibTransId="{3566B630-4DC8-4E9B-B696-A81D8EBCC25D}"/>
    <dgm:cxn modelId="{D8A8F2CD-54EE-4F82-8EB0-E1D424D45D58}" type="presOf" srcId="{8AF01E3A-3DAB-46E1-85AF-2A798900B5EF}" destId="{C6C33AAC-9D34-4177-B15B-71697124CB9B}" srcOrd="0" destOrd="0" presId="urn:microsoft.com/office/officeart/2018/2/layout/IconCircleList"/>
    <dgm:cxn modelId="{9509CBEE-B9BD-4AD4-AB96-2B34E97E74E0}" type="presOf" srcId="{D1A3CA0A-E09D-4A40-8C0C-15D31B64556F}" destId="{DCA71267-7430-490D-8AB5-8A088CCDC51A}" srcOrd="0" destOrd="0" presId="urn:microsoft.com/office/officeart/2018/2/layout/IconCircleList"/>
    <dgm:cxn modelId="{5CED1078-1DC4-41EA-9D35-FF112B5182EB}" type="presParOf" srcId="{E6A7AB41-24F1-4CBD-9025-DCD52FF18DA1}" destId="{8076759E-F66E-4818-8FFE-9309DCC3BCBC}" srcOrd="0" destOrd="0" presId="urn:microsoft.com/office/officeart/2018/2/layout/IconCircleList"/>
    <dgm:cxn modelId="{3FA8D384-15F2-430D-BFFF-4E77AE86C5E3}" type="presParOf" srcId="{8076759E-F66E-4818-8FFE-9309DCC3BCBC}" destId="{26A74CAE-876D-40F3-84F5-8BFA3567B806}" srcOrd="0" destOrd="0" presId="urn:microsoft.com/office/officeart/2018/2/layout/IconCircleList"/>
    <dgm:cxn modelId="{109EBFD4-6DE1-4168-B49E-D7F9C52D292D}" type="presParOf" srcId="{26A74CAE-876D-40F3-84F5-8BFA3567B806}" destId="{6A1EB1DE-8EDB-487C-943D-A9062E3C46B5}" srcOrd="0" destOrd="0" presId="urn:microsoft.com/office/officeart/2018/2/layout/IconCircleList"/>
    <dgm:cxn modelId="{08CCBECD-7229-4E2E-BBD1-50B2678A8F6D}" type="presParOf" srcId="{26A74CAE-876D-40F3-84F5-8BFA3567B806}" destId="{83A184F5-1EB3-438A-A50A-96414F6C2C5E}" srcOrd="1" destOrd="0" presId="urn:microsoft.com/office/officeart/2018/2/layout/IconCircleList"/>
    <dgm:cxn modelId="{223964A9-086B-462B-B53E-68118E6940C0}" type="presParOf" srcId="{26A74CAE-876D-40F3-84F5-8BFA3567B806}" destId="{DF1D7700-76D9-410D-B989-83D6DC638D79}" srcOrd="2" destOrd="0" presId="urn:microsoft.com/office/officeart/2018/2/layout/IconCircleList"/>
    <dgm:cxn modelId="{16CE8DE1-3241-426A-9EFF-A9DE99592621}" type="presParOf" srcId="{26A74CAE-876D-40F3-84F5-8BFA3567B806}" destId="{C6C33AAC-9D34-4177-B15B-71697124CB9B}" srcOrd="3" destOrd="0" presId="urn:microsoft.com/office/officeart/2018/2/layout/IconCircleList"/>
    <dgm:cxn modelId="{A398383D-B1AA-40A0-8677-80A36711DACB}" type="presParOf" srcId="{8076759E-F66E-4818-8FFE-9309DCC3BCBC}" destId="{DCA71267-7430-490D-8AB5-8A088CCDC51A}" srcOrd="1" destOrd="0" presId="urn:microsoft.com/office/officeart/2018/2/layout/IconCircleList"/>
    <dgm:cxn modelId="{2EE5461A-6E74-4FF2-A196-7E2801D4386F}" type="presParOf" srcId="{8076759E-F66E-4818-8FFE-9309DCC3BCBC}" destId="{248BC453-63E6-4C2B-A3C6-4EC745D85D53}" srcOrd="2" destOrd="0" presId="urn:microsoft.com/office/officeart/2018/2/layout/IconCircleList"/>
    <dgm:cxn modelId="{03E30454-2F02-497E-A086-71D0F0C92E68}" type="presParOf" srcId="{248BC453-63E6-4C2B-A3C6-4EC745D85D53}" destId="{2524ED25-2299-42C8-8091-D51B02B98A53}" srcOrd="0" destOrd="0" presId="urn:microsoft.com/office/officeart/2018/2/layout/IconCircleList"/>
    <dgm:cxn modelId="{2532F989-4AB7-46D0-8E31-6A4CD72937F0}" type="presParOf" srcId="{248BC453-63E6-4C2B-A3C6-4EC745D85D53}" destId="{D78644C7-46C7-4128-BCE8-271A54732BF7}" srcOrd="1" destOrd="0" presId="urn:microsoft.com/office/officeart/2018/2/layout/IconCircleList"/>
    <dgm:cxn modelId="{42324B4B-4C14-4C74-9066-80DB0334ECF2}" type="presParOf" srcId="{248BC453-63E6-4C2B-A3C6-4EC745D85D53}" destId="{988F9D85-BD8B-469F-A9EE-80ADEB9B287C}" srcOrd="2" destOrd="0" presId="urn:microsoft.com/office/officeart/2018/2/layout/IconCircleList"/>
    <dgm:cxn modelId="{9C098380-0668-4B8F-9318-79CC37FCB0C4}" type="presParOf" srcId="{248BC453-63E6-4C2B-A3C6-4EC745D85D53}" destId="{BD461128-052F-4515-84E5-9BC330F64F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EB1DE-8EDB-487C-943D-A9062E3C46B5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184F5-1EB3-438A-A50A-96414F6C2C5E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3AAC-9D34-4177-B15B-71697124CB9B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Checking</a:t>
          </a:r>
        </a:p>
      </dsp:txBody>
      <dsp:txXfrm>
        <a:off x="1834517" y="1507711"/>
        <a:ext cx="3148942" cy="1335915"/>
      </dsp:txXfrm>
    </dsp:sp>
    <dsp:sp modelId="{2524ED25-2299-42C8-8091-D51B02B98A53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644C7-46C7-4128-BCE8-271A54732BF7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61128-052F-4515-84E5-9BC330F64F6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Theorem Proving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8D13-8794-27FE-009F-821A0289E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74FDB-DF9C-A88B-2B08-76AF2085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D10D-4D3B-EC35-F3F4-30F46F75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B9C2-BE29-1EA7-53A5-4FF243A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FD77-CD68-29FC-AFD9-327D26D3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D186-DF62-170B-83FB-6D8D3A72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A3C6-CE17-355E-3095-AF3AC0E1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A4B0-8ED8-7F0E-832D-BB71369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AF70-1534-99D2-05D7-88A2ABA0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010D-31DB-D097-E375-90802D5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6A6B7-37D2-FC65-CC1F-F784D292D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8FE03-DE5C-8EDC-BD92-D3885313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5163-C9C1-72B5-A702-909AF34C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0614-BBD6-82CB-A889-9A42A6D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7B13-465B-447C-D39E-CDC52F74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B861-C1D0-D313-867B-1D88743B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0EE5-BD88-F98B-7D24-4A37ED21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C87D-DAA8-D62A-B0F6-5712AC1C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15A5-5F0D-8A2D-3B2B-9D6F4E26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3048-B58F-1ADB-C9D6-ACBAF26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2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8E3-CA00-BA6A-B464-11F4256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61EB-CF21-3FE8-F5F6-9846FCC8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0AAE-9066-0FBB-AB66-2344408D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A83F-281F-AB27-1EDF-9D3E6441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2955-1408-74B0-6450-1AD0138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ED2E-7DB0-BA44-7DEE-0485C881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3B8D-F191-5E6B-5772-B6FA3AE7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BAB1A-3B34-DF1B-4C7F-38E955EB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C8F8-8849-ED6A-EA09-1D718DAA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95F31-A945-72A8-A2EF-E1B5F148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01E8-B6A6-B140-B363-EB360EE3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1919-48CE-F5FA-C0A9-AB22D7AC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5DE0-DAF7-F086-6192-2DF65069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973B-5CA2-6F32-385E-9868627E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4DC4-FFE1-2EED-8AD5-F48AE84C5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511C6-A25C-A3EB-387A-620BA0E1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3D6E6-3A98-1483-EE04-3CA3C972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B7E2C-DCEE-37DA-142C-092E6A3C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1EE78-2640-1781-7BF6-F5F7D746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1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2E50-A1ED-0853-DA80-04548D4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96671-F13E-7FBA-7DEF-34D163AF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56B4-F561-270A-9A34-6A64F21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59F02-FD09-E5C6-1F52-A38A32C5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1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A246-30FB-EFFF-9AC8-2550E21D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B90B-8542-FEC3-6A35-EF8CDF63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E141-388C-477F-A813-35A2196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1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60D5-EC55-7830-6C49-AE2FFBD0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F4B-D0E2-6349-81BB-162BEF25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76F10-9FC1-4EB7-DECD-0100DAD76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03D6-4317-4BE6-FC20-73081513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5DAE6-C859-220E-8D2B-BAAE4C31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3519-6FEC-21B9-B286-CF25512E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CEA7-0FC0-584C-8F2B-04F61645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D39A3-4E6A-46B1-36F9-2E3072FA3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E5766-E1DB-8316-6A25-C970D242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3777-6E5A-C468-3F1D-4B6C971E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DB77F-F361-1C14-6543-FC48B06C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C943-0A4E-71DC-59E5-C20D0C5E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785F2-C6FD-1CAE-F90E-1FE8BA01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A353-EB97-A0DF-D46E-F523B5E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F7E5-6FAA-7F70-2A36-50C691336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B8B9E-3552-4CA6-977F-57B291CE95CB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76C9-CA3E-6330-B299-D6FFFE8D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AD31-624A-1B9C-F770-DC975AE4C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21F8-4304-799D-E0D0-9FD5A9B3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Verlixir</a:t>
            </a:r>
            <a:r>
              <a:rPr lang="en-US" sz="4400" dirty="0"/>
              <a:t>: Verification of Message-Passing Systems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4F602-2EE6-1E14-5EC3-3567F2FB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 Neave</a:t>
            </a:r>
            <a:endParaRPr lang="en-GB" dirty="0"/>
          </a:p>
        </p:txBody>
      </p:sp>
      <p:pic>
        <p:nvPicPr>
          <p:cNvPr id="5" name="Picture 4" descr="A close up of blue text&#10;&#10;Description automatically generated">
            <a:extLst>
              <a:ext uri="{FF2B5EF4-FFF2-40B4-BE49-F238E27FC236}">
                <a16:creationId xmlns:a16="http://schemas.microsoft.com/office/drawing/2014/main" id="{A4562CC8-C356-7BB4-ED52-297A4F1F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99" y="642740"/>
            <a:ext cx="4187825" cy="10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BC28-F6CD-48CB-C7C0-471E5E9C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Verification-aware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1AFF-7E16-A394-7C3F-AEE22983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1391" cy="4351338"/>
          </a:xfrm>
        </p:spPr>
        <p:txBody>
          <a:bodyPr/>
          <a:lstStyle/>
          <a:p>
            <a:r>
              <a:rPr lang="en-US" dirty="0"/>
              <a:t>Programming language designed with built-in constructs to facilitate the verification of the program’s correctness</a:t>
            </a:r>
          </a:p>
          <a:p>
            <a:r>
              <a:rPr lang="en-US" dirty="0"/>
              <a:t>For example, Eiffel, </a:t>
            </a:r>
            <a:r>
              <a:rPr lang="en-US" b="1" dirty="0" err="1"/>
              <a:t>Dafny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60C3-ED70-45E1-9838-7935277D5955}"/>
              </a:ext>
            </a:extLst>
          </p:cNvPr>
          <p:cNvSpPr txBox="1"/>
          <p:nvPr/>
        </p:nvSpPr>
        <p:spPr>
          <a:xfrm>
            <a:off x="6462411" y="1825625"/>
            <a:ext cx="72051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</a:rPr>
              <a:t>method</a:t>
            </a:r>
            <a:r>
              <a:rPr lang="en-GB" sz="2800" dirty="0"/>
              <a:t> sqrt(x: </a:t>
            </a:r>
            <a:r>
              <a:rPr lang="en-GB" sz="2800" dirty="0" err="1">
                <a:solidFill>
                  <a:schemeClr val="accent1"/>
                </a:solidFill>
              </a:rPr>
              <a:t>nat</a:t>
            </a:r>
            <a:r>
              <a:rPr lang="en-GB" sz="2800" dirty="0"/>
              <a:t>)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accent5"/>
                </a:solidFill>
              </a:rPr>
              <a:t>requires</a:t>
            </a:r>
            <a:r>
              <a:rPr lang="en-GB" sz="2800" dirty="0"/>
              <a:t> x &gt;= 0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  ...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9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46D1-2F35-0C09-2D0A-FD85A21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verify message-passing systems?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05A-F2C2-5632-B6F0-685FA528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rise in cloud-based clusters</a:t>
            </a:r>
          </a:p>
          <a:p>
            <a:r>
              <a:rPr lang="en-US" dirty="0"/>
              <a:t>Distributed systems are hard to reason about</a:t>
            </a:r>
          </a:p>
          <a:p>
            <a:r>
              <a:rPr lang="en-US" dirty="0"/>
              <a:t>Message-passing systems are a common implementation of IPC </a:t>
            </a:r>
          </a:p>
          <a:p>
            <a:r>
              <a:rPr lang="en-US" dirty="0"/>
              <a:t>Lots of research into the verification of sequential / shared-memory solutions</a:t>
            </a:r>
          </a:p>
          <a:p>
            <a:r>
              <a:rPr lang="en-US" dirty="0"/>
              <a:t>Lacking research into verification tooling for message passing, in particular, for actor-based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1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D79-A103-487A-7A79-1E3E73E3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8A03-C9DC-B0C7-5E4A-818533C0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Verification-aware programming language for message-passing systems</a:t>
            </a:r>
          </a:p>
          <a:p>
            <a:r>
              <a:rPr lang="en-US" dirty="0"/>
              <a:t>Supports the simulation and verification of systems in a safe, controlled environment</a:t>
            </a:r>
          </a:p>
          <a:p>
            <a:r>
              <a:rPr lang="en-US" dirty="0"/>
              <a:t>Provides a specification language with support for linear-temporal time formulae, predicates and design-by-contract-style functions</a:t>
            </a:r>
          </a:p>
          <a:p>
            <a:r>
              <a:rPr lang="en-US" dirty="0"/>
              <a:t>Allows concurrent properties to be parameterized and verified over multiple configurations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52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5679-FC86-FFE8-6008-B14FD7D2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13FE-78FE-A418-54F3-F4C2B9A5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0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4235C-16DA-9B54-679A-2AAB542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High-level Overview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2320B3-E893-9A6C-7D31-A93A32D3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1" y="1845426"/>
            <a:ext cx="764000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4235C-16DA-9B54-679A-2AAB542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Overview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0A7C9A-E352-C153-7732-172E75FE7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42" y="1845426"/>
            <a:ext cx="572386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9788-7225-8917-AAE9-EA7E1D5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A32-C846-5E6B-41E8-74FC991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model checking with theorem proving to build a more robust verification tool</a:t>
            </a:r>
          </a:p>
          <a:p>
            <a:r>
              <a:rPr lang="en-US" dirty="0"/>
              <a:t>Fault injection – determine if systems are fault tolerant by killing processes during verification</a:t>
            </a:r>
          </a:p>
          <a:p>
            <a:r>
              <a:rPr lang="en-US" dirty="0"/>
              <a:t>Computation-tree logic (CTL) support, i.e. for algorithms like Raft, where leader election is not guaranteed, we can determine there exists a path where a leader is elected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32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3BB-82AA-1E5C-CEFE-4D3C25E8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D82C-A054-09BB-E137-7DBF1B42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systems in terms of safety and liveness should be apart of all software development</a:t>
            </a:r>
          </a:p>
          <a:p>
            <a:r>
              <a:rPr lang="en-US" dirty="0"/>
              <a:t>Verification-aware languages make system specification </a:t>
            </a:r>
            <a:r>
              <a:rPr lang="en-US"/>
              <a:t>more accessible to developers</a:t>
            </a:r>
            <a:endParaRPr lang="en-US" dirty="0"/>
          </a:p>
          <a:p>
            <a:r>
              <a:rPr lang="en-US" dirty="0"/>
              <a:t>With rise of generative AI, we could move towards automatic system implementation from well formed system properties – the use of verification-aware languages can form a feedback loop to ensure the system correctness</a:t>
            </a:r>
          </a:p>
        </p:txBody>
      </p:sp>
    </p:spTree>
    <p:extLst>
      <p:ext uri="{BB962C8B-B14F-4D97-AF65-F5344CB8AC3E}">
        <p14:creationId xmlns:p14="http://schemas.microsoft.com/office/powerpoint/2010/main" val="327666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4E18F-1960-BE67-0E75-BA3B3533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313E811-C88A-6527-555D-66DF401E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81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46D1-2F35-0C09-2D0A-FD85A21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verify message-passing systems?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05A-F2C2-5632-B6F0-685FA528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rise in cloud-based clusters</a:t>
            </a:r>
          </a:p>
          <a:p>
            <a:r>
              <a:rPr lang="en-US" dirty="0"/>
              <a:t>Distributed systems are hard to reason about</a:t>
            </a:r>
          </a:p>
          <a:p>
            <a:r>
              <a:rPr lang="en-US" dirty="0"/>
              <a:t>Message-passing systems are a common implementation of IPC </a:t>
            </a:r>
          </a:p>
          <a:p>
            <a:r>
              <a:rPr lang="en-US" dirty="0"/>
              <a:t>Lots of research into the verification of sequential / shared-memory solutions</a:t>
            </a:r>
          </a:p>
          <a:p>
            <a:r>
              <a:rPr lang="en-US" dirty="0"/>
              <a:t>Lacking research into verification tooling for message passing, in particular, for actor-based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30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D6D8-2B04-6919-6B5E-EA4AC7D9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Concurrency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F710-EDC7-FD4E-7C00-6A5FE715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computations executed at same time</a:t>
            </a:r>
          </a:p>
          <a:p>
            <a:r>
              <a:rPr lang="en-GB" dirty="0"/>
              <a:t>Threads / processes communicate with inter-process communication (IPC)</a:t>
            </a:r>
          </a:p>
          <a:p>
            <a:r>
              <a:rPr lang="en-GB" dirty="0"/>
              <a:t>IPC typically achieved with shared memory or message passing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2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D6D8-2B04-6919-6B5E-EA4AC7D9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F710-EDC7-FD4E-7C00-6A5FE715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of computation where actors can:</a:t>
            </a:r>
          </a:p>
          <a:p>
            <a:pPr lvl="1"/>
            <a:r>
              <a:rPr lang="en-US" sz="2800" dirty="0"/>
              <a:t>Send messages to other actors</a:t>
            </a:r>
          </a:p>
          <a:p>
            <a:pPr lvl="1"/>
            <a:r>
              <a:rPr lang="en-US" sz="2800" dirty="0"/>
              <a:t>Spawn new actors</a:t>
            </a:r>
          </a:p>
          <a:p>
            <a:pPr lvl="1"/>
            <a:r>
              <a:rPr lang="en-GB" sz="2800" dirty="0"/>
              <a:t>Act in response to a message</a:t>
            </a:r>
          </a:p>
        </p:txBody>
      </p:sp>
    </p:spTree>
    <p:extLst>
      <p:ext uri="{BB962C8B-B14F-4D97-AF65-F5344CB8AC3E}">
        <p14:creationId xmlns:p14="http://schemas.microsoft.com/office/powerpoint/2010/main" val="282657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6D6D8-2B04-6919-6B5E-EA4AC7D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 Model</a:t>
            </a:r>
          </a:p>
        </p:txBody>
      </p:sp>
      <p:pic>
        <p:nvPicPr>
          <p:cNvPr id="7" name="Picture 6" descr="A diagram of a mailbox&#10;&#10;Description automatically generated">
            <a:extLst>
              <a:ext uri="{FF2B5EF4-FFF2-40B4-BE49-F238E27FC236}">
                <a16:creationId xmlns:a16="http://schemas.microsoft.com/office/drawing/2014/main" id="{F8102536-C10E-D0F5-975D-16DE8C50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4" y="2247932"/>
            <a:ext cx="8195733" cy="31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3593-2460-B5DE-DB8A-D37432C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E626-8892-EFF6-9FBA-286F06A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Functional, concurrent, high-level programming language</a:t>
            </a:r>
          </a:p>
          <a:p>
            <a:r>
              <a:rPr lang="en-US" dirty="0"/>
              <a:t>Builds on top of Erlang – sharing abstractions for distribution and fault-tolerance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F2895-DE8B-55F4-01B6-4B8FB8CC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16" y="4576607"/>
            <a:ext cx="4143984" cy="17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6FF-FA1D-98DC-F016-3D563FB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Elixir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9AEE-A708-B8DD-D5E5-6F9D4E70E83C}"/>
              </a:ext>
            </a:extLst>
          </p:cNvPr>
          <p:cNvSpPr txBox="1"/>
          <p:nvPr/>
        </p:nvSpPr>
        <p:spPr>
          <a:xfrm>
            <a:off x="160868" y="195580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 Spawn a new process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spawn(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-&gt;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end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en-US" sz="2000" b="0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 Create a new BEAM instance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2000" b="0" i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Node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.spawn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2000" b="0" i="0" dirty="0">
                <a:solidFill>
                  <a:srgbClr val="00B0E8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"node1@localhost"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2000" b="0" i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MyModule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  <a:r>
              <a:rPr lang="en-US" sz="2000" b="0" i="0" dirty="0">
                <a:solidFill>
                  <a:srgbClr val="00B0E8"/>
                </a:solidFill>
                <a:effectLst/>
                <a:latin typeface="Lucida Console" panose="020B0609040504020204" pitchFamily="49" charset="0"/>
              </a:rPr>
              <a:t>:start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[])</a:t>
            </a:r>
            <a:endParaRPr lang="en-GB" sz="2000" dirty="0"/>
          </a:p>
        </p:txBody>
      </p:sp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985C35DF-74B1-30C6-A696-BB0B0D23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75" y="800331"/>
            <a:ext cx="6672915" cy="54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EBE7-3800-AEEA-6075-F1F0FFD1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Verification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7397B-DF7C-6C1B-91D0-2482DEE48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02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1E1-D772-EBF0-8BE6-7B8D6B0A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C1F7-0373-12EF-F12E-8BF2A702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whether a model of system meets a specification</a:t>
            </a:r>
          </a:p>
          <a:p>
            <a:r>
              <a:rPr lang="en-US" dirty="0"/>
              <a:t>Typically, exhaustive search of all states (prone to state explosion)</a:t>
            </a:r>
          </a:p>
          <a:p>
            <a:r>
              <a:rPr lang="en-US" dirty="0"/>
              <a:t>Modern model checkers include </a:t>
            </a:r>
            <a:r>
              <a:rPr lang="en-US" b="1" dirty="0">
                <a:latin typeface="Arial Rounded MT Bold" panose="020F0704030504030204" pitchFamily="34" charset="0"/>
              </a:rPr>
              <a:t>Spin</a:t>
            </a:r>
            <a:r>
              <a:rPr lang="en-US" dirty="0"/>
              <a:t>, PRISM, BLAST…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76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Arial Rounded MT Bold</vt:lpstr>
      <vt:lpstr>Lucida Console</vt:lpstr>
      <vt:lpstr>Office Theme</vt:lpstr>
      <vt:lpstr>Verlixir: Verification of Message-Passing Systems</vt:lpstr>
      <vt:lpstr>Why must we verify message-passing systems?</vt:lpstr>
      <vt:lpstr> Concurrency</vt:lpstr>
      <vt:lpstr>Actor Model</vt:lpstr>
      <vt:lpstr>Actor Model</vt:lpstr>
      <vt:lpstr>Elixir</vt:lpstr>
      <vt:lpstr>Elixir</vt:lpstr>
      <vt:lpstr>Software Verification</vt:lpstr>
      <vt:lpstr>Model Checking</vt:lpstr>
      <vt:lpstr>Verification-aware Languages</vt:lpstr>
      <vt:lpstr>Why must we verify message-passing systems?</vt:lpstr>
      <vt:lpstr>Verlixir</vt:lpstr>
      <vt:lpstr>Verlixir Example</vt:lpstr>
      <vt:lpstr>High-level Overview</vt:lpstr>
      <vt:lpstr>System Overview</vt:lpstr>
      <vt:lpstr>Future Work</vt:lpstr>
      <vt:lpstr>Final Remarks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Neave</dc:creator>
  <cp:lastModifiedBy>Matthew Neave</cp:lastModifiedBy>
  <cp:revision>9</cp:revision>
  <dcterms:created xsi:type="dcterms:W3CDTF">2024-06-19T08:49:54Z</dcterms:created>
  <dcterms:modified xsi:type="dcterms:W3CDTF">2024-06-19T15:47:29Z</dcterms:modified>
</cp:coreProperties>
</file>