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78" r:id="rId4"/>
    <p:sldId id="279" r:id="rId5"/>
    <p:sldId id="290" r:id="rId6"/>
    <p:sldId id="258" r:id="rId7"/>
    <p:sldId id="270" r:id="rId8"/>
    <p:sldId id="287" r:id="rId9"/>
    <p:sldId id="288" r:id="rId10"/>
    <p:sldId id="289" r:id="rId11"/>
    <p:sldId id="275" r:id="rId12"/>
    <p:sldId id="276" r:id="rId13"/>
    <p:sldId id="277" r:id="rId14"/>
    <p:sldId id="284" r:id="rId15"/>
    <p:sldId id="285" r:id="rId16"/>
    <p:sldId id="28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01" autoAdjust="0"/>
    <p:restoredTop sz="88063" autoAdjust="0"/>
  </p:normalViewPr>
  <p:slideViewPr>
    <p:cSldViewPr snapToGrid="0">
      <p:cViewPr varScale="1">
        <p:scale>
          <a:sx n="53" d="100"/>
          <a:sy n="53" d="100"/>
        </p:scale>
        <p:origin x="15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4C394-24E9-44CB-9C33-02F5B265D3A1}"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B4484-AB1F-4645-8DD6-DE839D6E79B3}" type="slidenum">
              <a:rPr lang="en-US" smtClean="0"/>
              <a:t>‹#›</a:t>
            </a:fld>
            <a:endParaRPr lang="en-US"/>
          </a:p>
        </p:txBody>
      </p:sp>
    </p:spTree>
    <p:extLst>
      <p:ext uri="{BB962C8B-B14F-4D97-AF65-F5344CB8AC3E}">
        <p14:creationId xmlns:p14="http://schemas.microsoft.com/office/powerpoint/2010/main" val="331163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 - introductions</a:t>
            </a:r>
          </a:p>
        </p:txBody>
      </p:sp>
      <p:sp>
        <p:nvSpPr>
          <p:cNvPr id="4" name="Slide Number Placeholder 3"/>
          <p:cNvSpPr>
            <a:spLocks noGrp="1"/>
          </p:cNvSpPr>
          <p:nvPr>
            <p:ph type="sldNum" sz="quarter" idx="10"/>
          </p:nvPr>
        </p:nvSpPr>
        <p:spPr/>
        <p:txBody>
          <a:bodyPr/>
          <a:lstStyle/>
          <a:p>
            <a:fld id="{D8AB4484-AB1F-4645-8DD6-DE839D6E79B3}" type="slidenum">
              <a:rPr lang="en-US" smtClean="0"/>
              <a:t>1</a:t>
            </a:fld>
            <a:endParaRPr lang="en-US"/>
          </a:p>
        </p:txBody>
      </p:sp>
    </p:spTree>
    <p:extLst>
      <p:ext uri="{BB962C8B-B14F-4D97-AF65-F5344CB8AC3E}">
        <p14:creationId xmlns:p14="http://schemas.microsoft.com/office/powerpoint/2010/main" val="414155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10</a:t>
            </a:fld>
            <a:endParaRPr lang="en-US"/>
          </a:p>
        </p:txBody>
      </p:sp>
    </p:spTree>
    <p:extLst>
      <p:ext uri="{BB962C8B-B14F-4D97-AF65-F5344CB8AC3E}">
        <p14:creationId xmlns:p14="http://schemas.microsoft.com/office/powerpoint/2010/main" val="198993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11</a:t>
            </a:fld>
            <a:endParaRPr lang="en-US"/>
          </a:p>
        </p:txBody>
      </p:sp>
    </p:spTree>
    <p:extLst>
      <p:ext uri="{BB962C8B-B14F-4D97-AF65-F5344CB8AC3E}">
        <p14:creationId xmlns:p14="http://schemas.microsoft.com/office/powerpoint/2010/main" val="21422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12</a:t>
            </a:fld>
            <a:endParaRPr lang="en-US"/>
          </a:p>
        </p:txBody>
      </p:sp>
    </p:spTree>
    <p:extLst>
      <p:ext uri="{BB962C8B-B14F-4D97-AF65-F5344CB8AC3E}">
        <p14:creationId xmlns:p14="http://schemas.microsoft.com/office/powerpoint/2010/main" val="172137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13</a:t>
            </a:fld>
            <a:endParaRPr lang="en-US"/>
          </a:p>
        </p:txBody>
      </p:sp>
    </p:spTree>
    <p:extLst>
      <p:ext uri="{BB962C8B-B14F-4D97-AF65-F5344CB8AC3E}">
        <p14:creationId xmlns:p14="http://schemas.microsoft.com/office/powerpoint/2010/main" val="338859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14</a:t>
            </a:fld>
            <a:endParaRPr lang="en-US"/>
          </a:p>
        </p:txBody>
      </p:sp>
    </p:spTree>
    <p:extLst>
      <p:ext uri="{BB962C8B-B14F-4D97-AF65-F5344CB8AC3E}">
        <p14:creationId xmlns:p14="http://schemas.microsoft.com/office/powerpoint/2010/main" val="415923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15</a:t>
            </a:fld>
            <a:endParaRPr lang="en-US"/>
          </a:p>
        </p:txBody>
      </p:sp>
    </p:spTree>
    <p:extLst>
      <p:ext uri="{BB962C8B-B14F-4D97-AF65-F5344CB8AC3E}">
        <p14:creationId xmlns:p14="http://schemas.microsoft.com/office/powerpoint/2010/main" val="294710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16</a:t>
            </a:fld>
            <a:endParaRPr lang="en-US"/>
          </a:p>
        </p:txBody>
      </p:sp>
    </p:spTree>
    <p:extLst>
      <p:ext uri="{BB962C8B-B14F-4D97-AF65-F5344CB8AC3E}">
        <p14:creationId xmlns:p14="http://schemas.microsoft.com/office/powerpoint/2010/main" val="214744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17</a:t>
            </a:fld>
            <a:endParaRPr lang="en-US"/>
          </a:p>
        </p:txBody>
      </p:sp>
    </p:spTree>
    <p:extLst>
      <p:ext uri="{BB962C8B-B14F-4D97-AF65-F5344CB8AC3E}">
        <p14:creationId xmlns:p14="http://schemas.microsoft.com/office/powerpoint/2010/main" val="20115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Situation:</a:t>
            </a:r>
          </a:p>
          <a:p>
            <a:pPr marL="628650" lvl="1" indent="-171450">
              <a:buFont typeface="Arial" panose="020B0604020202020204" pitchFamily="34" charset="0"/>
              <a:buChar char="•"/>
            </a:pPr>
            <a:r>
              <a:rPr lang="en-US" dirty="0"/>
              <a:t>Analyze data from post-secondary institutions which means programs eligible for Federal Funding.  This included schools such as vocational/technical training up through a public or private college institutions.  Non-degree (0-3 years), associates, masters, PhD.</a:t>
            </a:r>
          </a:p>
          <a:p>
            <a:pPr marL="171450" lvl="0" indent="-171450">
              <a:buFont typeface="Arial" panose="020B0604020202020204" pitchFamily="34" charset="0"/>
              <a:buChar char="•"/>
            </a:pPr>
            <a:r>
              <a:rPr lang="en-US" dirty="0"/>
              <a:t>Data:</a:t>
            </a:r>
          </a:p>
          <a:p>
            <a:pPr marL="628650" lvl="1" indent="-171450">
              <a:buFont typeface="Arial" panose="020B0604020202020204" pitchFamily="34" charset="0"/>
              <a:buChar char="•"/>
            </a:pPr>
            <a:r>
              <a:rPr lang="en-US" dirty="0"/>
              <a:t>Initial dataset was from US Department of Education Federal Student Aid (default data)</a:t>
            </a:r>
          </a:p>
          <a:p>
            <a:pPr marL="1085850" lvl="2" indent="-171450">
              <a:buFont typeface="Arial" panose="020B0604020202020204" pitchFamily="34" charset="0"/>
              <a:buChar char="•"/>
            </a:pPr>
            <a:r>
              <a:rPr lang="en-US" dirty="0"/>
              <a:t>Data was organized by school, each with an OPEID</a:t>
            </a:r>
          </a:p>
          <a:p>
            <a:pPr marL="1085850" lvl="2" indent="-171450">
              <a:buFont typeface="Arial" panose="020B0604020202020204" pitchFamily="34" charset="0"/>
              <a:buChar char="•"/>
            </a:pPr>
            <a:r>
              <a:rPr lang="en-US" dirty="0"/>
              <a:t>Peps300 dataset</a:t>
            </a:r>
          </a:p>
          <a:p>
            <a:pPr marL="1085850" lvl="2" indent="-171450">
              <a:buFont typeface="Arial" panose="020B0604020202020204" pitchFamily="34" charset="0"/>
              <a:buChar char="•"/>
            </a:pPr>
            <a:r>
              <a:rPr lang="en-US" dirty="0"/>
              <a:t># students in default, rate type, ethnic affiliation of school, school location</a:t>
            </a:r>
          </a:p>
          <a:p>
            <a:pPr marL="628650" lvl="1" indent="-171450">
              <a:buFont typeface="Arial" panose="020B0604020202020204" pitchFamily="34" charset="0"/>
              <a:buChar char="•"/>
            </a:pPr>
            <a:r>
              <a:rPr lang="en-US" dirty="0"/>
              <a:t>To strengthen data, located other data about schools on National Center for Education Statistics</a:t>
            </a:r>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2</a:t>
            </a:fld>
            <a:endParaRPr lang="en-US"/>
          </a:p>
        </p:txBody>
      </p:sp>
    </p:spTree>
    <p:extLst>
      <p:ext uri="{BB962C8B-B14F-4D97-AF65-F5344CB8AC3E}">
        <p14:creationId xmlns:p14="http://schemas.microsoft.com/office/powerpoint/2010/main" val="186241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628650" lvl="1" indent="-171450">
              <a:buFont typeface="Arial" panose="020B0604020202020204" pitchFamily="34" charset="0"/>
              <a:buChar char="•"/>
            </a:pPr>
            <a:r>
              <a:rPr lang="en-US" dirty="0"/>
              <a:t>Initial dataset was from US Department of Education Federal Student Aid (School cohort default rate data file)</a:t>
            </a:r>
          </a:p>
          <a:p>
            <a:pPr marL="1085850" lvl="2" indent="-171450">
              <a:buFont typeface="Arial" panose="020B0604020202020204" pitchFamily="34" charset="0"/>
              <a:buChar char="•"/>
            </a:pPr>
            <a:r>
              <a:rPr lang="en-US" dirty="0"/>
              <a:t>Data was organized by school, each with an OPEID (Office of Postsecondary Education Identifier)</a:t>
            </a:r>
          </a:p>
          <a:p>
            <a:pPr marL="1085850" lvl="2" indent="-171450">
              <a:buFont typeface="Arial" panose="020B0604020202020204" pitchFamily="34" charset="0"/>
              <a:buChar char="•"/>
            </a:pPr>
            <a:r>
              <a:rPr lang="en-US" sz="1050" dirty="0"/>
              <a:t>Program length:  The length of the longest program offered by the institution.  Includes from non-degree programs up through institutions offering PhD degrees</a:t>
            </a:r>
          </a:p>
          <a:p>
            <a:pPr lvl="2"/>
            <a:r>
              <a:rPr lang="en-US" sz="1050" dirty="0"/>
              <a:t>    0—Short-Term (300–599 hours)     1—Graduate/Professional (≥ 300 hours)          2—Non-Degree (600–899 hours) </a:t>
            </a:r>
          </a:p>
          <a:p>
            <a:pPr lvl="2"/>
            <a:r>
              <a:rPr lang="en-US" sz="1050" dirty="0"/>
              <a:t>    3—Non-Degree 1 Year (900–1799 hours)   4—Non-Degree 2 Years (1800–2699 hours)  5—Associate's Degree </a:t>
            </a:r>
          </a:p>
          <a:p>
            <a:pPr lvl="2"/>
            <a:r>
              <a:rPr lang="en-US" sz="1050" dirty="0"/>
              <a:t>    6—Bachelor's Degree     7—First Professional Degree 	8—Master's Degree or Doctor's Degree </a:t>
            </a:r>
          </a:p>
          <a:p>
            <a:pPr lvl="2"/>
            <a:r>
              <a:rPr lang="en-US" sz="1050" dirty="0"/>
              <a:t>    9—Professional Certification   10—Undergraduate (Previous Degree Required)  11—Non-Degree 3 Plus Years (≥ 2700 hours) </a:t>
            </a:r>
          </a:p>
          <a:p>
            <a:pPr lvl="2"/>
            <a:r>
              <a:rPr lang="en-US" sz="1050" dirty="0"/>
              <a:t>   12—Two-Year Transfer</a:t>
            </a:r>
          </a:p>
          <a:p>
            <a:pPr marL="1085850" lvl="2" indent="-171450">
              <a:buFont typeface="Arial" panose="020B0604020202020204" pitchFamily="34" charset="0"/>
              <a:buChar char="•"/>
            </a:pPr>
            <a:r>
              <a:rPr lang="en-US" dirty="0"/>
              <a:t>Ethnic Code The code classifying the ethnic affiliation of the institution: </a:t>
            </a:r>
          </a:p>
          <a:p>
            <a:r>
              <a:rPr lang="en-US" dirty="0"/>
              <a:t>	    1—Native American    2—HBCU    (historically black college/university)  3—Hispanic    4—Traditionally Black College  5—Ethnicity Not Reported </a:t>
            </a:r>
            <a:endParaRPr lang="en-US" sz="1050" dirty="0"/>
          </a:p>
          <a:p>
            <a:pPr lvl="1"/>
            <a:r>
              <a:rPr lang="en-US" dirty="0"/>
              <a:t>    </a:t>
            </a:r>
          </a:p>
          <a:p>
            <a:pPr marL="628650" lvl="1" indent="-171450">
              <a:buFont typeface="Arial" panose="020B0604020202020204" pitchFamily="34" charset="0"/>
              <a:buChar char="•"/>
            </a:pPr>
            <a:r>
              <a:rPr lang="en-US" dirty="0"/>
              <a:t>To strengthen data, located other data about schools on National Center for Education Statistics – Integrated Postsecondary Education Data System</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The Integrated Postsecondary Education Data System (IPEDS) is a system of interrelated surveys conducted annually by the U.S. Department of Education's National Center for Education Statistics (NCES). IPEDS annually gathers information from more than 7,500 colleges, universities, and technical and vocational institutions that participate in the federal student aid programs.</a:t>
            </a:r>
            <a:endParaRPr lang="en-US" dirty="0"/>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 (IC – 145 (cost),  HC- 66 (long/</a:t>
            </a:r>
            <a:r>
              <a:rPr lang="en-US" dirty="0" err="1"/>
              <a:t>lat</a:t>
            </a:r>
            <a:r>
              <a:rPr lang="en-US" dirty="0"/>
              <a:t>), EFFY – 34 (attendance)</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085850" lvl="2" indent="-171450">
              <a:buFont typeface="Arial" panose="020B0604020202020204" pitchFamily="34" charset="0"/>
              <a:buChar char="•"/>
            </a:pPr>
            <a:r>
              <a:rPr lang="en-US" dirty="0"/>
              <a:t>Downloaded datasets (3 years x 3 datasets)</a:t>
            </a:r>
          </a:p>
          <a:p>
            <a:pPr marL="1085850" lvl="2" indent="-171450">
              <a:buFont typeface="Arial" panose="020B0604020202020204" pitchFamily="34" charset="0"/>
              <a:buChar char="•"/>
            </a:pPr>
            <a:r>
              <a:rPr lang="en-US" dirty="0"/>
              <a:t>Combined into one Excel spreadsheet pulling in only columns of interest</a:t>
            </a:r>
          </a:p>
          <a:p>
            <a:pPr marL="1085850" lvl="2" indent="-171450">
              <a:buFont typeface="Arial" panose="020B0604020202020204" pitchFamily="34" charset="0"/>
              <a:buChar char="•"/>
            </a:pPr>
            <a:r>
              <a:rPr lang="en-US" dirty="0"/>
              <a:t>Each subset and year was put on it’s own sheet in IPEDS full dataset</a:t>
            </a:r>
          </a:p>
          <a:p>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3</a:t>
            </a:fld>
            <a:endParaRPr lang="en-US"/>
          </a:p>
        </p:txBody>
      </p:sp>
    </p:spTree>
    <p:extLst>
      <p:ext uri="{BB962C8B-B14F-4D97-AF65-F5344CB8AC3E}">
        <p14:creationId xmlns:p14="http://schemas.microsoft.com/office/powerpoint/2010/main" val="38060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Locating school data</a:t>
            </a:r>
          </a:p>
          <a:p>
            <a:pPr marL="628650" lvl="1" indent="-171450">
              <a:buFont typeface="Arial" panose="020B0604020202020204" pitchFamily="34" charset="0"/>
              <a:buChar char="•"/>
            </a:pPr>
            <a:r>
              <a:rPr lang="en-US" dirty="0"/>
              <a:t>2 group members work in postsecondary education, 3 work for insurance companies</a:t>
            </a:r>
          </a:p>
          <a:p>
            <a:pPr marL="628650" lvl="1" indent="-171450">
              <a:buFont typeface="Arial" panose="020B0604020202020204" pitchFamily="34" charset="0"/>
              <a:buChar char="•"/>
            </a:pPr>
            <a:r>
              <a:rPr lang="en-US" dirty="0"/>
              <a:t>Decided to research postsecondary education data from the group members schools, but that wasn’t possible.</a:t>
            </a:r>
          </a:p>
          <a:p>
            <a:pPr marL="628650" lvl="1" indent="-171450">
              <a:buFont typeface="Arial" panose="020B0604020202020204" pitchFamily="34" charset="0"/>
              <a:buChar char="•"/>
            </a:pPr>
            <a:r>
              <a:rPr lang="en-US" dirty="0"/>
              <a:t>Internet searches to find data of interest.</a:t>
            </a:r>
          </a:p>
          <a:p>
            <a:pPr marL="171450" lvl="0" indent="-171450">
              <a:buFont typeface="Arial" panose="020B0604020202020204" pitchFamily="34" charset="0"/>
              <a:buChar char="•"/>
            </a:pPr>
            <a:r>
              <a:rPr lang="en-US" dirty="0"/>
              <a:t>OPEID and UNITID</a:t>
            </a:r>
          </a:p>
          <a:p>
            <a:pPr marL="628650" lvl="1" indent="-171450">
              <a:buFont typeface="Arial" panose="020B0604020202020204" pitchFamily="34" charset="0"/>
              <a:buChar char="•"/>
            </a:pPr>
            <a:r>
              <a:rPr lang="en-US" dirty="0"/>
              <a:t>Department of Education Federal Student Aid data indexed by UNITID</a:t>
            </a:r>
          </a:p>
          <a:p>
            <a:pPr marL="628650" lvl="1" indent="-171450">
              <a:buFont typeface="Arial" panose="020B0604020202020204" pitchFamily="34" charset="0"/>
              <a:buChar char="•"/>
            </a:pPr>
            <a:r>
              <a:rPr lang="en-US" dirty="0"/>
              <a:t>IPEDS data – most indexed by OPEID</a:t>
            </a:r>
          </a:p>
          <a:p>
            <a:pPr marL="628650" lvl="1" indent="-171450">
              <a:buFont typeface="Arial" panose="020B0604020202020204" pitchFamily="34" charset="0"/>
              <a:buChar char="•"/>
            </a:pPr>
            <a:r>
              <a:rPr lang="en-US" dirty="0"/>
              <a:t>Search to find a data table with both values to use to join the data – found on IPEDS site</a:t>
            </a:r>
          </a:p>
          <a:p>
            <a:pPr marL="628650" lvl="1" indent="-171450">
              <a:buFont typeface="Arial" panose="020B0604020202020204" pitchFamily="34" charset="0"/>
              <a:buChar char="•"/>
            </a:pPr>
            <a:r>
              <a:rPr lang="en-US" dirty="0"/>
              <a:t>The numbers needed manipulation by removing leading 0’s in one table, adding 0’s in another in order to match</a:t>
            </a:r>
          </a:p>
          <a:p>
            <a:pPr marL="171450" lvl="0" indent="-171450">
              <a:buFont typeface="Arial" panose="020B0604020202020204" pitchFamily="34" charset="0"/>
              <a:buChar char="•"/>
            </a:pPr>
            <a:r>
              <a:rPr lang="en-US" dirty="0"/>
              <a:t>Correspondence</a:t>
            </a:r>
          </a:p>
          <a:p>
            <a:pPr marL="628650" lvl="1" indent="-171450">
              <a:buFont typeface="Arial" panose="020B0604020202020204" pitchFamily="34" charset="0"/>
              <a:buChar char="•"/>
            </a:pPr>
            <a:r>
              <a:rPr lang="en-US" dirty="0"/>
              <a:t>How to communicate – started with a “group” in ICON, but found that follow-up discussions weren’t alerting members to new message.</a:t>
            </a:r>
          </a:p>
          <a:p>
            <a:pPr marL="1085850" lvl="2" indent="-171450">
              <a:buFont typeface="Arial" panose="020B0604020202020204" pitchFamily="34" charset="0"/>
              <a:buChar char="•"/>
            </a:pPr>
            <a:r>
              <a:rPr lang="en-US" dirty="0"/>
              <a:t>Also, no way to track file versions.</a:t>
            </a:r>
          </a:p>
          <a:p>
            <a:pPr marL="1085850" lvl="2" indent="-171450">
              <a:buFont typeface="Arial" panose="020B0604020202020204" pitchFamily="34" charset="0"/>
              <a:buChar char="•"/>
            </a:pPr>
            <a:r>
              <a:rPr lang="en-US" dirty="0"/>
              <a:t>Switched to group email and to GitHub for file sharing</a:t>
            </a:r>
          </a:p>
          <a:p>
            <a:pPr marL="628650" lvl="1" indent="-171450">
              <a:buFont typeface="Arial" panose="020B0604020202020204" pitchFamily="34" charset="0"/>
              <a:buChar char="•"/>
            </a:pPr>
            <a:r>
              <a:rPr lang="en-US" dirty="0"/>
              <a:t>Challenge in deciding how to split up the work.   Split up into:  3 people each take a sub-topic to study, code, graph</a:t>
            </a:r>
          </a:p>
          <a:p>
            <a:pPr marL="1085850" lvl="2" indent="-171450">
              <a:buFont typeface="Arial" panose="020B0604020202020204" pitchFamily="34" charset="0"/>
              <a:buChar char="•"/>
            </a:pPr>
            <a:r>
              <a:rPr lang="en-US" dirty="0"/>
              <a:t>One person concentrate on importing and meshing the data, and writing the function.</a:t>
            </a:r>
          </a:p>
          <a:p>
            <a:pPr marL="1085850" lvl="2" indent="-171450">
              <a:buFont typeface="Arial" panose="020B0604020202020204" pitchFamily="34" charset="0"/>
              <a:buChar char="•"/>
            </a:pPr>
            <a:r>
              <a:rPr lang="en-US" dirty="0"/>
              <a:t>One person worked on IPEDS dataset, renamed columns, organized paper and </a:t>
            </a:r>
            <a:r>
              <a:rPr lang="en-US" dirty="0" err="1"/>
              <a:t>powerpoint</a:t>
            </a:r>
            <a:r>
              <a:rPr lang="en-US" dirty="0"/>
              <a:t>..</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4</a:t>
            </a:fld>
            <a:endParaRPr lang="en-US"/>
          </a:p>
        </p:txBody>
      </p:sp>
    </p:spTree>
    <p:extLst>
      <p:ext uri="{BB962C8B-B14F-4D97-AF65-F5344CB8AC3E}">
        <p14:creationId xmlns:p14="http://schemas.microsoft.com/office/powerpoint/2010/main" val="2263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5</a:t>
            </a:fld>
            <a:endParaRPr lang="en-US"/>
          </a:p>
        </p:txBody>
      </p:sp>
    </p:spTree>
    <p:extLst>
      <p:ext uri="{BB962C8B-B14F-4D97-AF65-F5344CB8AC3E}">
        <p14:creationId xmlns:p14="http://schemas.microsoft.com/office/powerpoint/2010/main" val="2544155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6</a:t>
            </a:fld>
            <a:endParaRPr lang="en-US"/>
          </a:p>
        </p:txBody>
      </p:sp>
    </p:spTree>
    <p:extLst>
      <p:ext uri="{BB962C8B-B14F-4D97-AF65-F5344CB8AC3E}">
        <p14:creationId xmlns:p14="http://schemas.microsoft.com/office/powerpoint/2010/main" val="30006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10"/>
          </p:nvPr>
        </p:nvSpPr>
        <p:spPr/>
        <p:txBody>
          <a:bodyPr/>
          <a:lstStyle/>
          <a:p>
            <a:fld id="{D8AB4484-AB1F-4645-8DD6-DE839D6E79B3}" type="slidenum">
              <a:rPr lang="en-US" smtClean="0"/>
              <a:t>7</a:t>
            </a:fld>
            <a:endParaRPr lang="en-US"/>
          </a:p>
        </p:txBody>
      </p:sp>
    </p:spTree>
    <p:extLst>
      <p:ext uri="{BB962C8B-B14F-4D97-AF65-F5344CB8AC3E}">
        <p14:creationId xmlns:p14="http://schemas.microsoft.com/office/powerpoint/2010/main" val="1415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8</a:t>
            </a:fld>
            <a:endParaRPr lang="en-US"/>
          </a:p>
        </p:txBody>
      </p:sp>
    </p:spTree>
    <p:extLst>
      <p:ext uri="{BB962C8B-B14F-4D97-AF65-F5344CB8AC3E}">
        <p14:creationId xmlns:p14="http://schemas.microsoft.com/office/powerpoint/2010/main" val="98480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9</a:t>
            </a:fld>
            <a:endParaRPr lang="en-US"/>
          </a:p>
        </p:txBody>
      </p:sp>
    </p:spTree>
    <p:extLst>
      <p:ext uri="{BB962C8B-B14F-4D97-AF65-F5344CB8AC3E}">
        <p14:creationId xmlns:p14="http://schemas.microsoft.com/office/powerpoint/2010/main" val="20259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1268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48855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3290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08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3490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66769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663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89480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5224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0577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4738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677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41C-74EB-4EA5-BF9F-19FE0857909F}" type="datetimeFigureOut">
              <a:rPr lang="en-US" smtClean="0"/>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578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762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41C-74EB-4EA5-BF9F-19FE0857909F}" type="datetimeFigureOut">
              <a:rPr lang="en-US" smtClean="0"/>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651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99845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323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CA241C-74EB-4EA5-BF9F-19FE0857909F}" type="datetimeFigureOut">
              <a:rPr lang="en-US" smtClean="0"/>
              <a:t>11/4/2017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9DC402-ACC5-4D4D-86C2-AFFDACE32712}" type="slidenum">
              <a:rPr lang="en-US" smtClean="0"/>
              <a:t>‹#›</a:t>
            </a:fld>
            <a:endParaRPr lang="en-US"/>
          </a:p>
        </p:txBody>
      </p:sp>
    </p:spTree>
    <p:extLst>
      <p:ext uri="{BB962C8B-B14F-4D97-AF65-F5344CB8AC3E}">
        <p14:creationId xmlns:p14="http://schemas.microsoft.com/office/powerpoint/2010/main" val="20043885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53A9D-ED8F-48D1-AC5E-5BBE32DD5D15}"/>
              </a:ext>
            </a:extLst>
          </p:cNvPr>
          <p:cNvSpPr>
            <a:spLocks noGrp="1"/>
          </p:cNvSpPr>
          <p:nvPr>
            <p:ph type="ctrTitle"/>
          </p:nvPr>
        </p:nvSpPr>
        <p:spPr>
          <a:xfrm>
            <a:off x="2917434" y="604911"/>
            <a:ext cx="6565234" cy="2504049"/>
          </a:xfrm>
        </p:spPr>
        <p:txBody>
          <a:bodyPr>
            <a:normAutofit fontScale="90000"/>
          </a:bodyPr>
          <a:lstStyle/>
          <a:p>
            <a:pPr algn="ctr"/>
            <a:r>
              <a:rPr lang="en-US" sz="4000" dirty="0">
                <a:latin typeface="Arial" panose="020B0604020202020204" pitchFamily="34" charset="0"/>
                <a:cs typeface="Arial" panose="020B0604020202020204" pitchFamily="34" charset="0"/>
              </a:rPr>
              <a:t>Data Programming in R</a:t>
            </a:r>
            <a:br>
              <a:rPr lang="en-US" sz="4000" dirty="0"/>
            </a:br>
            <a:r>
              <a:rPr lang="en-US" sz="4000" dirty="0">
                <a:latin typeface="Arial" panose="020B0604020202020204" pitchFamily="34" charset="0"/>
                <a:cs typeface="Arial" panose="020B0604020202020204" pitchFamily="34" charset="0"/>
              </a:rPr>
              <a:t>Group Project</a:t>
            </a:r>
            <a:br>
              <a:rPr lang="en-US" dirty="0">
                <a:latin typeface="Arial" panose="020B0604020202020204" pitchFamily="34" charset="0"/>
                <a:cs typeface="Arial" panose="020B0604020202020204" pitchFamily="34" charset="0"/>
              </a:rPr>
            </a:br>
            <a:br>
              <a:rPr lang="en-US" dirty="0"/>
            </a:br>
            <a:endParaRPr lang="en-US" dirty="0"/>
          </a:p>
        </p:txBody>
      </p:sp>
      <p:sp>
        <p:nvSpPr>
          <p:cNvPr id="5" name="Subtitle 4">
            <a:extLst>
              <a:ext uri="{FF2B5EF4-FFF2-40B4-BE49-F238E27FC236}">
                <a16:creationId xmlns:a16="http://schemas.microsoft.com/office/drawing/2014/main" id="{4EACD1AB-038A-4D34-9955-88F74E9A23C0}"/>
              </a:ext>
            </a:extLst>
          </p:cNvPr>
          <p:cNvSpPr>
            <a:spLocks noGrp="1"/>
          </p:cNvSpPr>
          <p:nvPr>
            <p:ph type="subTitle" idx="1"/>
          </p:nvPr>
        </p:nvSpPr>
        <p:spPr>
          <a:xfrm>
            <a:off x="2051539" y="2286000"/>
            <a:ext cx="8006862" cy="3819378"/>
          </a:xfrm>
        </p:spPr>
        <p:txBody>
          <a:bodyPr>
            <a:normAutofit/>
          </a:bodyPr>
          <a:lstStyle/>
          <a:p>
            <a:pPr algn="ctr"/>
            <a:r>
              <a:rPr lang="en-US" sz="2400" dirty="0">
                <a:solidFill>
                  <a:schemeClr val="tx1"/>
                </a:solidFill>
                <a:latin typeface="Arial" panose="020B0604020202020204" pitchFamily="34" charset="0"/>
                <a:cs typeface="Arial" panose="020B0604020202020204" pitchFamily="34" charset="0"/>
              </a:rPr>
              <a:t>Group &lt;- </a:t>
            </a:r>
            <a:r>
              <a:rPr lang="en-US" sz="2400" cap="none" dirty="0">
                <a:solidFill>
                  <a:schemeClr val="tx1"/>
                </a:solidFill>
                <a:latin typeface="Arial" panose="020B0604020202020204" pitchFamily="34" charset="0"/>
                <a:cs typeface="Arial" panose="020B0604020202020204" pitchFamily="34" charset="0"/>
              </a:rPr>
              <a:t>c </a:t>
            </a:r>
            <a:r>
              <a:rPr lang="en-US" sz="2400" dirty="0">
                <a:solidFill>
                  <a:schemeClr val="tx1"/>
                </a:solidFill>
                <a:latin typeface="Arial" panose="020B0604020202020204" pitchFamily="34" charset="0"/>
                <a:cs typeface="Arial" panose="020B0604020202020204" pitchFamily="34" charset="0"/>
              </a:rPr>
              <a:t>(“Kristine Arens”,   </a:t>
            </a:r>
          </a:p>
          <a:p>
            <a:pPr algn="ctr"/>
            <a:r>
              <a:rPr lang="en-US" sz="2400" dirty="0">
                <a:solidFill>
                  <a:schemeClr val="tx1"/>
                </a:solidFill>
                <a:latin typeface="Arial" panose="020B0604020202020204" pitchFamily="34" charset="0"/>
                <a:cs typeface="Arial" panose="020B0604020202020204" pitchFamily="34" charset="0"/>
              </a:rPr>
              <a:t>	         “Cody Burger”, </a:t>
            </a:r>
          </a:p>
          <a:p>
            <a:pPr algn="ctr"/>
            <a:r>
              <a:rPr lang="en-US" sz="2400" dirty="0">
                <a:solidFill>
                  <a:schemeClr val="tx1"/>
                </a:solidFill>
                <a:latin typeface="Arial" panose="020B0604020202020204" pitchFamily="34" charset="0"/>
                <a:cs typeface="Arial" panose="020B0604020202020204" pitchFamily="34" charset="0"/>
              </a:rPr>
              <a:t>		   “Michelle Cutlip”,</a:t>
            </a:r>
          </a:p>
          <a:p>
            <a:pPr algn="ctr"/>
            <a:r>
              <a:rPr lang="en-US" sz="2400" dirty="0">
                <a:solidFill>
                  <a:schemeClr val="tx1"/>
                </a:solidFill>
                <a:latin typeface="Arial" panose="020B0604020202020204" pitchFamily="34" charset="0"/>
                <a:cs typeface="Arial" panose="020B0604020202020204" pitchFamily="34" charset="0"/>
              </a:rPr>
              <a:t>		    “Ben Huntington”,</a:t>
            </a:r>
          </a:p>
          <a:p>
            <a:pPr algn="ctr"/>
            <a:r>
              <a:rPr lang="en-US" sz="2400" dirty="0">
                <a:solidFill>
                  <a:schemeClr val="tx1"/>
                </a:solidFill>
                <a:latin typeface="Arial" panose="020B0604020202020204" pitchFamily="34" charset="0"/>
                <a:cs typeface="Arial" panose="020B0604020202020204" pitchFamily="34" charset="0"/>
              </a:rPr>
              <a:t>		     “Matthew Pelham”)</a:t>
            </a:r>
          </a:p>
          <a:p>
            <a:endParaRPr lang="en-US" dirty="0"/>
          </a:p>
        </p:txBody>
      </p:sp>
    </p:spTree>
    <p:extLst>
      <p:ext uri="{BB962C8B-B14F-4D97-AF65-F5344CB8AC3E}">
        <p14:creationId xmlns:p14="http://schemas.microsoft.com/office/powerpoint/2010/main" val="22560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137" y="1200552"/>
            <a:ext cx="7476325" cy="256540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934" y="3862315"/>
            <a:ext cx="7443529" cy="2680283"/>
          </a:xfrm>
          <a:prstGeom prst="rect">
            <a:avLst/>
          </a:prstGeom>
        </p:spPr>
      </p:pic>
      <p:sp>
        <p:nvSpPr>
          <p:cNvPr id="3" name="TextBox 2">
            <a:extLst>
              <a:ext uri="{FF2B5EF4-FFF2-40B4-BE49-F238E27FC236}">
                <a16:creationId xmlns:a16="http://schemas.microsoft.com/office/drawing/2014/main" id="{A2FD3299-4B1D-4CAF-96D8-79E5E419EF77}"/>
              </a:ext>
            </a:extLst>
          </p:cNvPr>
          <p:cNvSpPr txBox="1"/>
          <p:nvPr/>
        </p:nvSpPr>
        <p:spPr>
          <a:xfrm>
            <a:off x="8277726" y="1727756"/>
            <a:ext cx="333675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a:t>
            </a:r>
          </a:p>
        </p:txBody>
      </p:sp>
      <p:sp>
        <p:nvSpPr>
          <p:cNvPr id="10" name="TextBox 9">
            <a:extLst>
              <a:ext uri="{FF2B5EF4-FFF2-40B4-BE49-F238E27FC236}">
                <a16:creationId xmlns:a16="http://schemas.microsoft.com/office/drawing/2014/main" id="{0B2B29BD-0E63-4651-AEE1-CA8ACC5D8B90}"/>
              </a:ext>
            </a:extLst>
          </p:cNvPr>
          <p:cNvSpPr txBox="1"/>
          <p:nvPr/>
        </p:nvSpPr>
        <p:spPr>
          <a:xfrm>
            <a:off x="8277726" y="4491788"/>
            <a:ext cx="2903621"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(Rank Order)</a:t>
            </a:r>
          </a:p>
        </p:txBody>
      </p:sp>
      <p:sp>
        <p:nvSpPr>
          <p:cNvPr id="7" name="Rectangle 6">
            <a:extLst>
              <a:ext uri="{FF2B5EF4-FFF2-40B4-BE49-F238E27FC236}">
                <a16:creationId xmlns:a16="http://schemas.microsoft.com/office/drawing/2014/main" id="{BF690D5E-D00A-4E87-A34F-92DDD998B75F}"/>
              </a:ext>
            </a:extLst>
          </p:cNvPr>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Tree>
    <p:extLst>
      <p:ext uri="{BB962C8B-B14F-4D97-AF65-F5344CB8AC3E}">
        <p14:creationId xmlns:p14="http://schemas.microsoft.com/office/powerpoint/2010/main" val="340091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3" y="1373632"/>
            <a:ext cx="10212524" cy="5210048"/>
          </a:xfrm>
        </p:spPr>
        <p:txBody>
          <a:bodyPr>
            <a:normAutofit fontScale="92500" lnSpcReduction="20000"/>
          </a:bodyPr>
          <a:lstStyle/>
          <a:p>
            <a:pPr marL="0" indent="0">
              <a:lnSpc>
                <a:spcPct val="110000"/>
              </a:lnSpc>
              <a:buNone/>
            </a:pPr>
            <a:r>
              <a:rPr lang="en-US" dirty="0">
                <a:latin typeface="Arial" panose="020B0604020202020204" pitchFamily="34" charset="0"/>
                <a:cs typeface="Arial" panose="020B0604020202020204" pitchFamily="34" charset="0"/>
              </a:rPr>
              <a:t>QUESTION &lt;- Are there correlations between school type and default rate?</a:t>
            </a:r>
          </a:p>
          <a:p>
            <a:pPr marL="0" indent="0">
              <a:lnSpc>
                <a:spcPct val="110000"/>
              </a:lnSpc>
              <a:spcBef>
                <a:spcPts val="0"/>
              </a:spcBef>
              <a:buNone/>
            </a:pPr>
            <a:endParaRPr lang="en-US" dirty="0">
              <a:latin typeface="Arial" panose="020B0604020202020204" pitchFamily="34" charset="0"/>
              <a:cs typeface="Arial" panose="020B0604020202020204" pitchFamily="34" charset="0"/>
            </a:endParaRPr>
          </a:p>
          <a:p>
            <a:pPr marL="0" indent="0">
              <a:lnSpc>
                <a:spcPct val="110000"/>
              </a:lnSpc>
              <a:spcBef>
                <a:spcPts val="0"/>
              </a:spcBef>
              <a:buNone/>
            </a:pPr>
            <a:r>
              <a:rPr lang="en-US" dirty="0">
                <a:latin typeface="Arial" panose="020B0604020202020204" pitchFamily="34" charset="0"/>
                <a:cs typeface="Arial" panose="020B0604020202020204" pitchFamily="34" charset="0"/>
              </a:rPr>
              <a:t>GOAL &lt;-  Summarize and plot default rates by the variable “School Type” for</a:t>
            </a:r>
          </a:p>
          <a:p>
            <a:pPr marL="0" indent="0">
              <a:lnSpc>
                <a:spcPct val="110000"/>
              </a:lnSpc>
              <a:buNone/>
            </a:pPr>
            <a:r>
              <a:rPr lang="en-US" dirty="0">
                <a:latin typeface="Arial" panose="020B0604020202020204" pitchFamily="34" charset="0"/>
                <a:cs typeface="Arial" panose="020B0604020202020204" pitchFamily="34" charset="0"/>
              </a:rPr>
              <a:t>                 years 2012 and 2013</a:t>
            </a:r>
          </a:p>
          <a:p>
            <a:pPr marL="0" indent="0">
              <a:buNone/>
            </a:pPr>
            <a:r>
              <a:rPr lang="en-US" dirty="0">
                <a:latin typeface="Arial" panose="020B0604020202020204" pitchFamily="34" charset="0"/>
                <a:cs typeface="Arial" panose="020B0604020202020204" pitchFamily="34" charset="0"/>
              </a:rPr>
              <a:t>CONSIDERATIONS &lt;- </a:t>
            </a:r>
          </a:p>
          <a:p>
            <a:pPr lvl="1"/>
            <a:r>
              <a:rPr lang="en-US" sz="2400" dirty="0">
                <a:latin typeface="Arial" panose="020B0604020202020204" pitchFamily="34" charset="0"/>
                <a:cs typeface="Arial" panose="020B0604020202020204" pitchFamily="34" charset="0"/>
              </a:rPr>
              <a:t>Change class and rename levels for variable “School Type”</a:t>
            </a:r>
          </a:p>
          <a:p>
            <a:pPr lvl="1"/>
            <a:r>
              <a:rPr lang="en-US" sz="2400" dirty="0">
                <a:latin typeface="Arial" panose="020B0604020202020204" pitchFamily="34" charset="0"/>
                <a:cs typeface="Arial" panose="020B0604020202020204" pitchFamily="34" charset="0"/>
              </a:rPr>
              <a:t>Analyze average default rates by of complete dataset</a:t>
            </a:r>
          </a:p>
          <a:p>
            <a:pPr lvl="1"/>
            <a:r>
              <a:rPr lang="en-US" sz="2400" dirty="0">
                <a:latin typeface="Arial" panose="020B0604020202020204" pitchFamily="34" charset="0"/>
                <a:cs typeface="Arial" panose="020B0604020202020204" pitchFamily="34" charset="0"/>
              </a:rPr>
              <a:t>Analyze based on DOE definitions of ‘good’ and ‘bad’</a:t>
            </a:r>
          </a:p>
          <a:p>
            <a:pPr lvl="1"/>
            <a:r>
              <a:rPr lang="en-US" sz="2400" dirty="0">
                <a:latin typeface="Arial" panose="020B0604020202020204" pitchFamily="34" charset="0"/>
                <a:cs typeface="Arial" panose="020B0604020202020204" pitchFamily="34" charset="0"/>
              </a:rPr>
              <a:t>Develop plots that show if or how default rates are influenced by “School Type.”</a:t>
            </a:r>
          </a:p>
          <a:p>
            <a:pPr marL="0" indent="0">
              <a:buNone/>
            </a:pPr>
            <a:r>
              <a:rPr lang="en-US" dirty="0">
                <a:latin typeface="Arial" panose="020B0604020202020204" pitchFamily="34" charset="0"/>
                <a:cs typeface="Arial" panose="020B0604020202020204" pitchFamily="34" charset="0"/>
              </a:rPr>
              <a:t>CHALLENGES &lt;- </a:t>
            </a:r>
          </a:p>
          <a:p>
            <a:pPr lvl="1"/>
            <a:r>
              <a:rPr lang="en-US" sz="2400" dirty="0">
                <a:latin typeface="Arial" panose="020B0604020202020204" pitchFamily="34" charset="0"/>
                <a:cs typeface="Arial" panose="020B0604020202020204" pitchFamily="34" charset="0"/>
              </a:rPr>
              <a:t>Too few levels of “School Type”, provides incomplete picture</a:t>
            </a:r>
          </a:p>
          <a:p>
            <a:pPr lvl="1"/>
            <a:r>
              <a:rPr lang="en-US" sz="2400" dirty="0">
                <a:latin typeface="Arial" panose="020B0604020202020204" pitchFamily="34" charset="0"/>
                <a:cs typeface="Arial" panose="020B0604020202020204" pitchFamily="34" charset="0"/>
              </a:rPr>
              <a:t>Data loss after merging files and purging incomplete cases</a:t>
            </a:r>
          </a:p>
          <a:p>
            <a:pPr lvl="1"/>
            <a:endParaRPr lang="en-US" dirty="0"/>
          </a:p>
          <a:p>
            <a:pPr marL="457200" lvl="1" indent="0">
              <a:buNone/>
            </a:pPr>
            <a:endParaRPr lang="en-US" dirty="0"/>
          </a:p>
          <a:p>
            <a:pPr marL="914400" lvl="2" indent="0">
              <a:buNone/>
            </a:pPr>
            <a:endParaRPr lang="en-US" dirty="0"/>
          </a:p>
        </p:txBody>
      </p:sp>
      <p:sp>
        <p:nvSpPr>
          <p:cNvPr id="5" name="Rectangle 4">
            <a:extLst>
              <a:ext uri="{FF2B5EF4-FFF2-40B4-BE49-F238E27FC236}">
                <a16:creationId xmlns:a16="http://schemas.microsoft.com/office/drawing/2014/main" id="{79E88C8A-B6BA-4957-B8B1-27FDE09ECF17}"/>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91708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TextBox 7"/>
          <p:cNvSpPr txBox="1"/>
          <p:nvPr/>
        </p:nvSpPr>
        <p:spPr>
          <a:xfrm>
            <a:off x="5689669" y="2228185"/>
            <a:ext cx="676311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Average Default Rates by School Type</a:t>
            </a:r>
          </a:p>
        </p:txBody>
      </p:sp>
      <p:sp>
        <p:nvSpPr>
          <p:cNvPr id="9" name="TextBox 8"/>
          <p:cNvSpPr txBox="1"/>
          <p:nvPr/>
        </p:nvSpPr>
        <p:spPr>
          <a:xfrm>
            <a:off x="5689669" y="3253324"/>
            <a:ext cx="5728329"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&lt;= 15%</a:t>
            </a:r>
          </a:p>
          <a:p>
            <a:endParaRPr lang="en-US" dirty="0"/>
          </a:p>
        </p:txBody>
      </p:sp>
      <p:sp>
        <p:nvSpPr>
          <p:cNvPr id="10" name="TextBox 9"/>
          <p:cNvSpPr txBox="1"/>
          <p:nvPr/>
        </p:nvSpPr>
        <p:spPr>
          <a:xfrm>
            <a:off x="5689985" y="4466225"/>
            <a:ext cx="6061925"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&gt;= 30%</a:t>
            </a:r>
          </a:p>
        </p:txBody>
      </p:sp>
      <p:sp>
        <p:nvSpPr>
          <p:cNvPr id="3" name="Right Arrow 2"/>
          <p:cNvSpPr/>
          <p:nvPr/>
        </p:nvSpPr>
        <p:spPr>
          <a:xfrm>
            <a:off x="4986828" y="2223105"/>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986828" y="3415860"/>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4986828" y="4609268"/>
            <a:ext cx="504968" cy="598121"/>
          </a:xfrm>
          <a:prstGeom prst="rightArrow">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01444C06-D45B-43B2-9B44-45CE064CB687}"/>
              </a:ext>
            </a:extLst>
          </p:cNvPr>
          <p:cNvPicPr/>
          <p:nvPr/>
        </p:nvPicPr>
        <p:blipFill>
          <a:blip r:embed="rId3">
            <a:extLst>
              <a:ext uri="{28A0092B-C50C-407E-A947-70E740481C1C}">
                <a14:useLocalDpi xmlns:a14="http://schemas.microsoft.com/office/drawing/2010/main" val="0"/>
              </a:ext>
            </a:extLst>
          </a:blip>
          <a:stretch>
            <a:fillRect/>
          </a:stretch>
        </p:blipFill>
        <p:spPr>
          <a:xfrm>
            <a:off x="1052455" y="1839844"/>
            <a:ext cx="3660921" cy="1177589"/>
          </a:xfrm>
          <a:prstGeom prst="rect">
            <a:avLst/>
          </a:prstGeom>
        </p:spPr>
      </p:pic>
      <p:pic>
        <p:nvPicPr>
          <p:cNvPr id="15" name="Picture 14">
            <a:extLst>
              <a:ext uri="{FF2B5EF4-FFF2-40B4-BE49-F238E27FC236}">
                <a16:creationId xmlns:a16="http://schemas.microsoft.com/office/drawing/2014/main" id="{55F7B6A1-C55F-410C-BFFD-2599EBF862FB}"/>
              </a:ext>
            </a:extLst>
          </p:cNvPr>
          <p:cNvPicPr/>
          <p:nvPr/>
        </p:nvPicPr>
        <p:blipFill>
          <a:blip r:embed="rId4">
            <a:extLst>
              <a:ext uri="{28A0092B-C50C-407E-A947-70E740481C1C}">
                <a14:useLocalDpi xmlns:a14="http://schemas.microsoft.com/office/drawing/2010/main" val="0"/>
              </a:ext>
            </a:extLst>
          </a:blip>
          <a:stretch>
            <a:fillRect/>
          </a:stretch>
        </p:blipFill>
        <p:spPr>
          <a:xfrm>
            <a:off x="1052457" y="3133473"/>
            <a:ext cx="3660920" cy="1123734"/>
          </a:xfrm>
          <a:prstGeom prst="rect">
            <a:avLst/>
          </a:prstGeom>
        </p:spPr>
      </p:pic>
      <p:pic>
        <p:nvPicPr>
          <p:cNvPr id="16" name="Picture 15">
            <a:extLst>
              <a:ext uri="{FF2B5EF4-FFF2-40B4-BE49-F238E27FC236}">
                <a16:creationId xmlns:a16="http://schemas.microsoft.com/office/drawing/2014/main" id="{B782A554-2705-48AD-B9F6-A0B0AD3C5696}"/>
              </a:ext>
            </a:extLst>
          </p:cNvPr>
          <p:cNvPicPr/>
          <p:nvPr/>
        </p:nvPicPr>
        <p:blipFill>
          <a:blip r:embed="rId5">
            <a:extLst>
              <a:ext uri="{28A0092B-C50C-407E-A947-70E740481C1C}">
                <a14:useLocalDpi xmlns:a14="http://schemas.microsoft.com/office/drawing/2010/main" val="0"/>
              </a:ext>
            </a:extLst>
          </a:blip>
          <a:stretch>
            <a:fillRect/>
          </a:stretch>
        </p:blipFill>
        <p:spPr>
          <a:xfrm>
            <a:off x="1052455" y="4371709"/>
            <a:ext cx="3654456" cy="1159661"/>
          </a:xfrm>
          <a:prstGeom prst="rect">
            <a:avLst/>
          </a:prstGeom>
        </p:spPr>
      </p:pic>
      <p:sp>
        <p:nvSpPr>
          <p:cNvPr id="17" name="Rectangle 16">
            <a:extLst>
              <a:ext uri="{FF2B5EF4-FFF2-40B4-BE49-F238E27FC236}">
                <a16:creationId xmlns:a16="http://schemas.microsoft.com/office/drawing/2014/main" id="{937F0132-2740-4AF8-841E-6C55B9D02054}"/>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10607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299" y="4953208"/>
            <a:ext cx="5104113" cy="190821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Scatter Plot-Default Rate vs. Tuition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Observations identified by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Variables of default rate, tuition, school type appear to be correlated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Still doesn’t tell the ‘whole story.’</a:t>
            </a:r>
          </a:p>
          <a:p>
            <a:pPr marL="285750" indent="-285750">
              <a:buFont typeface="Arial" panose="020B0604020202020204" pitchFamily="34" charset="0"/>
              <a:buChar char="•"/>
            </a:pPr>
            <a:endParaRPr lang="en-US" dirty="0"/>
          </a:p>
        </p:txBody>
      </p:sp>
      <p:sp>
        <p:nvSpPr>
          <p:cNvPr id="7" name="TextBox 6"/>
          <p:cNvSpPr txBox="1"/>
          <p:nvPr/>
        </p:nvSpPr>
        <p:spPr>
          <a:xfrm>
            <a:off x="6094412" y="4953208"/>
            <a:ext cx="5142762"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Box Plot-Default Rate vs.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Shows population density of each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distribution of default rate for each school type.</a:t>
            </a:r>
          </a:p>
          <a:p>
            <a:r>
              <a:rPr lang="en-US" sz="2000" dirty="0"/>
              <a:t>	</a:t>
            </a:r>
          </a:p>
        </p:txBody>
      </p:sp>
      <p:pic>
        <p:nvPicPr>
          <p:cNvPr id="9" name="Content Placeholder 10">
            <a:extLst>
              <a:ext uri="{FF2B5EF4-FFF2-40B4-BE49-F238E27FC236}">
                <a16:creationId xmlns:a16="http://schemas.microsoft.com/office/drawing/2014/main" id="{6886B011-21CD-48FA-B20E-ACAB3DBE7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97" y="1483743"/>
            <a:ext cx="5109494" cy="3406330"/>
          </a:xfrm>
          <a:prstGeom prst="rect">
            <a:avLst/>
          </a:prstGeom>
        </p:spPr>
      </p:pic>
      <p:pic>
        <p:nvPicPr>
          <p:cNvPr id="10" name="Picture 9">
            <a:extLst>
              <a:ext uri="{FF2B5EF4-FFF2-40B4-BE49-F238E27FC236}">
                <a16:creationId xmlns:a16="http://schemas.microsoft.com/office/drawing/2014/main" id="{0026D047-1AA3-46FD-81D3-C33948B81B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1483743"/>
            <a:ext cx="5145881" cy="3406330"/>
          </a:xfrm>
          <a:prstGeom prst="rect">
            <a:avLst/>
          </a:prstGeom>
        </p:spPr>
      </p:pic>
      <p:sp>
        <p:nvSpPr>
          <p:cNvPr id="8" name="Rectangle 7">
            <a:extLst>
              <a:ext uri="{FF2B5EF4-FFF2-40B4-BE49-F238E27FC236}">
                <a16:creationId xmlns:a16="http://schemas.microsoft.com/office/drawing/2014/main" id="{2CD93829-3843-4959-92BB-20ED37888A98}"/>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174832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834888" y="1427748"/>
            <a:ext cx="10212524" cy="4973052"/>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QUESTION &lt;- Are there relationships between the geographic location of  </a:t>
            </a:r>
          </a:p>
          <a:p>
            <a:pPr marL="0" indent="0">
              <a:buNone/>
            </a:pPr>
            <a:r>
              <a:rPr lang="en-US" dirty="0">
                <a:latin typeface="Arial" panose="020B0604020202020204" pitchFamily="34" charset="0"/>
                <a:cs typeface="Arial" panose="020B0604020202020204" pitchFamily="34" charset="0"/>
              </a:rPr>
              <a:t>                        institutions and the default rates?</a:t>
            </a:r>
          </a:p>
          <a:p>
            <a:pPr marL="0" indent="0">
              <a:buNone/>
            </a:pPr>
            <a:r>
              <a:rPr lang="en-US" dirty="0">
                <a:latin typeface="Arial" panose="020B0604020202020204" pitchFamily="34" charset="0"/>
                <a:cs typeface="Arial" panose="020B0604020202020204" pitchFamily="34" charset="0"/>
              </a:rPr>
              <a:t>GOAL &lt;-  Plot (using longitude and latitude) default rates by location for</a:t>
            </a:r>
          </a:p>
          <a:p>
            <a:pPr marL="0" indent="0">
              <a:buNone/>
            </a:pPr>
            <a:r>
              <a:rPr lang="en-US" dirty="0">
                <a:latin typeface="Arial" panose="020B0604020202020204" pitchFamily="34" charset="0"/>
                <a:cs typeface="Arial" panose="020B0604020202020204" pitchFamily="34" charset="0"/>
              </a:rPr>
              <a:t>                U.S., a given state, and year</a:t>
            </a:r>
          </a:p>
          <a:p>
            <a:pPr marL="0" indent="0">
              <a:buNone/>
            </a:pPr>
            <a:r>
              <a:rPr lang="en-US" dirty="0">
                <a:latin typeface="Arial" panose="020B0604020202020204" pitchFamily="34" charset="0"/>
                <a:cs typeface="Arial" panose="020B0604020202020204" pitchFamily="34" charset="0"/>
              </a:rPr>
              <a:t>CONSIDERATIONS &lt;-</a:t>
            </a:r>
          </a:p>
          <a:p>
            <a:pPr lvl="1"/>
            <a:r>
              <a:rPr lang="en-US" sz="2400" dirty="0" err="1">
                <a:latin typeface="Arial" panose="020B0604020202020204" pitchFamily="34" charset="0"/>
                <a:cs typeface="Arial" panose="020B0604020202020204" pitchFamily="34" charset="0"/>
              </a:rPr>
              <a:t>CohortDefault</a:t>
            </a:r>
            <a:r>
              <a:rPr lang="en-US" sz="2400" dirty="0">
                <a:latin typeface="Arial" panose="020B0604020202020204" pitchFamily="34" charset="0"/>
                <a:cs typeface="Arial" panose="020B0604020202020204" pitchFamily="34" charset="0"/>
              </a:rPr>
              <a:t> Rate - Range of default rates (0 – 39.3) skews results, removed results 0 – 5%</a:t>
            </a:r>
          </a:p>
          <a:p>
            <a:pPr lvl="1"/>
            <a:r>
              <a:rPr lang="en-US" sz="2400" dirty="0">
                <a:latin typeface="Arial" panose="020B0604020202020204" pitchFamily="34" charset="0"/>
                <a:cs typeface="Arial" panose="020B0604020202020204" pitchFamily="34" charset="0"/>
              </a:rPr>
              <a:t>Year – Two years of data, reduce map to just one year of data</a:t>
            </a:r>
          </a:p>
          <a:p>
            <a:pPr lvl="1"/>
            <a:r>
              <a:rPr lang="en-US" sz="2400" dirty="0">
                <a:latin typeface="Arial" panose="020B0604020202020204" pitchFamily="34" charset="0"/>
                <a:cs typeface="Arial" panose="020B0604020202020204" pitchFamily="34" charset="0"/>
              </a:rPr>
              <a:t>Longitude and Latitude – Retain only the contiguous 48 states data</a:t>
            </a:r>
          </a:p>
          <a:p>
            <a:pPr lvl="1"/>
            <a:r>
              <a:rPr lang="en-US" sz="2400" dirty="0">
                <a:latin typeface="Arial" panose="020B0604020202020204" pitchFamily="34" charset="0"/>
                <a:cs typeface="Arial" panose="020B0604020202020204" pitchFamily="34" charset="0"/>
              </a:rPr>
              <a:t>State – Allow for ability to map just one state</a:t>
            </a:r>
          </a:p>
          <a:p>
            <a:pPr marL="914400" lvl="2" indent="0">
              <a:buNone/>
            </a:pPr>
            <a:endParaRPr lang="en-US" dirty="0"/>
          </a:p>
        </p:txBody>
      </p:sp>
      <p:sp>
        <p:nvSpPr>
          <p:cNvPr id="5" name="Rectangle 4">
            <a:extLst>
              <a:ext uri="{FF2B5EF4-FFF2-40B4-BE49-F238E27FC236}">
                <a16:creationId xmlns:a16="http://schemas.microsoft.com/office/drawing/2014/main" id="{E9CA5599-2D1B-45B3-9DD0-6C6CFC72FCF3}"/>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29595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83F11E-DE8F-4753-8553-932779A2C273}"/>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0671"/>
          <a:stretch/>
        </p:blipFill>
        <p:spPr>
          <a:xfrm>
            <a:off x="1009841" y="1787857"/>
            <a:ext cx="9894719" cy="4732340"/>
          </a:xfrm>
        </p:spPr>
      </p:pic>
      <p:sp>
        <p:nvSpPr>
          <p:cNvPr id="3" name="TextBox 2">
            <a:extLst>
              <a:ext uri="{FF2B5EF4-FFF2-40B4-BE49-F238E27FC236}">
                <a16:creationId xmlns:a16="http://schemas.microsoft.com/office/drawing/2014/main" id="{4AD39D9B-B924-4BE5-885B-A15472F1BFB5}"/>
              </a:ext>
            </a:extLst>
          </p:cNvPr>
          <p:cNvSpPr txBox="1"/>
          <p:nvPr/>
        </p:nvSpPr>
        <p:spPr>
          <a:xfrm>
            <a:off x="1009841" y="1241690"/>
            <a:ext cx="851835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U.S. Map</a:t>
            </a:r>
          </a:p>
        </p:txBody>
      </p:sp>
      <p:sp>
        <p:nvSpPr>
          <p:cNvPr id="4" name="Rectangle 3">
            <a:extLst>
              <a:ext uri="{FF2B5EF4-FFF2-40B4-BE49-F238E27FC236}">
                <a16:creationId xmlns:a16="http://schemas.microsoft.com/office/drawing/2014/main" id="{437894CD-6E58-46A6-BB0D-CBA8A5C28AAE}"/>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168251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E3318D6-4227-46A0-91FD-7120D2F2CA6C}"/>
              </a:ext>
            </a:extLst>
          </p:cNvPr>
          <p:cNvGraphicFramePr>
            <a:graphicFrameLocks noChangeAspect="1"/>
          </p:cNvGraphicFramePr>
          <p:nvPr/>
        </p:nvGraphicFramePr>
        <p:xfrm>
          <a:off x="7272338" y="3381375"/>
          <a:ext cx="925512" cy="488950"/>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4" imgW="924840" imgH="488520" progId="Package">
                  <p:embed/>
                </p:oleObj>
              </mc:Choice>
              <mc:Fallback>
                <p:oleObj name="Packager Shell Object" showAsIcon="1" r:id="rId4" imgW="924840" imgH="488520" progId="Package">
                  <p:embed/>
                  <p:pic>
                    <p:nvPicPr>
                      <p:cNvPr id="5" name="Object 4">
                        <a:extLst>
                          <a:ext uri="{FF2B5EF4-FFF2-40B4-BE49-F238E27FC236}">
                            <a16:creationId xmlns:a16="http://schemas.microsoft.com/office/drawing/2014/main" id="{3E3318D6-4227-46A0-91FD-7120D2F2CA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338" y="3381375"/>
                        <a:ext cx="925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0E6AB463-889B-482F-8696-4B7792498E4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0727" b="12981"/>
          <a:stretch/>
        </p:blipFill>
        <p:spPr>
          <a:xfrm>
            <a:off x="1583140" y="1860303"/>
            <a:ext cx="9062114" cy="4609079"/>
          </a:xfrm>
          <a:prstGeom prst="rect">
            <a:avLst/>
          </a:prstGeom>
        </p:spPr>
      </p:pic>
      <p:sp>
        <p:nvSpPr>
          <p:cNvPr id="3" name="TextBox 2">
            <a:extLst>
              <a:ext uri="{FF2B5EF4-FFF2-40B4-BE49-F238E27FC236}">
                <a16:creationId xmlns:a16="http://schemas.microsoft.com/office/drawing/2014/main" id="{37C5B417-CD65-4C75-86EC-5FE57DECA011}"/>
              </a:ext>
            </a:extLst>
          </p:cNvPr>
          <p:cNvSpPr txBox="1"/>
          <p:nvPr/>
        </p:nvSpPr>
        <p:spPr>
          <a:xfrm>
            <a:off x="252411" y="1285474"/>
            <a:ext cx="8614611" cy="584775"/>
          </a:xfrm>
          <a:prstGeom prst="rect">
            <a:avLst/>
          </a:prstGeom>
          <a:noFill/>
        </p:spPr>
        <p:txBody>
          <a:bodyPr wrap="square" rtlCol="0">
            <a:spAutoFit/>
          </a:bodyPr>
          <a:lstStyle/>
          <a:p>
            <a:pPr algn="ctr"/>
            <a:r>
              <a:rPr lang="en-US" sz="3200" dirty="0"/>
              <a:t>State Level:  Iowa , Year Level: 2013</a:t>
            </a:r>
          </a:p>
        </p:txBody>
      </p:sp>
      <p:sp>
        <p:nvSpPr>
          <p:cNvPr id="6" name="Rectangle 5">
            <a:extLst>
              <a:ext uri="{FF2B5EF4-FFF2-40B4-BE49-F238E27FC236}">
                <a16:creationId xmlns:a16="http://schemas.microsoft.com/office/drawing/2014/main" id="{2F766AF9-ADE8-4F56-94BE-B5581E4CC72A}"/>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20056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336883" y="1422400"/>
            <a:ext cx="11454063" cy="4978399"/>
          </a:xfrm>
        </p:spPr>
        <p:txBody>
          <a:bodyPr>
            <a:normAutofit lnSpcReduction="10000"/>
          </a:bodyPr>
          <a:lstStyle/>
          <a:p>
            <a:pPr marL="0" indent="0">
              <a:spcBef>
                <a:spcPts val="0"/>
              </a:spcBef>
              <a:buNone/>
            </a:pPr>
            <a:r>
              <a:rPr lang="en-US" sz="2400" dirty="0">
                <a:latin typeface="Arial" panose="020B0604020202020204" pitchFamily="34" charset="0"/>
                <a:cs typeface="Arial" panose="020B0604020202020204" pitchFamily="34" charset="0"/>
              </a:rPr>
              <a:t>QUESTION 1 &lt;- </a:t>
            </a:r>
            <a:r>
              <a:rPr lang="en-US" dirty="0">
                <a:latin typeface="Arial" panose="020B0604020202020204" pitchFamily="34" charset="0"/>
                <a:cs typeface="Arial" panose="020B0604020202020204" pitchFamily="34" charset="0"/>
              </a:rPr>
              <a:t>Is there a correlation between the default rate based on cost of tuition?</a:t>
            </a:r>
          </a:p>
          <a:p>
            <a:pPr lvl="4">
              <a:lnSpc>
                <a:spcPct val="110000"/>
              </a:lnSpc>
              <a:spcBef>
                <a:spcPts val="0"/>
              </a:spcBef>
              <a:buSzPct val="80000"/>
            </a:pPr>
            <a:r>
              <a:rPr lang="en-US" sz="2400" dirty="0">
                <a:latin typeface="Arial" panose="020B0604020202020204" pitchFamily="34" charset="0"/>
                <a:cs typeface="Arial" panose="020B0604020202020204" pitchFamily="34" charset="0"/>
              </a:rPr>
              <a:t>Both tuition cost and program length are significantly negatively correlated with loan default rates	</a:t>
            </a:r>
          </a:p>
          <a:p>
            <a:pPr marL="0" indent="0">
              <a:buNone/>
            </a:pPr>
            <a:r>
              <a:rPr lang="en-US" sz="2400" dirty="0">
                <a:latin typeface="Arial" panose="020B0604020202020204" pitchFamily="34" charset="0"/>
                <a:cs typeface="Arial" panose="020B0604020202020204" pitchFamily="34" charset="0"/>
              </a:rPr>
              <a:t>QUESTION 2 &lt;- </a:t>
            </a:r>
            <a:r>
              <a:rPr lang="en-US" dirty="0">
                <a:latin typeface="Arial" panose="020B0604020202020204" pitchFamily="34" charset="0"/>
                <a:cs typeface="Arial" panose="020B0604020202020204" pitchFamily="34" charset="0"/>
              </a:rPr>
              <a:t>Are there correlations between school type and default rate?</a:t>
            </a:r>
          </a:p>
          <a:p>
            <a:pPr lvl="4">
              <a:lnSpc>
                <a:spcPct val="110000"/>
              </a:lnSpc>
              <a:buSzPct val="80000"/>
            </a:pPr>
            <a:r>
              <a:rPr lang="en-US" sz="2400" dirty="0">
                <a:latin typeface="Arial" panose="020B0604020202020204" pitchFamily="34" charset="0"/>
                <a:cs typeface="Arial" panose="020B0604020202020204" pitchFamily="34" charset="0"/>
              </a:rPr>
              <a:t>Public institutions have the highest default rates	</a:t>
            </a:r>
          </a:p>
          <a:p>
            <a:pPr lvl="4">
              <a:lnSpc>
                <a:spcPct val="110000"/>
              </a:lnSpc>
              <a:buSzPct val="80000"/>
            </a:pPr>
            <a:r>
              <a:rPr lang="en-US" sz="2400" dirty="0">
                <a:latin typeface="Arial" panose="020B0604020202020204" pitchFamily="34" charset="0"/>
                <a:cs typeface="Arial" panose="020B0604020202020204" pitchFamily="34" charset="0"/>
              </a:rPr>
              <a:t>Private institutions have the lowest default rates	</a:t>
            </a:r>
          </a:p>
          <a:p>
            <a:pPr marL="0" indent="0">
              <a:buNone/>
            </a:pPr>
            <a:r>
              <a:rPr lang="en-US" sz="2400" dirty="0">
                <a:latin typeface="Arial" panose="020B0604020202020204" pitchFamily="34" charset="0"/>
                <a:cs typeface="Arial" panose="020B0604020202020204" pitchFamily="34" charset="0"/>
              </a:rPr>
              <a:t>QUESTION 3 &lt;- </a:t>
            </a:r>
            <a:r>
              <a:rPr lang="en-US" dirty="0">
                <a:latin typeface="Arial" panose="020B0604020202020204" pitchFamily="34" charset="0"/>
                <a:cs typeface="Arial" panose="020B0604020202020204" pitchFamily="34" charset="0"/>
              </a:rPr>
              <a:t>Are there relationships between the geographic location of  institutions and the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North East region of the U.S. have lower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South East region have higher default rates</a:t>
            </a:r>
          </a:p>
          <a:p>
            <a:pPr marL="1371600" lvl="3" indent="0">
              <a:lnSpc>
                <a:spcPct val="110000"/>
              </a:lnSpc>
              <a:buSzPct val="80000"/>
              <a:buNone/>
            </a:pPr>
            <a:endParaRPr lang="en-US" sz="24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buNone/>
            </a:pPr>
            <a:endParaRPr lang="en-US"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1FD55D8-46DC-44E2-8259-196243615FF1}"/>
              </a:ext>
            </a:extLst>
          </p:cNvPr>
          <p:cNvSpPr txBox="1"/>
          <p:nvPr/>
        </p:nvSpPr>
        <p:spPr>
          <a:xfrm>
            <a:off x="2823411" y="513347"/>
            <a:ext cx="6801852"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Overview of the Analysis</a:t>
            </a:r>
          </a:p>
        </p:txBody>
      </p:sp>
    </p:spTree>
    <p:extLst>
      <p:ext uri="{BB962C8B-B14F-4D97-AF65-F5344CB8AC3E}">
        <p14:creationId xmlns:p14="http://schemas.microsoft.com/office/powerpoint/2010/main" val="24316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85878-3BE6-4A64-8344-0EBCDF7F626D}"/>
              </a:ext>
            </a:extLst>
          </p:cNvPr>
          <p:cNvSpPr>
            <a:spLocks noGrp="1"/>
          </p:cNvSpPr>
          <p:nvPr>
            <p:ph idx="1"/>
          </p:nvPr>
        </p:nvSpPr>
        <p:spPr>
          <a:xfrm>
            <a:off x="838200" y="2053388"/>
            <a:ext cx="11125200" cy="4156911"/>
          </a:xfrm>
        </p:spPr>
        <p:txBody>
          <a:bodyPr>
            <a:normAutofit/>
          </a:bodyPr>
          <a:lstStyle/>
          <a:p>
            <a:pPr marL="0" indent="0">
              <a:lnSpc>
                <a:spcPct val="100000"/>
              </a:lnSpc>
              <a:buNone/>
            </a:pPr>
            <a:r>
              <a:rPr lang="en-US" sz="2800" dirty="0">
                <a:latin typeface="Arial" panose="020B0604020202020204" pitchFamily="34" charset="0"/>
                <a:cs typeface="Arial" panose="020B0604020202020204" pitchFamily="34" charset="0"/>
              </a:rPr>
              <a:t>The Situation &lt;- Which factors contribute to a post-secondary</a:t>
            </a:r>
          </a:p>
          <a:p>
            <a:pPr marL="0" indent="0">
              <a:lnSpc>
                <a:spcPct val="100000"/>
              </a:lnSpc>
              <a:buNone/>
            </a:pPr>
            <a:r>
              <a:rPr lang="en-US" sz="2800" dirty="0">
                <a:latin typeface="Arial" panose="020B0604020202020204" pitchFamily="34" charset="0"/>
                <a:cs typeface="Arial" panose="020B0604020202020204" pitchFamily="34" charset="0"/>
              </a:rPr>
              <a:t> 		        school’s student loan default rate?</a:t>
            </a:r>
          </a:p>
          <a:p>
            <a:pPr marL="0" indent="0">
              <a:lnSpc>
                <a:spcPct val="100000"/>
              </a:lnSpc>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 Is there a correlation between the default rate based on cost of tuition?</a:t>
            </a:r>
          </a:p>
          <a:p>
            <a:pPr marL="0" indent="0">
              <a:buNone/>
            </a:pPr>
            <a:r>
              <a:rPr lang="en-US" dirty="0">
                <a:latin typeface="Arial" panose="020B0604020202020204" pitchFamily="34" charset="0"/>
                <a:cs typeface="Arial" panose="020B0604020202020204" pitchFamily="34" charset="0"/>
              </a:rPr>
              <a:t>&lt;- Are there correlations between school type and default rate?</a:t>
            </a:r>
          </a:p>
          <a:p>
            <a:pPr marL="0" indent="0">
              <a:buNone/>
            </a:pPr>
            <a:r>
              <a:rPr lang="en-US" dirty="0">
                <a:latin typeface="Arial" panose="020B0604020202020204" pitchFamily="34" charset="0"/>
                <a:cs typeface="Arial" panose="020B0604020202020204" pitchFamily="34" charset="0"/>
              </a:rPr>
              <a:t>&lt;- Are there relationships between the geographic location of  institutions and the default rates?</a:t>
            </a:r>
          </a:p>
          <a:p>
            <a:pPr lvl="2">
              <a:lnSpc>
                <a:spcPct val="110000"/>
              </a:lnSpc>
              <a:buSzPct val="80000"/>
            </a:pPr>
            <a:endParaRPr lang="en-US" sz="2400" dirty="0">
              <a:latin typeface="Arial" panose="020B0604020202020204" pitchFamily="34" charset="0"/>
              <a:cs typeface="Arial" panose="020B0604020202020204" pitchFamily="34" charset="0"/>
            </a:endParaRPr>
          </a:p>
          <a:p>
            <a:pPr lvl="2">
              <a:lnSpc>
                <a:spcPct val="110000"/>
              </a:lnSpc>
              <a:buSzPct val="80000"/>
            </a:pPr>
            <a:endParaRPr lang="en-US" sz="3000"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94AEEBF-57DD-4611-8360-DE362892D190}"/>
              </a:ext>
            </a:extLst>
          </p:cNvPr>
          <p:cNvSpPr/>
          <p:nvPr/>
        </p:nvSpPr>
        <p:spPr>
          <a:xfrm>
            <a:off x="834189" y="580998"/>
            <a:ext cx="10764253" cy="569387"/>
          </a:xfrm>
          <a:prstGeom prst="rect">
            <a:avLst/>
          </a:prstGeom>
        </p:spPr>
        <p:txBody>
          <a:bodyPr wrap="square">
            <a:spAutoFit/>
          </a:bodyPr>
          <a:lstStyle/>
          <a:p>
            <a:r>
              <a:rPr lang="en-US" sz="3100" dirty="0"/>
              <a:t>PROJECT OVERVIEW</a:t>
            </a:r>
          </a:p>
        </p:txBody>
      </p:sp>
    </p:spTree>
    <p:extLst>
      <p:ext uri="{BB962C8B-B14F-4D97-AF65-F5344CB8AC3E}">
        <p14:creationId xmlns:p14="http://schemas.microsoft.com/office/powerpoint/2010/main" val="21337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49707-E58A-4535-8084-E52DA8883689}"/>
              </a:ext>
            </a:extLst>
          </p:cNvPr>
          <p:cNvSpPr>
            <a:spLocks noGrp="1"/>
          </p:cNvSpPr>
          <p:nvPr>
            <p:ph idx="1"/>
          </p:nvPr>
        </p:nvSpPr>
        <p:spPr>
          <a:xfrm>
            <a:off x="1036773" y="1150385"/>
            <a:ext cx="10082211" cy="5396720"/>
          </a:xfrm>
        </p:spPr>
        <p:txBody>
          <a:bodyPr>
            <a:normAutofit fontScale="85000" lnSpcReduction="20000"/>
          </a:bodyPr>
          <a:lstStyle/>
          <a:p>
            <a:pPr marL="0" indent="0">
              <a:buNone/>
            </a:pPr>
            <a:r>
              <a:rPr lang="en-US" sz="2700" dirty="0">
                <a:latin typeface="Arial" panose="020B0604020202020204" pitchFamily="34" charset="0"/>
                <a:cs typeface="Arial" panose="020B0604020202020204" pitchFamily="34" charset="0"/>
              </a:rPr>
              <a:t>           &lt;- Department of Education Federal Student Aid (default data)  </a:t>
            </a:r>
          </a:p>
          <a:p>
            <a:pPr lvl="4">
              <a:buSzPct val="93000"/>
            </a:pPr>
            <a:r>
              <a:rPr lang="en-US" sz="2600" dirty="0">
                <a:latin typeface="Arial" panose="020B0604020202020204" pitchFamily="34" charset="0"/>
                <a:cs typeface="Arial" panose="020B0604020202020204" pitchFamily="34" charset="0"/>
              </a:rPr>
              <a:t>School default rate</a:t>
            </a:r>
          </a:p>
          <a:p>
            <a:pPr lvl="4">
              <a:buSzPct val="93000"/>
            </a:pPr>
            <a:r>
              <a:rPr lang="en-US" sz="2600" dirty="0">
                <a:latin typeface="Arial" panose="020B0604020202020204" pitchFamily="34" charset="0"/>
                <a:cs typeface="Arial" panose="020B0604020202020204" pitchFamily="34" charset="0"/>
              </a:rPr>
              <a:t>School type</a:t>
            </a:r>
          </a:p>
          <a:p>
            <a:pPr lvl="4">
              <a:buSzPct val="93000"/>
            </a:pPr>
            <a:r>
              <a:rPr lang="en-US" sz="2600" dirty="0">
                <a:latin typeface="Arial" panose="020B0604020202020204" pitchFamily="34" charset="0"/>
                <a:cs typeface="Arial" panose="020B0604020202020204" pitchFamily="34" charset="0"/>
              </a:rPr>
              <a:t>Program length </a:t>
            </a:r>
          </a:p>
          <a:p>
            <a:pPr lvl="4">
              <a:buSzPct val="93000"/>
            </a:pPr>
            <a:r>
              <a:rPr lang="en-US" sz="2600" dirty="0">
                <a:latin typeface="Arial" panose="020B0604020202020204" pitchFamily="34" charset="0"/>
                <a:cs typeface="Arial" panose="020B0604020202020204" pitchFamily="34" charset="0"/>
              </a:rPr>
              <a:t>School ethnic affiliation</a:t>
            </a:r>
          </a:p>
          <a:p>
            <a:pPr lvl="4">
              <a:buSzPct val="93000"/>
            </a:pPr>
            <a:r>
              <a:rPr lang="en-US" sz="2600" dirty="0">
                <a:latin typeface="Arial" panose="020B0604020202020204" pitchFamily="34" charset="0"/>
                <a:cs typeface="Arial" panose="020B0604020202020204" pitchFamily="34" charset="0"/>
              </a:rPr>
              <a:t>Number of students in default</a:t>
            </a:r>
          </a:p>
          <a:p>
            <a:pPr lvl="4">
              <a:buSzPct val="93000"/>
            </a:pPr>
            <a:r>
              <a:rPr lang="en-US" sz="2600" dirty="0">
                <a:latin typeface="Arial" panose="020B0604020202020204" pitchFamily="34" charset="0"/>
                <a:cs typeface="Arial" panose="020B0604020202020204" pitchFamily="34" charset="0"/>
              </a:rPr>
              <a:t>Number of students in repayment</a:t>
            </a:r>
          </a:p>
          <a:p>
            <a:pPr marL="0" indent="0">
              <a:lnSpc>
                <a:spcPct val="170000"/>
              </a:lnSpc>
              <a:buNone/>
            </a:pPr>
            <a:r>
              <a:rPr lang="en-US" sz="2700" dirty="0">
                <a:latin typeface="Arial" panose="020B0604020202020204" pitchFamily="34" charset="0"/>
                <a:cs typeface="Arial" panose="020B0604020202020204" pitchFamily="34" charset="0"/>
              </a:rPr>
              <a:t>	 &lt;- National Center for Education Statistics (school data)</a:t>
            </a:r>
          </a:p>
          <a:p>
            <a:pPr lvl="4"/>
            <a:r>
              <a:rPr lang="en-US" sz="2600" dirty="0">
                <a:latin typeface="Arial" panose="020B0604020202020204" pitchFamily="34" charset="0"/>
                <a:cs typeface="Arial" panose="020B0604020202020204" pitchFamily="34" charset="0"/>
              </a:rPr>
              <a:t>School longitude and latitude coordinates</a:t>
            </a:r>
          </a:p>
          <a:p>
            <a:pPr lvl="4"/>
            <a:r>
              <a:rPr lang="en-US" sz="2600" dirty="0">
                <a:latin typeface="Arial" panose="020B0604020202020204" pitchFamily="34" charset="0"/>
                <a:cs typeface="Arial" panose="020B0604020202020204" pitchFamily="34" charset="0"/>
              </a:rPr>
              <a:t>School attendance numbers</a:t>
            </a:r>
          </a:p>
          <a:p>
            <a:pPr lvl="4"/>
            <a:r>
              <a:rPr lang="en-US" sz="2600" dirty="0">
                <a:latin typeface="Arial" panose="020B0604020202020204" pitchFamily="34" charset="0"/>
                <a:cs typeface="Arial" panose="020B0604020202020204" pitchFamily="34" charset="0"/>
              </a:rPr>
              <a:t>School tuition and fees</a:t>
            </a:r>
          </a:p>
          <a:p>
            <a:pPr marL="914400" lvl="2" indent="0">
              <a:buNone/>
            </a:pPr>
            <a:r>
              <a:rPr lang="en-US" sz="2600" dirty="0">
                <a:latin typeface="Arial" panose="020B0604020202020204" pitchFamily="34" charset="0"/>
                <a:cs typeface="Arial" panose="020B0604020202020204" pitchFamily="34" charset="0"/>
              </a:rPr>
              <a:t> &lt;- Mapping file:  OPEID and Unit ID</a:t>
            </a:r>
          </a:p>
          <a:p>
            <a:pPr marL="0" indent="0">
              <a:buNone/>
            </a:pPr>
            <a:endParaRPr lang="en-US" sz="2700" dirty="0">
              <a:latin typeface="Arial" panose="020B0604020202020204" pitchFamily="34" charset="0"/>
              <a:cs typeface="Arial" panose="020B0604020202020204" pitchFamily="34" charset="0"/>
            </a:endParaRPr>
          </a:p>
          <a:p>
            <a:pPr marL="0" indent="0">
              <a:lnSpc>
                <a:spcPct val="100000"/>
              </a:lnSpc>
              <a:buNone/>
            </a:pPr>
            <a:endParaRPr lang="en-US" dirty="0"/>
          </a:p>
          <a:p>
            <a:endParaRPr lang="en-US" dirty="0"/>
          </a:p>
        </p:txBody>
      </p:sp>
      <p:sp>
        <p:nvSpPr>
          <p:cNvPr id="5" name="Rectangle 4">
            <a:extLst>
              <a:ext uri="{FF2B5EF4-FFF2-40B4-BE49-F238E27FC236}">
                <a16:creationId xmlns:a16="http://schemas.microsoft.com/office/drawing/2014/main" id="{89CF820C-E674-4C5D-8C07-D8932433F5A7}"/>
              </a:ext>
            </a:extLst>
          </p:cNvPr>
          <p:cNvSpPr/>
          <p:nvPr/>
        </p:nvSpPr>
        <p:spPr>
          <a:xfrm>
            <a:off x="834189" y="580998"/>
            <a:ext cx="10764253" cy="569387"/>
          </a:xfrm>
          <a:prstGeom prst="rect">
            <a:avLst/>
          </a:prstGeom>
        </p:spPr>
        <p:txBody>
          <a:bodyPr wrap="square">
            <a:spAutoFit/>
          </a:bodyPr>
          <a:lstStyle/>
          <a:p>
            <a:r>
              <a:rPr lang="en-US" sz="3100" dirty="0"/>
              <a:t>DATA SOURCES</a:t>
            </a:r>
          </a:p>
        </p:txBody>
      </p:sp>
    </p:spTree>
    <p:extLst>
      <p:ext uri="{BB962C8B-B14F-4D97-AF65-F5344CB8AC3E}">
        <p14:creationId xmlns:p14="http://schemas.microsoft.com/office/powerpoint/2010/main" val="1747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2" y="2117558"/>
            <a:ext cx="10728855" cy="3673643"/>
          </a:xfrm>
        </p:spPr>
        <p:txBody>
          <a:bodyPr/>
          <a:lstStyle/>
          <a:p>
            <a:pPr marL="0" indent="0">
              <a:buNone/>
            </a:pPr>
            <a:r>
              <a:rPr lang="en-US" sz="2800" dirty="0"/>
              <a:t>&lt;- </a:t>
            </a:r>
            <a:r>
              <a:rPr lang="en-US" sz="3000" dirty="0"/>
              <a:t>Locating post-secondary data</a:t>
            </a:r>
          </a:p>
          <a:p>
            <a:pPr marL="0" indent="0">
              <a:buNone/>
            </a:pPr>
            <a:r>
              <a:rPr lang="en-US" sz="3000" dirty="0"/>
              <a:t>&lt;- Streamlining correspondence and splitting the work breakdown</a:t>
            </a:r>
          </a:p>
          <a:p>
            <a:pPr marL="0" indent="0">
              <a:buNone/>
            </a:pPr>
            <a:r>
              <a:rPr lang="en-US" sz="3000" dirty="0"/>
              <a:t>&lt;- Finding a table to sync the default and school data</a:t>
            </a:r>
          </a:p>
          <a:p>
            <a:pPr marL="0" indent="0">
              <a:buNone/>
            </a:pPr>
            <a:endParaRPr lang="en-US" sz="3000" dirty="0"/>
          </a:p>
          <a:p>
            <a:endParaRPr lang="en-US" dirty="0"/>
          </a:p>
        </p:txBody>
      </p:sp>
      <p:sp>
        <p:nvSpPr>
          <p:cNvPr id="4" name="Rectangle 3">
            <a:extLst>
              <a:ext uri="{FF2B5EF4-FFF2-40B4-BE49-F238E27FC236}">
                <a16:creationId xmlns:a16="http://schemas.microsoft.com/office/drawing/2014/main" id="{D48AB944-30E6-44B1-8302-A24B821118D6}"/>
              </a:ext>
            </a:extLst>
          </p:cNvPr>
          <p:cNvSpPr/>
          <p:nvPr/>
        </p:nvSpPr>
        <p:spPr>
          <a:xfrm>
            <a:off x="834189" y="580998"/>
            <a:ext cx="10764253" cy="569387"/>
          </a:xfrm>
          <a:prstGeom prst="rect">
            <a:avLst/>
          </a:prstGeom>
        </p:spPr>
        <p:txBody>
          <a:bodyPr wrap="square">
            <a:spAutoFit/>
          </a:bodyPr>
          <a:lstStyle/>
          <a:p>
            <a:r>
              <a:rPr lang="en-US" sz="3100" dirty="0"/>
              <a:t>INITIAL PROJECT CHALLENGES</a:t>
            </a:r>
          </a:p>
        </p:txBody>
      </p:sp>
    </p:spTree>
    <p:extLst>
      <p:ext uri="{BB962C8B-B14F-4D97-AF65-F5344CB8AC3E}">
        <p14:creationId xmlns:p14="http://schemas.microsoft.com/office/powerpoint/2010/main" val="22419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324292" y="1481328"/>
            <a:ext cx="9905999" cy="4937760"/>
          </a:xfrm>
        </p:spPr>
        <p:txBody>
          <a:bodyPr>
            <a:noAutofit/>
          </a:bodyPr>
          <a:lstStyle/>
          <a:p>
            <a:pPr marL="0" indent="0">
              <a:buNone/>
            </a:pPr>
            <a:r>
              <a:rPr lang="en-US" sz="2200" dirty="0">
                <a:latin typeface="Arial" panose="020B0604020202020204" pitchFamily="34" charset="0"/>
                <a:cs typeface="Arial" panose="020B0604020202020204" pitchFamily="34" charset="0"/>
              </a:rPr>
              <a:t>&lt;- 3 Data Sources:</a:t>
            </a:r>
          </a:p>
          <a:p>
            <a:pPr lvl="1"/>
            <a:r>
              <a:rPr lang="en-US" sz="2200" dirty="0">
                <a:latin typeface="Arial" panose="020B0604020202020204" pitchFamily="34" charset="0"/>
                <a:cs typeface="Arial" panose="020B0604020202020204" pitchFamily="34" charset="0"/>
              </a:rPr>
              <a:t>Department of Education (Default data) – Data from 2012-2014, OPE ID as Identifier</a:t>
            </a:r>
          </a:p>
          <a:p>
            <a:pPr lvl="1"/>
            <a:r>
              <a:rPr lang="en-US" sz="2200" dirty="0">
                <a:latin typeface="Arial" panose="020B0604020202020204" pitchFamily="34" charset="0"/>
                <a:cs typeface="Arial" panose="020B0604020202020204" pitchFamily="34" charset="0"/>
              </a:rPr>
              <a:t>National Center for Education (School data) – Data from 2011-2013, Unit ID as Identifier</a:t>
            </a:r>
          </a:p>
          <a:p>
            <a:pPr lvl="1"/>
            <a:r>
              <a:rPr lang="en-US" sz="2200" dirty="0">
                <a:latin typeface="Arial" panose="020B0604020202020204" pitchFamily="34" charset="0"/>
                <a:cs typeface="Arial" panose="020B0604020202020204" pitchFamily="34" charset="0"/>
              </a:rPr>
              <a:t>Mapping file – Linking Unit IDs to OPE IDs to tie Default data to School data</a:t>
            </a:r>
          </a:p>
          <a:p>
            <a:pPr marL="0" indent="0">
              <a:buNone/>
            </a:pPr>
            <a:r>
              <a:rPr lang="en-US" sz="2200" dirty="0">
                <a:latin typeface="Arial" panose="020B0604020202020204" pitchFamily="34" charset="0"/>
                <a:cs typeface="Arial" panose="020B0604020202020204" pitchFamily="34" charset="0"/>
              </a:rPr>
              <a:t>&lt;- Data in Excel Workbooks with Multiple Sheets for School data</a:t>
            </a:r>
          </a:p>
          <a:p>
            <a:pPr lvl="1"/>
            <a:r>
              <a:rPr lang="en-US" sz="2200" dirty="0">
                <a:latin typeface="Arial" panose="020B0604020202020204" pitchFamily="34" charset="0"/>
                <a:cs typeface="Arial" panose="020B0604020202020204" pitchFamily="34" charset="0"/>
              </a:rPr>
              <a:t>Creating multiple csv files was time consuming and cumbersome</a:t>
            </a:r>
          </a:p>
          <a:p>
            <a:pPr lvl="1"/>
            <a:r>
              <a:rPr lang="en-US" sz="2200" dirty="0">
                <a:latin typeface="Arial" panose="020B0604020202020204" pitchFamily="34" charset="0"/>
                <a:cs typeface="Arial" panose="020B0604020202020204" pitchFamily="34" charset="0"/>
              </a:rPr>
              <a:t>Solution – </a:t>
            </a:r>
            <a:r>
              <a:rPr lang="en-US" sz="2200" dirty="0" err="1">
                <a:latin typeface="Arial" panose="020B0604020202020204" pitchFamily="34" charset="0"/>
                <a:cs typeface="Arial" panose="020B0604020202020204" pitchFamily="34" charset="0"/>
              </a:rPr>
              <a:t>openxlsx</a:t>
            </a:r>
            <a:r>
              <a:rPr lang="en-US" sz="2200" dirty="0">
                <a:latin typeface="Arial" panose="020B0604020202020204" pitchFamily="34" charset="0"/>
                <a:cs typeface="Arial" panose="020B0604020202020204" pitchFamily="34" charset="0"/>
              </a:rPr>
              <a:t> package</a:t>
            </a:r>
          </a:p>
          <a:p>
            <a:pPr lvl="1"/>
            <a:r>
              <a:rPr lang="en-US" sz="2200" dirty="0">
                <a:latin typeface="Arial" panose="020B0604020202020204" pitchFamily="34" charset="0"/>
                <a:cs typeface="Arial" panose="020B0604020202020204" pitchFamily="34" charset="0"/>
              </a:rPr>
              <a:t>read.xlsx("IPEDS full dataset.xlsx", sheet = 2, </a:t>
            </a:r>
            <a:r>
              <a:rPr lang="en-US" sz="2200" dirty="0" err="1">
                <a:latin typeface="Arial" panose="020B0604020202020204" pitchFamily="34" charset="0"/>
                <a:cs typeface="Arial" panose="020B0604020202020204" pitchFamily="34" charset="0"/>
              </a:rPr>
              <a:t>na.strings</a:t>
            </a:r>
            <a:r>
              <a:rPr lang="en-US" sz="2200" dirty="0">
                <a:latin typeface="Arial" panose="020B0604020202020204" pitchFamily="34" charset="0"/>
                <a:cs typeface="Arial" panose="020B0604020202020204" pitchFamily="34" charset="0"/>
              </a:rPr>
              <a:t>=c("", "."))</a:t>
            </a:r>
          </a:p>
        </p:txBody>
      </p:sp>
      <p:sp>
        <p:nvSpPr>
          <p:cNvPr id="4" name="Rectangle 3">
            <a:extLst>
              <a:ext uri="{FF2B5EF4-FFF2-40B4-BE49-F238E27FC236}">
                <a16:creationId xmlns:a16="http://schemas.microsoft.com/office/drawing/2014/main" id="{286DAE82-49E0-4B01-92DD-E2B3F878BB0E}"/>
              </a:ext>
            </a:extLst>
          </p:cNvPr>
          <p:cNvSpPr/>
          <p:nvPr/>
        </p:nvSpPr>
        <p:spPr>
          <a:xfrm>
            <a:off x="834189" y="580998"/>
            <a:ext cx="10764253" cy="569387"/>
          </a:xfrm>
          <a:prstGeom prst="rect">
            <a:avLst/>
          </a:prstGeom>
        </p:spPr>
        <p:txBody>
          <a:bodyPr wrap="square">
            <a:spAutoFit/>
          </a:bodyPr>
          <a:lstStyle/>
          <a:p>
            <a:r>
              <a:rPr lang="en-US" sz="3100" dirty="0"/>
              <a:t>IMPORTING AND COMBINING DATA</a:t>
            </a:r>
          </a:p>
        </p:txBody>
      </p:sp>
    </p:spTree>
    <p:extLst>
      <p:ext uri="{BB962C8B-B14F-4D97-AF65-F5344CB8AC3E}">
        <p14:creationId xmlns:p14="http://schemas.microsoft.com/office/powerpoint/2010/main" val="7900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914400" y="1267326"/>
            <a:ext cx="10133011" cy="5293895"/>
          </a:xfrm>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&lt;- </a:t>
            </a:r>
            <a:r>
              <a:rPr lang="en-US" sz="2600" dirty="0">
                <a:latin typeface="Arial" panose="020B0604020202020204" pitchFamily="34" charset="0"/>
                <a:cs typeface="Arial" panose="020B0604020202020204" pitchFamily="34" charset="0"/>
              </a:rPr>
              <a:t>Combining NCE School data with Default data (Mapping Data)</a:t>
            </a:r>
          </a:p>
          <a:p>
            <a:pPr marL="0" indent="0">
              <a:buNone/>
            </a:pPr>
            <a:r>
              <a:rPr lang="en-US" sz="2600" dirty="0">
                <a:latin typeface="Arial" panose="020B0604020202020204" pitchFamily="34" charset="0"/>
                <a:cs typeface="Arial" panose="020B0604020202020204" pitchFamily="34" charset="0"/>
              </a:rPr>
              <a:t>&lt;- Default Rates (OPE ID) - (OPE ID) </a:t>
            </a:r>
            <a:r>
              <a:rPr lang="en-US" sz="2600" dirty="0">
                <a:latin typeface="Arial" panose="020B0604020202020204" pitchFamily="34" charset="0"/>
                <a:cs typeface="Arial" panose="020B0604020202020204" pitchFamily="34" charset="0"/>
                <a:sym typeface="Wingdings" panose="05000000000000000000" pitchFamily="2" charset="2"/>
              </a:rPr>
              <a:t>Mapping (Unit ID) - (Unit ID) NCE Data</a:t>
            </a:r>
            <a:endParaRPr lang="en-US" sz="2600" dirty="0">
              <a:latin typeface="Arial" panose="020B0604020202020204" pitchFamily="34" charset="0"/>
              <a:cs typeface="Arial" panose="020B0604020202020204" pitchFamily="34" charset="0"/>
            </a:endParaRPr>
          </a:p>
          <a:p>
            <a:pPr lvl="1"/>
            <a:r>
              <a:rPr lang="en-US" sz="2600" dirty="0">
                <a:latin typeface="Arial" panose="020B0604020202020204" pitchFamily="34" charset="0"/>
                <a:cs typeface="Arial" panose="020B0604020202020204" pitchFamily="34" charset="0"/>
              </a:rPr>
              <a:t>Reformat Default Rates Data OPE ID:</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as.integer</a:t>
            </a:r>
            <a:r>
              <a:rPr lang="en-US" sz="2600" dirty="0">
                <a:latin typeface="Arial" panose="020B0604020202020204" pitchFamily="34" charset="0"/>
                <a:cs typeface="Arial" panose="020B0604020202020204" pitchFamily="34" charset="0"/>
              </a:rPr>
              <a:t>(peps300$OPEID) #Remove Leading 0’s</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as.character</a:t>
            </a:r>
            <a:r>
              <a:rPr lang="en-US" sz="2600" dirty="0">
                <a:latin typeface="Arial" panose="020B0604020202020204" pitchFamily="34" charset="0"/>
                <a:cs typeface="Arial" panose="020B0604020202020204" pitchFamily="34" charset="0"/>
              </a:rPr>
              <a:t>(peps300$OPEID)</a:t>
            </a:r>
          </a:p>
          <a:p>
            <a:pPr marL="457200" lvl="1" indent="0">
              <a:buNone/>
            </a:pPr>
            <a:r>
              <a:rPr lang="en-US" sz="2600" dirty="0">
                <a:latin typeface="Arial" panose="020B0604020202020204" pitchFamily="34" charset="0"/>
                <a:cs typeface="Arial" panose="020B0604020202020204" pitchFamily="34" charset="0"/>
              </a:rPr>
              <a:t>	  peps300$OPEID &lt;- paste0(peps300$OPEID,"00") #Add trailing 0’s</a:t>
            </a:r>
          </a:p>
          <a:p>
            <a:pPr lvl="1"/>
            <a:r>
              <a:rPr lang="en-US" sz="2600" dirty="0">
                <a:latin typeface="Arial" panose="020B0604020202020204" pitchFamily="34" charset="0"/>
                <a:cs typeface="Arial" panose="020B0604020202020204" pitchFamily="34" charset="0"/>
              </a:rPr>
              <a:t>Join Default Rates With Mapping: merge(codes,peps300,by.x = "OPE.ID", </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"OPEID") </a:t>
            </a:r>
          </a:p>
          <a:p>
            <a:pPr lvl="1"/>
            <a:r>
              <a:rPr lang="en-US" sz="2600" dirty="0">
                <a:latin typeface="Arial" panose="020B0604020202020204" pitchFamily="34" charset="0"/>
                <a:cs typeface="Arial" panose="020B0604020202020204" pitchFamily="34" charset="0"/>
              </a:rPr>
              <a:t>Join Mapping With NCE Data: merge(full_df, ic2012, </a:t>
            </a:r>
            <a:r>
              <a:rPr lang="en-US" sz="2600" dirty="0" err="1">
                <a:latin typeface="Arial" panose="020B0604020202020204" pitchFamily="34" charset="0"/>
                <a:cs typeface="Arial" panose="020B0604020202020204" pitchFamily="34" charset="0"/>
              </a:rPr>
              <a:t>by.x</a:t>
            </a:r>
            <a:r>
              <a:rPr lang="en-US" sz="2600" dirty="0">
                <a:latin typeface="Arial" panose="020B0604020202020204" pitchFamily="34" charset="0"/>
                <a:cs typeface="Arial" panose="020B0604020202020204" pitchFamily="34" charset="0"/>
              </a:rPr>
              <a:t> = "Unit.ID",</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"UNITID")</a:t>
            </a:r>
          </a:p>
          <a:p>
            <a:pPr lvl="1"/>
            <a:r>
              <a:rPr lang="en-US" sz="2600" b="1" dirty="0">
                <a:solidFill>
                  <a:srgbClr val="FFFF00"/>
                </a:solidFill>
                <a:latin typeface="Arial" panose="020B0604020202020204" pitchFamily="34" charset="0"/>
                <a:cs typeface="Arial" panose="020B0604020202020204" pitchFamily="34" charset="0"/>
              </a:rPr>
              <a:t>8 total joins to combine all NCE Data</a:t>
            </a:r>
          </a:p>
        </p:txBody>
      </p:sp>
      <p:sp>
        <p:nvSpPr>
          <p:cNvPr id="4" name="Rectangle 3">
            <a:extLst>
              <a:ext uri="{FF2B5EF4-FFF2-40B4-BE49-F238E27FC236}">
                <a16:creationId xmlns:a16="http://schemas.microsoft.com/office/drawing/2014/main" id="{4C90460A-17F8-42B2-B277-92CA8C23CAB4}"/>
              </a:ext>
            </a:extLst>
          </p:cNvPr>
          <p:cNvSpPr/>
          <p:nvPr/>
        </p:nvSpPr>
        <p:spPr>
          <a:xfrm>
            <a:off x="834189" y="580998"/>
            <a:ext cx="10764253" cy="569387"/>
          </a:xfrm>
          <a:prstGeom prst="rect">
            <a:avLst/>
          </a:prstGeom>
        </p:spPr>
        <p:txBody>
          <a:bodyPr wrap="square">
            <a:spAutoFit/>
          </a:bodyPr>
          <a:lstStyle/>
          <a:p>
            <a:r>
              <a:rPr lang="en-US" sz="3100" dirty="0"/>
              <a:t>IMPORTING AND COMBINING DATA</a:t>
            </a:r>
          </a:p>
        </p:txBody>
      </p:sp>
    </p:spTree>
    <p:extLst>
      <p:ext uri="{BB962C8B-B14F-4D97-AF65-F5344CB8AC3E}">
        <p14:creationId xmlns:p14="http://schemas.microsoft.com/office/powerpoint/2010/main" val="105750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0401179"/>
              </p:ext>
            </p:extLst>
          </p:nvPr>
        </p:nvGraphicFramePr>
        <p:xfrm>
          <a:off x="1141410" y="1700784"/>
          <a:ext cx="9906000" cy="90119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530352">
                <a:tc>
                  <a:txBody>
                    <a:bodyPr/>
                    <a:lstStyle/>
                    <a:p>
                      <a:r>
                        <a:rPr lang="en-US" dirty="0"/>
                        <a:t>ID</a:t>
                      </a:r>
                    </a:p>
                  </a:txBody>
                  <a:tcPr/>
                </a:tc>
                <a:tc>
                  <a:txBody>
                    <a:bodyPr/>
                    <a:lstStyle/>
                    <a:p>
                      <a:r>
                        <a:rPr lang="en-US" dirty="0"/>
                        <a:t>Name</a:t>
                      </a:r>
                    </a:p>
                  </a:txBody>
                  <a:tcPr/>
                </a:tc>
                <a:tc>
                  <a:txBody>
                    <a:bodyPr/>
                    <a:lstStyle/>
                    <a:p>
                      <a:r>
                        <a:rPr lang="en-US" dirty="0"/>
                        <a:t>DefaultRate2012</a:t>
                      </a:r>
                    </a:p>
                  </a:txBody>
                  <a:tcPr/>
                </a:tc>
                <a:tc>
                  <a:txBody>
                    <a:bodyPr/>
                    <a:lstStyle/>
                    <a:p>
                      <a:r>
                        <a:rPr lang="en-US" dirty="0"/>
                        <a:t>DefaultRate2013</a:t>
                      </a:r>
                    </a:p>
                  </a:txBody>
                  <a:tcPr/>
                </a:tc>
                <a:extLst>
                  <a:ext uri="{0D108BD9-81ED-4DB2-BD59-A6C34878D82A}">
                    <a16:rowId xmlns:a16="http://schemas.microsoft.com/office/drawing/2014/main" val="10000"/>
                  </a:ext>
                </a:extLst>
              </a:tr>
              <a:tr h="370840">
                <a:tc>
                  <a:txBody>
                    <a:bodyPr/>
                    <a:lstStyle/>
                    <a:p>
                      <a:r>
                        <a:rPr lang="en-US" dirty="0"/>
                        <a:t>12345</a:t>
                      </a:r>
                    </a:p>
                  </a:txBody>
                  <a:tcPr/>
                </a:tc>
                <a:tc>
                  <a:txBody>
                    <a:bodyPr/>
                    <a:lstStyle/>
                    <a:p>
                      <a:r>
                        <a:rPr lang="en-US" dirty="0"/>
                        <a:t>U of Iowa</a:t>
                      </a:r>
                    </a:p>
                  </a:txBody>
                  <a:tcPr/>
                </a:tc>
                <a:tc>
                  <a:txBody>
                    <a:bodyPr/>
                    <a:lstStyle/>
                    <a:p>
                      <a:r>
                        <a:rPr lang="en-US" dirty="0"/>
                        <a:t>15.6</a:t>
                      </a:r>
                    </a:p>
                  </a:txBody>
                  <a:tcPr/>
                </a:tc>
                <a:tc>
                  <a:txBody>
                    <a:bodyPr/>
                    <a:lstStyle/>
                    <a:p>
                      <a:r>
                        <a:rPr lang="en-US" dirty="0"/>
                        <a:t>20.2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4318018"/>
              </p:ext>
            </p:extLst>
          </p:nvPr>
        </p:nvGraphicFramePr>
        <p:xfrm>
          <a:off x="1141410" y="2852928"/>
          <a:ext cx="9906000" cy="1217168"/>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475488">
                <a:tc>
                  <a:txBody>
                    <a:bodyPr/>
                    <a:lstStyle/>
                    <a:p>
                      <a:r>
                        <a:rPr lang="en-US" dirty="0"/>
                        <a:t>Year</a:t>
                      </a:r>
                    </a:p>
                  </a:txBody>
                  <a:tcPr/>
                </a:tc>
                <a:tc>
                  <a:txBody>
                    <a:bodyPr/>
                    <a:lstStyle/>
                    <a:p>
                      <a:r>
                        <a:rPr lang="en-US" dirty="0"/>
                        <a:t>ID</a:t>
                      </a:r>
                    </a:p>
                  </a:txBody>
                  <a:tcPr/>
                </a:tc>
                <a:tc>
                  <a:txBody>
                    <a:bodyPr/>
                    <a:lstStyle/>
                    <a:p>
                      <a:r>
                        <a:rPr lang="en-US" dirty="0"/>
                        <a:t>Name</a:t>
                      </a:r>
                    </a:p>
                  </a:txBody>
                  <a:tcPr/>
                </a:tc>
                <a:tc>
                  <a:txBody>
                    <a:bodyPr/>
                    <a:lstStyle/>
                    <a:p>
                      <a:r>
                        <a:rPr lang="en-US" dirty="0" err="1"/>
                        <a:t>DefaultRate</a:t>
                      </a:r>
                      <a:endParaRPr lang="en-US" dirty="0"/>
                    </a:p>
                  </a:txBody>
                  <a:tcPr/>
                </a:tc>
                <a:extLst>
                  <a:ext uri="{0D108BD9-81ED-4DB2-BD59-A6C34878D82A}">
                    <a16:rowId xmlns:a16="http://schemas.microsoft.com/office/drawing/2014/main" val="10000"/>
                  </a:ext>
                </a:extLst>
              </a:tr>
              <a:tr h="370840">
                <a:tc>
                  <a:txBody>
                    <a:bodyPr/>
                    <a:lstStyle/>
                    <a:p>
                      <a:r>
                        <a:rPr lang="en-US" dirty="0"/>
                        <a:t>2012</a:t>
                      </a:r>
                    </a:p>
                  </a:txBody>
                  <a:tcPr/>
                </a:tc>
                <a:tc>
                  <a:txBody>
                    <a:bodyPr/>
                    <a:lstStyle/>
                    <a:p>
                      <a:r>
                        <a:rPr lang="en-US" dirty="0"/>
                        <a:t>12345</a:t>
                      </a:r>
                    </a:p>
                  </a:txBody>
                  <a:tcPr/>
                </a:tc>
                <a:tc>
                  <a:txBody>
                    <a:bodyPr/>
                    <a:lstStyle/>
                    <a:p>
                      <a:r>
                        <a:rPr lang="en-US" dirty="0"/>
                        <a:t>U of Iowa</a:t>
                      </a:r>
                    </a:p>
                  </a:txBody>
                  <a:tcPr/>
                </a:tc>
                <a:tc>
                  <a:txBody>
                    <a:bodyPr/>
                    <a:lstStyle/>
                    <a:p>
                      <a:r>
                        <a:rPr lang="en-US" dirty="0"/>
                        <a:t>15.6</a:t>
                      </a:r>
                    </a:p>
                  </a:txBody>
                  <a:tcPr/>
                </a:tc>
                <a:extLst>
                  <a:ext uri="{0D108BD9-81ED-4DB2-BD59-A6C34878D82A}">
                    <a16:rowId xmlns:a16="http://schemas.microsoft.com/office/drawing/2014/main" val="10001"/>
                  </a:ext>
                </a:extLst>
              </a:tr>
              <a:tr h="370840">
                <a:tc>
                  <a:txBody>
                    <a:bodyPr/>
                    <a:lstStyle/>
                    <a:p>
                      <a:r>
                        <a:rPr lang="en-US" dirty="0"/>
                        <a:t>2013</a:t>
                      </a:r>
                    </a:p>
                  </a:txBody>
                  <a:tcPr/>
                </a:tc>
                <a:tc>
                  <a:txBody>
                    <a:bodyPr/>
                    <a:lstStyle/>
                    <a:p>
                      <a:r>
                        <a:rPr lang="en-US" dirty="0"/>
                        <a:t>12345</a:t>
                      </a:r>
                    </a:p>
                  </a:txBody>
                  <a:tcPr/>
                </a:tc>
                <a:tc>
                  <a:txBody>
                    <a:bodyPr/>
                    <a:lstStyle/>
                    <a:p>
                      <a:r>
                        <a:rPr lang="en-US" dirty="0"/>
                        <a:t>U of Iowa</a:t>
                      </a:r>
                    </a:p>
                  </a:txBody>
                  <a:tcPr/>
                </a:tc>
                <a:tc>
                  <a:txBody>
                    <a:bodyPr/>
                    <a:lstStyle/>
                    <a:p>
                      <a:r>
                        <a:rPr lang="en-US" dirty="0"/>
                        <a:t>20.2</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CDA3C7E8-CC09-4CA4-AC49-943BB1671C26}"/>
              </a:ext>
            </a:extLst>
          </p:cNvPr>
          <p:cNvSpPr txBox="1"/>
          <p:nvPr/>
        </p:nvSpPr>
        <p:spPr>
          <a:xfrm>
            <a:off x="1141409" y="1222070"/>
            <a:ext cx="99059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&lt;- “Unflattening” The Data</a:t>
            </a:r>
          </a:p>
        </p:txBody>
      </p:sp>
      <p:sp>
        <p:nvSpPr>
          <p:cNvPr id="7" name="TextBox 6">
            <a:extLst>
              <a:ext uri="{FF2B5EF4-FFF2-40B4-BE49-F238E27FC236}">
                <a16:creationId xmlns:a16="http://schemas.microsoft.com/office/drawing/2014/main" id="{54B6EBDB-9A83-45B3-BA2E-6E4652FFCB2C}"/>
              </a:ext>
            </a:extLst>
          </p:cNvPr>
          <p:cNvSpPr txBox="1"/>
          <p:nvPr/>
        </p:nvSpPr>
        <p:spPr>
          <a:xfrm>
            <a:off x="1335025" y="4662419"/>
            <a:ext cx="934516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Other cleanup:</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Sub setting data sets to common years of 2012 and 2013</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Factors for School Type and Program Length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Meaningful column names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Removal of duplicate OPE ID – Unit ID combinations</a:t>
            </a:r>
          </a:p>
          <a:p>
            <a:pPr marL="342900" indent="-342900">
              <a:buFont typeface="Arial" panose="020B0604020202020204" pitchFamily="34" charset="0"/>
              <a:buChar char="•"/>
            </a:pPr>
            <a:endParaRPr lang="en-US" sz="2400" dirty="0"/>
          </a:p>
        </p:txBody>
      </p:sp>
      <p:sp>
        <p:nvSpPr>
          <p:cNvPr id="8" name="Rectangle 7">
            <a:extLst>
              <a:ext uri="{FF2B5EF4-FFF2-40B4-BE49-F238E27FC236}">
                <a16:creationId xmlns:a16="http://schemas.microsoft.com/office/drawing/2014/main" id="{CF1AB401-82B2-4F11-9B48-887BF8713A88}"/>
              </a:ext>
            </a:extLst>
          </p:cNvPr>
          <p:cNvSpPr/>
          <p:nvPr/>
        </p:nvSpPr>
        <p:spPr>
          <a:xfrm>
            <a:off x="834189" y="580998"/>
            <a:ext cx="10764253" cy="569387"/>
          </a:xfrm>
          <a:prstGeom prst="rect">
            <a:avLst/>
          </a:prstGeom>
        </p:spPr>
        <p:txBody>
          <a:bodyPr wrap="square">
            <a:spAutoFit/>
          </a:bodyPr>
          <a:lstStyle/>
          <a:p>
            <a:r>
              <a:rPr lang="en-US" sz="3100" dirty="0"/>
              <a:t>CLEANING THE DATA</a:t>
            </a:r>
          </a:p>
        </p:txBody>
      </p:sp>
    </p:spTree>
    <p:extLst>
      <p:ext uri="{BB962C8B-B14F-4D97-AF65-F5344CB8AC3E}">
        <p14:creationId xmlns:p14="http://schemas.microsoft.com/office/powerpoint/2010/main" val="3266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10" y="2060812"/>
            <a:ext cx="6950122" cy="4633415"/>
          </a:xfrm>
          <a:prstGeom prst="rect">
            <a:avLst/>
          </a:prstGeom>
        </p:spPr>
      </p:pic>
      <p:sp>
        <p:nvSpPr>
          <p:cNvPr id="8" name="Rectangle 7"/>
          <p:cNvSpPr/>
          <p:nvPr/>
        </p:nvSpPr>
        <p:spPr>
          <a:xfrm>
            <a:off x="7463532" y="2081321"/>
            <a:ext cx="4430494" cy="323165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QUESTION &lt;- Is there a correlation between the default rate based on cost of tuition?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GOAL &lt;-  Perform written and visual analysis to determine if  a relationship exists</a:t>
            </a:r>
          </a:p>
          <a:p>
            <a:pPr lvl="1"/>
            <a:endParaRPr lang="en-US" dirty="0"/>
          </a:p>
          <a:p>
            <a:pPr lvl="2"/>
            <a:endParaRPr lang="en-US" dirty="0"/>
          </a:p>
        </p:txBody>
      </p:sp>
      <p:sp>
        <p:nvSpPr>
          <p:cNvPr id="9" name="Rectangle 8"/>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
        <p:nvSpPr>
          <p:cNvPr id="3" name="TextBox 2">
            <a:extLst>
              <a:ext uri="{FF2B5EF4-FFF2-40B4-BE49-F238E27FC236}">
                <a16:creationId xmlns:a16="http://schemas.microsoft.com/office/drawing/2014/main" id="{C0A0CB14-482F-4FA1-B061-45BE2EADEFD5}"/>
              </a:ext>
            </a:extLst>
          </p:cNvPr>
          <p:cNvSpPr txBox="1"/>
          <p:nvPr/>
        </p:nvSpPr>
        <p:spPr>
          <a:xfrm>
            <a:off x="898358" y="1530332"/>
            <a:ext cx="559869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Default Rate on Cost of Tuition (Binned)</a:t>
            </a:r>
          </a:p>
        </p:txBody>
      </p:sp>
    </p:spTree>
    <p:extLst>
      <p:ext uri="{BB962C8B-B14F-4D97-AF65-F5344CB8AC3E}">
        <p14:creationId xmlns:p14="http://schemas.microsoft.com/office/powerpoint/2010/main" val="209742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622" y="2391217"/>
            <a:ext cx="5810147" cy="38734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4036" y="2391217"/>
            <a:ext cx="5783254" cy="3855503"/>
          </a:xfrm>
          <a:prstGeom prst="rect">
            <a:avLst/>
          </a:prstGeom>
        </p:spPr>
      </p:pic>
      <p:sp>
        <p:nvSpPr>
          <p:cNvPr id="2" name="TextBox 1">
            <a:extLst>
              <a:ext uri="{FF2B5EF4-FFF2-40B4-BE49-F238E27FC236}">
                <a16:creationId xmlns:a16="http://schemas.microsoft.com/office/drawing/2014/main" id="{96706CD4-668C-4CF8-8B35-0EDCABDD1EC0}"/>
              </a:ext>
            </a:extLst>
          </p:cNvPr>
          <p:cNvSpPr txBox="1"/>
          <p:nvPr/>
        </p:nvSpPr>
        <p:spPr>
          <a:xfrm>
            <a:off x="928989" y="1391015"/>
            <a:ext cx="4347411"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Density Plot – Number of Students in Default on Cost of Tuition</a:t>
            </a:r>
          </a:p>
        </p:txBody>
      </p:sp>
      <p:sp>
        <p:nvSpPr>
          <p:cNvPr id="3" name="TextBox 2">
            <a:extLst>
              <a:ext uri="{FF2B5EF4-FFF2-40B4-BE49-F238E27FC236}">
                <a16:creationId xmlns:a16="http://schemas.microsoft.com/office/drawing/2014/main" id="{F80489F5-0DCA-43FD-9C0E-A704A62E281A}"/>
              </a:ext>
            </a:extLst>
          </p:cNvPr>
          <p:cNvSpPr txBox="1"/>
          <p:nvPr/>
        </p:nvSpPr>
        <p:spPr>
          <a:xfrm>
            <a:off x="6657473" y="1391015"/>
            <a:ext cx="4716379"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Scatter Plot – Default Rate (%) on Cost of Tuition by Program Length</a:t>
            </a:r>
          </a:p>
        </p:txBody>
      </p:sp>
      <p:sp>
        <p:nvSpPr>
          <p:cNvPr id="9" name="Rectangle 8">
            <a:extLst>
              <a:ext uri="{FF2B5EF4-FFF2-40B4-BE49-F238E27FC236}">
                <a16:creationId xmlns:a16="http://schemas.microsoft.com/office/drawing/2014/main" id="{F4093CF0-E103-473F-8A89-C893DFD57F97}"/>
              </a:ext>
            </a:extLst>
          </p:cNvPr>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Tree>
    <p:extLst>
      <p:ext uri="{BB962C8B-B14F-4D97-AF65-F5344CB8AC3E}">
        <p14:creationId xmlns:p14="http://schemas.microsoft.com/office/powerpoint/2010/main" val="137727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2230</TotalTime>
  <Words>1348</Words>
  <Application>Microsoft Office PowerPoint</Application>
  <PresentationFormat>Widescreen</PresentationFormat>
  <Paragraphs>235</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Trebuchet MS</vt:lpstr>
      <vt:lpstr>Tw Cen MT</vt:lpstr>
      <vt:lpstr>Wingdings</vt:lpstr>
      <vt:lpstr>Circuit</vt:lpstr>
      <vt:lpstr>Packager Shell Object</vt:lpstr>
      <vt:lpstr>Data Programming in R Group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in R Group Project &gt; R gang</dc:title>
  <dc:creator>tommiss@mchsi.com</dc:creator>
  <cp:lastModifiedBy>Arens, Kristine</cp:lastModifiedBy>
  <cp:revision>63</cp:revision>
  <dcterms:created xsi:type="dcterms:W3CDTF">2017-10-22T22:48:36Z</dcterms:created>
  <dcterms:modified xsi:type="dcterms:W3CDTF">2017-11-05T03:11:22Z</dcterms:modified>
</cp:coreProperties>
</file>