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9" r:id="rId5"/>
    <p:sldId id="274" r:id="rId6"/>
    <p:sldId id="258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7495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C394-24E9-44CB-9C33-02F5B265D3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4484-AB1F-4645-8DD6-DE839D6E7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- introductions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1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0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7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6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Situation: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Analyze data from post-secondary institutions which means programs eligible for Federal Funding.  This included schools such as vocational/technical training up through a public or private college institutions.  Non-degree (0-3 years), associates, masters, PhD.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Initial dataset was from US Department of Education Federal Student Aid (default data)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Data was organized by school, each with an OPEID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Peps300 dataset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# students in default, rate type, ethnic affiliation of school, school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strengthen data, located other data about schools on National Center for Education Statistics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Various datasets organized by school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Chose 3 datasets – each with many variables but interested in only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Attendance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Latitude and longitude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Downloaded datasets (3 years x 3 datasets)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Combined into one Excel spreadsheet pulling in only columns of interest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Each subset and year was put on it’s own sheet in IPEDS full dataset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r>
              <a:rPr lang="en-US" dirty="0"/>
              <a:t>Program length: Everything from non-degree programs up through institutions offering PhD degrees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Employer not willing to allow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 </a:t>
            </a:r>
          </a:p>
          <a:p>
            <a:r>
              <a:rPr lang="en-US" dirty="0"/>
              <a:t>Discuss function to pull in data and join the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Each of the 3 types of analyses code were created, and wrapped into separate functions</a:t>
            </a:r>
          </a:p>
          <a:p>
            <a:r>
              <a:rPr lang="en-US" dirty="0"/>
              <a:t>Challenges in setting this up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 </a:t>
            </a:r>
          </a:p>
          <a:p>
            <a:r>
              <a:rPr lang="en-US" dirty="0"/>
              <a:t>Discuss function to pull in data and join the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Each of the 3 types of analyses code were created, and wrapped into separate functions</a:t>
            </a:r>
          </a:p>
          <a:p>
            <a:r>
              <a:rPr lang="en-US" dirty="0"/>
              <a:t>Challenges in setting this up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4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5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08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2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5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5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241C-74EB-4EA5-BF9F-19FE0857909F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AB53A9D-ED8F-48D1-AC5E-5BBE32DD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7433" y="604911"/>
            <a:ext cx="8791575" cy="250404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Programming in R</a:t>
            </a:r>
            <a:br>
              <a:rPr lang="en-US" sz="4400" dirty="0"/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4EACD1AB-038A-4D34-9955-88F74E9A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538" y="2286000"/>
            <a:ext cx="8616461" cy="38193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&lt;- 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(“Kristine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Arens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   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“Cody Burger”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“Michelle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Cutlip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“Ben Huntington” 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“Matthew Pelham”)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5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025" y="474134"/>
            <a:ext cx="5188478" cy="12192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Default Rates(summary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227275"/>
            <a:ext cx="6438692" cy="29321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67" y="3423185"/>
            <a:ext cx="6664141" cy="31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1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2 </a:t>
            </a:r>
            <a:r>
              <a:rPr lang="en-US" dirty="0" smtClean="0"/>
              <a:t>&lt;– </a:t>
            </a:r>
            <a:r>
              <a:rPr lang="en-US" dirty="0"/>
              <a:t>default rate by school 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5CD1C30-8048-465A-AAB8-9BD777D62240}"/>
              </a:ext>
            </a:extLst>
          </p:cNvPr>
          <p:cNvSpPr txBox="1">
            <a:spLocks/>
          </p:cNvSpPr>
          <p:nvPr/>
        </p:nvSpPr>
        <p:spPr>
          <a:xfrm>
            <a:off x="834888" y="2249486"/>
            <a:ext cx="10212524" cy="415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9250"/>
            <a:ext cx="10212524" cy="41513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 &lt;-  Summarize and plot default </a:t>
            </a:r>
            <a:r>
              <a:rPr lang="en-US" dirty="0"/>
              <a:t>rates by </a:t>
            </a:r>
            <a:r>
              <a:rPr lang="en-US" dirty="0" smtClean="0"/>
              <a:t>the variable “School Type” for years 2012 and 2013</a:t>
            </a:r>
            <a:endParaRPr lang="en-US" dirty="0"/>
          </a:p>
          <a:p>
            <a:r>
              <a:rPr lang="en-US" dirty="0" smtClean="0"/>
              <a:t>CONSIDERATIONS &lt;- </a:t>
            </a:r>
          </a:p>
          <a:p>
            <a:pPr lvl="1"/>
            <a:r>
              <a:rPr lang="en-US" dirty="0" smtClean="0"/>
              <a:t>Change class and rename levels for variable “School Type”</a:t>
            </a:r>
          </a:p>
          <a:p>
            <a:pPr lvl="1"/>
            <a:r>
              <a:rPr lang="en-US" dirty="0" smtClean="0"/>
              <a:t>Analyze average default rates by of complete dataset</a:t>
            </a:r>
          </a:p>
          <a:p>
            <a:pPr lvl="1"/>
            <a:r>
              <a:rPr lang="en-US" dirty="0" smtClean="0"/>
              <a:t>Analyze based on DOE definitions of ‘good’ and ‘bad’</a:t>
            </a:r>
          </a:p>
          <a:p>
            <a:pPr lvl="1"/>
            <a:r>
              <a:rPr lang="en-US" dirty="0" smtClean="0"/>
              <a:t>Develop plots that show if or how default rates are influenced by “School Type.”</a:t>
            </a:r>
          </a:p>
          <a:p>
            <a:r>
              <a:rPr lang="en-US" dirty="0" smtClean="0"/>
              <a:t>CHALLENGES &lt;- </a:t>
            </a:r>
          </a:p>
          <a:p>
            <a:pPr lvl="1"/>
            <a:r>
              <a:rPr lang="en-US" dirty="0" smtClean="0"/>
              <a:t>Too few levels of “School Type”, provides incomplete picture</a:t>
            </a:r>
          </a:p>
          <a:p>
            <a:pPr lvl="1"/>
            <a:r>
              <a:rPr lang="en-US" dirty="0" smtClean="0"/>
              <a:t>Data loss after merging files and purging incomplete cases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2 </a:t>
            </a:r>
            <a:r>
              <a:rPr lang="en-US" dirty="0" smtClean="0"/>
              <a:t>&lt;– </a:t>
            </a:r>
            <a:r>
              <a:rPr lang="en-US" dirty="0"/>
              <a:t>default rate by school 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5CD1C30-8048-465A-AAB8-9BD777D62240}"/>
              </a:ext>
            </a:extLst>
          </p:cNvPr>
          <p:cNvSpPr txBox="1">
            <a:spLocks/>
          </p:cNvSpPr>
          <p:nvPr/>
        </p:nvSpPr>
        <p:spPr>
          <a:xfrm>
            <a:off x="834888" y="2249486"/>
            <a:ext cx="10212524" cy="415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9669" y="2228185"/>
            <a:ext cx="676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Average Default Rates by School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9669" y="3253324"/>
            <a:ext cx="57283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Percentage of institutions with a default rate &lt;= 15%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9985" y="4466225"/>
            <a:ext cx="6061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Percentage of institutions with a default rate &gt;= 30%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986828" y="2223105"/>
            <a:ext cx="504968" cy="59812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86828" y="3415860"/>
            <a:ext cx="504968" cy="59812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986828" y="4609268"/>
            <a:ext cx="504968" cy="598121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5" y="1839844"/>
            <a:ext cx="3660921" cy="117758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7" y="3133473"/>
            <a:ext cx="3660920" cy="112373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5" y="4371709"/>
            <a:ext cx="3654456" cy="11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2 </a:t>
            </a:r>
            <a:r>
              <a:rPr lang="en-US" dirty="0" smtClean="0"/>
              <a:t>&lt;-  default rate by school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299" y="4953208"/>
            <a:ext cx="510411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Scatter Plot-Default Rate vs. Tuition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Observations identified by school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Variables of default rate, tuition, school type appear to be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Still doesn’t tell the ‘whole story.’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4412" y="4953208"/>
            <a:ext cx="5142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Box Plot-Default Rate vs. School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Shows population density of each school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Provides distribution of default rate for each school type.</a:t>
            </a:r>
          </a:p>
          <a:p>
            <a:r>
              <a:rPr lang="en-US" sz="2000" dirty="0"/>
              <a:t>	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7" y="1483743"/>
            <a:ext cx="5109494" cy="340633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483743"/>
            <a:ext cx="5145881" cy="34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3 – R script</a:t>
            </a:r>
            <a:br>
              <a:rPr lang="en-US" dirty="0"/>
            </a:br>
            <a:r>
              <a:rPr lang="en-US" dirty="0"/>
              <a:t>Default loan rate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8" y="2249486"/>
            <a:ext cx="10212524" cy="4151313"/>
          </a:xfrm>
        </p:spPr>
        <p:txBody>
          <a:bodyPr>
            <a:normAutofit/>
          </a:bodyPr>
          <a:lstStyle/>
          <a:p>
            <a:r>
              <a:rPr lang="en-US" dirty="0"/>
              <a:t>GOAL:  Plot (using longitude and latitude) default rates by location for US, a given state and year</a:t>
            </a:r>
          </a:p>
          <a:p>
            <a:r>
              <a:rPr lang="en-US" dirty="0"/>
              <a:t>CONSIDERATIONS: </a:t>
            </a:r>
          </a:p>
          <a:p>
            <a:pPr lvl="1"/>
            <a:r>
              <a:rPr lang="en-US" dirty="0" err="1"/>
              <a:t>CohortDefault</a:t>
            </a:r>
            <a:r>
              <a:rPr lang="en-US" dirty="0"/>
              <a:t> Rate - Range of default rates (0 – 39.3) skews results, removed results 0 – 5%</a:t>
            </a:r>
          </a:p>
          <a:p>
            <a:pPr lvl="1"/>
            <a:r>
              <a:rPr lang="en-US" dirty="0"/>
              <a:t>Year – Two years of data, reduce map to just one year of data</a:t>
            </a:r>
          </a:p>
          <a:p>
            <a:pPr lvl="1"/>
            <a:r>
              <a:rPr lang="en-US" dirty="0"/>
              <a:t>Longitude and Latitude – Retain only the contiguous 48 states data</a:t>
            </a:r>
          </a:p>
          <a:p>
            <a:pPr lvl="1"/>
            <a:r>
              <a:rPr lang="en-US" dirty="0"/>
              <a:t>State – Allow for ability to map just one state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7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10228952" cy="1219200"/>
          </a:xfrm>
        </p:spPr>
        <p:txBody>
          <a:bodyPr/>
          <a:lstStyle/>
          <a:p>
            <a:r>
              <a:rPr lang="en-US" dirty="0"/>
              <a:t>Analysis 3 – graph</a:t>
            </a:r>
            <a:br>
              <a:rPr lang="en-US" dirty="0"/>
            </a:br>
            <a:r>
              <a:rPr lang="en-US" dirty="0"/>
              <a:t>DEFAULT RATE BY LOCATION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EDC8092A-BDD9-4BBB-81C0-6C710353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3" b="18557"/>
          <a:stretch/>
        </p:blipFill>
        <p:spPr>
          <a:xfrm>
            <a:off x="783605" y="1778276"/>
            <a:ext cx="7881425" cy="3211168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E060F60-61BF-4BA5-AD4C-6BFFD63619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8" b="17663"/>
          <a:stretch/>
        </p:blipFill>
        <p:spPr>
          <a:xfrm>
            <a:off x="6534815" y="4094922"/>
            <a:ext cx="5231228" cy="24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F5D178-FAC9-4CA6-BB79-43FFCAD0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1811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F85878-3BE6-4A64-8344-0EBCDF7F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40"/>
            <a:ext cx="11125200" cy="45186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Situation &gt; Which factors contribute to a post-secondary school’s student loan default rates?</a:t>
            </a:r>
          </a:p>
          <a:p>
            <a:pPr lvl="4">
              <a:lnSpc>
                <a:spcPct val="11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geographic areas have the highest and lowest default rates</a:t>
            </a:r>
          </a:p>
          <a:p>
            <a:pPr lvl="4">
              <a:lnSpc>
                <a:spcPct val="11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Correlations between school type and default rate</a:t>
            </a:r>
          </a:p>
          <a:p>
            <a:pPr lvl="4">
              <a:lnSpc>
                <a:spcPct val="11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Influence of cost of attendance on default rate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of the Data    &gt; U.S. Department of Education's Plan and Policy 		                     Development Guidance for Public Access</a:t>
            </a:r>
          </a:p>
        </p:txBody>
      </p:sp>
    </p:spTree>
    <p:extLst>
      <p:ext uri="{BB962C8B-B14F-4D97-AF65-F5344CB8AC3E}">
        <p14:creationId xmlns:p14="http://schemas.microsoft.com/office/powerpoint/2010/main" val="213373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AEEFA4-94C3-4462-8066-3F40D17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243840"/>
            <a:ext cx="9099341" cy="975360"/>
          </a:xfrm>
        </p:spPr>
        <p:txBody>
          <a:bodyPr/>
          <a:lstStyle/>
          <a:p>
            <a:r>
              <a:rPr lang="en-US" dirty="0"/>
              <a:t> 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349707-E58A-4535-8084-E52DA888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899" y="1219200"/>
            <a:ext cx="8799511" cy="54002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Data    &gt; Department of Education’s Federal Student Aid 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default rate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type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Program length 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ethnic affiliation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Number of students in default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Number of students in repayment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	      &gt; National Center for Education Statistics</a:t>
            </a:r>
          </a:p>
          <a:p>
            <a:pPr lvl="4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longitude and latitude coordinates</a:t>
            </a:r>
          </a:p>
          <a:p>
            <a:pPr lvl="4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attendance numbers</a:t>
            </a:r>
          </a:p>
          <a:p>
            <a:pPr lvl="4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tuition and fees</a:t>
            </a: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Aligning the Data  &gt;  OPEID vs. UNITID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5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2150"/>
            <a:ext cx="9905999" cy="3829051"/>
          </a:xfrm>
        </p:spPr>
        <p:txBody>
          <a:bodyPr/>
          <a:lstStyle/>
          <a:p>
            <a:r>
              <a:rPr lang="en-US" dirty="0"/>
              <a:t>Locating school data</a:t>
            </a:r>
          </a:p>
          <a:p>
            <a:r>
              <a:rPr lang="en-US" dirty="0"/>
              <a:t>Finding table to sync OPEID and UNITID</a:t>
            </a:r>
          </a:p>
          <a:p>
            <a:r>
              <a:rPr lang="en-US" dirty="0"/>
              <a:t>Discovery downstream that default data was only a subset</a:t>
            </a:r>
          </a:p>
          <a:p>
            <a:r>
              <a:rPr lang="en-US"/>
              <a:t>Streamlining correspondence and splitting the work breakdown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8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Importing and combining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7108"/>
            <a:ext cx="9905999" cy="5084113"/>
          </a:xfrm>
        </p:spPr>
        <p:txBody>
          <a:bodyPr>
            <a:normAutofit/>
          </a:bodyPr>
          <a:lstStyle/>
          <a:p>
            <a:r>
              <a:rPr lang="en-US" dirty="0"/>
              <a:t> 3 Data Sources:</a:t>
            </a:r>
          </a:p>
          <a:p>
            <a:pPr lvl="1"/>
            <a:r>
              <a:rPr lang="en-US" dirty="0"/>
              <a:t>Department of Education (Default Rates) – Data from 2012-2014, OPE ID as Identifier</a:t>
            </a:r>
          </a:p>
          <a:p>
            <a:pPr lvl="1"/>
            <a:r>
              <a:rPr lang="en-US" dirty="0"/>
              <a:t>National Center for Education (School Info) – Data from 2011-2013, Unit ID as Identifier</a:t>
            </a:r>
          </a:p>
          <a:p>
            <a:pPr lvl="1"/>
            <a:r>
              <a:rPr lang="en-US" dirty="0"/>
              <a:t>Mapping file – Linking Unit IDs to OPE IDs to tie default rates to school information</a:t>
            </a:r>
          </a:p>
          <a:p>
            <a:r>
              <a:rPr lang="en-US" dirty="0"/>
              <a:t> Data in Excel Workbooks with Multiple Sheets for NCE Data</a:t>
            </a:r>
          </a:p>
          <a:p>
            <a:pPr lvl="1"/>
            <a:r>
              <a:rPr lang="en-US" dirty="0"/>
              <a:t>Creating multiple csv files was time consuming and cumbersome</a:t>
            </a:r>
          </a:p>
          <a:p>
            <a:pPr lvl="1"/>
            <a:r>
              <a:rPr lang="en-US" dirty="0"/>
              <a:t>Solution – </a:t>
            </a:r>
            <a:r>
              <a:rPr lang="en-US" dirty="0" err="1"/>
              <a:t>openxlsx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read.xlsx("IPEDS full dataset.xlsx", sheet = 2, </a:t>
            </a:r>
            <a:r>
              <a:rPr lang="en-US" dirty="0" err="1"/>
              <a:t>na.strings</a:t>
            </a:r>
            <a:r>
              <a:rPr lang="en-US" dirty="0"/>
              <a:t>=c("", "."))</a:t>
            </a:r>
          </a:p>
        </p:txBody>
      </p:sp>
    </p:spTree>
    <p:extLst>
      <p:ext uri="{BB962C8B-B14F-4D97-AF65-F5344CB8AC3E}">
        <p14:creationId xmlns:p14="http://schemas.microsoft.com/office/powerpoint/2010/main" val="27874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Importing and combining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8831"/>
            <a:ext cx="9905999" cy="5072390"/>
          </a:xfrm>
        </p:spPr>
        <p:txBody>
          <a:bodyPr>
            <a:normAutofit/>
          </a:bodyPr>
          <a:lstStyle/>
          <a:p>
            <a:r>
              <a:rPr lang="en-US" dirty="0"/>
              <a:t>Combining NCE Data School Info with Default Rates (Mapping Data)</a:t>
            </a:r>
          </a:p>
          <a:p>
            <a:r>
              <a:rPr lang="en-US" dirty="0"/>
              <a:t>Default Rates (OPE ID) - (OPE ID) </a:t>
            </a:r>
            <a:r>
              <a:rPr lang="en-US" dirty="0">
                <a:sym typeface="Wingdings" panose="05000000000000000000" pitchFamily="2" charset="2"/>
              </a:rPr>
              <a:t>Mapping (Unit ID) - (Unit ID) NCE Data</a:t>
            </a:r>
            <a:endParaRPr lang="en-US" dirty="0"/>
          </a:p>
          <a:p>
            <a:pPr lvl="1"/>
            <a:r>
              <a:rPr lang="en-US" dirty="0"/>
              <a:t>Reformat Default Rates Data OPE ID:</a:t>
            </a:r>
          </a:p>
          <a:p>
            <a:pPr lvl="1"/>
            <a:r>
              <a:rPr lang="en-US" dirty="0"/>
              <a:t>  peps300$OPEID &lt;- </a:t>
            </a:r>
            <a:r>
              <a:rPr lang="en-US" dirty="0" err="1"/>
              <a:t>as.integer</a:t>
            </a:r>
            <a:r>
              <a:rPr lang="en-US" dirty="0"/>
              <a:t>(peps300$OPEID) #Remove Leading 0’s</a:t>
            </a:r>
          </a:p>
          <a:p>
            <a:pPr marL="457200" lvl="1" indent="0">
              <a:buNone/>
            </a:pPr>
            <a:r>
              <a:rPr lang="en-US" dirty="0"/>
              <a:t>	peps300$OPEID &lt;- </a:t>
            </a:r>
            <a:r>
              <a:rPr lang="en-US" dirty="0" err="1"/>
              <a:t>as.character</a:t>
            </a:r>
            <a:r>
              <a:rPr lang="en-US" dirty="0"/>
              <a:t>(peps300$OPEID)</a:t>
            </a:r>
          </a:p>
          <a:p>
            <a:pPr marL="457200" lvl="1" indent="0">
              <a:buNone/>
            </a:pPr>
            <a:r>
              <a:rPr lang="en-US" dirty="0"/>
              <a:t>	peps300$OPEID &lt;- paste0(peps300$OPEID,"00") #Add trailing 0’s</a:t>
            </a:r>
          </a:p>
          <a:p>
            <a:pPr lvl="1"/>
            <a:r>
              <a:rPr lang="en-US" dirty="0"/>
              <a:t>Join Default Rates With Mapping: merge(codes,peps300,by.x = "OPE.ID", </a:t>
            </a:r>
            <a:r>
              <a:rPr lang="en-US" dirty="0" err="1"/>
              <a:t>by.y</a:t>
            </a:r>
            <a:r>
              <a:rPr lang="en-US" dirty="0"/>
              <a:t> = "OPEID") </a:t>
            </a:r>
          </a:p>
          <a:p>
            <a:pPr lvl="1"/>
            <a:r>
              <a:rPr lang="en-US" dirty="0"/>
              <a:t>Join Mapping With NCE Data: merge(</a:t>
            </a:r>
            <a:r>
              <a:rPr lang="en-US" dirty="0" err="1"/>
              <a:t>full_df</a:t>
            </a:r>
            <a:r>
              <a:rPr lang="en-US" dirty="0"/>
              <a:t>, ic2012, </a:t>
            </a:r>
            <a:r>
              <a:rPr lang="en-US" dirty="0" err="1"/>
              <a:t>by.x</a:t>
            </a:r>
            <a:r>
              <a:rPr lang="en-US" dirty="0"/>
              <a:t> = "Unit.ID", </a:t>
            </a:r>
            <a:r>
              <a:rPr lang="en-US" dirty="0" err="1"/>
              <a:t>by.y</a:t>
            </a:r>
            <a:r>
              <a:rPr lang="en-US" dirty="0"/>
              <a:t> = "UNITID")</a:t>
            </a:r>
          </a:p>
          <a:p>
            <a:pPr lvl="1"/>
            <a:r>
              <a:rPr lang="en-US" dirty="0"/>
              <a:t>8 total joins to combine all NCE Data</a:t>
            </a:r>
          </a:p>
        </p:txBody>
      </p:sp>
    </p:spTree>
    <p:extLst>
      <p:ext uri="{BB962C8B-B14F-4D97-AF65-F5344CB8AC3E}">
        <p14:creationId xmlns:p14="http://schemas.microsoft.com/office/powerpoint/2010/main" val="10575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D684FE-EED8-4C27-91BA-85E61A2C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57482"/>
            <a:ext cx="9905998" cy="995208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29816"/>
              </p:ext>
            </p:extLst>
          </p:nvPr>
        </p:nvGraphicFramePr>
        <p:xfrm>
          <a:off x="1141410" y="2262389"/>
          <a:ext cx="990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DefaultRate2012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DefaultRate2013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of 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21765"/>
              </p:ext>
            </p:extLst>
          </p:nvPr>
        </p:nvGraphicFramePr>
        <p:xfrm>
          <a:off x="1141410" y="3323116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DefaultRate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of 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of 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A3C7E8-CC09-4CA4-AC49-943BB1671C26}"/>
              </a:ext>
            </a:extLst>
          </p:cNvPr>
          <p:cNvSpPr txBox="1"/>
          <p:nvPr/>
        </p:nvSpPr>
        <p:spPr>
          <a:xfrm>
            <a:off x="1141410" y="1561291"/>
            <a:ext cx="990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“Unflattening”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4B6EBDB-9A83-45B3-BA2E-6E4652FFCB2C}"/>
              </a:ext>
            </a:extLst>
          </p:cNvPr>
          <p:cNvSpPr txBox="1"/>
          <p:nvPr/>
        </p:nvSpPr>
        <p:spPr>
          <a:xfrm>
            <a:off x="1141410" y="4662419"/>
            <a:ext cx="99059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cleanup: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Subsetting</a:t>
            </a:r>
            <a:r>
              <a:rPr lang="en-US" sz="2000" dirty="0"/>
              <a:t> data sets to common years of 2012 and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Factors for School Type and Program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Meaningful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Removal of duplicate OPE ID – Unit ID combinations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9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Default Rate on Cost of tuition measured by:</a:t>
            </a:r>
            <a:br>
              <a:rPr lang="en-US" dirty="0"/>
            </a:br>
            <a:r>
              <a:rPr lang="en-US" dirty="0"/>
              <a:t> program length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807" y="3327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3" y="2032001"/>
            <a:ext cx="5964529" cy="3976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41" y="2032001"/>
            <a:ext cx="5964528" cy="3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2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99" y="704850"/>
            <a:ext cx="11345333" cy="1219200"/>
          </a:xfrm>
        </p:spPr>
        <p:txBody>
          <a:bodyPr/>
          <a:lstStyle/>
          <a:p>
            <a:pPr algn="ctr"/>
            <a:r>
              <a:rPr lang="en-US" dirty="0"/>
              <a:t>Density plot outlining number of students in default on cost of tuition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94" y="2046287"/>
            <a:ext cx="6671071" cy="4447381"/>
          </a:xfrm>
        </p:spPr>
      </p:pic>
    </p:spTree>
    <p:extLst>
      <p:ext uri="{BB962C8B-B14F-4D97-AF65-F5344CB8AC3E}">
        <p14:creationId xmlns:p14="http://schemas.microsoft.com/office/powerpoint/2010/main" val="1377277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2368</TotalTime>
  <Words>926</Words>
  <Application>Microsoft Office PowerPoint</Application>
  <PresentationFormat>Widescreen</PresentationFormat>
  <Paragraphs>170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Data Programming in R Group Project  </vt:lpstr>
      <vt:lpstr>Project overview</vt:lpstr>
      <vt:lpstr>  The Data</vt:lpstr>
      <vt:lpstr>Project challenges</vt:lpstr>
      <vt:lpstr>Importing and combining the data</vt:lpstr>
      <vt:lpstr>Importing and combining the data</vt:lpstr>
      <vt:lpstr>Cleaning the data</vt:lpstr>
      <vt:lpstr>Default Rate on Cost of tuition measured by:  program length </vt:lpstr>
      <vt:lpstr>Density plot outlining number of students in default on cost of tuition</vt:lpstr>
      <vt:lpstr>Default Rates(summary tables</vt:lpstr>
      <vt:lpstr>Analysis 2 &lt;– default rate by school type</vt:lpstr>
      <vt:lpstr>Analysis 2 &lt;– default rate by school type</vt:lpstr>
      <vt:lpstr>Analysis 2 &lt;-  default rate by school type</vt:lpstr>
      <vt:lpstr>Analysis 3 – R script Default loan rate by location</vt:lpstr>
      <vt:lpstr>Analysis 3 – graph DEFAULT RATE BY LOCATION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Programming in R Group Project &gt; R gang</dc:title>
  <dc:creator>tommiss@mchsi.com</dc:creator>
  <cp:lastModifiedBy>Ben Huntington</cp:lastModifiedBy>
  <cp:revision>33</cp:revision>
  <dcterms:created xsi:type="dcterms:W3CDTF">2017-10-22T22:48:36Z</dcterms:created>
  <dcterms:modified xsi:type="dcterms:W3CDTF">2017-11-04T05:40:00Z</dcterms:modified>
</cp:coreProperties>
</file>