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7E234D-0D92-1E4C-AA43-115AF0BF3D8E}">
          <p14:sldIdLst>
            <p14:sldId id="256"/>
            <p14:sldId id="257"/>
            <p14:sldId id="258"/>
            <p14:sldId id="259"/>
            <p14:sldId id="260"/>
            <p14:sldId id="261"/>
          </p14:sldIdLst>
        </p14:section>
        <p14:section name="Appendix" id="{DFC3C670-11FC-284E-9062-F84F727AC8D2}">
          <p14:sldIdLst>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7"/>
    <p:restoredTop sz="94710"/>
  </p:normalViewPr>
  <p:slideViewPr>
    <p:cSldViewPr snapToGrid="0" snapToObjects="1">
      <p:cViewPr varScale="1">
        <p:scale>
          <a:sx n="141" d="100"/>
          <a:sy n="141" d="100"/>
        </p:scale>
        <p:origin x="19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6EAA7-3A9B-254F-9DD2-BB9934CC59B9}" type="datetimeFigureOut">
              <a:rPr lang="en-US" smtClean="0"/>
              <a:t>9/6/22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D176A-024E-DB45-BF39-7443D6AFEFFB}" type="slidenum">
              <a:rPr lang="en-US" smtClean="0"/>
              <a:t>‹#›</a:t>
            </a:fld>
            <a:endParaRPr lang="en-US"/>
          </a:p>
        </p:txBody>
      </p:sp>
    </p:spTree>
    <p:extLst>
      <p:ext uri="{BB962C8B-B14F-4D97-AF65-F5344CB8AC3E}">
        <p14:creationId xmlns:p14="http://schemas.microsoft.com/office/powerpoint/2010/main" val="193974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How's it going.  My name is Matt.</a:t>
            </a:r>
          </a:p>
          <a:p>
            <a:endParaRPr lang="en-US" dirty="0"/>
          </a:p>
          <a:p>
            <a:r>
              <a:rPr lang="en-US" dirty="0"/>
              <a:t>My project is about Lumber Prices.  Recently I was talking to a friend of mine who is building a house in Maine.  She said that the cost of lumber was a big problem for her.</a:t>
            </a:r>
          </a:p>
          <a:p>
            <a:endParaRPr lang="en-US" dirty="0"/>
          </a:p>
          <a:p>
            <a:r>
              <a:rPr lang="en-US" dirty="0"/>
              <a:t>That made me kind of curious so I looked at the charts for lumber prices and there are big swings in price that can have significant impacts on housing prices.</a:t>
            </a:r>
          </a:p>
          <a:p>
            <a:endParaRPr lang="en-US" dirty="0"/>
          </a:p>
          <a:p>
            <a:r>
              <a:rPr lang="en-US" dirty="0"/>
              <a:t>For this project I pulled lumber price data and other economic metrics looking for correlations.  My ultimate goal was to build a predictive model but that turned out to be a little bit out of the scope of this project.</a:t>
            </a:r>
          </a:p>
        </p:txBody>
      </p:sp>
      <p:sp>
        <p:nvSpPr>
          <p:cNvPr id="4" name="Slide Number Placeholder 3"/>
          <p:cNvSpPr>
            <a:spLocks noGrp="1"/>
          </p:cNvSpPr>
          <p:nvPr>
            <p:ph type="sldNum" sz="quarter" idx="5"/>
          </p:nvPr>
        </p:nvSpPr>
        <p:spPr/>
        <p:txBody>
          <a:bodyPr/>
          <a:lstStyle/>
          <a:p>
            <a:fld id="{CB2D176A-024E-DB45-BF39-7443D6AFEFFB}" type="slidenum">
              <a:rPr lang="en-US" smtClean="0"/>
              <a:t>1</a:t>
            </a:fld>
            <a:endParaRPr lang="en-US"/>
          </a:p>
        </p:txBody>
      </p:sp>
    </p:spTree>
    <p:extLst>
      <p:ext uri="{BB962C8B-B14F-4D97-AF65-F5344CB8AC3E}">
        <p14:creationId xmlns:p14="http://schemas.microsoft.com/office/powerpoint/2010/main" val="373690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10</a:t>
            </a:fld>
            <a:endParaRPr lang="en-US"/>
          </a:p>
        </p:txBody>
      </p:sp>
    </p:spTree>
    <p:extLst>
      <p:ext uri="{BB962C8B-B14F-4D97-AF65-F5344CB8AC3E}">
        <p14:creationId xmlns:p14="http://schemas.microsoft.com/office/powerpoint/2010/main" val="2167662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11</a:t>
            </a:fld>
            <a:endParaRPr lang="en-US"/>
          </a:p>
        </p:txBody>
      </p:sp>
    </p:spTree>
    <p:extLst>
      <p:ext uri="{BB962C8B-B14F-4D97-AF65-F5344CB8AC3E}">
        <p14:creationId xmlns:p14="http://schemas.microsoft.com/office/powerpoint/2010/main" val="359362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12</a:t>
            </a:fld>
            <a:endParaRPr lang="en-US"/>
          </a:p>
        </p:txBody>
      </p:sp>
    </p:spTree>
    <p:extLst>
      <p:ext uri="{BB962C8B-B14F-4D97-AF65-F5344CB8AC3E}">
        <p14:creationId xmlns:p14="http://schemas.microsoft.com/office/powerpoint/2010/main" val="32307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while working on my data pipeline, I tried a couple different things before ending up with what's on this slide.</a:t>
            </a:r>
          </a:p>
          <a:p>
            <a:endParaRPr lang="en-US" dirty="0"/>
          </a:p>
          <a:p>
            <a:r>
              <a:rPr lang="en-US" dirty="0"/>
              <a:t>Initially, I wanted to use MongoDB but all the data I was getting from </a:t>
            </a:r>
            <a:r>
              <a:rPr lang="en-US" dirty="0" err="1"/>
              <a:t>webscraping</a:t>
            </a:r>
            <a:r>
              <a:rPr lang="en-US" dirty="0"/>
              <a:t> and API's was very structured so it just made sense to use SQL for both data storage and for some processing.</a:t>
            </a:r>
          </a:p>
          <a:p>
            <a:endParaRPr lang="en-US" dirty="0"/>
          </a:p>
          <a:p>
            <a:r>
              <a:rPr lang="en-US" dirty="0"/>
              <a:t>Also, at first I planned on using Docker, AWS, and a Flask App but when I saw how Heroku worked I switched to a Flask App and Heroku and even deployed a simple app for my MVP.  However, I went with </a:t>
            </a:r>
            <a:r>
              <a:rPr lang="en-US" dirty="0" err="1"/>
              <a:t>Streamlit</a:t>
            </a:r>
            <a:r>
              <a:rPr lang="en-US" dirty="0"/>
              <a:t> in the end because it was so much easier to work with.</a:t>
            </a:r>
          </a:p>
          <a:p>
            <a:endParaRPr lang="en-US" dirty="0"/>
          </a:p>
          <a:p>
            <a:endParaRPr lang="en-US" dirty="0"/>
          </a:p>
        </p:txBody>
      </p:sp>
      <p:sp>
        <p:nvSpPr>
          <p:cNvPr id="4" name="Slide Number Placeholder 3"/>
          <p:cNvSpPr>
            <a:spLocks noGrp="1"/>
          </p:cNvSpPr>
          <p:nvPr>
            <p:ph type="sldNum" sz="quarter" idx="5"/>
          </p:nvPr>
        </p:nvSpPr>
        <p:spPr/>
        <p:txBody>
          <a:bodyPr/>
          <a:lstStyle/>
          <a:p>
            <a:fld id="{CB2D176A-024E-DB45-BF39-7443D6AFEFFB}" type="slidenum">
              <a:rPr lang="en-US" smtClean="0"/>
              <a:t>2</a:t>
            </a:fld>
            <a:endParaRPr lang="en-US"/>
          </a:p>
        </p:txBody>
      </p:sp>
    </p:spTree>
    <p:extLst>
      <p:ext uri="{BB962C8B-B14F-4D97-AF65-F5344CB8AC3E}">
        <p14:creationId xmlns:p14="http://schemas.microsoft.com/office/powerpoint/2010/main" val="399674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wound up with about 20 tables in Snowflake and as I was aggregating and combining the data my biggest problem was getting different date formats and date ranges to join.  To solve all the different dates, I made a custom table that let me join each of the other tables and output a consistent date for the final table.</a:t>
            </a:r>
          </a:p>
          <a:p>
            <a:endParaRPr lang="en-US" dirty="0"/>
          </a:p>
          <a:p>
            <a:r>
              <a:rPr lang="en-US" dirty="0"/>
              <a:t>I also scaled the data in python so all the different metrics would be in the 0 to 1 range and could be compared more easily on line charts.</a:t>
            </a:r>
          </a:p>
        </p:txBody>
      </p:sp>
      <p:sp>
        <p:nvSpPr>
          <p:cNvPr id="4" name="Slide Number Placeholder 3"/>
          <p:cNvSpPr>
            <a:spLocks noGrp="1"/>
          </p:cNvSpPr>
          <p:nvPr>
            <p:ph type="sldNum" sz="quarter" idx="5"/>
          </p:nvPr>
        </p:nvSpPr>
        <p:spPr/>
        <p:txBody>
          <a:bodyPr/>
          <a:lstStyle/>
          <a:p>
            <a:fld id="{CB2D176A-024E-DB45-BF39-7443D6AFEFFB}" type="slidenum">
              <a:rPr lang="en-US" smtClean="0"/>
              <a:t>3</a:t>
            </a:fld>
            <a:endParaRPr lang="en-US"/>
          </a:p>
        </p:txBody>
      </p:sp>
    </p:spTree>
    <p:extLst>
      <p:ext uri="{BB962C8B-B14F-4D97-AF65-F5344CB8AC3E}">
        <p14:creationId xmlns:p14="http://schemas.microsoft.com/office/powerpoint/2010/main" val="194701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screenshot of the the </a:t>
            </a:r>
            <a:r>
              <a:rPr lang="en-US" dirty="0" err="1"/>
              <a:t>streamlit</a:t>
            </a:r>
            <a:r>
              <a:rPr lang="en-US" dirty="0"/>
              <a:t> app that I deployed to the Cloud.</a:t>
            </a:r>
          </a:p>
          <a:p>
            <a:endParaRPr lang="en-US" dirty="0"/>
          </a:p>
          <a:p>
            <a:r>
              <a:rPr lang="en-US" dirty="0"/>
              <a:t>You can pick time ranges and then pick from one or more of the metrics with the checkboxes.  It defaults to lumber prices being picked because of the focus of the project but you can still unselect it if you want to compare other metrics more easily.</a:t>
            </a:r>
          </a:p>
        </p:txBody>
      </p:sp>
      <p:sp>
        <p:nvSpPr>
          <p:cNvPr id="4" name="Slide Number Placeholder 3"/>
          <p:cNvSpPr>
            <a:spLocks noGrp="1"/>
          </p:cNvSpPr>
          <p:nvPr>
            <p:ph type="sldNum" sz="quarter" idx="5"/>
          </p:nvPr>
        </p:nvSpPr>
        <p:spPr/>
        <p:txBody>
          <a:bodyPr/>
          <a:lstStyle/>
          <a:p>
            <a:fld id="{CB2D176A-024E-DB45-BF39-7443D6AFEFFB}" type="slidenum">
              <a:rPr lang="en-US" smtClean="0"/>
              <a:t>4</a:t>
            </a:fld>
            <a:endParaRPr lang="en-US"/>
          </a:p>
        </p:txBody>
      </p:sp>
    </p:spTree>
    <p:extLst>
      <p:ext uri="{BB962C8B-B14F-4D97-AF65-F5344CB8AC3E}">
        <p14:creationId xmlns:p14="http://schemas.microsoft.com/office/powerpoint/2010/main" val="403727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another screenshot of the app with two other metrics picked.  It's really cool that </a:t>
            </a:r>
            <a:r>
              <a:rPr lang="en-US" dirty="0" err="1"/>
              <a:t>streamlit</a:t>
            </a:r>
            <a:r>
              <a:rPr lang="en-US" dirty="0"/>
              <a:t> / </a:t>
            </a:r>
            <a:r>
              <a:rPr lang="en-US" dirty="0" err="1"/>
              <a:t>plotly</a:t>
            </a:r>
            <a:r>
              <a:rPr lang="en-US" dirty="0"/>
              <a:t> automatically assigns the colors and adds the legend as soon as there is more than one metric picked.</a:t>
            </a:r>
          </a:p>
          <a:p>
            <a:endParaRPr lang="en-US" dirty="0"/>
          </a:p>
          <a:p>
            <a:r>
              <a:rPr lang="en-US" dirty="0"/>
              <a:t>As I mentioned before the data is scaled from 0 to 1 on the Y axis so you can compare trends more easily.</a:t>
            </a:r>
          </a:p>
        </p:txBody>
      </p:sp>
      <p:sp>
        <p:nvSpPr>
          <p:cNvPr id="4" name="Slide Number Placeholder 3"/>
          <p:cNvSpPr>
            <a:spLocks noGrp="1"/>
          </p:cNvSpPr>
          <p:nvPr>
            <p:ph type="sldNum" sz="quarter" idx="5"/>
          </p:nvPr>
        </p:nvSpPr>
        <p:spPr/>
        <p:txBody>
          <a:bodyPr/>
          <a:lstStyle/>
          <a:p>
            <a:fld id="{CB2D176A-024E-DB45-BF39-7443D6AFEFFB}" type="slidenum">
              <a:rPr lang="en-US" smtClean="0"/>
              <a:t>5</a:t>
            </a:fld>
            <a:endParaRPr lang="en-US"/>
          </a:p>
        </p:txBody>
      </p:sp>
    </p:spTree>
    <p:extLst>
      <p:ext uri="{BB962C8B-B14F-4D97-AF65-F5344CB8AC3E}">
        <p14:creationId xmlns:p14="http://schemas.microsoft.com/office/powerpoint/2010/main" val="274083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6</a:t>
            </a:fld>
            <a:endParaRPr lang="en-US"/>
          </a:p>
        </p:txBody>
      </p:sp>
    </p:spTree>
    <p:extLst>
      <p:ext uri="{BB962C8B-B14F-4D97-AF65-F5344CB8AC3E}">
        <p14:creationId xmlns:p14="http://schemas.microsoft.com/office/powerpoint/2010/main" val="300703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7</a:t>
            </a:fld>
            <a:endParaRPr lang="en-US"/>
          </a:p>
        </p:txBody>
      </p:sp>
    </p:spTree>
    <p:extLst>
      <p:ext uri="{BB962C8B-B14F-4D97-AF65-F5344CB8AC3E}">
        <p14:creationId xmlns:p14="http://schemas.microsoft.com/office/powerpoint/2010/main" val="130529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8</a:t>
            </a:fld>
            <a:endParaRPr lang="en-US"/>
          </a:p>
        </p:txBody>
      </p:sp>
    </p:spTree>
    <p:extLst>
      <p:ext uri="{BB962C8B-B14F-4D97-AF65-F5344CB8AC3E}">
        <p14:creationId xmlns:p14="http://schemas.microsoft.com/office/powerpoint/2010/main" val="3441057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this is mostly Next Steps because this project got mostly to the beginning of Exploratory Data Analysis.  </a:t>
            </a:r>
          </a:p>
          <a:p>
            <a:endParaRPr lang="en-US" dirty="0"/>
          </a:p>
          <a:p>
            <a:r>
              <a:rPr lang="en-US" dirty="0"/>
              <a:t>I see some metrics that seem promising but I think there is room to pull in more data sources.  </a:t>
            </a:r>
          </a:p>
          <a:p>
            <a:endParaRPr lang="en-US" dirty="0"/>
          </a:p>
          <a:p>
            <a:r>
              <a:rPr lang="en-US" dirty="0"/>
              <a:t>And then as I said before I would like to build a predictive model.</a:t>
            </a:r>
          </a:p>
          <a:p>
            <a:endParaRPr lang="en-US" dirty="0"/>
          </a:p>
          <a:p>
            <a:r>
              <a:rPr lang="en-US" dirty="0"/>
              <a:t>Finally there is more room for automation.  I do have a Cron job on AWS that is running a python job to update the data on a weekly basis but there are still manual steps involved in updating the app.</a:t>
            </a:r>
          </a:p>
        </p:txBody>
      </p:sp>
      <p:sp>
        <p:nvSpPr>
          <p:cNvPr id="4" name="Slide Number Placeholder 3"/>
          <p:cNvSpPr>
            <a:spLocks noGrp="1"/>
          </p:cNvSpPr>
          <p:nvPr>
            <p:ph type="sldNum" sz="quarter" idx="5"/>
          </p:nvPr>
        </p:nvSpPr>
        <p:spPr/>
        <p:txBody>
          <a:bodyPr/>
          <a:lstStyle/>
          <a:p>
            <a:fld id="{CB2D176A-024E-DB45-BF39-7443D6AFEFFB}" type="slidenum">
              <a:rPr lang="en-US" smtClean="0"/>
              <a:t>9</a:t>
            </a:fld>
            <a:endParaRPr lang="en-US"/>
          </a:p>
        </p:txBody>
      </p:sp>
    </p:spTree>
    <p:extLst>
      <p:ext uri="{BB962C8B-B14F-4D97-AF65-F5344CB8AC3E}">
        <p14:creationId xmlns:p14="http://schemas.microsoft.com/office/powerpoint/2010/main" val="72274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5EF7-E846-C040-A070-281DBEE2A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CB7968-C49D-9346-9D40-93AE76009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80820-6B6A-7648-839C-5A7320B7A9C8}"/>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52537682-9534-B240-A5C9-2C4E0B11C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844AE-9CDD-E646-B3ED-F1DFC4D694AE}"/>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32309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88D5-60E4-934C-B504-A674507144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301BC-075C-CB44-9BDC-9F523E832F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FC06-41FF-0F48-B030-6AF75187B9B9}"/>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347F17F8-11F1-2E4E-9656-731C5EE88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DDA51-CA3E-3640-8183-9B16D6A95243}"/>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50973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A6DB8-FEB6-1841-A5C1-006F1A1F31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12398-9ADE-524F-A7CD-CE7BC249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E99F3-F554-6B46-93A1-5B7CA130DBEB}"/>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89BCB658-ABFC-9344-97A7-113C5AB91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369D8-163B-4B42-AC74-F60FD950F0B7}"/>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13039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817F-5006-7D45-8723-CEA90EE47E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6F640-4A16-EC4D-8FC4-3DBEF91AC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D5709-7569-0649-9AF7-DC5043AC40F5}"/>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0C17220F-6F47-4C48-A721-15E0A475E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4B21A-C8A1-2041-A4D0-3CE1D2E25D71}"/>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58375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A737-31F9-1B40-870C-14063636B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281A8-C161-804E-AE99-E2155B9A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93FA7-BB0A-9F41-BAFC-EC8A6A952516}"/>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3B322128-1C1F-054A-88DC-FFDA42F7F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B7960-5A04-FE47-9374-1499AB53C477}"/>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890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84F8-0758-C549-B0B3-7C586130B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118E7D-84DF-0547-96E6-46996270F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3A98B-8D0F-DB48-845A-2C979DAE3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C60AB6-579E-D147-AB19-9BD6106D2A7F}"/>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6" name="Footer Placeholder 5">
            <a:extLst>
              <a:ext uri="{FF2B5EF4-FFF2-40B4-BE49-F238E27FC236}">
                <a16:creationId xmlns:a16="http://schemas.microsoft.com/office/drawing/2014/main" id="{C6C64540-1A08-3148-A14F-77C85BC38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2F478-533B-5F47-BCE0-22194854BE23}"/>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75439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B264-8C45-6848-B39E-9613A2DB4C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8240A-72E0-EF44-AA17-7AC173C05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A34CC-5B4A-7F4F-810D-2A36146251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1518C-B2D8-4942-82C1-829BBDBB9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92F1B-C7FE-EE4C-88E1-F12FAA7CA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693A9B-A2D8-524B-99FC-DFCB881C3E87}"/>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8" name="Footer Placeholder 7">
            <a:extLst>
              <a:ext uri="{FF2B5EF4-FFF2-40B4-BE49-F238E27FC236}">
                <a16:creationId xmlns:a16="http://schemas.microsoft.com/office/drawing/2014/main" id="{2743799D-A9A6-1C4E-82A7-768CD4C536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6008B4-4C79-5A42-8BD1-87AFECE5CFFC}"/>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89695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DD8-4AB0-4E47-94E4-660DF973B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04BF30-D5FC-624B-8918-2AD383B415A0}"/>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4" name="Footer Placeholder 3">
            <a:extLst>
              <a:ext uri="{FF2B5EF4-FFF2-40B4-BE49-F238E27FC236}">
                <a16:creationId xmlns:a16="http://schemas.microsoft.com/office/drawing/2014/main" id="{CD8BA4AB-73EF-2043-81F3-C4CFB2594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C6DC1-D159-E243-A3AE-E5E9D64E53A9}"/>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212736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B666B-ECF6-6B4B-B029-BFD876851A11}"/>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3" name="Footer Placeholder 2">
            <a:extLst>
              <a:ext uri="{FF2B5EF4-FFF2-40B4-BE49-F238E27FC236}">
                <a16:creationId xmlns:a16="http://schemas.microsoft.com/office/drawing/2014/main" id="{8E5E585D-9A11-7248-97F8-F6DE3C0B3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4A69A2-AD39-304C-ACC7-8675D3417A92}"/>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188356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4A36-848D-0845-8AA1-5333849B1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C9224-F331-6F47-8725-A5FD987EB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605B1-47AB-8E49-AE41-83BCDECF4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E3D39-ADBC-0941-BCD4-4835DE401EAF}"/>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6" name="Footer Placeholder 5">
            <a:extLst>
              <a:ext uri="{FF2B5EF4-FFF2-40B4-BE49-F238E27FC236}">
                <a16:creationId xmlns:a16="http://schemas.microsoft.com/office/drawing/2014/main" id="{8E7D0018-C1B6-A347-9D9A-5272456B9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2B33-64D5-0D45-A6F2-9F3BA2320184}"/>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385969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1C2C-841D-534E-8ABB-2806645BF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A03C3-0BCB-2E41-A571-9090740EB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B5DA8-C0A3-404E-A9F7-73E63E515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6DEF7-4DF2-394D-AE68-2FD58CC15C02}"/>
              </a:ext>
            </a:extLst>
          </p:cNvPr>
          <p:cNvSpPr>
            <a:spLocks noGrp="1"/>
          </p:cNvSpPr>
          <p:nvPr>
            <p:ph type="dt" sz="half" idx="10"/>
          </p:nvPr>
        </p:nvSpPr>
        <p:spPr/>
        <p:txBody>
          <a:bodyPr/>
          <a:lstStyle/>
          <a:p>
            <a:fld id="{E30546AC-4E2E-164F-93F3-54AD2A76C9F8}" type="datetimeFigureOut">
              <a:rPr lang="en-US" smtClean="0"/>
              <a:t>9/6/22</a:t>
            </a:fld>
            <a:endParaRPr lang="en-US"/>
          </a:p>
        </p:txBody>
      </p:sp>
      <p:sp>
        <p:nvSpPr>
          <p:cNvPr id="6" name="Footer Placeholder 5">
            <a:extLst>
              <a:ext uri="{FF2B5EF4-FFF2-40B4-BE49-F238E27FC236}">
                <a16:creationId xmlns:a16="http://schemas.microsoft.com/office/drawing/2014/main" id="{02A8A860-9C3C-5A45-A6C0-78FB27CA0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1DB14-B499-F64A-B967-9688DA1C6500}"/>
              </a:ext>
            </a:extLst>
          </p:cNvPr>
          <p:cNvSpPr>
            <a:spLocks noGrp="1"/>
          </p:cNvSpPr>
          <p:nvPr>
            <p:ph type="sldNum" sz="quarter" idx="12"/>
          </p:nvPr>
        </p:nvSpPr>
        <p:spPr/>
        <p:txBody>
          <a:bodyPr/>
          <a:lstStyle/>
          <a:p>
            <a:fld id="{AF65806C-521D-0448-AD14-EB9CC4B1A210}" type="slidenum">
              <a:rPr lang="en-US" smtClean="0"/>
              <a:t>‹#›</a:t>
            </a:fld>
            <a:endParaRPr lang="en-US"/>
          </a:p>
        </p:txBody>
      </p:sp>
    </p:spTree>
    <p:extLst>
      <p:ext uri="{BB962C8B-B14F-4D97-AF65-F5344CB8AC3E}">
        <p14:creationId xmlns:p14="http://schemas.microsoft.com/office/powerpoint/2010/main" val="411980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BC3F1-93A8-3D43-A525-D0DD3178C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A1A0B2-9C28-E84E-90DC-B653389B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D5497-BBB4-D646-A929-B87CE07A6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546AC-4E2E-164F-93F3-54AD2A76C9F8}" type="datetimeFigureOut">
              <a:rPr lang="en-US" smtClean="0"/>
              <a:t>9/6/22</a:t>
            </a:fld>
            <a:endParaRPr lang="en-US"/>
          </a:p>
        </p:txBody>
      </p:sp>
      <p:sp>
        <p:nvSpPr>
          <p:cNvPr id="5" name="Footer Placeholder 4">
            <a:extLst>
              <a:ext uri="{FF2B5EF4-FFF2-40B4-BE49-F238E27FC236}">
                <a16:creationId xmlns:a16="http://schemas.microsoft.com/office/drawing/2014/main" id="{824C7AC4-24F6-904C-94FD-6C9B35173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0359FF-C128-3145-8565-F373A97A0C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5806C-521D-0448-AD14-EB9CC4B1A210}" type="slidenum">
              <a:rPr lang="en-US" smtClean="0"/>
              <a:t>‹#›</a:t>
            </a:fld>
            <a:endParaRPr lang="en-US"/>
          </a:p>
        </p:txBody>
      </p:sp>
    </p:spTree>
    <p:extLst>
      <p:ext uri="{BB962C8B-B14F-4D97-AF65-F5344CB8AC3E}">
        <p14:creationId xmlns:p14="http://schemas.microsoft.com/office/powerpoint/2010/main" val="81314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6975D-1B86-4A41-A9E8-1911B20178CE}"/>
              </a:ext>
            </a:extLst>
          </p:cNvPr>
          <p:cNvSpPr>
            <a:spLocks noGrp="1"/>
          </p:cNvSpPr>
          <p:nvPr>
            <p:ph type="ctrTitle"/>
          </p:nvPr>
        </p:nvSpPr>
        <p:spPr>
          <a:xfrm>
            <a:off x="1524000" y="186943"/>
            <a:ext cx="9144000" cy="158807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chor="ctr">
            <a:normAutofit/>
          </a:bodyPr>
          <a:lstStyle/>
          <a:p>
            <a:r>
              <a:rPr lang="en-US" sz="4800" dirty="0"/>
              <a:t>Census Income Data</a:t>
            </a:r>
          </a:p>
        </p:txBody>
      </p:sp>
      <p:sp>
        <p:nvSpPr>
          <p:cNvPr id="3" name="Subtitle 2">
            <a:extLst>
              <a:ext uri="{FF2B5EF4-FFF2-40B4-BE49-F238E27FC236}">
                <a16:creationId xmlns:a16="http://schemas.microsoft.com/office/drawing/2014/main" id="{8C261BF3-8ED1-9C4A-8784-86CCC64A3DAD}"/>
              </a:ext>
            </a:extLst>
          </p:cNvPr>
          <p:cNvSpPr>
            <a:spLocks noGrp="1"/>
          </p:cNvSpPr>
          <p:nvPr>
            <p:ph type="subTitle" idx="1"/>
          </p:nvPr>
        </p:nvSpPr>
        <p:spPr>
          <a:xfrm>
            <a:off x="1524000" y="3128681"/>
            <a:ext cx="9144000" cy="2809663"/>
          </a:xfrm>
        </p:spPr>
        <p:style>
          <a:lnRef idx="2">
            <a:schemeClr val="accent5"/>
          </a:lnRef>
          <a:fillRef idx="1">
            <a:schemeClr val="lt1"/>
          </a:fillRef>
          <a:effectRef idx="0">
            <a:schemeClr val="accent5"/>
          </a:effectRef>
          <a:fontRef idx="minor">
            <a:schemeClr val="dk1"/>
          </a:fontRef>
        </p:style>
        <p:txBody>
          <a:bodyPr>
            <a:normAutofit/>
          </a:bodyPr>
          <a:lstStyle/>
          <a:p>
            <a:pPr algn="l"/>
            <a:r>
              <a:rPr lang="en-US" dirty="0"/>
              <a:t>Motivation:</a:t>
            </a:r>
          </a:p>
          <a:p>
            <a:pPr algn="l"/>
            <a:r>
              <a:rPr lang="en-US" dirty="0"/>
              <a:t>Can we accurately predict a person’s income from their demographic information such as age, education, marital status.</a:t>
            </a:r>
          </a:p>
          <a:p>
            <a:pPr algn="l"/>
            <a:r>
              <a:rPr lang="en-US" dirty="0"/>
              <a:t>Objectives:</a:t>
            </a:r>
          </a:p>
          <a:p>
            <a:pPr algn="l"/>
            <a:r>
              <a:rPr lang="en-US" dirty="0"/>
              <a:t>Build a model to best predict whether a person’s income will be less than or greater than $50K based on their census data.</a:t>
            </a:r>
          </a:p>
          <a:p>
            <a:pPr algn="l"/>
            <a:endParaRPr lang="en-US" dirty="0"/>
          </a:p>
          <a:p>
            <a:pPr algn="l"/>
            <a:endParaRPr lang="en-US" dirty="0"/>
          </a:p>
          <a:p>
            <a:endParaRPr lang="en-US" dirty="0"/>
          </a:p>
        </p:txBody>
      </p:sp>
    </p:spTree>
    <p:extLst>
      <p:ext uri="{BB962C8B-B14F-4D97-AF65-F5344CB8AC3E}">
        <p14:creationId xmlns:p14="http://schemas.microsoft.com/office/powerpoint/2010/main" val="224412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Confusion Matrixes – </a:t>
            </a:r>
            <a:r>
              <a:rPr lang="en-US" dirty="0" err="1"/>
              <a:t>Knn</a:t>
            </a:r>
            <a:endParaRPr lang="en-US" dirty="0"/>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4486614"/>
            <a:ext cx="5257800" cy="1526941"/>
          </a:xfrm>
        </p:spPr>
        <p:txBody>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56BCFBA2-F56E-42A7-4E1D-AF63E16F8AD5}"/>
              </a:ext>
            </a:extLst>
          </p:cNvPr>
          <p:cNvSpPr txBox="1"/>
          <p:nvPr/>
        </p:nvSpPr>
        <p:spPr>
          <a:xfrm>
            <a:off x="1829380" y="2456507"/>
            <a:ext cx="3048000" cy="369332"/>
          </a:xfrm>
          <a:prstGeom prst="rect">
            <a:avLst/>
          </a:prstGeom>
          <a:noFill/>
        </p:spPr>
        <p:txBody>
          <a:bodyPr wrap="square" rtlCol="0">
            <a:spAutoFit/>
          </a:bodyPr>
          <a:lstStyle/>
          <a:p>
            <a:r>
              <a:rPr lang="en-US" dirty="0" err="1"/>
              <a:t>Knn</a:t>
            </a:r>
            <a:endParaRPr lang="en-US" dirty="0"/>
          </a:p>
        </p:txBody>
      </p:sp>
      <p:pic>
        <p:nvPicPr>
          <p:cNvPr id="4098" name="Picture 2">
            <a:extLst>
              <a:ext uri="{FF2B5EF4-FFF2-40B4-BE49-F238E27FC236}">
                <a16:creationId xmlns:a16="http://schemas.microsoft.com/office/drawing/2014/main" id="{F7DC7AD0-A7EC-3F3D-B9C4-539DB8449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220770"/>
            <a:ext cx="42576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5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Metrics with Optimize Weight in </a:t>
            </a:r>
            <a:r>
              <a:rPr lang="en-US" dirty="0" err="1"/>
              <a:t>XGBoost</a:t>
            </a:r>
            <a:endParaRPr lang="en-US" dirty="0"/>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4486614"/>
            <a:ext cx="5257800" cy="1526941"/>
          </a:xfrm>
        </p:spPr>
        <p:txBody>
          <a:bodyPr/>
          <a:lstStyle/>
          <a:p>
            <a:endParaRPr lang="en-US" dirty="0"/>
          </a:p>
          <a:p>
            <a:pPr marL="0" indent="0">
              <a:buNone/>
            </a:pPr>
            <a:endParaRPr lang="en-US" dirty="0"/>
          </a:p>
        </p:txBody>
      </p:sp>
      <p:sp>
        <p:nvSpPr>
          <p:cNvPr id="6" name="TextBox 5">
            <a:extLst>
              <a:ext uri="{FF2B5EF4-FFF2-40B4-BE49-F238E27FC236}">
                <a16:creationId xmlns:a16="http://schemas.microsoft.com/office/drawing/2014/main" id="{EC0D3859-13CC-5127-B402-F4B261DD84AE}"/>
              </a:ext>
            </a:extLst>
          </p:cNvPr>
          <p:cNvSpPr txBox="1"/>
          <p:nvPr/>
        </p:nvSpPr>
        <p:spPr>
          <a:xfrm>
            <a:off x="3048755" y="3108098"/>
            <a:ext cx="6097508" cy="646331"/>
          </a:xfrm>
          <a:prstGeom prst="rect">
            <a:avLst/>
          </a:prstGeom>
          <a:noFill/>
        </p:spPr>
        <p:txBody>
          <a:bodyPr wrap="square">
            <a:spAutoFit/>
          </a:bodyPr>
          <a:lstStyle/>
          <a:p>
            <a:br>
              <a:rPr lang="en-US" dirty="0"/>
            </a:br>
            <a:endParaRPr lang="en-US" dirty="0"/>
          </a:p>
        </p:txBody>
      </p:sp>
      <p:pic>
        <p:nvPicPr>
          <p:cNvPr id="5122" name="Picture 2">
            <a:extLst>
              <a:ext uri="{FF2B5EF4-FFF2-40B4-BE49-F238E27FC236}">
                <a16:creationId xmlns:a16="http://schemas.microsoft.com/office/drawing/2014/main" id="{DBE21A98-45AC-949C-7949-F944DC553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259" y="1585965"/>
            <a:ext cx="7197481" cy="490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04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dirty="0"/>
              <a:t>Metrics with Optimize Weight – Log Regression</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4486614"/>
            <a:ext cx="5257800" cy="1526941"/>
          </a:xfrm>
        </p:spPr>
        <p:txBody>
          <a:bodyPr/>
          <a:lstStyle/>
          <a:p>
            <a:endParaRPr lang="en-US" dirty="0"/>
          </a:p>
          <a:p>
            <a:pPr marL="0" indent="0">
              <a:buNone/>
            </a:pPr>
            <a:endParaRPr lang="en-US" dirty="0"/>
          </a:p>
        </p:txBody>
      </p:sp>
      <p:pic>
        <p:nvPicPr>
          <p:cNvPr id="6146" name="Picture 2">
            <a:extLst>
              <a:ext uri="{FF2B5EF4-FFF2-40B4-BE49-F238E27FC236}">
                <a16:creationId xmlns:a16="http://schemas.microsoft.com/office/drawing/2014/main" id="{0FD664D2-717B-F883-1027-EAF02221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1382" y="1912080"/>
            <a:ext cx="6869235" cy="468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99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2352-27FC-CB41-B715-F022233FEE7F}"/>
              </a:ext>
            </a:extLst>
          </p:cNvPr>
          <p:cNvSpPr>
            <a:spLocks noGrp="1"/>
          </p:cNvSpPr>
          <p:nvPr>
            <p:ph type="title"/>
          </p:nvPr>
        </p:nvSpPr>
        <p:spPr>
          <a:xfrm>
            <a:off x="690693" y="367667"/>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Data and Tools</a:t>
            </a:r>
          </a:p>
        </p:txBody>
      </p:sp>
      <p:sp>
        <p:nvSpPr>
          <p:cNvPr id="3" name="Content Placeholder 2">
            <a:extLst>
              <a:ext uri="{FF2B5EF4-FFF2-40B4-BE49-F238E27FC236}">
                <a16:creationId xmlns:a16="http://schemas.microsoft.com/office/drawing/2014/main" id="{5B87D6C2-0B44-7649-8DC8-79F74DA5A78B}"/>
              </a:ext>
            </a:extLst>
          </p:cNvPr>
          <p:cNvSpPr>
            <a:spLocks noGrp="1"/>
          </p:cNvSpPr>
          <p:nvPr>
            <p:ph idx="1"/>
          </p:nvPr>
        </p:nvSpPr>
        <p:spPr>
          <a:xfrm>
            <a:off x="838200" y="1825625"/>
            <a:ext cx="10515600" cy="4869465"/>
          </a:xfrm>
        </p:spPr>
        <p:txBody>
          <a:bodyPr>
            <a:normAutofit/>
          </a:bodyPr>
          <a:lstStyle/>
          <a:p>
            <a:pPr marL="0" indent="0">
              <a:buNone/>
            </a:pPr>
            <a:endParaRPr lang="en-US" dirty="0"/>
          </a:p>
          <a:p>
            <a:pPr marL="0" indent="0">
              <a:buNone/>
            </a:pPr>
            <a:r>
              <a:rPr lang="en-US" dirty="0"/>
              <a:t> </a:t>
            </a:r>
          </a:p>
        </p:txBody>
      </p:sp>
      <p:pic>
        <p:nvPicPr>
          <p:cNvPr id="9" name="Picture 8">
            <a:extLst>
              <a:ext uri="{FF2B5EF4-FFF2-40B4-BE49-F238E27FC236}">
                <a16:creationId xmlns:a16="http://schemas.microsoft.com/office/drawing/2014/main" id="{45F00D1D-52A7-F5F0-2311-637C0990F752}"/>
              </a:ext>
            </a:extLst>
          </p:cNvPr>
          <p:cNvPicPr>
            <a:picLocks noChangeAspect="1"/>
          </p:cNvPicPr>
          <p:nvPr/>
        </p:nvPicPr>
        <p:blipFill>
          <a:blip r:embed="rId3"/>
          <a:stretch>
            <a:fillRect/>
          </a:stretch>
        </p:blipFill>
        <p:spPr>
          <a:xfrm>
            <a:off x="690693" y="1953093"/>
            <a:ext cx="4656015" cy="4537240"/>
          </a:xfrm>
          <a:prstGeom prst="rect">
            <a:avLst/>
          </a:prstGeom>
        </p:spPr>
      </p:pic>
      <p:pic>
        <p:nvPicPr>
          <p:cNvPr id="13" name="Graphic 12">
            <a:extLst>
              <a:ext uri="{FF2B5EF4-FFF2-40B4-BE49-F238E27FC236}">
                <a16:creationId xmlns:a16="http://schemas.microsoft.com/office/drawing/2014/main" id="{06DE02F1-8ABB-90A6-581B-283A6717B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8044" y="1953093"/>
            <a:ext cx="2462210" cy="994508"/>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09ABF938-7662-C3ED-AC07-4842058FBB0E}"/>
              </a:ext>
            </a:extLst>
          </p:cNvPr>
          <p:cNvPicPr>
            <a:picLocks noChangeAspect="1"/>
          </p:cNvPicPr>
          <p:nvPr/>
        </p:nvPicPr>
        <p:blipFill>
          <a:blip r:embed="rId6"/>
          <a:stretch>
            <a:fillRect/>
          </a:stretch>
        </p:blipFill>
        <p:spPr>
          <a:xfrm>
            <a:off x="5948492" y="3246147"/>
            <a:ext cx="2462209" cy="884856"/>
          </a:xfrm>
          <a:prstGeom prst="rect">
            <a:avLst/>
          </a:prstGeom>
        </p:spPr>
      </p:pic>
      <p:pic>
        <p:nvPicPr>
          <p:cNvPr id="18" name="Picture 17" descr="A picture containing text, tableware, dishware, plate&#10;&#10;Description automatically generated">
            <a:extLst>
              <a:ext uri="{FF2B5EF4-FFF2-40B4-BE49-F238E27FC236}">
                <a16:creationId xmlns:a16="http://schemas.microsoft.com/office/drawing/2014/main" id="{2B117D39-9D36-B861-146E-38D773C246E3}"/>
              </a:ext>
            </a:extLst>
          </p:cNvPr>
          <p:cNvPicPr>
            <a:picLocks noChangeAspect="1"/>
          </p:cNvPicPr>
          <p:nvPr/>
        </p:nvPicPr>
        <p:blipFill>
          <a:blip r:embed="rId7"/>
          <a:stretch>
            <a:fillRect/>
          </a:stretch>
        </p:blipFill>
        <p:spPr>
          <a:xfrm>
            <a:off x="5946659" y="4368123"/>
            <a:ext cx="2584454" cy="994508"/>
          </a:xfrm>
          <a:prstGeom prst="rect">
            <a:avLst/>
          </a:prstGeom>
        </p:spPr>
      </p:pic>
      <p:pic>
        <p:nvPicPr>
          <p:cNvPr id="20" name="Graphic 19">
            <a:extLst>
              <a:ext uri="{FF2B5EF4-FFF2-40B4-BE49-F238E27FC236}">
                <a16:creationId xmlns:a16="http://schemas.microsoft.com/office/drawing/2014/main" id="{220CB53E-45CF-71B1-87D1-47BB847444F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95679" y="2927856"/>
            <a:ext cx="3084060" cy="884856"/>
          </a:xfrm>
          <a:prstGeom prst="rect">
            <a:avLst/>
          </a:prstGeom>
        </p:spPr>
      </p:pic>
      <p:pic>
        <p:nvPicPr>
          <p:cNvPr id="22" name="Graphic 21">
            <a:extLst>
              <a:ext uri="{FF2B5EF4-FFF2-40B4-BE49-F238E27FC236}">
                <a16:creationId xmlns:a16="http://schemas.microsoft.com/office/drawing/2014/main" id="{DBFB1BB2-1742-BA96-F76A-E6DC019122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485" y="4131003"/>
            <a:ext cx="2925013" cy="702003"/>
          </a:xfrm>
          <a:prstGeom prst="rect">
            <a:avLst/>
          </a:prstGeom>
        </p:spPr>
      </p:pic>
    </p:spTree>
    <p:extLst>
      <p:ext uri="{BB962C8B-B14F-4D97-AF65-F5344CB8AC3E}">
        <p14:creationId xmlns:p14="http://schemas.microsoft.com/office/powerpoint/2010/main" val="350487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CD37-B647-7647-BE5B-82BC736A74D0}"/>
              </a:ext>
            </a:extLst>
          </p:cNvPr>
          <p:cNvSpPr>
            <a:spLocks noGrp="1"/>
          </p:cNvSpPr>
          <p:nvPr>
            <p:ph type="title"/>
          </p:nvPr>
        </p:nvSpPr>
        <p:spPr>
          <a:xfrm>
            <a:off x="286871" y="365125"/>
            <a:ext cx="11609294"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Processing Data and Feature Engineering</a:t>
            </a:r>
          </a:p>
        </p:txBody>
      </p:sp>
      <p:sp>
        <p:nvSpPr>
          <p:cNvPr id="9" name="TextBox 8">
            <a:extLst>
              <a:ext uri="{FF2B5EF4-FFF2-40B4-BE49-F238E27FC236}">
                <a16:creationId xmlns:a16="http://schemas.microsoft.com/office/drawing/2014/main" id="{2D52B80F-5CC5-0440-8DEA-EF04EDDA938D}"/>
              </a:ext>
            </a:extLst>
          </p:cNvPr>
          <p:cNvSpPr txBox="1"/>
          <p:nvPr/>
        </p:nvSpPr>
        <p:spPr>
          <a:xfrm>
            <a:off x="286871" y="2247179"/>
            <a:ext cx="2837793" cy="3970318"/>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buFont typeface="Wingdings" pitchFamily="2" charset="2"/>
              <a:buChar char="§"/>
            </a:pPr>
            <a:r>
              <a:rPr lang="en-US" dirty="0"/>
              <a:t>Cleaned Data removed 10 lines of nulls</a:t>
            </a:r>
          </a:p>
          <a:p>
            <a:pPr marL="342900" indent="-342900">
              <a:buFont typeface="Wingdings" pitchFamily="2" charset="2"/>
              <a:buChar char="§"/>
            </a:pPr>
            <a:endParaRPr lang="en-US" dirty="0"/>
          </a:p>
          <a:p>
            <a:pPr marL="342900" indent="-342900">
              <a:buFont typeface="Wingdings" pitchFamily="2" charset="2"/>
              <a:buChar char="§"/>
            </a:pPr>
            <a:r>
              <a:rPr lang="en-US" dirty="0"/>
              <a:t>Scaled Data for K-nearest neighbors</a:t>
            </a:r>
          </a:p>
          <a:p>
            <a:pPr marL="342900" indent="-342900">
              <a:buFont typeface="Wingdings" pitchFamily="2" charset="2"/>
              <a:buChar char="§"/>
            </a:pPr>
            <a:endParaRPr lang="en-US" dirty="0"/>
          </a:p>
          <a:p>
            <a:pPr marL="342900" indent="-342900">
              <a:buFont typeface="Wingdings" pitchFamily="2" charset="2"/>
              <a:buChar char="§"/>
            </a:pPr>
            <a:r>
              <a:rPr lang="en-US" dirty="0"/>
              <a:t>Created dummy columns to convert categorical data</a:t>
            </a:r>
          </a:p>
          <a:p>
            <a:endParaRPr lang="en-US" dirty="0"/>
          </a:p>
          <a:p>
            <a:pPr marL="342900" indent="-342900">
              <a:buFont typeface="Wingdings" pitchFamily="2" charset="2"/>
              <a:buChar char="§"/>
            </a:pPr>
            <a:r>
              <a:rPr lang="en-US" dirty="0"/>
              <a:t>Converted &gt;= $50K to 1 and &lt; $50K to 0</a:t>
            </a:r>
          </a:p>
          <a:p>
            <a:endParaRPr lang="en-US" dirty="0"/>
          </a:p>
          <a:p>
            <a:endParaRPr lang="en-US" dirty="0"/>
          </a:p>
        </p:txBody>
      </p:sp>
      <p:pic>
        <p:nvPicPr>
          <p:cNvPr id="3" name="Picture 2">
            <a:extLst>
              <a:ext uri="{FF2B5EF4-FFF2-40B4-BE49-F238E27FC236}">
                <a16:creationId xmlns:a16="http://schemas.microsoft.com/office/drawing/2014/main" id="{25667006-62F5-56BB-7AD1-494F5DDA471C}"/>
              </a:ext>
            </a:extLst>
          </p:cNvPr>
          <p:cNvPicPr>
            <a:picLocks noChangeAspect="1"/>
          </p:cNvPicPr>
          <p:nvPr/>
        </p:nvPicPr>
        <p:blipFill>
          <a:blip r:embed="rId3"/>
          <a:stretch>
            <a:fillRect/>
          </a:stretch>
        </p:blipFill>
        <p:spPr>
          <a:xfrm>
            <a:off x="3511550" y="3027936"/>
            <a:ext cx="8290649" cy="1961406"/>
          </a:xfrm>
          <a:prstGeom prst="rect">
            <a:avLst/>
          </a:prstGeom>
        </p:spPr>
      </p:pic>
    </p:spTree>
    <p:extLst>
      <p:ext uri="{BB962C8B-B14F-4D97-AF65-F5344CB8AC3E}">
        <p14:creationId xmlns:p14="http://schemas.microsoft.com/office/powerpoint/2010/main" val="34700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651C-B2BD-C943-A6DB-CF097787FF0C}"/>
              </a:ext>
            </a:extLst>
          </p:cNvPr>
          <p:cNvSpPr>
            <a:spLocks noGrp="1"/>
          </p:cNvSpPr>
          <p:nvPr>
            <p:ph type="title"/>
          </p:nvPr>
        </p:nvSpPr>
        <p:spPr>
          <a:xfrm>
            <a:off x="838200" y="365125"/>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Model Comparison</a:t>
            </a:r>
          </a:p>
        </p:txBody>
      </p:sp>
      <p:graphicFrame>
        <p:nvGraphicFramePr>
          <p:cNvPr id="6" name="Table 7">
            <a:extLst>
              <a:ext uri="{FF2B5EF4-FFF2-40B4-BE49-F238E27FC236}">
                <a16:creationId xmlns:a16="http://schemas.microsoft.com/office/drawing/2014/main" id="{D7205799-9F7C-516B-252F-103C467D4677}"/>
              </a:ext>
            </a:extLst>
          </p:cNvPr>
          <p:cNvGraphicFramePr>
            <a:graphicFrameLocks noGrp="1"/>
          </p:cNvGraphicFramePr>
          <p:nvPr>
            <p:ph idx="1"/>
            <p:extLst>
              <p:ext uri="{D42A27DB-BD31-4B8C-83A1-F6EECF244321}">
                <p14:modId xmlns:p14="http://schemas.microsoft.com/office/powerpoint/2010/main" val="1137759934"/>
              </p:ext>
            </p:extLst>
          </p:nvPr>
        </p:nvGraphicFramePr>
        <p:xfrm>
          <a:off x="838200" y="2172831"/>
          <a:ext cx="10515596" cy="3722911"/>
        </p:xfrm>
        <a:graphic>
          <a:graphicData uri="http://schemas.openxmlformats.org/drawingml/2006/table">
            <a:tbl>
              <a:tblPr firstRow="1" bandRow="1">
                <a:tableStyleId>{21E4AEA4-8DFA-4A89-87EB-49C32662AFE0}</a:tableStyleId>
              </a:tblPr>
              <a:tblGrid>
                <a:gridCol w="1502228">
                  <a:extLst>
                    <a:ext uri="{9D8B030D-6E8A-4147-A177-3AD203B41FA5}">
                      <a16:colId xmlns:a16="http://schemas.microsoft.com/office/drawing/2014/main" val="3504087618"/>
                    </a:ext>
                  </a:extLst>
                </a:gridCol>
                <a:gridCol w="1502228">
                  <a:extLst>
                    <a:ext uri="{9D8B030D-6E8A-4147-A177-3AD203B41FA5}">
                      <a16:colId xmlns:a16="http://schemas.microsoft.com/office/drawing/2014/main" val="3816104282"/>
                    </a:ext>
                  </a:extLst>
                </a:gridCol>
                <a:gridCol w="1502228">
                  <a:extLst>
                    <a:ext uri="{9D8B030D-6E8A-4147-A177-3AD203B41FA5}">
                      <a16:colId xmlns:a16="http://schemas.microsoft.com/office/drawing/2014/main" val="3373396481"/>
                    </a:ext>
                  </a:extLst>
                </a:gridCol>
                <a:gridCol w="1502228">
                  <a:extLst>
                    <a:ext uri="{9D8B030D-6E8A-4147-A177-3AD203B41FA5}">
                      <a16:colId xmlns:a16="http://schemas.microsoft.com/office/drawing/2014/main" val="1139135812"/>
                    </a:ext>
                  </a:extLst>
                </a:gridCol>
                <a:gridCol w="1502228">
                  <a:extLst>
                    <a:ext uri="{9D8B030D-6E8A-4147-A177-3AD203B41FA5}">
                      <a16:colId xmlns:a16="http://schemas.microsoft.com/office/drawing/2014/main" val="1754096455"/>
                    </a:ext>
                  </a:extLst>
                </a:gridCol>
                <a:gridCol w="1502228">
                  <a:extLst>
                    <a:ext uri="{9D8B030D-6E8A-4147-A177-3AD203B41FA5}">
                      <a16:colId xmlns:a16="http://schemas.microsoft.com/office/drawing/2014/main" val="3058054938"/>
                    </a:ext>
                  </a:extLst>
                </a:gridCol>
                <a:gridCol w="1502228">
                  <a:extLst>
                    <a:ext uri="{9D8B030D-6E8A-4147-A177-3AD203B41FA5}">
                      <a16:colId xmlns:a16="http://schemas.microsoft.com/office/drawing/2014/main" val="299547805"/>
                    </a:ext>
                  </a:extLst>
                </a:gridCol>
              </a:tblGrid>
              <a:tr h="1069277">
                <a:tc>
                  <a:txBody>
                    <a:bodyPr/>
                    <a:lstStyle/>
                    <a:p>
                      <a:endParaRPr lang="en-US" dirty="0"/>
                    </a:p>
                  </a:txBody>
                  <a:tcPr/>
                </a:tc>
                <a:tc>
                  <a:txBody>
                    <a:bodyPr/>
                    <a:lstStyle/>
                    <a:p>
                      <a:r>
                        <a:rPr lang="en-US" dirty="0"/>
                        <a:t>K nearest neighbor</a:t>
                      </a:r>
                    </a:p>
                  </a:txBody>
                  <a:tcPr/>
                </a:tc>
                <a:tc>
                  <a:txBody>
                    <a:bodyPr/>
                    <a:lstStyle/>
                    <a:p>
                      <a:r>
                        <a:rPr lang="en-US" dirty="0"/>
                        <a:t>Logistic Regression</a:t>
                      </a:r>
                    </a:p>
                  </a:txBody>
                  <a:tcPr/>
                </a:tc>
                <a:tc>
                  <a:txBody>
                    <a:bodyPr/>
                    <a:lstStyle/>
                    <a:p>
                      <a:r>
                        <a:rPr lang="en-US" dirty="0"/>
                        <a:t>Decision Tree</a:t>
                      </a:r>
                    </a:p>
                  </a:txBody>
                  <a:tcPr/>
                </a:tc>
                <a:tc>
                  <a:txBody>
                    <a:bodyPr/>
                    <a:lstStyle/>
                    <a:p>
                      <a:r>
                        <a:rPr lang="en-US" dirty="0"/>
                        <a:t>Random Forest</a:t>
                      </a:r>
                    </a:p>
                  </a:txBody>
                  <a:tcPr/>
                </a:tc>
                <a:tc>
                  <a:txBody>
                    <a:bodyPr/>
                    <a:lstStyle/>
                    <a:p>
                      <a:r>
                        <a:rPr lang="en-US" dirty="0"/>
                        <a:t>Extra Trees</a:t>
                      </a:r>
                    </a:p>
                  </a:txBody>
                  <a:tcPr/>
                </a:tc>
                <a:tc>
                  <a:txBody>
                    <a:bodyPr/>
                    <a:lstStyle/>
                    <a:p>
                      <a:r>
                        <a:rPr lang="en-US" dirty="0"/>
                        <a:t>XG Boost</a:t>
                      </a:r>
                    </a:p>
                    <a:p>
                      <a:endParaRPr lang="en-US" dirty="0"/>
                    </a:p>
                  </a:txBody>
                  <a:tcPr/>
                </a:tc>
                <a:extLst>
                  <a:ext uri="{0D108BD9-81ED-4DB2-BD59-A6C34878D82A}">
                    <a16:rowId xmlns:a16="http://schemas.microsoft.com/office/drawing/2014/main" val="3562054836"/>
                  </a:ext>
                </a:extLst>
              </a:tr>
              <a:tr h="515080">
                <a:tc>
                  <a:txBody>
                    <a:bodyPr/>
                    <a:lstStyle/>
                    <a:p>
                      <a:r>
                        <a:rPr lang="en-US" dirty="0"/>
                        <a:t>Optimized for</a:t>
                      </a:r>
                    </a:p>
                  </a:txBody>
                  <a:tcPr/>
                </a:tc>
                <a:tc>
                  <a:txBody>
                    <a:bodyPr/>
                    <a:lstStyle/>
                    <a:p>
                      <a:r>
                        <a:rPr lang="en-US" dirty="0" err="1"/>
                        <a:t>N_neighbors</a:t>
                      </a:r>
                      <a:endParaRPr lang="en-US" dirty="0"/>
                    </a:p>
                  </a:txBody>
                  <a:tcPr/>
                </a:tc>
                <a:tc>
                  <a:txBody>
                    <a:bodyPr/>
                    <a:lstStyle/>
                    <a:p>
                      <a:r>
                        <a:rPr lang="en-US" dirty="0" err="1"/>
                        <a:t>Class_weight</a:t>
                      </a:r>
                      <a:endParaRPr lang="en-US" dirty="0"/>
                    </a:p>
                  </a:txBody>
                  <a:tcPr/>
                </a:tc>
                <a:tc>
                  <a:txBody>
                    <a:bodyPr/>
                    <a:lstStyle/>
                    <a:p>
                      <a:r>
                        <a:rPr lang="en-US" dirty="0" err="1"/>
                        <a:t>Max_depth</a:t>
                      </a:r>
                      <a:endParaRPr lang="en-US" dirty="0"/>
                    </a:p>
                  </a:txBody>
                  <a:tcPr/>
                </a:tc>
                <a:tc>
                  <a:txBody>
                    <a:bodyPr/>
                    <a:lstStyle/>
                    <a:p>
                      <a:r>
                        <a:rPr lang="en-US" dirty="0" err="1"/>
                        <a:t>Max_depth</a:t>
                      </a:r>
                      <a:endParaRPr lang="en-US" dirty="0"/>
                    </a:p>
                  </a:txBody>
                  <a:tcPr/>
                </a:tc>
                <a:tc>
                  <a:txBody>
                    <a:bodyPr/>
                    <a:lstStyle/>
                    <a:p>
                      <a:r>
                        <a:rPr lang="en-US" dirty="0" err="1"/>
                        <a:t>Max_depth</a:t>
                      </a:r>
                      <a:endParaRPr lang="en-US" dirty="0"/>
                    </a:p>
                  </a:txBody>
                  <a:tcPr/>
                </a:tc>
                <a:tc>
                  <a:txBody>
                    <a:bodyPr/>
                    <a:lstStyle/>
                    <a:p>
                      <a:r>
                        <a:rPr lang="en-US" dirty="0" err="1"/>
                        <a:t>Class_weight</a:t>
                      </a:r>
                      <a:endParaRPr lang="en-US" dirty="0"/>
                    </a:p>
                  </a:txBody>
                  <a:tcPr/>
                </a:tc>
                <a:extLst>
                  <a:ext uri="{0D108BD9-81ED-4DB2-BD59-A6C34878D82A}">
                    <a16:rowId xmlns:a16="http://schemas.microsoft.com/office/drawing/2014/main" val="1755175620"/>
                  </a:ext>
                </a:extLst>
              </a:tr>
              <a:tr h="1069277">
                <a:tc>
                  <a:txBody>
                    <a:bodyPr/>
                    <a:lstStyle/>
                    <a:p>
                      <a:pPr lvl="0" algn="ctr"/>
                      <a:r>
                        <a:rPr lang="en-US" dirty="0"/>
                        <a:t>Accuracy</a:t>
                      </a:r>
                    </a:p>
                  </a:txBody>
                  <a:tcPr/>
                </a:tc>
                <a:tc>
                  <a:txBody>
                    <a:bodyPr/>
                    <a:lstStyle/>
                    <a:p>
                      <a:pPr lvl="0" algn="ctr"/>
                      <a:r>
                        <a:rPr lang="en-US" dirty="0"/>
                        <a:t>84.2%</a:t>
                      </a:r>
                    </a:p>
                  </a:txBody>
                  <a:tcPr/>
                </a:tc>
                <a:tc>
                  <a:txBody>
                    <a:bodyPr/>
                    <a:lstStyle/>
                    <a:p>
                      <a:pPr lvl="0" algn="ctr"/>
                      <a:r>
                        <a:rPr lang="en-US" dirty="0"/>
                        <a:t>80.3%</a:t>
                      </a:r>
                    </a:p>
                  </a:txBody>
                  <a:tcPr/>
                </a:tc>
                <a:tc>
                  <a:txBody>
                    <a:bodyPr/>
                    <a:lstStyle/>
                    <a:p>
                      <a:pPr lvl="0" algn="ctr"/>
                      <a:r>
                        <a:rPr lang="en-US" dirty="0"/>
                        <a:t>85.5%</a:t>
                      </a:r>
                    </a:p>
                  </a:txBody>
                  <a:tcPr/>
                </a:tc>
                <a:tc>
                  <a:txBody>
                    <a:bodyPr/>
                    <a:lstStyle/>
                    <a:p>
                      <a:pPr lvl="0" algn="ctr"/>
                      <a:r>
                        <a:rPr lang="en-US" dirty="0"/>
                        <a:t>86.9%</a:t>
                      </a:r>
                    </a:p>
                  </a:txBody>
                  <a:tcPr/>
                </a:tc>
                <a:tc>
                  <a:txBody>
                    <a:bodyPr/>
                    <a:lstStyle/>
                    <a:p>
                      <a:pPr lvl="0" algn="ctr"/>
                      <a:r>
                        <a:rPr lang="en-US" dirty="0"/>
                        <a:t>85.3%</a:t>
                      </a:r>
                    </a:p>
                  </a:txBody>
                  <a:tcPr/>
                </a:tc>
                <a:tc>
                  <a:txBody>
                    <a:bodyPr/>
                    <a:lstStyle/>
                    <a:p>
                      <a:pPr lvl="0" algn="ctr"/>
                      <a:r>
                        <a:rPr lang="en-US" dirty="0"/>
                        <a:t>87.5%</a:t>
                      </a:r>
                    </a:p>
                  </a:txBody>
                  <a:tcPr/>
                </a:tc>
                <a:extLst>
                  <a:ext uri="{0D108BD9-81ED-4DB2-BD59-A6C34878D82A}">
                    <a16:rowId xmlns:a16="http://schemas.microsoft.com/office/drawing/2014/main" val="696875438"/>
                  </a:ext>
                </a:extLst>
              </a:tr>
              <a:tr h="1069277">
                <a:tc>
                  <a:txBody>
                    <a:bodyPr/>
                    <a:lstStyle/>
                    <a:p>
                      <a:pPr lvl="0" algn="ctr"/>
                      <a:r>
                        <a:rPr lang="en-US" dirty="0"/>
                        <a:t>F1</a:t>
                      </a:r>
                    </a:p>
                  </a:txBody>
                  <a:tcPr/>
                </a:tc>
                <a:tc>
                  <a:txBody>
                    <a:bodyPr/>
                    <a:lstStyle/>
                    <a:p>
                      <a:pPr lvl="0" algn="ctr"/>
                      <a:r>
                        <a:rPr lang="en-US" dirty="0"/>
                        <a:t>63.1%</a:t>
                      </a:r>
                    </a:p>
                  </a:txBody>
                  <a:tcPr/>
                </a:tc>
                <a:tc>
                  <a:txBody>
                    <a:bodyPr/>
                    <a:lstStyle/>
                    <a:p>
                      <a:pPr lvl="0" algn="ctr"/>
                      <a:r>
                        <a:rPr lang="en-US" dirty="0"/>
                        <a:t>39.2%</a:t>
                      </a:r>
                    </a:p>
                  </a:txBody>
                  <a:tcPr/>
                </a:tc>
                <a:tc>
                  <a:txBody>
                    <a:bodyPr/>
                    <a:lstStyle/>
                    <a:p>
                      <a:pPr lvl="0" algn="ctr"/>
                      <a:r>
                        <a:rPr lang="en-US" dirty="0"/>
                        <a:t>67.1%</a:t>
                      </a:r>
                    </a:p>
                  </a:txBody>
                  <a:tcPr/>
                </a:tc>
                <a:tc>
                  <a:txBody>
                    <a:bodyPr/>
                    <a:lstStyle/>
                    <a:p>
                      <a:pPr lvl="0" algn="ctr"/>
                      <a:r>
                        <a:rPr lang="en-US" dirty="0"/>
                        <a:t>69.2%</a:t>
                      </a:r>
                    </a:p>
                  </a:txBody>
                  <a:tcPr/>
                </a:tc>
                <a:tc>
                  <a:txBody>
                    <a:bodyPr/>
                    <a:lstStyle/>
                    <a:p>
                      <a:pPr lvl="0" algn="ctr"/>
                      <a:r>
                        <a:rPr lang="en-US" dirty="0"/>
                        <a:t>65.3%</a:t>
                      </a:r>
                    </a:p>
                  </a:txBody>
                  <a:tcPr/>
                </a:tc>
                <a:tc>
                  <a:txBody>
                    <a:bodyPr/>
                    <a:lstStyle/>
                    <a:p>
                      <a:pPr lvl="0" algn="ctr"/>
                      <a:r>
                        <a:rPr lang="en-US" dirty="0"/>
                        <a:t>71.4%</a:t>
                      </a:r>
                    </a:p>
                  </a:txBody>
                  <a:tcPr/>
                </a:tc>
                <a:extLst>
                  <a:ext uri="{0D108BD9-81ED-4DB2-BD59-A6C34878D82A}">
                    <a16:rowId xmlns:a16="http://schemas.microsoft.com/office/drawing/2014/main" val="1970300565"/>
                  </a:ext>
                </a:extLst>
              </a:tr>
            </a:tbl>
          </a:graphicData>
        </a:graphic>
      </p:graphicFrame>
    </p:spTree>
    <p:extLst>
      <p:ext uri="{BB962C8B-B14F-4D97-AF65-F5344CB8AC3E}">
        <p14:creationId xmlns:p14="http://schemas.microsoft.com/office/powerpoint/2010/main" val="54130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C4FE-2999-F149-812D-0285EDAE2C1F}"/>
              </a:ext>
            </a:extLst>
          </p:cNvPr>
          <p:cNvSpPr>
            <a:spLocks noGrp="1"/>
          </p:cNvSpPr>
          <p:nvPr>
            <p:ph type="title"/>
          </p:nvPr>
        </p:nvSpPr>
        <p:spPr>
          <a:xfrm>
            <a:off x="838200" y="339958"/>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Tuning the </a:t>
            </a:r>
            <a:r>
              <a:rPr lang="en-US" dirty="0" err="1"/>
              <a:t>XGBoost</a:t>
            </a:r>
            <a:r>
              <a:rPr lang="en-US" dirty="0"/>
              <a:t> model</a:t>
            </a:r>
          </a:p>
        </p:txBody>
      </p:sp>
      <p:sp>
        <p:nvSpPr>
          <p:cNvPr id="5" name="TextBox 4">
            <a:extLst>
              <a:ext uri="{FF2B5EF4-FFF2-40B4-BE49-F238E27FC236}">
                <a16:creationId xmlns:a16="http://schemas.microsoft.com/office/drawing/2014/main" id="{760087EA-6DA4-FB48-90CF-A9159D65D3D4}"/>
              </a:ext>
            </a:extLst>
          </p:cNvPr>
          <p:cNvSpPr txBox="1"/>
          <p:nvPr/>
        </p:nvSpPr>
        <p:spPr>
          <a:xfrm>
            <a:off x="1090390" y="2274838"/>
            <a:ext cx="2818222" cy="369331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Wingdings" pitchFamily="2" charset="2"/>
              <a:buChar char="§"/>
            </a:pPr>
            <a:r>
              <a:rPr lang="en-US" dirty="0"/>
              <a:t>Additional tuning Boost included </a:t>
            </a:r>
            <a:r>
              <a:rPr lang="en-US" dirty="0" err="1"/>
              <a:t>learning_rate</a:t>
            </a:r>
            <a:r>
              <a:rPr lang="en-US" dirty="0"/>
              <a:t> = .2, gamma = 7, </a:t>
            </a:r>
            <a:r>
              <a:rPr lang="en-US" dirty="0" err="1"/>
              <a:t>scale_pos_weight</a:t>
            </a:r>
            <a:r>
              <a:rPr lang="en-US" dirty="0"/>
              <a:t> = 2</a:t>
            </a:r>
          </a:p>
          <a:p>
            <a:pPr marL="285750" indent="-285750">
              <a:buFont typeface="Wingdings" pitchFamily="2" charset="2"/>
              <a:buChar char="§"/>
            </a:pPr>
            <a:endParaRPr lang="en-US" dirty="0"/>
          </a:p>
          <a:p>
            <a:endParaRPr lang="en-US" dirty="0"/>
          </a:p>
          <a:p>
            <a:pPr marL="285750" indent="-285750">
              <a:buFont typeface="Wingdings" pitchFamily="2" charset="2"/>
              <a:buChar char="§"/>
            </a:pPr>
            <a:r>
              <a:rPr lang="en-US" dirty="0"/>
              <a:t>Randomized Search included </a:t>
            </a:r>
            <a:r>
              <a:rPr lang="en-US" dirty="0" err="1"/>
              <a:t>learning_rate</a:t>
            </a:r>
            <a:r>
              <a:rPr lang="en-US" dirty="0"/>
              <a:t>, </a:t>
            </a:r>
            <a:r>
              <a:rPr lang="en-US" dirty="0" err="1"/>
              <a:t>n_estimators</a:t>
            </a:r>
            <a:r>
              <a:rPr lang="en-US" dirty="0"/>
              <a:t>, </a:t>
            </a:r>
            <a:r>
              <a:rPr lang="en-US" dirty="0" err="1"/>
              <a:t>min_child_weight</a:t>
            </a:r>
            <a:r>
              <a:rPr lang="en-US" dirty="0"/>
              <a:t>, gamma, subsample, </a:t>
            </a:r>
            <a:r>
              <a:rPr lang="en-US" dirty="0" err="1"/>
              <a:t>max_depth</a:t>
            </a:r>
            <a:r>
              <a:rPr lang="en-US" dirty="0"/>
              <a:t>, and </a:t>
            </a:r>
            <a:r>
              <a:rPr lang="en-US" dirty="0" err="1"/>
              <a:t>scale_pos_weight</a:t>
            </a:r>
            <a:endParaRPr lang="en-US" dirty="0"/>
          </a:p>
        </p:txBody>
      </p:sp>
      <p:graphicFrame>
        <p:nvGraphicFramePr>
          <p:cNvPr id="7" name="Table 7">
            <a:extLst>
              <a:ext uri="{FF2B5EF4-FFF2-40B4-BE49-F238E27FC236}">
                <a16:creationId xmlns:a16="http://schemas.microsoft.com/office/drawing/2014/main" id="{EA1DB96D-64F3-34EF-E8E5-605221662806}"/>
              </a:ext>
            </a:extLst>
          </p:cNvPr>
          <p:cNvGraphicFramePr>
            <a:graphicFrameLocks noGrp="1"/>
          </p:cNvGraphicFramePr>
          <p:nvPr>
            <p:ph idx="1"/>
            <p:extLst>
              <p:ext uri="{D42A27DB-BD31-4B8C-83A1-F6EECF244321}">
                <p14:modId xmlns:p14="http://schemas.microsoft.com/office/powerpoint/2010/main" val="1511241099"/>
              </p:ext>
            </p:extLst>
          </p:nvPr>
        </p:nvGraphicFramePr>
        <p:xfrm>
          <a:off x="4581052" y="2274838"/>
          <a:ext cx="6772748" cy="3262422"/>
        </p:xfrm>
        <a:graphic>
          <a:graphicData uri="http://schemas.openxmlformats.org/drawingml/2006/table">
            <a:tbl>
              <a:tblPr firstRow="1" bandRow="1">
                <a:tableStyleId>{93296810-A885-4BE3-A3E7-6D5BEEA58F35}</a:tableStyleId>
              </a:tblPr>
              <a:tblGrid>
                <a:gridCol w="1693187">
                  <a:extLst>
                    <a:ext uri="{9D8B030D-6E8A-4147-A177-3AD203B41FA5}">
                      <a16:colId xmlns:a16="http://schemas.microsoft.com/office/drawing/2014/main" val="3711987309"/>
                    </a:ext>
                  </a:extLst>
                </a:gridCol>
                <a:gridCol w="1693187">
                  <a:extLst>
                    <a:ext uri="{9D8B030D-6E8A-4147-A177-3AD203B41FA5}">
                      <a16:colId xmlns:a16="http://schemas.microsoft.com/office/drawing/2014/main" val="567897128"/>
                    </a:ext>
                  </a:extLst>
                </a:gridCol>
                <a:gridCol w="1693187">
                  <a:extLst>
                    <a:ext uri="{9D8B030D-6E8A-4147-A177-3AD203B41FA5}">
                      <a16:colId xmlns:a16="http://schemas.microsoft.com/office/drawing/2014/main" val="117732431"/>
                    </a:ext>
                  </a:extLst>
                </a:gridCol>
                <a:gridCol w="1693187">
                  <a:extLst>
                    <a:ext uri="{9D8B030D-6E8A-4147-A177-3AD203B41FA5}">
                      <a16:colId xmlns:a16="http://schemas.microsoft.com/office/drawing/2014/main" val="2197174869"/>
                    </a:ext>
                  </a:extLst>
                </a:gridCol>
              </a:tblGrid>
              <a:tr h="108747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XG Boost</a:t>
                      </a:r>
                    </a:p>
                    <a:p>
                      <a:endParaRPr lang="en-US" dirty="0"/>
                    </a:p>
                  </a:txBody>
                  <a:tcPr/>
                </a:tc>
                <a:tc>
                  <a:txBody>
                    <a:bodyPr/>
                    <a:lstStyle/>
                    <a:p>
                      <a:r>
                        <a:rPr lang="en-US" dirty="0"/>
                        <a:t>XG Boost Additional Tuning</a:t>
                      </a:r>
                    </a:p>
                  </a:txBody>
                  <a:tcPr/>
                </a:tc>
                <a:tc>
                  <a:txBody>
                    <a:bodyPr/>
                    <a:lstStyle/>
                    <a:p>
                      <a:r>
                        <a:rPr lang="en-US" dirty="0"/>
                        <a:t>XG Boost Randomized Search with F1</a:t>
                      </a:r>
                    </a:p>
                  </a:txBody>
                  <a:tcPr/>
                </a:tc>
                <a:extLst>
                  <a:ext uri="{0D108BD9-81ED-4DB2-BD59-A6C34878D82A}">
                    <a16:rowId xmlns:a16="http://schemas.microsoft.com/office/drawing/2014/main" val="1294843880"/>
                  </a:ext>
                </a:extLst>
              </a:tr>
              <a:tr h="1087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Accuracy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87.5%</a:t>
                      </a:r>
                    </a:p>
                    <a:p>
                      <a:endParaRPr lang="en-US" dirty="0"/>
                    </a:p>
                  </a:txBody>
                  <a:tcPr/>
                </a:tc>
                <a:tc>
                  <a:txBody>
                    <a:bodyPr/>
                    <a:lstStyle/>
                    <a:p>
                      <a:r>
                        <a:rPr lang="en-US" dirty="0"/>
                        <a:t>87.8%</a:t>
                      </a:r>
                    </a:p>
                  </a:txBody>
                  <a:tcPr/>
                </a:tc>
                <a:tc>
                  <a:txBody>
                    <a:bodyPr/>
                    <a:lstStyle/>
                    <a:p>
                      <a:r>
                        <a:rPr lang="en-US" dirty="0"/>
                        <a:t>85.6%</a:t>
                      </a:r>
                    </a:p>
                  </a:txBody>
                  <a:tcPr/>
                </a:tc>
                <a:extLst>
                  <a:ext uri="{0D108BD9-81ED-4DB2-BD59-A6C34878D82A}">
                    <a16:rowId xmlns:a16="http://schemas.microsoft.com/office/drawing/2014/main" val="3712789690"/>
                  </a:ext>
                </a:extLst>
              </a:tr>
              <a:tr h="1087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71.4%</a:t>
                      </a:r>
                    </a:p>
                    <a:p>
                      <a:endParaRPr lang="en-US" dirty="0"/>
                    </a:p>
                  </a:txBody>
                  <a:tcPr/>
                </a:tc>
                <a:tc>
                  <a:txBody>
                    <a:bodyPr/>
                    <a:lstStyle/>
                    <a:p>
                      <a:r>
                        <a:rPr lang="en-US" dirty="0"/>
                        <a:t>71.8%</a:t>
                      </a:r>
                    </a:p>
                  </a:txBody>
                  <a:tcPr/>
                </a:tc>
                <a:tc>
                  <a:txBody>
                    <a:bodyPr/>
                    <a:lstStyle/>
                    <a:p>
                      <a:r>
                        <a:rPr lang="en-US" dirty="0"/>
                        <a:t>72.1%</a:t>
                      </a:r>
                    </a:p>
                  </a:txBody>
                  <a:tcPr/>
                </a:tc>
                <a:extLst>
                  <a:ext uri="{0D108BD9-81ED-4DB2-BD59-A6C34878D82A}">
                    <a16:rowId xmlns:a16="http://schemas.microsoft.com/office/drawing/2014/main" val="3001046916"/>
                  </a:ext>
                </a:extLst>
              </a:tr>
            </a:tbl>
          </a:graphicData>
        </a:graphic>
      </p:graphicFrame>
    </p:spTree>
    <p:extLst>
      <p:ext uri="{BB962C8B-B14F-4D97-AF65-F5344CB8AC3E}">
        <p14:creationId xmlns:p14="http://schemas.microsoft.com/office/powerpoint/2010/main" val="199951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Next Steps</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2008094"/>
            <a:ext cx="10515600" cy="4213691"/>
          </a:xfrm>
        </p:spPr>
        <p:txBody>
          <a:bodyPr/>
          <a:lstStyle/>
          <a:p>
            <a:endParaRPr lang="en-US" dirty="0"/>
          </a:p>
          <a:p>
            <a:pPr marL="0" indent="0">
              <a:buNone/>
            </a:pPr>
            <a:endParaRPr lang="en-US" dirty="0"/>
          </a:p>
        </p:txBody>
      </p:sp>
      <p:sp>
        <p:nvSpPr>
          <p:cNvPr id="5" name="TextBox 4">
            <a:extLst>
              <a:ext uri="{FF2B5EF4-FFF2-40B4-BE49-F238E27FC236}">
                <a16:creationId xmlns:a16="http://schemas.microsoft.com/office/drawing/2014/main" id="{1F691539-0E2B-02B0-7882-009862AEFDE6}"/>
              </a:ext>
            </a:extLst>
          </p:cNvPr>
          <p:cNvSpPr txBox="1"/>
          <p:nvPr/>
        </p:nvSpPr>
        <p:spPr>
          <a:xfrm>
            <a:off x="1187823" y="2308756"/>
            <a:ext cx="9614647" cy="4154984"/>
          </a:xfrm>
          <a:prstGeom prst="rect">
            <a:avLst/>
          </a:prstGeom>
          <a:noFill/>
        </p:spPr>
        <p:txBody>
          <a:bodyPr wrap="square" rtlCol="0">
            <a:spAutoFit/>
          </a:bodyPr>
          <a:lstStyle/>
          <a:p>
            <a:pPr marL="285750" indent="-285750">
              <a:buFont typeface="Wingdings" pitchFamily="2" charset="2"/>
              <a:buChar char="§"/>
            </a:pPr>
            <a:r>
              <a:rPr lang="en-US" sz="2400" dirty="0"/>
              <a:t>Review column </a:t>
            </a:r>
            <a:r>
              <a:rPr lang="en-US" sz="2400" dirty="0" err="1"/>
              <a:t>fnlwgt</a:t>
            </a:r>
            <a:r>
              <a:rPr lang="en-US" sz="2400" dirty="0"/>
              <a:t> and how that weighting could affect the model.</a:t>
            </a:r>
          </a:p>
          <a:p>
            <a:pPr marL="285750" indent="-285750">
              <a:buFont typeface="Wingdings" pitchFamily="2" charset="2"/>
              <a:buChar char="§"/>
            </a:pPr>
            <a:endParaRPr lang="en-US" sz="2400" dirty="0"/>
          </a:p>
          <a:p>
            <a:pPr marL="285750" indent="-285750">
              <a:buFont typeface="Wingdings" pitchFamily="2" charset="2"/>
              <a:buChar char="§"/>
            </a:pPr>
            <a:r>
              <a:rPr lang="en-US" sz="2400" dirty="0"/>
              <a:t>Explore other ways to tune the Random Forest model.</a:t>
            </a:r>
          </a:p>
          <a:p>
            <a:pPr marL="285750" indent="-285750">
              <a:buFont typeface="Wingdings" pitchFamily="2" charset="2"/>
              <a:buChar char="§"/>
            </a:pPr>
            <a:endParaRPr lang="en-US" sz="2400" dirty="0"/>
          </a:p>
          <a:p>
            <a:pPr marL="285750" indent="-285750">
              <a:buFont typeface="Wingdings" pitchFamily="2" charset="2"/>
              <a:buChar char="§"/>
            </a:pPr>
            <a:r>
              <a:rPr lang="en-US" sz="2400" dirty="0"/>
              <a:t>Implement an Object Oriented Programming approach.</a:t>
            </a:r>
          </a:p>
          <a:p>
            <a:pPr marL="285750" indent="-285750">
              <a:buFont typeface="Wingdings" pitchFamily="2" charset="2"/>
              <a:buChar char="§"/>
            </a:pPr>
            <a:endParaRPr lang="en-US" sz="2400" dirty="0"/>
          </a:p>
          <a:p>
            <a:pPr marL="285750" indent="-285750">
              <a:buFont typeface="Wingdings" pitchFamily="2" charset="2"/>
              <a:buChar char="§"/>
            </a:pPr>
            <a:r>
              <a:rPr lang="en-US" sz="2400" dirty="0"/>
              <a:t>Standardize the train test validate approach used.</a:t>
            </a:r>
          </a:p>
          <a:p>
            <a:pPr marL="285750" indent="-285750">
              <a:buFont typeface="Wingdings" pitchFamily="2" charset="2"/>
              <a:buChar char="§"/>
            </a:pPr>
            <a:endParaRPr lang="en-US" sz="24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4257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dirty="0"/>
              <a:t>Confusion Matrixes – XG Boost</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2008094"/>
            <a:ext cx="10515600" cy="4213691"/>
          </a:xfrm>
        </p:spPr>
        <p:txBody>
          <a:bodyPr/>
          <a:lstStyle/>
          <a:p>
            <a:endParaRPr lang="en-US" dirty="0"/>
          </a:p>
          <a:p>
            <a:pPr marL="0" indent="0">
              <a:buNone/>
            </a:pPr>
            <a:endParaRPr lang="en-US" dirty="0"/>
          </a:p>
        </p:txBody>
      </p:sp>
      <p:pic>
        <p:nvPicPr>
          <p:cNvPr id="1026" name="Picture 2">
            <a:extLst>
              <a:ext uri="{FF2B5EF4-FFF2-40B4-BE49-F238E27FC236}">
                <a16:creationId xmlns:a16="http://schemas.microsoft.com/office/drawing/2014/main" id="{4D6EC8E8-D440-8FBC-8A70-EB9F342C8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020" y="3289833"/>
            <a:ext cx="3924780" cy="3067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8FB0C72-2D39-BBE2-D6C1-97140F057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016" y="3289833"/>
            <a:ext cx="3786798" cy="30674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BCFBA2-F56E-42A7-4E1D-AF63E16F8AD5}"/>
              </a:ext>
            </a:extLst>
          </p:cNvPr>
          <p:cNvSpPr txBox="1"/>
          <p:nvPr/>
        </p:nvSpPr>
        <p:spPr>
          <a:xfrm>
            <a:off x="1910862" y="2438400"/>
            <a:ext cx="3048000" cy="369332"/>
          </a:xfrm>
          <a:prstGeom prst="rect">
            <a:avLst/>
          </a:prstGeom>
          <a:noFill/>
        </p:spPr>
        <p:txBody>
          <a:bodyPr wrap="square" rtlCol="0">
            <a:spAutoFit/>
          </a:bodyPr>
          <a:lstStyle/>
          <a:p>
            <a:r>
              <a:rPr lang="en-US" dirty="0"/>
              <a:t>XG Boost Additional Tuning</a:t>
            </a:r>
          </a:p>
        </p:txBody>
      </p:sp>
      <p:sp>
        <p:nvSpPr>
          <p:cNvPr id="6" name="TextBox 5">
            <a:extLst>
              <a:ext uri="{FF2B5EF4-FFF2-40B4-BE49-F238E27FC236}">
                <a16:creationId xmlns:a16="http://schemas.microsoft.com/office/drawing/2014/main" id="{434BB979-2BEB-F6F3-D14D-98EE7C5402CA}"/>
              </a:ext>
            </a:extLst>
          </p:cNvPr>
          <p:cNvSpPr txBox="1"/>
          <p:nvPr/>
        </p:nvSpPr>
        <p:spPr>
          <a:xfrm>
            <a:off x="7561385" y="2438400"/>
            <a:ext cx="3235569" cy="369332"/>
          </a:xfrm>
          <a:prstGeom prst="rect">
            <a:avLst/>
          </a:prstGeom>
          <a:noFill/>
        </p:spPr>
        <p:txBody>
          <a:bodyPr wrap="square" rtlCol="0">
            <a:spAutoFit/>
          </a:bodyPr>
          <a:lstStyle/>
          <a:p>
            <a:r>
              <a:rPr lang="en-US" dirty="0"/>
              <a:t>XG Boost Randomized Search F1</a:t>
            </a:r>
          </a:p>
        </p:txBody>
      </p:sp>
    </p:spTree>
    <p:extLst>
      <p:ext uri="{BB962C8B-B14F-4D97-AF65-F5344CB8AC3E}">
        <p14:creationId xmlns:p14="http://schemas.microsoft.com/office/powerpoint/2010/main" val="418867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dirty="0"/>
              <a:t>Confusion Matrixes – Random Forest and Extra Trees</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6751901" y="3906709"/>
            <a:ext cx="4601899" cy="2106846"/>
          </a:xfrm>
        </p:spPr>
        <p:txBody>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56BCFBA2-F56E-42A7-4E1D-AF63E16F8AD5}"/>
              </a:ext>
            </a:extLst>
          </p:cNvPr>
          <p:cNvSpPr txBox="1"/>
          <p:nvPr/>
        </p:nvSpPr>
        <p:spPr>
          <a:xfrm>
            <a:off x="1910862" y="2438400"/>
            <a:ext cx="3048000" cy="369332"/>
          </a:xfrm>
          <a:prstGeom prst="rect">
            <a:avLst/>
          </a:prstGeom>
          <a:noFill/>
        </p:spPr>
        <p:txBody>
          <a:bodyPr wrap="square" rtlCol="0">
            <a:spAutoFit/>
          </a:bodyPr>
          <a:lstStyle/>
          <a:p>
            <a:r>
              <a:rPr lang="en-US" dirty="0"/>
              <a:t>Random Forest</a:t>
            </a:r>
          </a:p>
        </p:txBody>
      </p:sp>
      <p:sp>
        <p:nvSpPr>
          <p:cNvPr id="6" name="TextBox 5">
            <a:extLst>
              <a:ext uri="{FF2B5EF4-FFF2-40B4-BE49-F238E27FC236}">
                <a16:creationId xmlns:a16="http://schemas.microsoft.com/office/drawing/2014/main" id="{434BB979-2BEB-F6F3-D14D-98EE7C5402CA}"/>
              </a:ext>
            </a:extLst>
          </p:cNvPr>
          <p:cNvSpPr txBox="1"/>
          <p:nvPr/>
        </p:nvSpPr>
        <p:spPr>
          <a:xfrm>
            <a:off x="7561385" y="2438400"/>
            <a:ext cx="3235569" cy="369332"/>
          </a:xfrm>
          <a:prstGeom prst="rect">
            <a:avLst/>
          </a:prstGeom>
          <a:noFill/>
        </p:spPr>
        <p:txBody>
          <a:bodyPr wrap="square" rtlCol="0">
            <a:spAutoFit/>
          </a:bodyPr>
          <a:lstStyle/>
          <a:p>
            <a:r>
              <a:rPr lang="en-US" dirty="0"/>
              <a:t>Extra Trees</a:t>
            </a:r>
          </a:p>
        </p:txBody>
      </p:sp>
      <p:pic>
        <p:nvPicPr>
          <p:cNvPr id="2050" name="Picture 2">
            <a:extLst>
              <a:ext uri="{FF2B5EF4-FFF2-40B4-BE49-F238E27FC236}">
                <a16:creationId xmlns:a16="http://schemas.microsoft.com/office/drawing/2014/main" id="{48B42D8B-89F1-5669-C7AB-0D11DFB66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0770"/>
            <a:ext cx="42576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29A020-EF80-8AF4-5016-703FA02BD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887" y="3220770"/>
            <a:ext cx="42576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31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115B-4C30-8241-9B93-405481C79BDC}"/>
              </a:ext>
            </a:extLst>
          </p:cNvPr>
          <p:cNvSpPr>
            <a:spLocks noGrp="1"/>
          </p:cNvSpPr>
          <p:nvPr>
            <p:ph type="title"/>
          </p:nvPr>
        </p:nvSpPr>
        <p:spPr>
          <a:xfrm>
            <a:off x="838200" y="365124"/>
            <a:ext cx="10515600" cy="1188720"/>
          </a:xfr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a:normAutofit fontScale="90000"/>
          </a:bodyPr>
          <a:lstStyle/>
          <a:p>
            <a:r>
              <a:rPr lang="en-US" dirty="0"/>
              <a:t>Confusion Matrixes – Logistic Regression and Decision Trees</a:t>
            </a:r>
          </a:p>
        </p:txBody>
      </p:sp>
      <p:sp>
        <p:nvSpPr>
          <p:cNvPr id="3" name="Content Placeholder 2">
            <a:extLst>
              <a:ext uri="{FF2B5EF4-FFF2-40B4-BE49-F238E27FC236}">
                <a16:creationId xmlns:a16="http://schemas.microsoft.com/office/drawing/2014/main" id="{5D5D057C-33DE-8349-B001-6C27F7D9E33D}"/>
              </a:ext>
            </a:extLst>
          </p:cNvPr>
          <p:cNvSpPr>
            <a:spLocks noGrp="1"/>
          </p:cNvSpPr>
          <p:nvPr>
            <p:ph idx="1"/>
          </p:nvPr>
        </p:nvSpPr>
        <p:spPr>
          <a:xfrm>
            <a:off x="838200" y="2008094"/>
            <a:ext cx="10515600" cy="4213691"/>
          </a:xfrm>
        </p:spPr>
        <p:txBody>
          <a:bodyPr/>
          <a:lstStyle/>
          <a:p>
            <a:endParaRPr lang="en-US" dirty="0"/>
          </a:p>
          <a:p>
            <a:pPr marL="0" indent="0">
              <a:buNone/>
            </a:pPr>
            <a:endParaRPr lang="en-US" dirty="0"/>
          </a:p>
        </p:txBody>
      </p:sp>
      <p:sp>
        <p:nvSpPr>
          <p:cNvPr id="4" name="TextBox 3">
            <a:extLst>
              <a:ext uri="{FF2B5EF4-FFF2-40B4-BE49-F238E27FC236}">
                <a16:creationId xmlns:a16="http://schemas.microsoft.com/office/drawing/2014/main" id="{56BCFBA2-F56E-42A7-4E1D-AF63E16F8AD5}"/>
              </a:ext>
            </a:extLst>
          </p:cNvPr>
          <p:cNvSpPr txBox="1"/>
          <p:nvPr/>
        </p:nvSpPr>
        <p:spPr>
          <a:xfrm>
            <a:off x="1910862" y="2438400"/>
            <a:ext cx="3048000" cy="369332"/>
          </a:xfrm>
          <a:prstGeom prst="rect">
            <a:avLst/>
          </a:prstGeom>
          <a:noFill/>
        </p:spPr>
        <p:txBody>
          <a:bodyPr wrap="square" rtlCol="0">
            <a:spAutoFit/>
          </a:bodyPr>
          <a:lstStyle/>
          <a:p>
            <a:r>
              <a:rPr lang="en-US" dirty="0"/>
              <a:t>Logistic Regression</a:t>
            </a:r>
          </a:p>
        </p:txBody>
      </p:sp>
      <p:sp>
        <p:nvSpPr>
          <p:cNvPr id="6" name="TextBox 5">
            <a:extLst>
              <a:ext uri="{FF2B5EF4-FFF2-40B4-BE49-F238E27FC236}">
                <a16:creationId xmlns:a16="http://schemas.microsoft.com/office/drawing/2014/main" id="{434BB979-2BEB-F6F3-D14D-98EE7C5402CA}"/>
              </a:ext>
            </a:extLst>
          </p:cNvPr>
          <p:cNvSpPr txBox="1"/>
          <p:nvPr/>
        </p:nvSpPr>
        <p:spPr>
          <a:xfrm>
            <a:off x="7561385" y="2438400"/>
            <a:ext cx="3235569" cy="369332"/>
          </a:xfrm>
          <a:prstGeom prst="rect">
            <a:avLst/>
          </a:prstGeom>
          <a:noFill/>
        </p:spPr>
        <p:txBody>
          <a:bodyPr wrap="square" rtlCol="0">
            <a:spAutoFit/>
          </a:bodyPr>
          <a:lstStyle/>
          <a:p>
            <a:r>
              <a:rPr lang="en-US" dirty="0"/>
              <a:t>Decision Trees</a:t>
            </a:r>
          </a:p>
        </p:txBody>
      </p:sp>
      <p:pic>
        <p:nvPicPr>
          <p:cNvPr id="3074" name="Picture 2">
            <a:extLst>
              <a:ext uri="{FF2B5EF4-FFF2-40B4-BE49-F238E27FC236}">
                <a16:creationId xmlns:a16="http://schemas.microsoft.com/office/drawing/2014/main" id="{117AF012-CC67-1758-8720-0751A85A2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96" y="3429000"/>
            <a:ext cx="3929958" cy="31650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A403001-657A-10E0-4EAF-88E2260D3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155" y="3347520"/>
            <a:ext cx="4036459" cy="324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19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4850</TotalTime>
  <Words>1477</Words>
  <Application>Microsoft Macintosh PowerPoint</Application>
  <PresentationFormat>Widescreen</PresentationFormat>
  <Paragraphs>168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Census Income Data</vt:lpstr>
      <vt:lpstr>Data and Tools</vt:lpstr>
      <vt:lpstr>Processing Data and Feature Engineering</vt:lpstr>
      <vt:lpstr>Model Comparison</vt:lpstr>
      <vt:lpstr>Tuning the XGBoost model</vt:lpstr>
      <vt:lpstr>Next Steps</vt:lpstr>
      <vt:lpstr>Confusion Matrixes – XG Boost</vt:lpstr>
      <vt:lpstr>Confusion Matrixes – Random Forest and Extra Trees</vt:lpstr>
      <vt:lpstr>Confusion Matrixes – Logistic Regression and Decision Trees</vt:lpstr>
      <vt:lpstr>Confusion Matrixes – Knn</vt:lpstr>
      <vt:lpstr>Metrics with Optimize Weight in XGBoost</vt:lpstr>
      <vt:lpstr>Metrics with Optimize Weight – Log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STATION                   FOOT TRAFFIC</dc:title>
  <dc:creator>Redmond, Matthew</dc:creator>
  <cp:lastModifiedBy>Redmond, Matthew</cp:lastModifiedBy>
  <cp:revision>38</cp:revision>
  <cp:lastPrinted>2022-06-14T20:17:15Z</cp:lastPrinted>
  <dcterms:created xsi:type="dcterms:W3CDTF">2022-06-13T12:10:14Z</dcterms:created>
  <dcterms:modified xsi:type="dcterms:W3CDTF">2022-09-07T00:10:34Z</dcterms:modified>
</cp:coreProperties>
</file>