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7E234D-0D92-1E4C-AA43-115AF0BF3D8E}">
          <p14:sldIdLst>
            <p14:sldId id="256"/>
            <p14:sldId id="257"/>
            <p14:sldId id="258"/>
            <p14:sldId id="260"/>
            <p14:sldId id="259"/>
            <p14:sldId id="261"/>
          </p14:sldIdLst>
        </p14:section>
        <p14:section name="Appendix" id="{DFC3C670-11FC-284E-9062-F84F727AC8D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p:restoredTop sz="94719"/>
  </p:normalViewPr>
  <p:slideViewPr>
    <p:cSldViewPr snapToGrid="0" snapToObjects="1">
      <p:cViewPr varScale="1">
        <p:scale>
          <a:sx n="152" d="100"/>
          <a:sy n="152" d="100"/>
        </p:scale>
        <p:origin x="7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6EAA7-3A9B-254F-9DD2-BB9934CC59B9}" type="datetimeFigureOut">
              <a:rPr lang="en-US" smtClean="0"/>
              <a:t>10/4/22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D176A-024E-DB45-BF39-7443D6AFEFFB}" type="slidenum">
              <a:rPr lang="en-US" smtClean="0"/>
              <a:t>‹#›</a:t>
            </a:fld>
            <a:endParaRPr lang="en-US"/>
          </a:p>
        </p:txBody>
      </p:sp>
    </p:spTree>
    <p:extLst>
      <p:ext uri="{BB962C8B-B14F-4D97-AF65-F5344CB8AC3E}">
        <p14:creationId xmlns:p14="http://schemas.microsoft.com/office/powerpoint/2010/main" val="193974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D176A-024E-DB45-BF39-7443D6AFEFFB}" type="slidenum">
              <a:rPr lang="en-US" smtClean="0"/>
              <a:t>1</a:t>
            </a:fld>
            <a:endParaRPr lang="en-US"/>
          </a:p>
        </p:txBody>
      </p:sp>
    </p:spTree>
    <p:extLst>
      <p:ext uri="{BB962C8B-B14F-4D97-AF65-F5344CB8AC3E}">
        <p14:creationId xmlns:p14="http://schemas.microsoft.com/office/powerpoint/2010/main" val="373690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B2D176A-024E-DB45-BF39-7443D6AFEFFB}" type="slidenum">
              <a:rPr lang="en-US" smtClean="0"/>
              <a:t>2</a:t>
            </a:fld>
            <a:endParaRPr lang="en-US"/>
          </a:p>
        </p:txBody>
      </p:sp>
    </p:spTree>
    <p:extLst>
      <p:ext uri="{BB962C8B-B14F-4D97-AF65-F5344CB8AC3E}">
        <p14:creationId xmlns:p14="http://schemas.microsoft.com/office/powerpoint/2010/main" val="3996749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D176A-024E-DB45-BF39-7443D6AFEFFB}" type="slidenum">
              <a:rPr lang="en-US" smtClean="0"/>
              <a:t>3</a:t>
            </a:fld>
            <a:endParaRPr lang="en-US"/>
          </a:p>
        </p:txBody>
      </p:sp>
    </p:spTree>
    <p:extLst>
      <p:ext uri="{BB962C8B-B14F-4D97-AF65-F5344CB8AC3E}">
        <p14:creationId xmlns:p14="http://schemas.microsoft.com/office/powerpoint/2010/main" val="194701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D176A-024E-DB45-BF39-7443D6AFEFFB}" type="slidenum">
              <a:rPr lang="en-US" smtClean="0"/>
              <a:t>4</a:t>
            </a:fld>
            <a:endParaRPr lang="en-US"/>
          </a:p>
        </p:txBody>
      </p:sp>
    </p:spTree>
    <p:extLst>
      <p:ext uri="{BB962C8B-B14F-4D97-AF65-F5344CB8AC3E}">
        <p14:creationId xmlns:p14="http://schemas.microsoft.com/office/powerpoint/2010/main" val="2740837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D176A-024E-DB45-BF39-7443D6AFEFFB}" type="slidenum">
              <a:rPr lang="en-US" smtClean="0"/>
              <a:t>5</a:t>
            </a:fld>
            <a:endParaRPr lang="en-US"/>
          </a:p>
        </p:txBody>
      </p:sp>
    </p:spTree>
    <p:extLst>
      <p:ext uri="{BB962C8B-B14F-4D97-AF65-F5344CB8AC3E}">
        <p14:creationId xmlns:p14="http://schemas.microsoft.com/office/powerpoint/2010/main" val="403727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D176A-024E-DB45-BF39-7443D6AFEFFB}" type="slidenum">
              <a:rPr lang="en-US" smtClean="0"/>
              <a:t>6</a:t>
            </a:fld>
            <a:endParaRPr lang="en-US"/>
          </a:p>
        </p:txBody>
      </p:sp>
    </p:spTree>
    <p:extLst>
      <p:ext uri="{BB962C8B-B14F-4D97-AF65-F5344CB8AC3E}">
        <p14:creationId xmlns:p14="http://schemas.microsoft.com/office/powerpoint/2010/main" val="3007030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5EF7-E846-C040-A070-281DBEE2A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CB7968-C49D-9346-9D40-93AE76009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980820-6B6A-7648-839C-5A7320B7A9C8}"/>
              </a:ext>
            </a:extLst>
          </p:cNvPr>
          <p:cNvSpPr>
            <a:spLocks noGrp="1"/>
          </p:cNvSpPr>
          <p:nvPr>
            <p:ph type="dt" sz="half" idx="10"/>
          </p:nvPr>
        </p:nvSpPr>
        <p:spPr/>
        <p:txBody>
          <a:bodyPr/>
          <a:lstStyle/>
          <a:p>
            <a:fld id="{E30546AC-4E2E-164F-93F3-54AD2A76C9F8}" type="datetimeFigureOut">
              <a:rPr lang="en-US" smtClean="0"/>
              <a:t>10/4/22</a:t>
            </a:fld>
            <a:endParaRPr lang="en-US"/>
          </a:p>
        </p:txBody>
      </p:sp>
      <p:sp>
        <p:nvSpPr>
          <p:cNvPr id="5" name="Footer Placeholder 4">
            <a:extLst>
              <a:ext uri="{FF2B5EF4-FFF2-40B4-BE49-F238E27FC236}">
                <a16:creationId xmlns:a16="http://schemas.microsoft.com/office/drawing/2014/main" id="{52537682-9534-B240-A5C9-2C4E0B11C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844AE-9CDD-E646-B3ED-F1DFC4D694AE}"/>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232309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88D5-60E4-934C-B504-A674507144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7301BC-075C-CB44-9BDC-9F523E832F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DFC06-41FF-0F48-B030-6AF75187B9B9}"/>
              </a:ext>
            </a:extLst>
          </p:cNvPr>
          <p:cNvSpPr>
            <a:spLocks noGrp="1"/>
          </p:cNvSpPr>
          <p:nvPr>
            <p:ph type="dt" sz="half" idx="10"/>
          </p:nvPr>
        </p:nvSpPr>
        <p:spPr/>
        <p:txBody>
          <a:bodyPr/>
          <a:lstStyle/>
          <a:p>
            <a:fld id="{E30546AC-4E2E-164F-93F3-54AD2A76C9F8}" type="datetimeFigureOut">
              <a:rPr lang="en-US" smtClean="0"/>
              <a:t>10/4/22</a:t>
            </a:fld>
            <a:endParaRPr lang="en-US"/>
          </a:p>
        </p:txBody>
      </p:sp>
      <p:sp>
        <p:nvSpPr>
          <p:cNvPr id="5" name="Footer Placeholder 4">
            <a:extLst>
              <a:ext uri="{FF2B5EF4-FFF2-40B4-BE49-F238E27FC236}">
                <a16:creationId xmlns:a16="http://schemas.microsoft.com/office/drawing/2014/main" id="{347F17F8-11F1-2E4E-9656-731C5EE88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DDA51-CA3E-3640-8183-9B16D6A95243}"/>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250973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A6DB8-FEB6-1841-A5C1-006F1A1F31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312398-9ADE-524F-A7CD-CE7BC249C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E99F3-F554-6B46-93A1-5B7CA130DBEB}"/>
              </a:ext>
            </a:extLst>
          </p:cNvPr>
          <p:cNvSpPr>
            <a:spLocks noGrp="1"/>
          </p:cNvSpPr>
          <p:nvPr>
            <p:ph type="dt" sz="half" idx="10"/>
          </p:nvPr>
        </p:nvSpPr>
        <p:spPr/>
        <p:txBody>
          <a:bodyPr/>
          <a:lstStyle/>
          <a:p>
            <a:fld id="{E30546AC-4E2E-164F-93F3-54AD2A76C9F8}" type="datetimeFigureOut">
              <a:rPr lang="en-US" smtClean="0"/>
              <a:t>10/4/22</a:t>
            </a:fld>
            <a:endParaRPr lang="en-US"/>
          </a:p>
        </p:txBody>
      </p:sp>
      <p:sp>
        <p:nvSpPr>
          <p:cNvPr id="5" name="Footer Placeholder 4">
            <a:extLst>
              <a:ext uri="{FF2B5EF4-FFF2-40B4-BE49-F238E27FC236}">
                <a16:creationId xmlns:a16="http://schemas.microsoft.com/office/drawing/2014/main" id="{89BCB658-ABFC-9344-97A7-113C5AB91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369D8-163B-4B42-AC74-F60FD950F0B7}"/>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113039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817F-5006-7D45-8723-CEA90EE47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6F640-4A16-EC4D-8FC4-3DBEF91AC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D5709-7569-0649-9AF7-DC5043AC40F5}"/>
              </a:ext>
            </a:extLst>
          </p:cNvPr>
          <p:cNvSpPr>
            <a:spLocks noGrp="1"/>
          </p:cNvSpPr>
          <p:nvPr>
            <p:ph type="dt" sz="half" idx="10"/>
          </p:nvPr>
        </p:nvSpPr>
        <p:spPr/>
        <p:txBody>
          <a:bodyPr/>
          <a:lstStyle/>
          <a:p>
            <a:fld id="{E30546AC-4E2E-164F-93F3-54AD2A76C9F8}" type="datetimeFigureOut">
              <a:rPr lang="en-US" smtClean="0"/>
              <a:t>10/4/22</a:t>
            </a:fld>
            <a:endParaRPr lang="en-US"/>
          </a:p>
        </p:txBody>
      </p:sp>
      <p:sp>
        <p:nvSpPr>
          <p:cNvPr id="5" name="Footer Placeholder 4">
            <a:extLst>
              <a:ext uri="{FF2B5EF4-FFF2-40B4-BE49-F238E27FC236}">
                <a16:creationId xmlns:a16="http://schemas.microsoft.com/office/drawing/2014/main" id="{0C17220F-6F47-4C48-A721-15E0A475E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4B21A-C8A1-2041-A4D0-3CE1D2E25D71}"/>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358375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A737-31F9-1B40-870C-14063636B5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281A8-C161-804E-AE99-E2155B9A6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293FA7-BB0A-9F41-BAFC-EC8A6A952516}"/>
              </a:ext>
            </a:extLst>
          </p:cNvPr>
          <p:cNvSpPr>
            <a:spLocks noGrp="1"/>
          </p:cNvSpPr>
          <p:nvPr>
            <p:ph type="dt" sz="half" idx="10"/>
          </p:nvPr>
        </p:nvSpPr>
        <p:spPr/>
        <p:txBody>
          <a:bodyPr/>
          <a:lstStyle/>
          <a:p>
            <a:fld id="{E30546AC-4E2E-164F-93F3-54AD2A76C9F8}" type="datetimeFigureOut">
              <a:rPr lang="en-US" smtClean="0"/>
              <a:t>10/4/22</a:t>
            </a:fld>
            <a:endParaRPr lang="en-US"/>
          </a:p>
        </p:txBody>
      </p:sp>
      <p:sp>
        <p:nvSpPr>
          <p:cNvPr id="5" name="Footer Placeholder 4">
            <a:extLst>
              <a:ext uri="{FF2B5EF4-FFF2-40B4-BE49-F238E27FC236}">
                <a16:creationId xmlns:a16="http://schemas.microsoft.com/office/drawing/2014/main" id="{3B322128-1C1F-054A-88DC-FFDA42F7F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B7960-5A04-FE47-9374-1499AB53C477}"/>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189029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84F8-0758-C549-B0B3-7C586130B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118E7D-84DF-0547-96E6-46996270F6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A3A98B-8D0F-DB48-845A-2C979DAE3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C60AB6-579E-D147-AB19-9BD6106D2A7F}"/>
              </a:ext>
            </a:extLst>
          </p:cNvPr>
          <p:cNvSpPr>
            <a:spLocks noGrp="1"/>
          </p:cNvSpPr>
          <p:nvPr>
            <p:ph type="dt" sz="half" idx="10"/>
          </p:nvPr>
        </p:nvSpPr>
        <p:spPr/>
        <p:txBody>
          <a:bodyPr/>
          <a:lstStyle/>
          <a:p>
            <a:fld id="{E30546AC-4E2E-164F-93F3-54AD2A76C9F8}" type="datetimeFigureOut">
              <a:rPr lang="en-US" smtClean="0"/>
              <a:t>10/4/22</a:t>
            </a:fld>
            <a:endParaRPr lang="en-US"/>
          </a:p>
        </p:txBody>
      </p:sp>
      <p:sp>
        <p:nvSpPr>
          <p:cNvPr id="6" name="Footer Placeholder 5">
            <a:extLst>
              <a:ext uri="{FF2B5EF4-FFF2-40B4-BE49-F238E27FC236}">
                <a16:creationId xmlns:a16="http://schemas.microsoft.com/office/drawing/2014/main" id="{C6C64540-1A08-3148-A14F-77C85BC38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2F478-533B-5F47-BCE0-22194854BE23}"/>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75439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B264-8C45-6848-B39E-9613A2DB4C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8240A-72E0-EF44-AA17-7AC173C05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4A34CC-5B4A-7F4F-810D-2A3614625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1518C-B2D8-4942-82C1-829BBDBB9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92F1B-C7FE-EE4C-88E1-F12FAA7CA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693A9B-A2D8-524B-99FC-DFCB881C3E87}"/>
              </a:ext>
            </a:extLst>
          </p:cNvPr>
          <p:cNvSpPr>
            <a:spLocks noGrp="1"/>
          </p:cNvSpPr>
          <p:nvPr>
            <p:ph type="dt" sz="half" idx="10"/>
          </p:nvPr>
        </p:nvSpPr>
        <p:spPr/>
        <p:txBody>
          <a:bodyPr/>
          <a:lstStyle/>
          <a:p>
            <a:fld id="{E30546AC-4E2E-164F-93F3-54AD2A76C9F8}" type="datetimeFigureOut">
              <a:rPr lang="en-US" smtClean="0"/>
              <a:t>10/4/22</a:t>
            </a:fld>
            <a:endParaRPr lang="en-US"/>
          </a:p>
        </p:txBody>
      </p:sp>
      <p:sp>
        <p:nvSpPr>
          <p:cNvPr id="8" name="Footer Placeholder 7">
            <a:extLst>
              <a:ext uri="{FF2B5EF4-FFF2-40B4-BE49-F238E27FC236}">
                <a16:creationId xmlns:a16="http://schemas.microsoft.com/office/drawing/2014/main" id="{2743799D-A9A6-1C4E-82A7-768CD4C536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6008B4-4C79-5A42-8BD1-87AFECE5CFFC}"/>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389695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CDD8-4AB0-4E47-94E4-660DF973BE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04BF30-D5FC-624B-8918-2AD383B415A0}"/>
              </a:ext>
            </a:extLst>
          </p:cNvPr>
          <p:cNvSpPr>
            <a:spLocks noGrp="1"/>
          </p:cNvSpPr>
          <p:nvPr>
            <p:ph type="dt" sz="half" idx="10"/>
          </p:nvPr>
        </p:nvSpPr>
        <p:spPr/>
        <p:txBody>
          <a:bodyPr/>
          <a:lstStyle/>
          <a:p>
            <a:fld id="{E30546AC-4E2E-164F-93F3-54AD2A76C9F8}" type="datetimeFigureOut">
              <a:rPr lang="en-US" smtClean="0"/>
              <a:t>10/4/22</a:t>
            </a:fld>
            <a:endParaRPr lang="en-US"/>
          </a:p>
        </p:txBody>
      </p:sp>
      <p:sp>
        <p:nvSpPr>
          <p:cNvPr id="4" name="Footer Placeholder 3">
            <a:extLst>
              <a:ext uri="{FF2B5EF4-FFF2-40B4-BE49-F238E27FC236}">
                <a16:creationId xmlns:a16="http://schemas.microsoft.com/office/drawing/2014/main" id="{CD8BA4AB-73EF-2043-81F3-C4CFB2594D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EC6DC1-D159-E243-A3AE-E5E9D64E53A9}"/>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212736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8B666B-ECF6-6B4B-B029-BFD876851A11}"/>
              </a:ext>
            </a:extLst>
          </p:cNvPr>
          <p:cNvSpPr>
            <a:spLocks noGrp="1"/>
          </p:cNvSpPr>
          <p:nvPr>
            <p:ph type="dt" sz="half" idx="10"/>
          </p:nvPr>
        </p:nvSpPr>
        <p:spPr/>
        <p:txBody>
          <a:bodyPr/>
          <a:lstStyle/>
          <a:p>
            <a:fld id="{E30546AC-4E2E-164F-93F3-54AD2A76C9F8}" type="datetimeFigureOut">
              <a:rPr lang="en-US" smtClean="0"/>
              <a:t>10/4/22</a:t>
            </a:fld>
            <a:endParaRPr lang="en-US"/>
          </a:p>
        </p:txBody>
      </p:sp>
      <p:sp>
        <p:nvSpPr>
          <p:cNvPr id="3" name="Footer Placeholder 2">
            <a:extLst>
              <a:ext uri="{FF2B5EF4-FFF2-40B4-BE49-F238E27FC236}">
                <a16:creationId xmlns:a16="http://schemas.microsoft.com/office/drawing/2014/main" id="{8E5E585D-9A11-7248-97F8-F6DE3C0B3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4A69A2-AD39-304C-ACC7-8675D3417A92}"/>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188356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4A36-848D-0845-8AA1-5333849B1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0C9224-F331-6F47-8725-A5FD987EB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E605B1-47AB-8E49-AE41-83BCDECF4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E3D39-ADBC-0941-BCD4-4835DE401EAF}"/>
              </a:ext>
            </a:extLst>
          </p:cNvPr>
          <p:cNvSpPr>
            <a:spLocks noGrp="1"/>
          </p:cNvSpPr>
          <p:nvPr>
            <p:ph type="dt" sz="half" idx="10"/>
          </p:nvPr>
        </p:nvSpPr>
        <p:spPr/>
        <p:txBody>
          <a:bodyPr/>
          <a:lstStyle/>
          <a:p>
            <a:fld id="{E30546AC-4E2E-164F-93F3-54AD2A76C9F8}" type="datetimeFigureOut">
              <a:rPr lang="en-US" smtClean="0"/>
              <a:t>10/4/22</a:t>
            </a:fld>
            <a:endParaRPr lang="en-US"/>
          </a:p>
        </p:txBody>
      </p:sp>
      <p:sp>
        <p:nvSpPr>
          <p:cNvPr id="6" name="Footer Placeholder 5">
            <a:extLst>
              <a:ext uri="{FF2B5EF4-FFF2-40B4-BE49-F238E27FC236}">
                <a16:creationId xmlns:a16="http://schemas.microsoft.com/office/drawing/2014/main" id="{8E7D0018-C1B6-A347-9D9A-5272456B9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E2B33-64D5-0D45-A6F2-9F3BA2320184}"/>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385969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1C2C-841D-534E-8ABB-2806645BF0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8A03C3-0BCB-2E41-A571-9090740EB2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9B5DA8-C0A3-404E-A9F7-73E63E515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6DEF7-4DF2-394D-AE68-2FD58CC15C02}"/>
              </a:ext>
            </a:extLst>
          </p:cNvPr>
          <p:cNvSpPr>
            <a:spLocks noGrp="1"/>
          </p:cNvSpPr>
          <p:nvPr>
            <p:ph type="dt" sz="half" idx="10"/>
          </p:nvPr>
        </p:nvSpPr>
        <p:spPr/>
        <p:txBody>
          <a:bodyPr/>
          <a:lstStyle/>
          <a:p>
            <a:fld id="{E30546AC-4E2E-164F-93F3-54AD2A76C9F8}" type="datetimeFigureOut">
              <a:rPr lang="en-US" smtClean="0"/>
              <a:t>10/4/22</a:t>
            </a:fld>
            <a:endParaRPr lang="en-US"/>
          </a:p>
        </p:txBody>
      </p:sp>
      <p:sp>
        <p:nvSpPr>
          <p:cNvPr id="6" name="Footer Placeholder 5">
            <a:extLst>
              <a:ext uri="{FF2B5EF4-FFF2-40B4-BE49-F238E27FC236}">
                <a16:creationId xmlns:a16="http://schemas.microsoft.com/office/drawing/2014/main" id="{02A8A860-9C3C-5A45-A6C0-78FB27CA0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1DB14-B499-F64A-B967-9688DA1C6500}"/>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411980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BC3F1-93A8-3D43-A525-D0DD3178CF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A1A0B2-9C28-E84E-90DC-B653389B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D5497-BBB4-D646-A929-B87CE07A6C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546AC-4E2E-164F-93F3-54AD2A76C9F8}" type="datetimeFigureOut">
              <a:rPr lang="en-US" smtClean="0"/>
              <a:t>10/4/22</a:t>
            </a:fld>
            <a:endParaRPr lang="en-US"/>
          </a:p>
        </p:txBody>
      </p:sp>
      <p:sp>
        <p:nvSpPr>
          <p:cNvPr id="5" name="Footer Placeholder 4">
            <a:extLst>
              <a:ext uri="{FF2B5EF4-FFF2-40B4-BE49-F238E27FC236}">
                <a16:creationId xmlns:a16="http://schemas.microsoft.com/office/drawing/2014/main" id="{824C7AC4-24F6-904C-94FD-6C9B35173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0359FF-C128-3145-8565-F373A97A0C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5806C-521D-0448-AD14-EB9CC4B1A210}" type="slidenum">
              <a:rPr lang="en-US" smtClean="0"/>
              <a:t>‹#›</a:t>
            </a:fld>
            <a:endParaRPr lang="en-US"/>
          </a:p>
        </p:txBody>
      </p:sp>
    </p:spTree>
    <p:extLst>
      <p:ext uri="{BB962C8B-B14F-4D97-AF65-F5344CB8AC3E}">
        <p14:creationId xmlns:p14="http://schemas.microsoft.com/office/powerpoint/2010/main" val="813144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6975D-1B86-4A41-A9E8-1911B20178CE}"/>
              </a:ext>
            </a:extLst>
          </p:cNvPr>
          <p:cNvSpPr>
            <a:spLocks noGrp="1"/>
          </p:cNvSpPr>
          <p:nvPr>
            <p:ph type="ctrTitle"/>
          </p:nvPr>
        </p:nvSpPr>
        <p:spPr>
          <a:xfrm>
            <a:off x="686834" y="1153572"/>
            <a:ext cx="3200400" cy="4461163"/>
          </a:xfr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a:bodyPr>
          <a:lstStyle/>
          <a:p>
            <a:pPr algn="l"/>
            <a:r>
              <a:rPr lang="en-US" sz="4400" kern="1200">
                <a:solidFill>
                  <a:srgbClr val="FFFFFF"/>
                </a:solidFill>
                <a:latin typeface="+mj-lt"/>
                <a:ea typeface="+mj-ea"/>
                <a:cs typeface="+mj-cs"/>
              </a:rPr>
              <a:t>New York Times vs The Onion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8C261BF3-8ED1-9C4A-8784-86CCC64A3DAD}"/>
              </a:ext>
            </a:extLst>
          </p:cNvPr>
          <p:cNvSpPr>
            <a:spLocks noGrp="1"/>
          </p:cNvSpPr>
          <p:nvPr>
            <p:ph type="subTitle" idx="1"/>
          </p:nvPr>
        </p:nvSpPr>
        <p:spPr>
          <a:xfrm>
            <a:off x="4447308" y="591344"/>
            <a:ext cx="6906491" cy="5585619"/>
          </a:xfr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indent="-228600" algn="l">
              <a:buFont typeface="Arial" panose="020B0604020202020204" pitchFamily="34" charset="0"/>
              <a:buChar char="•"/>
            </a:pPr>
            <a:r>
              <a:rPr lang="en-US" dirty="0">
                <a:solidFill>
                  <a:schemeClr val="tx1"/>
                </a:solidFill>
              </a:rPr>
              <a:t>Motivation:</a:t>
            </a:r>
            <a:endParaRPr lang="en-US">
              <a:solidFill>
                <a:schemeClr val="tx1"/>
              </a:solidFill>
            </a:endParaRPr>
          </a:p>
          <a:p>
            <a:pPr indent="-228600" algn="l">
              <a:buFont typeface="Arial" panose="020B0604020202020204" pitchFamily="34" charset="0"/>
              <a:buChar char="•"/>
            </a:pPr>
            <a:r>
              <a:rPr lang="en-US" dirty="0">
                <a:solidFill>
                  <a:schemeClr val="tx1"/>
                </a:solidFill>
              </a:rPr>
              <a:t>With the current climate of “fake” news and strange news, it’s important to be able to distinguish actual news stories from other types like satire.</a:t>
            </a:r>
          </a:p>
          <a:p>
            <a:pPr indent="-228600" algn="l">
              <a:buFont typeface="Arial" panose="020B0604020202020204" pitchFamily="34" charset="0"/>
              <a:buChar char="•"/>
            </a:pPr>
            <a:endParaRPr lang="en-US">
              <a:solidFill>
                <a:schemeClr val="tx1"/>
              </a:solidFill>
            </a:endParaRPr>
          </a:p>
          <a:p>
            <a:pPr indent="-228600" algn="l">
              <a:buFont typeface="Arial" panose="020B0604020202020204" pitchFamily="34" charset="0"/>
              <a:buChar char="•"/>
            </a:pPr>
            <a:endParaRPr lang="en-US">
              <a:solidFill>
                <a:schemeClr val="tx1"/>
              </a:solidFill>
            </a:endParaRPr>
          </a:p>
          <a:p>
            <a:pPr indent="-228600" algn="l">
              <a:buFont typeface="Arial" panose="020B0604020202020204" pitchFamily="34" charset="0"/>
              <a:buChar char="•"/>
            </a:pPr>
            <a:r>
              <a:rPr lang="en-US" dirty="0">
                <a:solidFill>
                  <a:schemeClr val="tx1"/>
                </a:solidFill>
              </a:rPr>
              <a:t>Objectives:</a:t>
            </a:r>
            <a:endParaRPr lang="en-US">
              <a:solidFill>
                <a:schemeClr val="tx1"/>
              </a:solidFill>
            </a:endParaRPr>
          </a:p>
          <a:p>
            <a:pPr indent="-228600" algn="l">
              <a:buFont typeface="Arial" panose="020B0604020202020204" pitchFamily="34" charset="0"/>
              <a:buChar char="•"/>
            </a:pPr>
            <a:r>
              <a:rPr lang="en-US" dirty="0">
                <a:solidFill>
                  <a:schemeClr val="tx1"/>
                </a:solidFill>
              </a:rPr>
              <a:t>Can we build a model that can distinguish between a New York Times article and an Onion article?</a:t>
            </a:r>
          </a:p>
          <a:p>
            <a:pPr indent="-228600" algn="l">
              <a:buFont typeface="Arial" panose="020B0604020202020204" pitchFamily="34" charset="0"/>
              <a:buChar char="•"/>
            </a:pPr>
            <a:endParaRPr lang="en-US" dirty="0">
              <a:solidFill>
                <a:schemeClr val="tx1"/>
              </a:solidFill>
            </a:endParaRPr>
          </a:p>
          <a:p>
            <a:pPr indent="-228600" algn="l">
              <a:buFont typeface="Arial" panose="020B0604020202020204" pitchFamily="34" charset="0"/>
              <a:buChar char="•"/>
            </a:pPr>
            <a:endParaRPr lang="en-US" dirty="0">
              <a:solidFill>
                <a:schemeClr val="tx1"/>
              </a:solidFill>
            </a:endParaRPr>
          </a:p>
          <a:p>
            <a:pPr indent="-2286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24412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2352-27FC-CB41-B715-F022233FEE7F}"/>
              </a:ext>
            </a:extLst>
          </p:cNvPr>
          <p:cNvSpPr>
            <a:spLocks noGrp="1"/>
          </p:cNvSpPr>
          <p:nvPr>
            <p:ph type="title"/>
          </p:nvPr>
        </p:nvSpPr>
        <p:spPr>
          <a:xfrm>
            <a:off x="791711" y="354025"/>
            <a:ext cx="10515600" cy="1188720"/>
          </a:xfrm>
          <a:solidFill>
            <a:schemeClr val="accent1"/>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a:t>NLP Workflow</a:t>
            </a:r>
          </a:p>
        </p:txBody>
      </p:sp>
      <p:sp>
        <p:nvSpPr>
          <p:cNvPr id="3" name="Content Placeholder 2">
            <a:extLst>
              <a:ext uri="{FF2B5EF4-FFF2-40B4-BE49-F238E27FC236}">
                <a16:creationId xmlns:a16="http://schemas.microsoft.com/office/drawing/2014/main" id="{5B87D6C2-0B44-7649-8DC8-79F74DA5A78B}"/>
              </a:ext>
            </a:extLst>
          </p:cNvPr>
          <p:cNvSpPr>
            <a:spLocks noGrp="1"/>
          </p:cNvSpPr>
          <p:nvPr>
            <p:ph idx="1"/>
          </p:nvPr>
        </p:nvSpPr>
        <p:spPr>
          <a:xfrm>
            <a:off x="838200" y="1825625"/>
            <a:ext cx="10515600" cy="4869465"/>
          </a:xfrm>
        </p:spPr>
        <p:txBody>
          <a:bodyPr>
            <a:normAutofit/>
          </a:bodyPr>
          <a:lstStyle/>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0183D929-BD1C-1C32-DD43-A539612DBCD5}"/>
              </a:ext>
            </a:extLst>
          </p:cNvPr>
          <p:cNvSpPr/>
          <p:nvPr/>
        </p:nvSpPr>
        <p:spPr>
          <a:xfrm>
            <a:off x="838200" y="1936869"/>
            <a:ext cx="1556507" cy="17542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a:t>
            </a:r>
          </a:p>
          <a:p>
            <a:pPr algn="ctr"/>
            <a:endParaRPr lang="en-US" dirty="0"/>
          </a:p>
          <a:p>
            <a:pPr algn="ctr"/>
            <a:r>
              <a:rPr lang="en-US" sz="1600" dirty="0"/>
              <a:t>Pulled Onion and NYT times data from Kaggle</a:t>
            </a:r>
          </a:p>
        </p:txBody>
      </p:sp>
      <p:sp>
        <p:nvSpPr>
          <p:cNvPr id="5" name="Rectangle 4">
            <a:extLst>
              <a:ext uri="{FF2B5EF4-FFF2-40B4-BE49-F238E27FC236}">
                <a16:creationId xmlns:a16="http://schemas.microsoft.com/office/drawing/2014/main" id="{C7734D68-B7FA-4B27-9C2D-9FECB37538A7}"/>
              </a:ext>
            </a:extLst>
          </p:cNvPr>
          <p:cNvSpPr/>
          <p:nvPr/>
        </p:nvSpPr>
        <p:spPr>
          <a:xfrm>
            <a:off x="3221722" y="1936869"/>
            <a:ext cx="2412887" cy="1754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EDA</a:t>
            </a:r>
          </a:p>
          <a:p>
            <a:pPr algn="ctr"/>
            <a:endParaRPr lang="en-US" dirty="0"/>
          </a:p>
          <a:p>
            <a:pPr algn="ctr"/>
            <a:r>
              <a:rPr lang="en-US" sz="1600" dirty="0"/>
              <a:t>Python and </a:t>
            </a:r>
            <a:r>
              <a:rPr lang="en-US" sz="1600" dirty="0" err="1"/>
              <a:t>Scattertext</a:t>
            </a:r>
            <a:endParaRPr lang="en-US" sz="1600" dirty="0"/>
          </a:p>
        </p:txBody>
      </p:sp>
      <p:sp>
        <p:nvSpPr>
          <p:cNvPr id="6" name="Rectangle 5">
            <a:extLst>
              <a:ext uri="{FF2B5EF4-FFF2-40B4-BE49-F238E27FC236}">
                <a16:creationId xmlns:a16="http://schemas.microsoft.com/office/drawing/2014/main" id="{20B673EE-202F-405F-CDCC-69BD26BDAB54}"/>
              </a:ext>
            </a:extLst>
          </p:cNvPr>
          <p:cNvSpPr/>
          <p:nvPr/>
        </p:nvSpPr>
        <p:spPr>
          <a:xfrm>
            <a:off x="3221722" y="4446165"/>
            <a:ext cx="2412887" cy="1754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PRE-PROCESSING</a:t>
            </a:r>
          </a:p>
          <a:p>
            <a:pPr algn="ctr"/>
            <a:endParaRPr lang="en-US" sz="1400" dirty="0"/>
          </a:p>
          <a:p>
            <a:pPr algn="ctr"/>
            <a:r>
              <a:rPr lang="en-US" sz="1600" dirty="0" err="1"/>
              <a:t>Nltk</a:t>
            </a:r>
            <a:r>
              <a:rPr lang="en-US" sz="1600" dirty="0"/>
              <a:t>, </a:t>
            </a:r>
            <a:r>
              <a:rPr lang="en-US" sz="1600" dirty="0" err="1"/>
              <a:t>sklearn</a:t>
            </a:r>
            <a:r>
              <a:rPr lang="en-US" sz="1600" dirty="0"/>
              <a:t>, and </a:t>
            </a:r>
            <a:r>
              <a:rPr lang="en-US" sz="1600" dirty="0" err="1"/>
              <a:t>SpaCy</a:t>
            </a:r>
            <a:r>
              <a:rPr lang="en-US" sz="1600" dirty="0"/>
              <a:t> to clean, tokenize, remove stop words, and vectorize</a:t>
            </a:r>
          </a:p>
        </p:txBody>
      </p:sp>
      <p:sp>
        <p:nvSpPr>
          <p:cNvPr id="7" name="Rectangle 6">
            <a:extLst>
              <a:ext uri="{FF2B5EF4-FFF2-40B4-BE49-F238E27FC236}">
                <a16:creationId xmlns:a16="http://schemas.microsoft.com/office/drawing/2014/main" id="{C3B8D502-9228-2A81-A5D5-74E17FCAE6EE}"/>
              </a:ext>
            </a:extLst>
          </p:cNvPr>
          <p:cNvSpPr/>
          <p:nvPr/>
        </p:nvSpPr>
        <p:spPr>
          <a:xfrm>
            <a:off x="6435754" y="4446165"/>
            <a:ext cx="2438758" cy="1754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DIMENSIONALITY REDUCTION</a:t>
            </a:r>
          </a:p>
          <a:p>
            <a:pPr algn="ctr"/>
            <a:endParaRPr lang="en-US" sz="1400" dirty="0"/>
          </a:p>
          <a:p>
            <a:pPr algn="ctr"/>
            <a:r>
              <a:rPr lang="en-US" sz="1600" dirty="0"/>
              <a:t>PCA and topic modeling with LSA, NMF, LDA</a:t>
            </a:r>
          </a:p>
        </p:txBody>
      </p:sp>
      <p:sp>
        <p:nvSpPr>
          <p:cNvPr id="8" name="Rectangle 7">
            <a:extLst>
              <a:ext uri="{FF2B5EF4-FFF2-40B4-BE49-F238E27FC236}">
                <a16:creationId xmlns:a16="http://schemas.microsoft.com/office/drawing/2014/main" id="{8439B51D-A610-1898-26A2-FBA8BEFE2FC5}"/>
              </a:ext>
            </a:extLst>
          </p:cNvPr>
          <p:cNvSpPr/>
          <p:nvPr/>
        </p:nvSpPr>
        <p:spPr>
          <a:xfrm>
            <a:off x="9733502" y="3226928"/>
            <a:ext cx="1556507" cy="16918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SUPERVISED LEARNING</a:t>
            </a:r>
          </a:p>
          <a:p>
            <a:pPr algn="ctr"/>
            <a:endParaRPr lang="en-US" dirty="0"/>
          </a:p>
          <a:p>
            <a:pPr algn="ctr"/>
            <a:r>
              <a:rPr lang="en-US" sz="1600" dirty="0"/>
              <a:t>Random Forest and </a:t>
            </a:r>
            <a:r>
              <a:rPr lang="en-US" sz="1600" dirty="0" err="1"/>
              <a:t>XGBoost</a:t>
            </a:r>
            <a:endParaRPr lang="en-US" sz="1600" dirty="0"/>
          </a:p>
        </p:txBody>
      </p:sp>
      <p:cxnSp>
        <p:nvCxnSpPr>
          <p:cNvPr id="10" name="Straight Arrow Connector 9">
            <a:extLst>
              <a:ext uri="{FF2B5EF4-FFF2-40B4-BE49-F238E27FC236}">
                <a16:creationId xmlns:a16="http://schemas.microsoft.com/office/drawing/2014/main" id="{BB1D75E5-8484-02CA-1B8D-8D407831897F}"/>
              </a:ext>
            </a:extLst>
          </p:cNvPr>
          <p:cNvCxnSpPr/>
          <p:nvPr/>
        </p:nvCxnSpPr>
        <p:spPr>
          <a:xfrm>
            <a:off x="2478597" y="2808601"/>
            <a:ext cx="679508"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586478-BE90-B62A-FBFF-7C8FFFFA1529}"/>
              </a:ext>
            </a:extLst>
          </p:cNvPr>
          <p:cNvCxnSpPr/>
          <p:nvPr/>
        </p:nvCxnSpPr>
        <p:spPr>
          <a:xfrm>
            <a:off x="5677603" y="5323304"/>
            <a:ext cx="679508"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7E09EF-94B3-D8E8-68F2-B6ADF10CDE77}"/>
              </a:ext>
            </a:extLst>
          </p:cNvPr>
          <p:cNvCxnSpPr>
            <a:cxnSpLocks/>
          </p:cNvCxnSpPr>
          <p:nvPr/>
        </p:nvCxnSpPr>
        <p:spPr>
          <a:xfrm>
            <a:off x="4420836" y="3766657"/>
            <a:ext cx="0" cy="61239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313D3C2-458B-641C-1F5E-2685DD4A61EA}"/>
              </a:ext>
            </a:extLst>
          </p:cNvPr>
          <p:cNvSpPr/>
          <p:nvPr/>
        </p:nvSpPr>
        <p:spPr>
          <a:xfrm>
            <a:off x="6461624" y="1936869"/>
            <a:ext cx="2412888" cy="1754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CLUSTERING</a:t>
            </a:r>
          </a:p>
          <a:p>
            <a:pPr algn="ctr"/>
            <a:endParaRPr lang="en-US" dirty="0"/>
          </a:p>
          <a:p>
            <a:pPr algn="ctr"/>
            <a:r>
              <a:rPr lang="en-US" sz="1600" dirty="0"/>
              <a:t>K-means</a:t>
            </a:r>
          </a:p>
        </p:txBody>
      </p:sp>
      <p:cxnSp>
        <p:nvCxnSpPr>
          <p:cNvPr id="12" name="Straight Arrow Connector 11">
            <a:extLst>
              <a:ext uri="{FF2B5EF4-FFF2-40B4-BE49-F238E27FC236}">
                <a16:creationId xmlns:a16="http://schemas.microsoft.com/office/drawing/2014/main" id="{09AE936B-AD2D-E8F6-0DFC-738B04D8B013}"/>
              </a:ext>
            </a:extLst>
          </p:cNvPr>
          <p:cNvCxnSpPr>
            <a:cxnSpLocks/>
          </p:cNvCxnSpPr>
          <p:nvPr/>
        </p:nvCxnSpPr>
        <p:spPr>
          <a:xfrm flipH="1">
            <a:off x="5709757" y="2808601"/>
            <a:ext cx="679508"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BE61AF-24CF-B335-B8D6-52DAFD0B2A68}"/>
              </a:ext>
            </a:extLst>
          </p:cNvPr>
          <p:cNvCxnSpPr>
            <a:cxnSpLocks/>
          </p:cNvCxnSpPr>
          <p:nvPr/>
        </p:nvCxnSpPr>
        <p:spPr>
          <a:xfrm flipV="1">
            <a:off x="7668068" y="3766657"/>
            <a:ext cx="0" cy="61659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B066AC6-8229-BBCC-618F-1D5A6100D061}"/>
              </a:ext>
            </a:extLst>
          </p:cNvPr>
          <p:cNvCxnSpPr/>
          <p:nvPr/>
        </p:nvCxnSpPr>
        <p:spPr>
          <a:xfrm>
            <a:off x="8874512" y="4064153"/>
            <a:ext cx="679508"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87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CCD37-B647-7647-BE5B-82BC736A74D0}"/>
              </a:ext>
            </a:extLst>
          </p:cNvPr>
          <p:cNvSpPr>
            <a:spLocks noGrp="1"/>
          </p:cNvSpPr>
          <p:nvPr>
            <p:ph type="title"/>
          </p:nvPr>
        </p:nvSpPr>
        <p:spPr>
          <a:xfrm>
            <a:off x="526073" y="489439"/>
            <a:ext cx="11139854" cy="930447"/>
          </a:xfr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b">
            <a:normAutofit/>
          </a:bodyPr>
          <a:lstStyle/>
          <a:p>
            <a:pPr algn="ctr"/>
            <a:r>
              <a:rPr lang="en-US" sz="5400" kern="1200">
                <a:solidFill>
                  <a:schemeClr val="bg1"/>
                </a:solidFill>
                <a:latin typeface="+mj-lt"/>
                <a:ea typeface="+mj-ea"/>
                <a:cs typeface="+mj-cs"/>
              </a:rPr>
              <a:t>Data</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B2C3EEB-1690-CCF9-7AC4-90B0C196AC7D}"/>
              </a:ext>
            </a:extLst>
          </p:cNvPr>
          <p:cNvPicPr>
            <a:picLocks noChangeAspect="1"/>
          </p:cNvPicPr>
          <p:nvPr/>
        </p:nvPicPr>
        <p:blipFill>
          <a:blip r:embed="rId3"/>
          <a:stretch>
            <a:fillRect/>
          </a:stretch>
        </p:blipFill>
        <p:spPr>
          <a:xfrm>
            <a:off x="320040" y="3089854"/>
            <a:ext cx="11496821" cy="2673010"/>
          </a:xfrm>
          <a:prstGeom prst="rect">
            <a:avLst/>
          </a:prstGeom>
        </p:spPr>
      </p:pic>
    </p:spTree>
    <p:extLst>
      <p:ext uri="{BB962C8B-B14F-4D97-AF65-F5344CB8AC3E}">
        <p14:creationId xmlns:p14="http://schemas.microsoft.com/office/powerpoint/2010/main" val="347009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C4FE-2999-F149-812D-0285EDAE2C1F}"/>
              </a:ext>
            </a:extLst>
          </p:cNvPr>
          <p:cNvSpPr>
            <a:spLocks noGrp="1"/>
          </p:cNvSpPr>
          <p:nvPr>
            <p:ph type="title"/>
          </p:nvPr>
        </p:nvSpPr>
        <p:spPr>
          <a:xfrm>
            <a:off x="838200" y="331569"/>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lgn="ctr"/>
            <a:r>
              <a:rPr lang="en-US" dirty="0"/>
              <a:t>PCA and Random Forest</a:t>
            </a:r>
          </a:p>
        </p:txBody>
      </p:sp>
      <p:pic>
        <p:nvPicPr>
          <p:cNvPr id="1026" name="Picture 2">
            <a:extLst>
              <a:ext uri="{FF2B5EF4-FFF2-40B4-BE49-F238E27FC236}">
                <a16:creationId xmlns:a16="http://schemas.microsoft.com/office/drawing/2014/main" id="{512F2F50-CDC9-5242-6052-B389619AA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77240"/>
            <a:ext cx="5132572" cy="34537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8">
            <a:extLst>
              <a:ext uri="{FF2B5EF4-FFF2-40B4-BE49-F238E27FC236}">
                <a16:creationId xmlns:a16="http://schemas.microsoft.com/office/drawing/2014/main" id="{1B95C9F0-E001-A9AF-B20B-216CE1379251}"/>
              </a:ext>
            </a:extLst>
          </p:cNvPr>
          <p:cNvGraphicFramePr>
            <a:graphicFrameLocks noGrp="1"/>
          </p:cNvGraphicFramePr>
          <p:nvPr>
            <p:extLst>
              <p:ext uri="{D42A27DB-BD31-4B8C-83A1-F6EECF244321}">
                <p14:modId xmlns:p14="http://schemas.microsoft.com/office/powerpoint/2010/main" val="2582239187"/>
              </p:ext>
            </p:extLst>
          </p:nvPr>
        </p:nvGraphicFramePr>
        <p:xfrm>
          <a:off x="838200" y="1918313"/>
          <a:ext cx="5132572" cy="731520"/>
        </p:xfrm>
        <a:graphic>
          <a:graphicData uri="http://schemas.openxmlformats.org/drawingml/2006/table">
            <a:tbl>
              <a:tblPr firstRow="1" bandRow="1">
                <a:tableStyleId>{93296810-A885-4BE3-A3E7-6D5BEEA58F35}</a:tableStyleId>
              </a:tblPr>
              <a:tblGrid>
                <a:gridCol w="1283143">
                  <a:extLst>
                    <a:ext uri="{9D8B030D-6E8A-4147-A177-3AD203B41FA5}">
                      <a16:colId xmlns:a16="http://schemas.microsoft.com/office/drawing/2014/main" val="2014583661"/>
                    </a:ext>
                  </a:extLst>
                </a:gridCol>
                <a:gridCol w="1283143">
                  <a:extLst>
                    <a:ext uri="{9D8B030D-6E8A-4147-A177-3AD203B41FA5}">
                      <a16:colId xmlns:a16="http://schemas.microsoft.com/office/drawing/2014/main" val="1973827660"/>
                    </a:ext>
                  </a:extLst>
                </a:gridCol>
                <a:gridCol w="1283143">
                  <a:extLst>
                    <a:ext uri="{9D8B030D-6E8A-4147-A177-3AD203B41FA5}">
                      <a16:colId xmlns:a16="http://schemas.microsoft.com/office/drawing/2014/main" val="2937806699"/>
                    </a:ext>
                  </a:extLst>
                </a:gridCol>
                <a:gridCol w="1283143">
                  <a:extLst>
                    <a:ext uri="{9D8B030D-6E8A-4147-A177-3AD203B41FA5}">
                      <a16:colId xmlns:a16="http://schemas.microsoft.com/office/drawing/2014/main" val="98302308"/>
                    </a:ext>
                  </a:extLst>
                </a:gridCol>
              </a:tblGrid>
              <a:tr h="353533">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F1</a:t>
                      </a:r>
                    </a:p>
                  </a:txBody>
                  <a:tcPr/>
                </a:tc>
                <a:extLst>
                  <a:ext uri="{0D108BD9-81ED-4DB2-BD59-A6C34878D82A}">
                    <a16:rowId xmlns:a16="http://schemas.microsoft.com/office/drawing/2014/main" val="326989252"/>
                  </a:ext>
                </a:extLst>
              </a:tr>
              <a:tr h="358443">
                <a:tc>
                  <a:txBody>
                    <a:bodyPr/>
                    <a:lstStyle/>
                    <a:p>
                      <a:r>
                        <a:rPr lang="en-US" dirty="0"/>
                        <a:t>97.5%</a:t>
                      </a:r>
                    </a:p>
                  </a:txBody>
                  <a:tcPr/>
                </a:tc>
                <a:tc>
                  <a:txBody>
                    <a:bodyPr/>
                    <a:lstStyle/>
                    <a:p>
                      <a:r>
                        <a:rPr lang="en-US" dirty="0"/>
                        <a:t>93.8%</a:t>
                      </a:r>
                    </a:p>
                  </a:txBody>
                  <a:tcPr/>
                </a:tc>
                <a:tc>
                  <a:txBody>
                    <a:bodyPr/>
                    <a:lstStyle/>
                    <a:p>
                      <a:r>
                        <a:rPr lang="en-US" dirty="0"/>
                        <a:t>90.6%</a:t>
                      </a:r>
                    </a:p>
                  </a:txBody>
                  <a:tcPr/>
                </a:tc>
                <a:tc>
                  <a:txBody>
                    <a:bodyPr/>
                    <a:lstStyle/>
                    <a:p>
                      <a:r>
                        <a:rPr lang="en-US" dirty="0"/>
                        <a:t>92.2%</a:t>
                      </a:r>
                    </a:p>
                  </a:txBody>
                  <a:tcPr/>
                </a:tc>
                <a:extLst>
                  <a:ext uri="{0D108BD9-81ED-4DB2-BD59-A6C34878D82A}">
                    <a16:rowId xmlns:a16="http://schemas.microsoft.com/office/drawing/2014/main" val="1772374651"/>
                  </a:ext>
                </a:extLst>
              </a:tr>
            </a:tbl>
          </a:graphicData>
        </a:graphic>
      </p:graphicFrame>
      <p:graphicFrame>
        <p:nvGraphicFramePr>
          <p:cNvPr id="11" name="Table 11">
            <a:extLst>
              <a:ext uri="{FF2B5EF4-FFF2-40B4-BE49-F238E27FC236}">
                <a16:creationId xmlns:a16="http://schemas.microsoft.com/office/drawing/2014/main" id="{1225BE2D-9079-C968-AF01-F33DE93F62E9}"/>
              </a:ext>
            </a:extLst>
          </p:cNvPr>
          <p:cNvGraphicFramePr>
            <a:graphicFrameLocks noGrp="1"/>
          </p:cNvGraphicFramePr>
          <p:nvPr>
            <p:extLst>
              <p:ext uri="{D42A27DB-BD31-4B8C-83A1-F6EECF244321}">
                <p14:modId xmlns:p14="http://schemas.microsoft.com/office/powerpoint/2010/main" val="413361872"/>
              </p:ext>
            </p:extLst>
          </p:nvPr>
        </p:nvGraphicFramePr>
        <p:xfrm>
          <a:off x="6221230" y="1918313"/>
          <a:ext cx="4953000" cy="4342610"/>
        </p:xfrm>
        <a:graphic>
          <a:graphicData uri="http://schemas.openxmlformats.org/drawingml/2006/table">
            <a:tbl>
              <a:tblPr firstRow="1" bandRow="1">
                <a:tableStyleId>{85BE263C-DBD7-4A20-BB59-AAB30ACAA65A}</a:tableStyleId>
              </a:tblPr>
              <a:tblGrid>
                <a:gridCol w="4953000">
                  <a:extLst>
                    <a:ext uri="{9D8B030D-6E8A-4147-A177-3AD203B41FA5}">
                      <a16:colId xmlns:a16="http://schemas.microsoft.com/office/drawing/2014/main" val="787271676"/>
                    </a:ext>
                  </a:extLst>
                </a:gridCol>
              </a:tblGrid>
              <a:tr h="594938">
                <a:tc>
                  <a:txBody>
                    <a:bodyPr/>
                    <a:lstStyle/>
                    <a:p>
                      <a:r>
                        <a:rPr lang="en-US" dirty="0"/>
                        <a:t>False Negatives Examples:</a:t>
                      </a:r>
                    </a:p>
                  </a:txBody>
                  <a:tcPr>
                    <a:solidFill>
                      <a:srgbClr val="FF0000"/>
                    </a:solidFill>
                  </a:tcPr>
                </a:tc>
                <a:extLst>
                  <a:ext uri="{0D108BD9-81ED-4DB2-BD59-A6C34878D82A}">
                    <a16:rowId xmlns:a16="http://schemas.microsoft.com/office/drawing/2014/main" val="2354603449"/>
                  </a:ext>
                </a:extLst>
              </a:tr>
              <a:tr h="1248312">
                <a:tc>
                  <a:txBody>
                    <a:bodyPr/>
                    <a:lstStyle/>
                    <a:p>
                      <a:r>
                        <a:rPr lang="en-US" sz="1600" dirty="0"/>
                        <a:t>Radical Islamic Extremists Snowboard Into U.S. Embassy</a:t>
                      </a:r>
                    </a:p>
                    <a:p>
                      <a:r>
                        <a:rPr lang="en-US" sz="1200" dirty="0"/>
                        <a:t>Extremist board-trick crew Al-</a:t>
                      </a:r>
                      <a:r>
                        <a:rPr lang="en-US" sz="1200" dirty="0" err="1"/>
                        <a:t>J'Aqasse</a:t>
                      </a:r>
                      <a:r>
                        <a:rPr lang="en-US" sz="1200" dirty="0"/>
                        <a:t>, the Middle East's most prominent Islamic radical snowboard posse, is taking full props for destroying the American embassy when a member nailed a </a:t>
                      </a:r>
                      <a:r>
                        <a:rPr lang="en-US" sz="1200" dirty="0" err="1"/>
                        <a:t>goofyfoot</a:t>
                      </a:r>
                      <a:r>
                        <a:rPr lang="en-US" sz="1200" dirty="0"/>
                        <a:t> 720 </a:t>
                      </a:r>
                      <a:r>
                        <a:rPr lang="en-US" sz="1200" dirty="0" err="1"/>
                        <a:t>nosehook</a:t>
                      </a:r>
                      <a:r>
                        <a:rPr lang="en-US" sz="1200" dirty="0"/>
                        <a:t> from a security-barrier </a:t>
                      </a:r>
                      <a:r>
                        <a:rPr lang="en-US" sz="1200" dirty="0" err="1"/>
                        <a:t>railgrind</a:t>
                      </a:r>
                      <a:r>
                        <a:rPr lang="en-US" sz="1200" dirty="0"/>
                        <a:t> into its offices while carrying 25 kilos of C4 plastic.</a:t>
                      </a:r>
                    </a:p>
                  </a:txBody>
                  <a:tcPr/>
                </a:tc>
                <a:extLst>
                  <a:ext uri="{0D108BD9-81ED-4DB2-BD59-A6C34878D82A}">
                    <a16:rowId xmlns:a16="http://schemas.microsoft.com/office/drawing/2014/main" val="4171581871"/>
                  </a:ext>
                </a:extLst>
              </a:tr>
              <a:tr h="1248312">
                <a:tc>
                  <a:txBody>
                    <a:bodyPr/>
                    <a:lstStyle/>
                    <a:p>
                      <a:r>
                        <a:rPr lang="en-US" sz="1600" dirty="0"/>
                        <a:t>Earth Explodes</a:t>
                      </a:r>
                    </a:p>
                    <a:p>
                      <a:r>
                        <a:rPr lang="en-US" sz="1200" dirty="0"/>
                        <a:t>In a move astronomers are calling ‚surprising, the planet earth violently exploded yesterday, shattering into billions of tiny fragments and killing all life existing on it. ‚From all indications, the planet just spontaneously combusted, said James Frye of Stanford‚ Palomar Observatory. We’ll know more after we examine soil samples.</a:t>
                      </a:r>
                    </a:p>
                  </a:txBody>
                  <a:tcPr/>
                </a:tc>
                <a:extLst>
                  <a:ext uri="{0D108BD9-81ED-4DB2-BD59-A6C34878D82A}">
                    <a16:rowId xmlns:a16="http://schemas.microsoft.com/office/drawing/2014/main" val="1389167129"/>
                  </a:ext>
                </a:extLst>
              </a:tr>
              <a:tr h="1248312">
                <a:tc>
                  <a:txBody>
                    <a:bodyPr/>
                    <a:lstStyle/>
                    <a:p>
                      <a:r>
                        <a:rPr lang="en-US" sz="1600" dirty="0"/>
                        <a:t>The Onion Wins Nobel Prize</a:t>
                      </a:r>
                    </a:p>
                    <a:p>
                      <a:r>
                        <a:rPr lang="en-US" sz="1200" dirty="0"/>
                        <a:t>American newspaper The Onion received a Nobel Prize this week in the category of Overall Excellence. The award, which marks the 12th time The Onion has been honored as a Nobel laureate, was presented in recognition of what the prize committee called “The Onion’s massive and enduring contribution to overall excellence in all fields”</a:t>
                      </a:r>
                    </a:p>
                  </a:txBody>
                  <a:tcPr/>
                </a:tc>
                <a:extLst>
                  <a:ext uri="{0D108BD9-81ED-4DB2-BD59-A6C34878D82A}">
                    <a16:rowId xmlns:a16="http://schemas.microsoft.com/office/drawing/2014/main" val="1726581750"/>
                  </a:ext>
                </a:extLst>
              </a:tr>
            </a:tbl>
          </a:graphicData>
        </a:graphic>
      </p:graphicFrame>
    </p:spTree>
    <p:extLst>
      <p:ext uri="{BB962C8B-B14F-4D97-AF65-F5344CB8AC3E}">
        <p14:creationId xmlns:p14="http://schemas.microsoft.com/office/powerpoint/2010/main" val="199951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651C-B2BD-C943-A6DB-CF097787FF0C}"/>
              </a:ext>
            </a:extLst>
          </p:cNvPr>
          <p:cNvSpPr>
            <a:spLocks noGrp="1"/>
          </p:cNvSpPr>
          <p:nvPr>
            <p:ph type="title"/>
          </p:nvPr>
        </p:nvSpPr>
        <p:spPr>
          <a:xfrm>
            <a:off x="838200" y="365125"/>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a:t>Scatter Text</a:t>
            </a:r>
          </a:p>
        </p:txBody>
      </p:sp>
      <p:sp>
        <p:nvSpPr>
          <p:cNvPr id="4" name="Content Placeholder 3">
            <a:extLst>
              <a:ext uri="{FF2B5EF4-FFF2-40B4-BE49-F238E27FC236}">
                <a16:creationId xmlns:a16="http://schemas.microsoft.com/office/drawing/2014/main" id="{54A9FF34-E5EC-AE3D-C8DF-CBF37DC3CC6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12DF11C-2DE5-FD6D-6429-748B237A9485}"/>
              </a:ext>
            </a:extLst>
          </p:cNvPr>
          <p:cNvPicPr>
            <a:picLocks noChangeAspect="1"/>
          </p:cNvPicPr>
          <p:nvPr/>
        </p:nvPicPr>
        <p:blipFill>
          <a:blip r:embed="rId3"/>
          <a:stretch>
            <a:fillRect/>
          </a:stretch>
        </p:blipFill>
        <p:spPr>
          <a:xfrm>
            <a:off x="838200" y="1825625"/>
            <a:ext cx="10010775" cy="4973828"/>
          </a:xfrm>
          <a:prstGeom prst="rect">
            <a:avLst/>
          </a:prstGeom>
        </p:spPr>
      </p:pic>
    </p:spTree>
    <p:extLst>
      <p:ext uri="{BB962C8B-B14F-4D97-AF65-F5344CB8AC3E}">
        <p14:creationId xmlns:p14="http://schemas.microsoft.com/office/powerpoint/2010/main" val="541304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15115B-4C30-8241-9B93-405481C79BDC}"/>
              </a:ext>
            </a:extLst>
          </p:cNvPr>
          <p:cNvSpPr>
            <a:spLocks noGrp="1"/>
          </p:cNvSpPr>
          <p:nvPr>
            <p:ph type="title"/>
          </p:nvPr>
        </p:nvSpPr>
        <p:spPr>
          <a:xfrm>
            <a:off x="838200" y="1412488"/>
            <a:ext cx="2899189" cy="4363844"/>
          </a:xfr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r>
              <a:rPr lang="en-US" sz="4000" kern="1200">
                <a:solidFill>
                  <a:srgbClr val="FFFFFF"/>
                </a:solidFill>
                <a:latin typeface="+mj-lt"/>
                <a:ea typeface="+mj-ea"/>
                <a:cs typeface="+mj-cs"/>
              </a:rPr>
              <a:t>Conclusions and Next Steps</a:t>
            </a:r>
          </a:p>
        </p:txBody>
      </p:sp>
      <p:sp>
        <p:nvSpPr>
          <p:cNvPr id="3" name="Content Placeholder 2">
            <a:extLst>
              <a:ext uri="{FF2B5EF4-FFF2-40B4-BE49-F238E27FC236}">
                <a16:creationId xmlns:a16="http://schemas.microsoft.com/office/drawing/2014/main" id="{5D5D057C-33DE-8349-B001-6C27F7D9E33D}"/>
              </a:ext>
            </a:extLst>
          </p:cNvPr>
          <p:cNvSpPr>
            <a:spLocks noGrp="1"/>
          </p:cNvSpPr>
          <p:nvPr>
            <p:ph idx="1"/>
          </p:nvPr>
        </p:nvSpPr>
        <p:spPr>
          <a:xfrm>
            <a:off x="4380855" y="1412489"/>
            <a:ext cx="3427283" cy="4363844"/>
          </a:xfrm>
        </p:spPr>
        <p:txBody>
          <a:bodyPr vert="horz" lIns="91440" tIns="45720" rIns="91440" bIns="45720" rtlCol="0">
            <a:normAutofit/>
          </a:bodyPr>
          <a:lstStyle/>
          <a:p>
            <a:endParaRPr lang="en-US" sz="2000"/>
          </a:p>
          <a:p>
            <a:pPr marL="0"/>
            <a:endParaRPr lang="en-US" sz="2000"/>
          </a:p>
        </p:txBody>
      </p:sp>
      <p:cxnSp>
        <p:nvCxnSpPr>
          <p:cNvPr id="32" name="Straight Connector 3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TextBox 4">
            <a:extLst>
              <a:ext uri="{FF2B5EF4-FFF2-40B4-BE49-F238E27FC236}">
                <a16:creationId xmlns:a16="http://schemas.microsoft.com/office/drawing/2014/main" id="{1F691539-0E2B-02B0-7882-009862AEFDE6}"/>
              </a:ext>
            </a:extLst>
          </p:cNvPr>
          <p:cNvSpPr txBox="1"/>
          <p:nvPr/>
        </p:nvSpPr>
        <p:spPr>
          <a:xfrm>
            <a:off x="8451604" y="1412489"/>
            <a:ext cx="3197701" cy="436384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Definitely possible to use NLP to get good results but false negatives can cause issues</a:t>
            </a: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Pursue using n-grams instead of single words based on analysis of the scatter text chart.</a:t>
            </a: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Try out additional clustering methods and algorithm tuning.</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842573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5263</TotalTime>
  <Words>367</Words>
  <Application>Microsoft Macintosh PowerPoint</Application>
  <PresentationFormat>Widescreen</PresentationFormat>
  <Paragraphs>61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New York Times vs The Onion</vt:lpstr>
      <vt:lpstr>NLP Workflow</vt:lpstr>
      <vt:lpstr>Data</vt:lpstr>
      <vt:lpstr>PCA and Random Forest</vt:lpstr>
      <vt:lpstr>Scatter Text</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MTA STATION                   FOOT TRAFFIC</dc:title>
  <dc:creator>Redmond, Matthew</dc:creator>
  <cp:lastModifiedBy>Redmond, Matthew</cp:lastModifiedBy>
  <cp:revision>39</cp:revision>
  <cp:lastPrinted>2022-06-14T20:17:15Z</cp:lastPrinted>
  <dcterms:created xsi:type="dcterms:W3CDTF">2022-06-13T12:10:14Z</dcterms:created>
  <dcterms:modified xsi:type="dcterms:W3CDTF">2022-10-05T00:10:33Z</dcterms:modified>
</cp:coreProperties>
</file>