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E234D-0D92-1E4C-AA43-115AF0BF3D8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Appendix" id="{DFC3C670-11FC-284E-9062-F84F727AC8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1"/>
    <p:restoredTop sz="94719"/>
  </p:normalViewPr>
  <p:slideViewPr>
    <p:cSldViewPr snapToGrid="0" snapToObjects="1">
      <p:cViewPr varScale="1">
        <p:scale>
          <a:sx n="142" d="100"/>
          <a:sy n="14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EAA7-3A9B-254F-9DD2-BB9934CC59B9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176A-024E-DB45-BF39-7443D6A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5EF7-E846-C040-A070-281DBEE2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B7968-C49D-9346-9D40-93AE7600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0820-6B6A-7648-839C-5A7320B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7682-9534-B240-A5C9-2C4E0B11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44AE-9CDD-E646-B3ED-F1DFC4D6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88D5-60E4-934C-B504-A6745071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301BC-075C-CB44-9BDC-9F523E83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FC06-41FF-0F48-B030-6AF75187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17F8-11F1-2E4E-9656-731C5EE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DA51-CA3E-3640-8183-9B16D6A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A6DB8-FEB6-1841-A5C1-006F1A1F3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2398-9ADE-524F-A7CD-CE7BC249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99F3-F554-6B46-93A1-5B7CA130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B658-ABFC-9344-97A7-113C5AB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69D8-163B-4B42-AC74-F60FD950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817F-5006-7D45-8723-CEA90EE4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F640-4A16-EC4D-8FC4-3DBEF91A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5709-7569-0649-9AF7-DC5043A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20F-6F47-4C48-A721-15E0A47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B21A-C8A1-2041-A4D0-3CE1D2E2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A737-31F9-1B40-870C-14063636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281A8-C161-804E-AE99-E2155B9A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3FA7-BB0A-9F41-BAFC-EC8A6A95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2128-1C1F-054A-88DC-FFDA42F7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7960-5A04-FE47-9374-1499AB5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84F8-0758-C549-B0B3-7C58613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8E7D-84DF-0547-96E6-46996270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A98B-8D0F-DB48-845A-2C979DAE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0AB6-579E-D147-AB19-9BD6106D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4540-1A08-3148-A14F-77C85BC3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F478-533B-5F47-BCE0-2219485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B264-8C45-6848-B39E-9613A2DB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240A-72E0-EF44-AA17-7AC173C0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A34CC-5B4A-7F4F-810D-2A361462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518C-B2D8-4942-82C1-829BBDBB9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92F1B-C7FE-EE4C-88E1-F12FAA7CA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3A9B-A2D8-524B-99FC-DFCB881C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3799D-A9A6-1C4E-82A7-768CD4C5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008B4-4C79-5A42-8BD1-87AFEC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CDD8-4AB0-4E47-94E4-660DF97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4BF30-D5FC-624B-8918-2AD383B4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A4AB-73EF-2043-81F3-C4CFB259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6DC1-D159-E243-A3AE-E5E9D64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B666B-ECF6-6B4B-B029-BFD87685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E585D-9A11-7248-97F8-F6DE3C0B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9A2-AD39-304C-ACC7-8675D341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A36-848D-0845-8AA1-5333849B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9224-F331-6F47-8725-A5FD987E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05B1-47AB-8E49-AE41-83BCDECF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3D39-ADBC-0941-BCD4-4835DE4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0018-C1B6-A347-9D9A-5272456B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2B33-64D5-0D45-A6F2-9F3BA232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1C2C-841D-534E-8ABB-2806645B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03C3-0BCB-2E41-A571-9090740EB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5DA8-C0A3-404E-A9F7-73E63E51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DEF7-4DF2-394D-AE68-2FD58CC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A860-9C3C-5A45-A6C0-78FB27CA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DB14-B499-F64A-B967-9688DA1C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BC3F1-93A8-3D43-A525-D0DD3178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A0B2-9C28-E84E-90DC-B653389B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5497-BBB4-D646-A929-B87CE07A6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46AC-4E2E-164F-93F3-54AD2A76C9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7AC4-24F6-904C-94FD-6C9B35173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59FF-C128-3145-8565-F373A97A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975D-1B86-4A41-A9E8-1911B2017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43"/>
            <a:ext cx="9144000" cy="158807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4800" dirty="0"/>
              <a:t>Lumber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61BF3-8ED1-9C4A-8784-86CCC64A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681"/>
            <a:ext cx="9144000" cy="28096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Motivation:</a:t>
            </a:r>
          </a:p>
          <a:p>
            <a:pPr algn="l"/>
            <a:r>
              <a:rPr lang="en-US" dirty="0"/>
              <a:t>Since late 2020, lumber prices have seen a large amount of volatility ranging from $300 to $1700 per thousand board feet.  About 30% of a new home’s material cost is lumber, so these price changes can have a significant impact on housing costs.</a:t>
            </a:r>
          </a:p>
          <a:p>
            <a:pPr algn="l"/>
            <a:r>
              <a:rPr lang="en-US" dirty="0"/>
              <a:t>Objectives:</a:t>
            </a:r>
          </a:p>
          <a:p>
            <a:pPr algn="l"/>
            <a:r>
              <a:rPr lang="en-US" dirty="0"/>
              <a:t>Pull lumber data as well as other economic metrics and build an app to help search for correlations in the price swings.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2352-27FC-CB41-B715-F022233F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11" y="354025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6C2-0B44-7649-8DC8-79F74DA5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3D929-BD1C-1C32-DD43-A539612DBCD5}"/>
              </a:ext>
            </a:extLst>
          </p:cNvPr>
          <p:cNvSpPr/>
          <p:nvPr/>
        </p:nvSpPr>
        <p:spPr>
          <a:xfrm>
            <a:off x="838200" y="1936869"/>
            <a:ext cx="2827789" cy="175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Webscrape</a:t>
            </a:r>
            <a:r>
              <a:rPr lang="en-US" sz="1600" dirty="0"/>
              <a:t> and APIs using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34D68-B7FA-4B27-9C2D-9FECB37538A7}"/>
              </a:ext>
            </a:extLst>
          </p:cNvPr>
          <p:cNvSpPr/>
          <p:nvPr/>
        </p:nvSpPr>
        <p:spPr>
          <a:xfrm>
            <a:off x="4541035" y="1936866"/>
            <a:ext cx="2827789" cy="17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SQL database using </a:t>
            </a:r>
            <a:r>
              <a:rPr lang="en-US" sz="1400" dirty="0" err="1"/>
              <a:t>Sqlite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673EE-202F-405F-CDCC-69BD26BDAB54}"/>
              </a:ext>
            </a:extLst>
          </p:cNvPr>
          <p:cNvSpPr/>
          <p:nvPr/>
        </p:nvSpPr>
        <p:spPr>
          <a:xfrm>
            <a:off x="8378504" y="1936869"/>
            <a:ext cx="2827789" cy="1754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Data is aggregated and cleaned using SQL, Python with pandas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8D502-9228-2A81-A5D5-74E17FCAE6EE}"/>
              </a:ext>
            </a:extLst>
          </p:cNvPr>
          <p:cNvSpPr/>
          <p:nvPr/>
        </p:nvSpPr>
        <p:spPr>
          <a:xfrm>
            <a:off x="8479522" y="4554745"/>
            <a:ext cx="2827789" cy="169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Deployed a </a:t>
            </a:r>
            <a:r>
              <a:rPr lang="en-US" sz="1400" dirty="0" err="1"/>
              <a:t>streamlit</a:t>
            </a:r>
            <a:r>
              <a:rPr lang="en-US" sz="1400" dirty="0"/>
              <a:t> app on the Cloud with python, </a:t>
            </a:r>
            <a:r>
              <a:rPr lang="en-US" sz="1400" dirty="0" err="1"/>
              <a:t>plotly</a:t>
            </a:r>
            <a:r>
              <a:rPr lang="en-US" sz="1400" dirty="0"/>
              <a:t>, and Git-Hub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9B51D-A610-1898-26A2-FBA8BEFE2FC5}"/>
              </a:ext>
            </a:extLst>
          </p:cNvPr>
          <p:cNvSpPr/>
          <p:nvPr/>
        </p:nvSpPr>
        <p:spPr>
          <a:xfrm>
            <a:off x="2692517" y="4554745"/>
            <a:ext cx="2827789" cy="169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TESTING/ROBUSTNESS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Scheduled a Cron job on AWS to update the data weekly.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D75E5-8484-02CA-1B8D-8D407831897F}"/>
              </a:ext>
            </a:extLst>
          </p:cNvPr>
          <p:cNvCxnSpPr/>
          <p:nvPr/>
        </p:nvCxnSpPr>
        <p:spPr>
          <a:xfrm>
            <a:off x="3766658" y="2814006"/>
            <a:ext cx="67950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86478-BE90-B62A-FBFF-7C8FFFFA1529}"/>
              </a:ext>
            </a:extLst>
          </p:cNvPr>
          <p:cNvCxnSpPr/>
          <p:nvPr/>
        </p:nvCxnSpPr>
        <p:spPr>
          <a:xfrm>
            <a:off x="7499759" y="2815404"/>
            <a:ext cx="67950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E09EF-94B3-D8E8-68F2-B6ADF10CDE77}"/>
              </a:ext>
            </a:extLst>
          </p:cNvPr>
          <p:cNvCxnSpPr>
            <a:cxnSpLocks/>
          </p:cNvCxnSpPr>
          <p:nvPr/>
        </p:nvCxnSpPr>
        <p:spPr>
          <a:xfrm>
            <a:off x="9893416" y="3833769"/>
            <a:ext cx="0" cy="6123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7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D37-B647-7647-BE5B-82BC736A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65125"/>
            <a:ext cx="11609294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2B80F-5CC5-0440-8DEA-EF04EDDA938D}"/>
              </a:ext>
            </a:extLst>
          </p:cNvPr>
          <p:cNvSpPr txBox="1"/>
          <p:nvPr/>
        </p:nvSpPr>
        <p:spPr>
          <a:xfrm>
            <a:off x="286871" y="2736067"/>
            <a:ext cx="2837793" cy="25853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Aggregated Data in SQL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Cleaned and Normalized Data in Python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Utilized Custom Date 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925CE-17EF-660A-1090-4DC1BDF8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44" y="2061882"/>
            <a:ext cx="7730621" cy="3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51C-B2BD-C943-A6DB-CF097787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Lumber Prices –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8A31C-C6EE-A949-A793-CC1D371345C8}"/>
              </a:ext>
            </a:extLst>
          </p:cNvPr>
          <p:cNvSpPr txBox="1"/>
          <p:nvPr/>
        </p:nvSpPr>
        <p:spPr>
          <a:xfrm>
            <a:off x="838199" y="2085697"/>
            <a:ext cx="3007659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Add or pick Date Range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Add as many additional metrics on the same graph for comparison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https://matt-redmond-eng-streamlitapp-8t78po.streamlitapp.com/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30B72-2450-35F4-DD2E-3B3BF4CD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0969" y="1664353"/>
            <a:ext cx="5006043" cy="5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C4FE-2999-F149-812D-0285EDA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App with multiple selections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087EA-6DA4-FB48-90CF-A9159D65D3D4}"/>
              </a:ext>
            </a:extLst>
          </p:cNvPr>
          <p:cNvSpPr txBox="1"/>
          <p:nvPr/>
        </p:nvSpPr>
        <p:spPr>
          <a:xfrm>
            <a:off x="1090390" y="2274838"/>
            <a:ext cx="281822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Normalized Data uses the same scale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Streamlit</a:t>
            </a:r>
            <a:r>
              <a:rPr lang="en-US" dirty="0"/>
              <a:t> automatically assigns colors and adds the legend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C760E-F1B0-B7C9-C9A2-CE52A8C5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0542" y="1646330"/>
            <a:ext cx="4921623" cy="52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115B-4C30-8241-9B93-405481C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057C-33DE-8349-B001-6C27F7D9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94"/>
            <a:ext cx="10515600" cy="421369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91539-0E2B-02B0-7882-009862AEFDE6}"/>
              </a:ext>
            </a:extLst>
          </p:cNvPr>
          <p:cNvSpPr txBox="1"/>
          <p:nvPr/>
        </p:nvSpPr>
        <p:spPr>
          <a:xfrm>
            <a:off x="1187823" y="2250141"/>
            <a:ext cx="96146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Explore additional data sources.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Build a predictive model for pricing.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Further Automate the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228</Words>
  <Application>Microsoft Macintosh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Lumber Prices</vt:lpstr>
      <vt:lpstr>Data Pipeline</vt:lpstr>
      <vt:lpstr>Processing Data</vt:lpstr>
      <vt:lpstr>Lumber Prices – Streamlit App</vt:lpstr>
      <vt:lpstr>Streamlit App with multiple selections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STATION                   FOOT TRAFFIC</dc:title>
  <dc:creator>Redmond, Matthew</dc:creator>
  <cp:lastModifiedBy>Redmond, Matthew</cp:lastModifiedBy>
  <cp:revision>33</cp:revision>
  <cp:lastPrinted>2022-06-14T20:17:15Z</cp:lastPrinted>
  <dcterms:created xsi:type="dcterms:W3CDTF">2022-06-13T12:10:14Z</dcterms:created>
  <dcterms:modified xsi:type="dcterms:W3CDTF">2022-08-10T00:28:14Z</dcterms:modified>
</cp:coreProperties>
</file>