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62" r:id="rId4"/>
    <p:sldId id="294" r:id="rId5"/>
    <p:sldId id="288" r:id="rId6"/>
    <p:sldId id="306" r:id="rId7"/>
    <p:sldId id="286" r:id="rId8"/>
    <p:sldId id="307" r:id="rId9"/>
    <p:sldId id="305" r:id="rId10"/>
    <p:sldId id="316" r:id="rId11"/>
    <p:sldId id="314" r:id="rId12"/>
    <p:sldId id="272" r:id="rId13"/>
    <p:sldId id="284" r:id="rId14"/>
    <p:sldId id="318" r:id="rId15"/>
    <p:sldId id="290" r:id="rId16"/>
    <p:sldId id="319" r:id="rId17"/>
    <p:sldId id="280" r:id="rId18"/>
    <p:sldId id="317" r:id="rId19"/>
    <p:sldId id="261" r:id="rId20"/>
    <p:sldId id="281" r:id="rId21"/>
    <p:sldId id="301" r:id="rId22"/>
    <p:sldId id="300" r:id="rId23"/>
    <p:sldId id="302" r:id="rId24"/>
    <p:sldId id="303" r:id="rId25"/>
    <p:sldId id="304" r:id="rId26"/>
    <p:sldId id="276" r:id="rId27"/>
    <p:sldId id="285" r:id="rId28"/>
    <p:sldId id="278" r:id="rId29"/>
    <p:sldId id="31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9" autoAdjust="0"/>
    <p:restoredTop sz="92832" autoAdjust="0"/>
  </p:normalViewPr>
  <p:slideViewPr>
    <p:cSldViewPr snapToGrid="0">
      <p:cViewPr varScale="1">
        <p:scale>
          <a:sx n="151" d="100"/>
          <a:sy n="151" d="100"/>
        </p:scale>
        <p:origin x="85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59A81-7984-41B1-B44D-1557D5F4D045}"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4130C-EB7D-4668-A57F-D31C8EF54033}" type="slidenum">
              <a:rPr lang="en-US" smtClean="0"/>
              <a:t>‹#›</a:t>
            </a:fld>
            <a:endParaRPr lang="en-US"/>
          </a:p>
        </p:txBody>
      </p:sp>
    </p:spTree>
    <p:extLst>
      <p:ext uri="{BB962C8B-B14F-4D97-AF65-F5344CB8AC3E}">
        <p14:creationId xmlns:p14="http://schemas.microsoft.com/office/powerpoint/2010/main" val="1877603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B4130C-EB7D-4668-A57F-D31C8EF54033}" type="slidenum">
              <a:rPr lang="en-US" smtClean="0"/>
              <a:t>1</a:t>
            </a:fld>
            <a:endParaRPr lang="en-US"/>
          </a:p>
        </p:txBody>
      </p:sp>
    </p:spTree>
    <p:extLst>
      <p:ext uri="{BB962C8B-B14F-4D97-AF65-F5344CB8AC3E}">
        <p14:creationId xmlns:p14="http://schemas.microsoft.com/office/powerpoint/2010/main" val="3432097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47D38-59D5-2F18-D2F7-3887F215CD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540950-3976-A1CF-B7E4-B7DDDF2B1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FE8385-05DA-1D8F-B746-8BD2B9F762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B13DC1-2FFF-45B0-61DE-8E46816E6A72}"/>
              </a:ext>
            </a:extLst>
          </p:cNvPr>
          <p:cNvSpPr>
            <a:spLocks noGrp="1"/>
          </p:cNvSpPr>
          <p:nvPr>
            <p:ph type="sldNum" sz="quarter" idx="5"/>
          </p:nvPr>
        </p:nvSpPr>
        <p:spPr/>
        <p:txBody>
          <a:bodyPr/>
          <a:lstStyle/>
          <a:p>
            <a:fld id="{1CB4130C-EB7D-4668-A57F-D31C8EF54033}" type="slidenum">
              <a:rPr lang="en-US" smtClean="0"/>
              <a:t>6</a:t>
            </a:fld>
            <a:endParaRPr lang="en-US"/>
          </a:p>
        </p:txBody>
      </p:sp>
    </p:spTree>
    <p:extLst>
      <p:ext uri="{BB962C8B-B14F-4D97-AF65-F5344CB8AC3E}">
        <p14:creationId xmlns:p14="http://schemas.microsoft.com/office/powerpoint/2010/main" val="2323187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15FDD-F4F7-F94E-BFEB-1F2CC399C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B2B797-8FD9-6FD3-B6B2-C2D25CB95F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4EECEA-D7BD-AF4E-33F2-A6392ABEF4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0D08A6-8EB3-641B-7C11-5B3B881DFE79}"/>
              </a:ext>
            </a:extLst>
          </p:cNvPr>
          <p:cNvSpPr>
            <a:spLocks noGrp="1"/>
          </p:cNvSpPr>
          <p:nvPr>
            <p:ph type="sldNum" sz="quarter" idx="5"/>
          </p:nvPr>
        </p:nvSpPr>
        <p:spPr/>
        <p:txBody>
          <a:bodyPr/>
          <a:lstStyle/>
          <a:p>
            <a:fld id="{1CB4130C-EB7D-4668-A57F-D31C8EF54033}" type="slidenum">
              <a:rPr lang="en-US" smtClean="0"/>
              <a:t>8</a:t>
            </a:fld>
            <a:endParaRPr lang="en-US"/>
          </a:p>
        </p:txBody>
      </p:sp>
    </p:spTree>
    <p:extLst>
      <p:ext uri="{BB962C8B-B14F-4D97-AF65-F5344CB8AC3E}">
        <p14:creationId xmlns:p14="http://schemas.microsoft.com/office/powerpoint/2010/main" val="321616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F329C-F7CF-22F6-BF24-3EA88B3DA6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BA2DD-1E2F-EBCF-7AB9-497401346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5A0676-D987-7133-BE46-959716644A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6FE9E7-989D-E032-0E7C-9A0CA9D840DF}"/>
              </a:ext>
            </a:extLst>
          </p:cNvPr>
          <p:cNvSpPr>
            <a:spLocks noGrp="1"/>
          </p:cNvSpPr>
          <p:nvPr>
            <p:ph type="sldNum" sz="quarter" idx="5"/>
          </p:nvPr>
        </p:nvSpPr>
        <p:spPr/>
        <p:txBody>
          <a:bodyPr/>
          <a:lstStyle/>
          <a:p>
            <a:fld id="{1CB4130C-EB7D-4668-A57F-D31C8EF54033}" type="slidenum">
              <a:rPr lang="en-US" smtClean="0"/>
              <a:t>10</a:t>
            </a:fld>
            <a:endParaRPr lang="en-US"/>
          </a:p>
        </p:txBody>
      </p:sp>
    </p:spTree>
    <p:extLst>
      <p:ext uri="{BB962C8B-B14F-4D97-AF65-F5344CB8AC3E}">
        <p14:creationId xmlns:p14="http://schemas.microsoft.com/office/powerpoint/2010/main" val="369111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Give plot at number of ticks in each bar during the day for one day</a:t>
            </a:r>
          </a:p>
          <a:p>
            <a:endParaRPr lang="en-US" dirty="0"/>
          </a:p>
        </p:txBody>
      </p:sp>
      <p:sp>
        <p:nvSpPr>
          <p:cNvPr id="4" name="Slide Number Placeholder 3"/>
          <p:cNvSpPr>
            <a:spLocks noGrp="1"/>
          </p:cNvSpPr>
          <p:nvPr>
            <p:ph type="sldNum" sz="quarter" idx="5"/>
          </p:nvPr>
        </p:nvSpPr>
        <p:spPr/>
        <p:txBody>
          <a:bodyPr/>
          <a:lstStyle/>
          <a:p>
            <a:fld id="{1CB4130C-EB7D-4668-A57F-D31C8EF54033}" type="slidenum">
              <a:rPr lang="en-US" smtClean="0"/>
              <a:t>12</a:t>
            </a:fld>
            <a:endParaRPr lang="en-US"/>
          </a:p>
        </p:txBody>
      </p:sp>
    </p:spTree>
    <p:extLst>
      <p:ext uri="{BB962C8B-B14F-4D97-AF65-F5344CB8AC3E}">
        <p14:creationId xmlns:p14="http://schemas.microsoft.com/office/powerpoint/2010/main" val="244360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FF625-24B6-EBF5-586E-C476172BB6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A5B09C-8BA2-0069-0DE6-7492F3C1F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B5FA83-4778-1768-7054-775E21481D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3DF9EE-D492-6134-9DE8-DC0F9EC9B4B9}"/>
              </a:ext>
            </a:extLst>
          </p:cNvPr>
          <p:cNvSpPr>
            <a:spLocks noGrp="1"/>
          </p:cNvSpPr>
          <p:nvPr>
            <p:ph type="sldNum" sz="quarter" idx="5"/>
          </p:nvPr>
        </p:nvSpPr>
        <p:spPr/>
        <p:txBody>
          <a:bodyPr/>
          <a:lstStyle/>
          <a:p>
            <a:fld id="{1CB4130C-EB7D-4668-A57F-D31C8EF54033}" type="slidenum">
              <a:rPr lang="en-US" smtClean="0"/>
              <a:t>14</a:t>
            </a:fld>
            <a:endParaRPr lang="en-US"/>
          </a:p>
        </p:txBody>
      </p:sp>
    </p:spTree>
    <p:extLst>
      <p:ext uri="{BB962C8B-B14F-4D97-AF65-F5344CB8AC3E}">
        <p14:creationId xmlns:p14="http://schemas.microsoft.com/office/powerpoint/2010/main" val="1525296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If we tried to combat overlap by only labeling when the prediction horizon passes the previous label, the minimum allowed unique data for each label would be restricted to the largest feature aggregation window.</a:t>
            </a:r>
          </a:p>
          <a:p>
            <a:r>
              <a:rPr lang="en-US" sz="1200" dirty="0"/>
              <a:t>For example, if monthly volatility was used as a feature, only one label could be produced per month.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not very realistic in finance, so overlap should be allowed but corrected for with sample weights.</a:t>
            </a:r>
          </a:p>
          <a:p>
            <a:endParaRPr lang="en-US" sz="1200" dirty="0"/>
          </a:p>
          <a:p>
            <a:endParaRPr lang="en-US" dirty="0"/>
          </a:p>
        </p:txBody>
      </p:sp>
      <p:sp>
        <p:nvSpPr>
          <p:cNvPr id="4" name="Slide Number Placeholder 3"/>
          <p:cNvSpPr>
            <a:spLocks noGrp="1"/>
          </p:cNvSpPr>
          <p:nvPr>
            <p:ph type="sldNum" sz="quarter" idx="5"/>
          </p:nvPr>
        </p:nvSpPr>
        <p:spPr/>
        <p:txBody>
          <a:bodyPr/>
          <a:lstStyle/>
          <a:p>
            <a:fld id="{1CB4130C-EB7D-4668-A57F-D31C8EF54033}" type="slidenum">
              <a:rPr lang="en-US" smtClean="0"/>
              <a:t>17</a:t>
            </a:fld>
            <a:endParaRPr lang="en-US"/>
          </a:p>
        </p:txBody>
      </p:sp>
    </p:spTree>
    <p:extLst>
      <p:ext uri="{BB962C8B-B14F-4D97-AF65-F5344CB8AC3E}">
        <p14:creationId xmlns:p14="http://schemas.microsoft.com/office/powerpoint/2010/main" val="375851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1843F-F539-B048-6D02-096A52DB33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8936DC-050C-0FF2-EF6F-E343F5E935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9FBBD6-C7BF-C4E7-8658-B67F667D8E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1AD2B6-3F92-6D40-AEA9-B0A7E92B023A}"/>
              </a:ext>
            </a:extLst>
          </p:cNvPr>
          <p:cNvSpPr>
            <a:spLocks noGrp="1"/>
          </p:cNvSpPr>
          <p:nvPr>
            <p:ph type="sldNum" sz="quarter" idx="5"/>
          </p:nvPr>
        </p:nvSpPr>
        <p:spPr/>
        <p:txBody>
          <a:bodyPr/>
          <a:lstStyle/>
          <a:p>
            <a:fld id="{1CB4130C-EB7D-4668-A57F-D31C8EF54033}" type="slidenum">
              <a:rPr lang="en-US" smtClean="0"/>
              <a:t>18</a:t>
            </a:fld>
            <a:endParaRPr lang="en-US"/>
          </a:p>
        </p:txBody>
      </p:sp>
    </p:spTree>
    <p:extLst>
      <p:ext uri="{BB962C8B-B14F-4D97-AF65-F5344CB8AC3E}">
        <p14:creationId xmlns:p14="http://schemas.microsoft.com/office/powerpoint/2010/main" val="85608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B4130C-EB7D-4668-A57F-D31C8EF54033}" type="slidenum">
              <a:rPr lang="en-US" smtClean="0"/>
              <a:t>21</a:t>
            </a:fld>
            <a:endParaRPr lang="en-US"/>
          </a:p>
        </p:txBody>
      </p:sp>
    </p:spTree>
    <p:extLst>
      <p:ext uri="{BB962C8B-B14F-4D97-AF65-F5344CB8AC3E}">
        <p14:creationId xmlns:p14="http://schemas.microsoft.com/office/powerpoint/2010/main" val="349607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924F-AD89-0AC3-9AAC-C3AF914A93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9E519C-C670-ECBB-2FF8-F6F51AE85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C659DE-EB0D-6AE4-42F6-19146DCD05F6}"/>
              </a:ext>
            </a:extLst>
          </p:cNvPr>
          <p:cNvSpPr>
            <a:spLocks noGrp="1"/>
          </p:cNvSpPr>
          <p:nvPr>
            <p:ph type="dt" sz="half" idx="10"/>
          </p:nvPr>
        </p:nvSpPr>
        <p:spPr/>
        <p:txBody>
          <a:bodyPr/>
          <a:lstStyle/>
          <a:p>
            <a:fld id="{75A4943C-BE25-4C36-950A-E377FABBEAC5}" type="datetime1">
              <a:rPr lang="en-US" smtClean="0"/>
              <a:t>3/28/2024</a:t>
            </a:fld>
            <a:endParaRPr lang="en-US"/>
          </a:p>
        </p:txBody>
      </p:sp>
      <p:sp>
        <p:nvSpPr>
          <p:cNvPr id="5" name="Footer Placeholder 4">
            <a:extLst>
              <a:ext uri="{FF2B5EF4-FFF2-40B4-BE49-F238E27FC236}">
                <a16:creationId xmlns:a16="http://schemas.microsoft.com/office/drawing/2014/main" id="{BC67AA6E-5E81-2BA5-DCFD-07DB8D2D5476}"/>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76064D19-BBBF-EE1A-1EC1-FBC773AA4ACB}"/>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128714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2DAB-DCE8-8838-F0D4-E927476AC2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43A9C6-2889-F759-230C-4034875F0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41090-AC4A-2171-D0C6-0C4BA13B0C8A}"/>
              </a:ext>
            </a:extLst>
          </p:cNvPr>
          <p:cNvSpPr>
            <a:spLocks noGrp="1"/>
          </p:cNvSpPr>
          <p:nvPr>
            <p:ph type="dt" sz="half" idx="10"/>
          </p:nvPr>
        </p:nvSpPr>
        <p:spPr/>
        <p:txBody>
          <a:bodyPr/>
          <a:lstStyle/>
          <a:p>
            <a:fld id="{8248C605-0942-449E-8368-38496048B883}" type="datetime1">
              <a:rPr lang="en-US" smtClean="0"/>
              <a:t>3/28/2024</a:t>
            </a:fld>
            <a:endParaRPr lang="en-US"/>
          </a:p>
        </p:txBody>
      </p:sp>
      <p:sp>
        <p:nvSpPr>
          <p:cNvPr id="5" name="Footer Placeholder 4">
            <a:extLst>
              <a:ext uri="{FF2B5EF4-FFF2-40B4-BE49-F238E27FC236}">
                <a16:creationId xmlns:a16="http://schemas.microsoft.com/office/drawing/2014/main" id="{752A7D65-54B9-5579-6FEF-324A1B3240D5}"/>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68C9B8D4-3983-7D65-5848-F5847107F934}"/>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269244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F0715D-B035-DEC9-B3BE-4E6F29312F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8FC8E-FB5C-535E-ED56-B76EDED480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D2C37-9F5A-FD0F-17BD-00D51B1145EA}"/>
              </a:ext>
            </a:extLst>
          </p:cNvPr>
          <p:cNvSpPr>
            <a:spLocks noGrp="1"/>
          </p:cNvSpPr>
          <p:nvPr>
            <p:ph type="dt" sz="half" idx="10"/>
          </p:nvPr>
        </p:nvSpPr>
        <p:spPr/>
        <p:txBody>
          <a:bodyPr/>
          <a:lstStyle/>
          <a:p>
            <a:fld id="{D65178D8-2C6E-4926-A5F0-547806A465CF}" type="datetime1">
              <a:rPr lang="en-US" smtClean="0"/>
              <a:t>3/28/2024</a:t>
            </a:fld>
            <a:endParaRPr lang="en-US"/>
          </a:p>
        </p:txBody>
      </p:sp>
      <p:sp>
        <p:nvSpPr>
          <p:cNvPr id="5" name="Footer Placeholder 4">
            <a:extLst>
              <a:ext uri="{FF2B5EF4-FFF2-40B4-BE49-F238E27FC236}">
                <a16:creationId xmlns:a16="http://schemas.microsoft.com/office/drawing/2014/main" id="{D2F38E07-F50F-1340-1717-D7613EF1857D}"/>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04C46148-AA6E-3D1B-04D2-7D5846D74F3B}"/>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346832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9783-00B9-808A-8640-0FA160A9F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6CF8E-693D-5981-1DBA-3B6E2F77B775}"/>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A41E5CD-DF8F-9135-85F3-6FEC6B386CFF}"/>
              </a:ext>
            </a:extLst>
          </p:cNvPr>
          <p:cNvSpPr>
            <a:spLocks noGrp="1"/>
          </p:cNvSpPr>
          <p:nvPr>
            <p:ph type="dt" sz="half" idx="10"/>
          </p:nvPr>
        </p:nvSpPr>
        <p:spPr/>
        <p:txBody>
          <a:bodyPr/>
          <a:lstStyle/>
          <a:p>
            <a:fld id="{CD60D38B-288A-45E2-840E-C0FBB6CAD013}" type="datetime1">
              <a:rPr lang="en-US" smtClean="0"/>
              <a:t>3/28/2024</a:t>
            </a:fld>
            <a:endParaRPr lang="en-US"/>
          </a:p>
        </p:txBody>
      </p:sp>
      <p:sp>
        <p:nvSpPr>
          <p:cNvPr id="5" name="Footer Placeholder 4">
            <a:extLst>
              <a:ext uri="{FF2B5EF4-FFF2-40B4-BE49-F238E27FC236}">
                <a16:creationId xmlns:a16="http://schemas.microsoft.com/office/drawing/2014/main" id="{3C1D7EC6-FC09-FCE7-9B9C-D3E91BE3D8FC}"/>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9C5F38D7-AF9A-186D-A601-6C0661D8D3E9}"/>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1224679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DACA-A3EB-C825-19BD-572417AE10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670EF8-82BE-29CB-82B7-AF0904D2D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41550C-90E6-8B58-80E3-8658B726887C}"/>
              </a:ext>
            </a:extLst>
          </p:cNvPr>
          <p:cNvSpPr>
            <a:spLocks noGrp="1"/>
          </p:cNvSpPr>
          <p:nvPr>
            <p:ph type="dt" sz="half" idx="10"/>
          </p:nvPr>
        </p:nvSpPr>
        <p:spPr/>
        <p:txBody>
          <a:bodyPr/>
          <a:lstStyle/>
          <a:p>
            <a:fld id="{70759C03-20F7-49F2-9B84-AC1AEC61B6CF}" type="datetime1">
              <a:rPr lang="en-US" smtClean="0"/>
              <a:t>3/28/2024</a:t>
            </a:fld>
            <a:endParaRPr lang="en-US"/>
          </a:p>
        </p:txBody>
      </p:sp>
      <p:sp>
        <p:nvSpPr>
          <p:cNvPr id="5" name="Footer Placeholder 4">
            <a:extLst>
              <a:ext uri="{FF2B5EF4-FFF2-40B4-BE49-F238E27FC236}">
                <a16:creationId xmlns:a16="http://schemas.microsoft.com/office/drawing/2014/main" id="{D19179BD-3376-1F96-90D7-8C3230E1DB11}"/>
              </a:ext>
            </a:extLst>
          </p:cNvPr>
          <p:cNvSpPr>
            <a:spLocks noGrp="1"/>
          </p:cNvSpPr>
          <p:nvPr>
            <p:ph type="ftr" sz="quarter" idx="11"/>
          </p:nvPr>
        </p:nvSpPr>
        <p:spPr/>
        <p:txBody>
          <a:bodyPr/>
          <a:lstStyle/>
          <a:p>
            <a:r>
              <a:rPr lang="en-US"/>
              <a:t>Quant Workflow: A Scientific Method for Finance</a:t>
            </a:r>
          </a:p>
        </p:txBody>
      </p:sp>
      <p:sp>
        <p:nvSpPr>
          <p:cNvPr id="6" name="Slide Number Placeholder 5">
            <a:extLst>
              <a:ext uri="{FF2B5EF4-FFF2-40B4-BE49-F238E27FC236}">
                <a16:creationId xmlns:a16="http://schemas.microsoft.com/office/drawing/2014/main" id="{F5C66385-40B5-FBA0-E359-602E310196FD}"/>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335338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9335-0351-B517-B7FE-58ED9B63A2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26EDF-7103-469E-C63E-EB37E06596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766985-AA24-D721-723A-308C79DD7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01080E-7EDF-991D-3DC2-8C1E094BCD04}"/>
              </a:ext>
            </a:extLst>
          </p:cNvPr>
          <p:cNvSpPr>
            <a:spLocks noGrp="1"/>
          </p:cNvSpPr>
          <p:nvPr>
            <p:ph type="dt" sz="half" idx="10"/>
          </p:nvPr>
        </p:nvSpPr>
        <p:spPr/>
        <p:txBody>
          <a:bodyPr/>
          <a:lstStyle/>
          <a:p>
            <a:fld id="{24644252-9AC9-4FE8-9643-463FECA368AF}" type="datetime1">
              <a:rPr lang="en-US" smtClean="0"/>
              <a:t>3/28/2024</a:t>
            </a:fld>
            <a:endParaRPr lang="en-US"/>
          </a:p>
        </p:txBody>
      </p:sp>
      <p:sp>
        <p:nvSpPr>
          <p:cNvPr id="6" name="Footer Placeholder 5">
            <a:extLst>
              <a:ext uri="{FF2B5EF4-FFF2-40B4-BE49-F238E27FC236}">
                <a16:creationId xmlns:a16="http://schemas.microsoft.com/office/drawing/2014/main" id="{A53484D6-D35E-63ED-5B60-F1DF41455896}"/>
              </a:ext>
            </a:extLst>
          </p:cNvPr>
          <p:cNvSpPr>
            <a:spLocks noGrp="1"/>
          </p:cNvSpPr>
          <p:nvPr>
            <p:ph type="ftr" sz="quarter" idx="11"/>
          </p:nvPr>
        </p:nvSpPr>
        <p:spPr/>
        <p:txBody>
          <a:bodyPr/>
          <a:lstStyle/>
          <a:p>
            <a:r>
              <a:rPr lang="en-US"/>
              <a:t>Quant Workflow: A Scientific Method for Finance</a:t>
            </a:r>
          </a:p>
        </p:txBody>
      </p:sp>
      <p:sp>
        <p:nvSpPr>
          <p:cNvPr id="7" name="Slide Number Placeholder 6">
            <a:extLst>
              <a:ext uri="{FF2B5EF4-FFF2-40B4-BE49-F238E27FC236}">
                <a16:creationId xmlns:a16="http://schemas.microsoft.com/office/drawing/2014/main" id="{73A683D1-3B0F-73F5-5907-2FCE0E0C53C1}"/>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256732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FAF7-9A2A-D6BC-C916-4DC063D4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FC4FF5-6971-2B82-4AA4-9394EE0CC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3DED88-C274-4780-EF2A-694BB0902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B59B9-A875-F971-2EB8-727163C0C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540CC-C07C-C599-C01C-FDC7B399AF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CEFAC0-B7A1-E74D-107C-5527D1D86E16}"/>
              </a:ext>
            </a:extLst>
          </p:cNvPr>
          <p:cNvSpPr>
            <a:spLocks noGrp="1"/>
          </p:cNvSpPr>
          <p:nvPr>
            <p:ph type="dt" sz="half" idx="10"/>
          </p:nvPr>
        </p:nvSpPr>
        <p:spPr/>
        <p:txBody>
          <a:bodyPr/>
          <a:lstStyle/>
          <a:p>
            <a:fld id="{7D80E309-82B6-430E-9F4E-AD3525A70744}" type="datetime1">
              <a:rPr lang="en-US" smtClean="0"/>
              <a:t>3/28/2024</a:t>
            </a:fld>
            <a:endParaRPr lang="en-US"/>
          </a:p>
        </p:txBody>
      </p:sp>
      <p:sp>
        <p:nvSpPr>
          <p:cNvPr id="8" name="Footer Placeholder 7">
            <a:extLst>
              <a:ext uri="{FF2B5EF4-FFF2-40B4-BE49-F238E27FC236}">
                <a16:creationId xmlns:a16="http://schemas.microsoft.com/office/drawing/2014/main" id="{B2BA924E-7BF0-980C-EAC9-D46B417A94D3}"/>
              </a:ext>
            </a:extLst>
          </p:cNvPr>
          <p:cNvSpPr>
            <a:spLocks noGrp="1"/>
          </p:cNvSpPr>
          <p:nvPr>
            <p:ph type="ftr" sz="quarter" idx="11"/>
          </p:nvPr>
        </p:nvSpPr>
        <p:spPr/>
        <p:txBody>
          <a:bodyPr/>
          <a:lstStyle/>
          <a:p>
            <a:r>
              <a:rPr lang="en-US"/>
              <a:t>Quant Workflow: A Scientific Method for Finance</a:t>
            </a:r>
          </a:p>
        </p:txBody>
      </p:sp>
      <p:sp>
        <p:nvSpPr>
          <p:cNvPr id="9" name="Slide Number Placeholder 8">
            <a:extLst>
              <a:ext uri="{FF2B5EF4-FFF2-40B4-BE49-F238E27FC236}">
                <a16:creationId xmlns:a16="http://schemas.microsoft.com/office/drawing/2014/main" id="{BF45FDDE-C6ED-70C1-CE17-338216FD5A14}"/>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12589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9AB44-D4AB-7451-3E69-678FF7CD84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CAB17B-688C-AE79-4889-E7684928C7BE}"/>
              </a:ext>
            </a:extLst>
          </p:cNvPr>
          <p:cNvSpPr>
            <a:spLocks noGrp="1"/>
          </p:cNvSpPr>
          <p:nvPr>
            <p:ph type="dt" sz="half" idx="10"/>
          </p:nvPr>
        </p:nvSpPr>
        <p:spPr/>
        <p:txBody>
          <a:bodyPr/>
          <a:lstStyle/>
          <a:p>
            <a:fld id="{1BAC5E11-7573-4107-AB88-E72679DBFDAF}" type="datetime1">
              <a:rPr lang="en-US" smtClean="0"/>
              <a:t>3/28/2024</a:t>
            </a:fld>
            <a:endParaRPr lang="en-US"/>
          </a:p>
        </p:txBody>
      </p:sp>
      <p:sp>
        <p:nvSpPr>
          <p:cNvPr id="4" name="Footer Placeholder 3">
            <a:extLst>
              <a:ext uri="{FF2B5EF4-FFF2-40B4-BE49-F238E27FC236}">
                <a16:creationId xmlns:a16="http://schemas.microsoft.com/office/drawing/2014/main" id="{104F2DE6-E7BD-7E37-53DA-793132D4697E}"/>
              </a:ext>
            </a:extLst>
          </p:cNvPr>
          <p:cNvSpPr>
            <a:spLocks noGrp="1"/>
          </p:cNvSpPr>
          <p:nvPr>
            <p:ph type="ftr" sz="quarter" idx="11"/>
          </p:nvPr>
        </p:nvSpPr>
        <p:spPr/>
        <p:txBody>
          <a:bodyPr/>
          <a:lstStyle/>
          <a:p>
            <a:r>
              <a:rPr lang="en-US"/>
              <a:t>Quant Workflow: A Scientific Method for Finance</a:t>
            </a:r>
          </a:p>
        </p:txBody>
      </p:sp>
      <p:sp>
        <p:nvSpPr>
          <p:cNvPr id="5" name="Slide Number Placeholder 4">
            <a:extLst>
              <a:ext uri="{FF2B5EF4-FFF2-40B4-BE49-F238E27FC236}">
                <a16:creationId xmlns:a16="http://schemas.microsoft.com/office/drawing/2014/main" id="{C3C5CB98-656B-0C4D-C673-E396A3D0BAD0}"/>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2751166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742AB9-060E-4EE7-4664-C6FA775D131E}"/>
              </a:ext>
            </a:extLst>
          </p:cNvPr>
          <p:cNvSpPr>
            <a:spLocks noGrp="1"/>
          </p:cNvSpPr>
          <p:nvPr>
            <p:ph type="dt" sz="half" idx="10"/>
          </p:nvPr>
        </p:nvSpPr>
        <p:spPr/>
        <p:txBody>
          <a:bodyPr/>
          <a:lstStyle/>
          <a:p>
            <a:fld id="{A7055139-D6DA-449B-B101-0F23FB04D3D3}" type="datetime1">
              <a:rPr lang="en-US" smtClean="0"/>
              <a:t>3/28/2024</a:t>
            </a:fld>
            <a:endParaRPr lang="en-US"/>
          </a:p>
        </p:txBody>
      </p:sp>
      <p:sp>
        <p:nvSpPr>
          <p:cNvPr id="3" name="Footer Placeholder 2">
            <a:extLst>
              <a:ext uri="{FF2B5EF4-FFF2-40B4-BE49-F238E27FC236}">
                <a16:creationId xmlns:a16="http://schemas.microsoft.com/office/drawing/2014/main" id="{880BDE3D-0EE3-CB6A-7170-67CAED664B38}"/>
              </a:ext>
            </a:extLst>
          </p:cNvPr>
          <p:cNvSpPr>
            <a:spLocks noGrp="1"/>
          </p:cNvSpPr>
          <p:nvPr>
            <p:ph type="ftr" sz="quarter" idx="11"/>
          </p:nvPr>
        </p:nvSpPr>
        <p:spPr/>
        <p:txBody>
          <a:bodyPr/>
          <a:lstStyle/>
          <a:p>
            <a:r>
              <a:rPr lang="en-US"/>
              <a:t>Quant Workflow: A Scientific Method for Finance</a:t>
            </a:r>
          </a:p>
        </p:txBody>
      </p:sp>
      <p:sp>
        <p:nvSpPr>
          <p:cNvPr id="4" name="Slide Number Placeholder 3">
            <a:extLst>
              <a:ext uri="{FF2B5EF4-FFF2-40B4-BE49-F238E27FC236}">
                <a16:creationId xmlns:a16="http://schemas.microsoft.com/office/drawing/2014/main" id="{CDB16C75-2A9F-C618-3CCD-C411A147330A}"/>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151220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3BC1-E1E8-0D35-DFEE-CC80899CD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B0AC-A6CA-B948-B7BD-1CDD5EE65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29617-2F23-EB04-EF55-2BE6508F0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5AA45-C228-3482-7795-30920D602674}"/>
              </a:ext>
            </a:extLst>
          </p:cNvPr>
          <p:cNvSpPr>
            <a:spLocks noGrp="1"/>
          </p:cNvSpPr>
          <p:nvPr>
            <p:ph type="dt" sz="half" idx="10"/>
          </p:nvPr>
        </p:nvSpPr>
        <p:spPr/>
        <p:txBody>
          <a:bodyPr/>
          <a:lstStyle/>
          <a:p>
            <a:fld id="{C0D60524-F5B4-45EE-8823-379F86BE8A22}" type="datetime1">
              <a:rPr lang="en-US" smtClean="0"/>
              <a:t>3/28/2024</a:t>
            </a:fld>
            <a:endParaRPr lang="en-US"/>
          </a:p>
        </p:txBody>
      </p:sp>
      <p:sp>
        <p:nvSpPr>
          <p:cNvPr id="6" name="Footer Placeholder 5">
            <a:extLst>
              <a:ext uri="{FF2B5EF4-FFF2-40B4-BE49-F238E27FC236}">
                <a16:creationId xmlns:a16="http://schemas.microsoft.com/office/drawing/2014/main" id="{09CB73F6-6936-896B-D30F-DB30D69BB8BD}"/>
              </a:ext>
            </a:extLst>
          </p:cNvPr>
          <p:cNvSpPr>
            <a:spLocks noGrp="1"/>
          </p:cNvSpPr>
          <p:nvPr>
            <p:ph type="ftr" sz="quarter" idx="11"/>
          </p:nvPr>
        </p:nvSpPr>
        <p:spPr/>
        <p:txBody>
          <a:bodyPr/>
          <a:lstStyle/>
          <a:p>
            <a:r>
              <a:rPr lang="en-US"/>
              <a:t>Quant Workflow: A Scientific Method for Finance</a:t>
            </a:r>
          </a:p>
        </p:txBody>
      </p:sp>
      <p:sp>
        <p:nvSpPr>
          <p:cNvPr id="7" name="Slide Number Placeholder 6">
            <a:extLst>
              <a:ext uri="{FF2B5EF4-FFF2-40B4-BE49-F238E27FC236}">
                <a16:creationId xmlns:a16="http://schemas.microsoft.com/office/drawing/2014/main" id="{D20B7954-54A8-2FF5-5596-19ED38E8E4AE}"/>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221980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6191-EB1D-8409-A352-FA0612626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D870C-49DF-3CC2-46E3-824F8F273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6156C-711D-9EDE-20E2-E664D4BF8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ECB24-A567-7EFC-99A8-5C09FF8C47C7}"/>
              </a:ext>
            </a:extLst>
          </p:cNvPr>
          <p:cNvSpPr>
            <a:spLocks noGrp="1"/>
          </p:cNvSpPr>
          <p:nvPr>
            <p:ph type="dt" sz="half" idx="10"/>
          </p:nvPr>
        </p:nvSpPr>
        <p:spPr/>
        <p:txBody>
          <a:bodyPr/>
          <a:lstStyle/>
          <a:p>
            <a:fld id="{8168B6E2-DB36-4A3B-9FE4-B4725847815A}" type="datetime1">
              <a:rPr lang="en-US" smtClean="0"/>
              <a:t>3/28/2024</a:t>
            </a:fld>
            <a:endParaRPr lang="en-US"/>
          </a:p>
        </p:txBody>
      </p:sp>
      <p:sp>
        <p:nvSpPr>
          <p:cNvPr id="6" name="Footer Placeholder 5">
            <a:extLst>
              <a:ext uri="{FF2B5EF4-FFF2-40B4-BE49-F238E27FC236}">
                <a16:creationId xmlns:a16="http://schemas.microsoft.com/office/drawing/2014/main" id="{13CF694C-E6DD-BA4A-5284-6FD754651D26}"/>
              </a:ext>
            </a:extLst>
          </p:cNvPr>
          <p:cNvSpPr>
            <a:spLocks noGrp="1"/>
          </p:cNvSpPr>
          <p:nvPr>
            <p:ph type="ftr" sz="quarter" idx="11"/>
          </p:nvPr>
        </p:nvSpPr>
        <p:spPr/>
        <p:txBody>
          <a:bodyPr/>
          <a:lstStyle/>
          <a:p>
            <a:r>
              <a:rPr lang="en-US"/>
              <a:t>Quant Workflow: A Scientific Method for Finance</a:t>
            </a:r>
          </a:p>
        </p:txBody>
      </p:sp>
      <p:sp>
        <p:nvSpPr>
          <p:cNvPr id="7" name="Slide Number Placeholder 6">
            <a:extLst>
              <a:ext uri="{FF2B5EF4-FFF2-40B4-BE49-F238E27FC236}">
                <a16:creationId xmlns:a16="http://schemas.microsoft.com/office/drawing/2014/main" id="{60B84881-DBEA-477E-3A66-CDCBD1791B1E}"/>
              </a:ext>
            </a:extLst>
          </p:cNvPr>
          <p:cNvSpPr>
            <a:spLocks noGrp="1"/>
          </p:cNvSpPr>
          <p:nvPr>
            <p:ph type="sldNum" sz="quarter" idx="12"/>
          </p:nvPr>
        </p:nvSpPr>
        <p:spPr/>
        <p:txBody>
          <a:bodyPr/>
          <a:lstStyle/>
          <a:p>
            <a:fld id="{7F41F641-4BFF-2F48-8A87-D83CFBF167D5}" type="slidenum">
              <a:rPr lang="en-US" smtClean="0"/>
              <a:t>‹#›</a:t>
            </a:fld>
            <a:endParaRPr lang="en-US"/>
          </a:p>
        </p:txBody>
      </p:sp>
    </p:spTree>
    <p:extLst>
      <p:ext uri="{BB962C8B-B14F-4D97-AF65-F5344CB8AC3E}">
        <p14:creationId xmlns:p14="http://schemas.microsoft.com/office/powerpoint/2010/main" val="80967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5FD2F-8A6C-F30E-8326-615D13895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9A7F3F-35AA-81DF-7D9F-8958E99D1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127F0-EE81-E704-8863-78440166C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B62F9-A6C6-4F22-80F1-FEDD167A9DF3}" type="datetime1">
              <a:rPr lang="en-US" smtClean="0"/>
              <a:t>3/28/2024</a:t>
            </a:fld>
            <a:endParaRPr lang="en-US"/>
          </a:p>
        </p:txBody>
      </p:sp>
      <p:sp>
        <p:nvSpPr>
          <p:cNvPr id="5" name="Footer Placeholder 4">
            <a:extLst>
              <a:ext uri="{FF2B5EF4-FFF2-40B4-BE49-F238E27FC236}">
                <a16:creationId xmlns:a16="http://schemas.microsoft.com/office/drawing/2014/main" id="{99FEA020-39EA-263D-944F-057A9DC1B0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Quant Workflow: A Scientific Method for Finance</a:t>
            </a:r>
          </a:p>
        </p:txBody>
      </p:sp>
      <p:sp>
        <p:nvSpPr>
          <p:cNvPr id="6" name="Slide Number Placeholder 5">
            <a:extLst>
              <a:ext uri="{FF2B5EF4-FFF2-40B4-BE49-F238E27FC236}">
                <a16:creationId xmlns:a16="http://schemas.microsoft.com/office/drawing/2014/main" id="{2BA5FD11-94F6-564B-86B4-F976EF21C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1F641-4BFF-2F48-8A87-D83CFBF167D5}" type="slidenum">
              <a:rPr lang="en-US" smtClean="0"/>
              <a:t>‹#›</a:t>
            </a:fld>
            <a:endParaRPr lang="en-US"/>
          </a:p>
        </p:txBody>
      </p:sp>
    </p:spTree>
    <p:extLst>
      <p:ext uri="{BB962C8B-B14F-4D97-AF65-F5344CB8AC3E}">
        <p14:creationId xmlns:p14="http://schemas.microsoft.com/office/powerpoint/2010/main" val="77653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doi.org/10.2139/ssrn.3104816" TargetMode="External"/><Relationship Id="rId3" Type="http://schemas.openxmlformats.org/officeDocument/2006/relationships/hyperlink" Target="https://doi.org/10.2139/ssrn.2308659" TargetMode="External"/><Relationship Id="rId7" Type="http://schemas.openxmlformats.org/officeDocument/2006/relationships/hyperlink" Target="http://ebookcentral.proquest.com/lib/cwu/detail.action?docID=819621" TargetMode="External"/><Relationship Id="rId2" Type="http://schemas.openxmlformats.org/officeDocument/2006/relationships/hyperlink" Target="https://doi.org/10.2307/2330739" TargetMode="External"/><Relationship Id="rId1" Type="http://schemas.openxmlformats.org/officeDocument/2006/relationships/slideLayout" Target="../slideLayouts/slideLayout2.xml"/><Relationship Id="rId6" Type="http://schemas.openxmlformats.org/officeDocument/2006/relationships/hyperlink" Target="https://doi.org/10.2139/ssrn.2893930" TargetMode="External"/><Relationship Id="rId5" Type="http://schemas.openxmlformats.org/officeDocument/2006/relationships/hyperlink" Target="https://doi.org/10.2307/2325486" TargetMode="External"/><Relationship Id="rId4" Type="http://schemas.openxmlformats.org/officeDocument/2006/relationships/hyperlink" Target="https://doi.org/10.2139/ssrn.1695596" TargetMode="External"/><Relationship Id="rId9" Type="http://schemas.openxmlformats.org/officeDocument/2006/relationships/hyperlink" Target="https://papers.ssrn.com/abstract=3221798"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7151/dmps.1143" TargetMode="External"/><Relationship Id="rId7" Type="http://schemas.openxmlformats.org/officeDocument/2006/relationships/hyperlink" Target="http://arxiv.org/abs/2109.03216" TargetMode="External"/><Relationship Id="rId2" Type="http://schemas.openxmlformats.org/officeDocument/2006/relationships/hyperlink" Target="https://doi.org/10.1287/opre.15.6.1057" TargetMode="External"/><Relationship Id="rId1" Type="http://schemas.openxmlformats.org/officeDocument/2006/relationships/slideLayout" Target="../slideLayouts/slideLayout2.xml"/><Relationship Id="rId6" Type="http://schemas.openxmlformats.org/officeDocument/2006/relationships/hyperlink" Target="https://doi.org/10.1098/rsos.220346" TargetMode="External"/><Relationship Id="rId5" Type="http://schemas.openxmlformats.org/officeDocument/2006/relationships/hyperlink" Target="https://scikit-learn/stable/modules/generated/sklearn.utils.class_weight.compute_class_weight.html" TargetMode="External"/><Relationship Id="rId4" Type="http://schemas.openxmlformats.org/officeDocument/2006/relationships/hyperlink" Target="https://www.cqf.com/blog/what-quantitative-finance-brief-history"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janestreet.com/" TargetMode="External"/><Relationship Id="rId7" Type="http://schemas.openxmlformats.org/officeDocument/2006/relationships/hyperlink" Target="https://datagrid.lbl.gov/backtest/index.php" TargetMode="External"/><Relationship Id="rId2" Type="http://schemas.openxmlformats.org/officeDocument/2006/relationships/hyperlink" Target="https://www.aqr.com/" TargetMode="External"/><Relationship Id="rId1" Type="http://schemas.openxmlformats.org/officeDocument/2006/relationships/slideLayout" Target="../slideLayouts/slideLayout2.xml"/><Relationship Id="rId6" Type="http://schemas.openxmlformats.org/officeDocument/2006/relationships/hyperlink" Target="https://www.tradersmagazine.com/departments/commentary/top-5-bloomberg-terminal-hacks-to-help-traders-navigate-the-markets-from-home/" TargetMode="External"/><Relationship Id="rId5" Type="http://schemas.openxmlformats.org/officeDocument/2006/relationships/hyperlink" Target="https://www.citadel.com/" TargetMode="External"/><Relationship Id="rId4" Type="http://schemas.openxmlformats.org/officeDocument/2006/relationships/hyperlink" Target="https://www.rentec.com/Home.action?index=tru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linkedin.com/in/mathew-thiel-9ab339239/" TargetMode="External"/><Relationship Id="rId2" Type="http://schemas.openxmlformats.org/officeDocument/2006/relationships/hyperlink" Target="mailto:thielm@cwu.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25E098-DBA5-A1C1-D0EA-73092F72BB4F}"/>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latin typeface="Cambria" panose="02040503050406030204" pitchFamily="18" charset="0"/>
                <a:ea typeface="Cambria" panose="02040503050406030204" pitchFamily="18" charset="0"/>
              </a:rPr>
              <a:t>Quant Workflow: A Scientific Method for Algorithmic Finance</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B0B8BB3-6DD6-090B-74EF-C5090F99319E}"/>
              </a:ext>
            </a:extLst>
          </p:cNvPr>
          <p:cNvSpPr>
            <a:spLocks noGrp="1"/>
          </p:cNvSpPr>
          <p:nvPr>
            <p:ph type="subTitle" idx="1"/>
          </p:nvPr>
        </p:nvSpPr>
        <p:spPr>
          <a:xfrm>
            <a:off x="4285397" y="4960961"/>
            <a:ext cx="7055893" cy="1078054"/>
          </a:xfrm>
        </p:spPr>
        <p:txBody>
          <a:bodyPr>
            <a:normAutofit fontScale="92500" lnSpcReduction="10000"/>
          </a:bodyPr>
          <a:lstStyle/>
          <a:p>
            <a:pPr algn="l"/>
            <a:r>
              <a:rPr lang="en-US" dirty="0">
                <a:solidFill>
                  <a:srgbClr val="FFFFFF"/>
                </a:solidFill>
              </a:rPr>
              <a:t>Mathew Thiel</a:t>
            </a:r>
          </a:p>
          <a:p>
            <a:pPr algn="l"/>
            <a:r>
              <a:rPr lang="en-US" dirty="0">
                <a:solidFill>
                  <a:srgbClr val="FFFFFF"/>
                </a:solidFill>
              </a:rPr>
              <a:t>In Collaboration with: Donald Davendra, Dominic </a:t>
            </a:r>
            <a:r>
              <a:rPr lang="en-US" dirty="0" err="1">
                <a:solidFill>
                  <a:srgbClr val="FFFFFF"/>
                </a:solidFill>
              </a:rPr>
              <a:t>Klyve</a:t>
            </a:r>
            <a:r>
              <a:rPr lang="en-US" dirty="0">
                <a:solidFill>
                  <a:srgbClr val="FFFFFF"/>
                </a:solidFill>
              </a:rPr>
              <a:t>, and Jose </a:t>
            </a:r>
            <a:r>
              <a:rPr lang="en-US" dirty="0" err="1">
                <a:solidFill>
                  <a:srgbClr val="FFFFFF"/>
                </a:solidFill>
              </a:rPr>
              <a:t>Riera</a:t>
            </a:r>
            <a:endParaRPr lang="en-US" dirty="0">
              <a:solidFill>
                <a:srgbClr val="FFFFFF"/>
              </a:solidFill>
            </a:endParaRPr>
          </a:p>
        </p:txBody>
      </p:sp>
    </p:spTree>
    <p:extLst>
      <p:ext uri="{BB962C8B-B14F-4D97-AF65-F5344CB8AC3E}">
        <p14:creationId xmlns:p14="http://schemas.microsoft.com/office/powerpoint/2010/main" val="2786069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6CA8A1-7EC6-CE72-119C-E3E2946BDD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FEDEFEC-021D-ED2E-8DA4-75ED92FC6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57DE9A-A49A-38C6-A96B-AD4E161DA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B91288-E973-ECF8-EEAC-FC2C917C6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D2E733-8172-6D95-BEBD-0BBA8D0E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ABD91C-42E4-0EE9-5484-1CE1314EC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693CD81-D321-4081-D5B0-E2D224D75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C4DAC2-4DDB-AC9A-13F8-2A949C770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A7EC9C-3168-368B-0934-19AD0540A7B0}"/>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latin typeface="Cambria" panose="02040503050406030204" pitchFamily="18" charset="0"/>
                <a:ea typeface="Cambria" panose="02040503050406030204" pitchFamily="18" charset="0"/>
              </a:rPr>
              <a:t>Data Preparation</a:t>
            </a:r>
          </a:p>
        </p:txBody>
      </p:sp>
      <p:sp>
        <p:nvSpPr>
          <p:cNvPr id="22" name="Rectangle 21">
            <a:extLst>
              <a:ext uri="{FF2B5EF4-FFF2-40B4-BE49-F238E27FC236}">
                <a16:creationId xmlns:a16="http://schemas.microsoft.com/office/drawing/2014/main" id="{1D6553EE-AC25-F865-3D63-BD01D4A90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05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C2DA66-80EF-1B78-D52D-8D1890E5168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662EC2-A686-57CF-77AF-E502D9AA3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7722BE-CBFB-3072-D29C-58B75F6E1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B7432B-1998-9014-6D57-0152B6396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34ED53-CF02-4C69-3AE6-961490AE1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78C1D7-77CB-EC4B-A241-7DE026413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87C5D-A54D-61D9-3A7D-64DB6672E3D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Financial Data and Fat Tails</a:t>
            </a:r>
          </a:p>
        </p:txBody>
      </p:sp>
      <p:sp>
        <p:nvSpPr>
          <p:cNvPr id="3" name="Content Placeholder 2">
            <a:extLst>
              <a:ext uri="{FF2B5EF4-FFF2-40B4-BE49-F238E27FC236}">
                <a16:creationId xmlns:a16="http://schemas.microsoft.com/office/drawing/2014/main" id="{3E53976A-A567-F8E3-2DB7-3DED924E6583}"/>
              </a:ext>
            </a:extLst>
          </p:cNvPr>
          <p:cNvSpPr>
            <a:spLocks noGrp="1"/>
          </p:cNvSpPr>
          <p:nvPr>
            <p:ph idx="1"/>
          </p:nvPr>
        </p:nvSpPr>
        <p:spPr>
          <a:xfrm>
            <a:off x="1371600" y="2318197"/>
            <a:ext cx="6781800" cy="3683358"/>
          </a:xfrm>
        </p:spPr>
        <p:txBody>
          <a:bodyPr anchor="ctr">
            <a:normAutofit/>
          </a:bodyPr>
          <a:lstStyle/>
          <a:p>
            <a:r>
              <a:rPr lang="en-US" sz="1700" dirty="0"/>
              <a:t>Many statistical methods used in finance assume data is normally distributed [12]</a:t>
            </a:r>
          </a:p>
          <a:p>
            <a:r>
              <a:rPr lang="en-US" sz="1700" dirty="0"/>
              <a:t>Returns are not normal and fail to exhibit normality at higher frequencies [16]</a:t>
            </a:r>
          </a:p>
          <a:p>
            <a:r>
              <a:rPr lang="en-US" sz="1700" dirty="0"/>
              <a:t>Log returns have “fat tails”, where events at the edges of the distribution are more likely.</a:t>
            </a:r>
          </a:p>
          <a:p>
            <a:pPr lvl="1"/>
            <a:r>
              <a:rPr lang="en-US" sz="1700" dirty="0"/>
              <a:t>Conceptually, this makes sense, as it is common for prices to increase or decrease by a large amount in response to some catalytic event</a:t>
            </a:r>
          </a:p>
        </p:txBody>
      </p:sp>
      <p:sp>
        <p:nvSpPr>
          <p:cNvPr id="5" name="Slide Number Placeholder 4">
            <a:extLst>
              <a:ext uri="{FF2B5EF4-FFF2-40B4-BE49-F238E27FC236}">
                <a16:creationId xmlns:a16="http://schemas.microsoft.com/office/drawing/2014/main" id="{0E274141-990F-B99E-33B7-177B3ECECD87}"/>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0ABD63D0-1376-2C8E-DB18-97FEA3147D5C}"/>
              </a:ext>
            </a:extLst>
          </p:cNvPr>
          <p:cNvSpPr>
            <a:spLocks noGrp="1"/>
          </p:cNvSpPr>
          <p:nvPr>
            <p:ph type="ftr" sz="quarter" idx="11"/>
          </p:nvPr>
        </p:nvSpPr>
        <p:spPr/>
        <p:txBody>
          <a:bodyPr/>
          <a:lstStyle/>
          <a:p>
            <a:r>
              <a:rPr lang="en-US"/>
              <a:t>Quant Workflow: A Scientific Method for Finance</a:t>
            </a:r>
          </a:p>
        </p:txBody>
      </p:sp>
      <p:pic>
        <p:nvPicPr>
          <p:cNvPr id="6" name="Picture 5">
            <a:extLst>
              <a:ext uri="{FF2B5EF4-FFF2-40B4-BE49-F238E27FC236}">
                <a16:creationId xmlns:a16="http://schemas.microsoft.com/office/drawing/2014/main" id="{0FCEFBE4-F587-ED63-4D0F-4677303CA84C}"/>
              </a:ext>
            </a:extLst>
          </p:cNvPr>
          <p:cNvPicPr>
            <a:picLocks noChangeAspect="1"/>
          </p:cNvPicPr>
          <p:nvPr/>
        </p:nvPicPr>
        <p:blipFill>
          <a:blip r:embed="rId2"/>
          <a:stretch>
            <a:fillRect/>
          </a:stretch>
        </p:blipFill>
        <p:spPr>
          <a:xfrm>
            <a:off x="8742804" y="3901271"/>
            <a:ext cx="2989846" cy="2344556"/>
          </a:xfrm>
          <a:prstGeom prst="rect">
            <a:avLst/>
          </a:prstGeom>
        </p:spPr>
      </p:pic>
      <p:pic>
        <p:nvPicPr>
          <p:cNvPr id="7" name="Picture 6">
            <a:extLst>
              <a:ext uri="{FF2B5EF4-FFF2-40B4-BE49-F238E27FC236}">
                <a16:creationId xmlns:a16="http://schemas.microsoft.com/office/drawing/2014/main" id="{74193C8D-9B3C-C30F-3A9F-478236E8159D}"/>
              </a:ext>
            </a:extLst>
          </p:cNvPr>
          <p:cNvPicPr>
            <a:picLocks noChangeAspect="1"/>
          </p:cNvPicPr>
          <p:nvPr/>
        </p:nvPicPr>
        <p:blipFill>
          <a:blip r:embed="rId3"/>
          <a:stretch>
            <a:fillRect/>
          </a:stretch>
        </p:blipFill>
        <p:spPr>
          <a:xfrm>
            <a:off x="8742804" y="1622745"/>
            <a:ext cx="2934265" cy="2278526"/>
          </a:xfrm>
          <a:prstGeom prst="rect">
            <a:avLst/>
          </a:prstGeom>
        </p:spPr>
      </p:pic>
      <p:sp>
        <p:nvSpPr>
          <p:cNvPr id="8" name="TextBox 7">
            <a:extLst>
              <a:ext uri="{FF2B5EF4-FFF2-40B4-BE49-F238E27FC236}">
                <a16:creationId xmlns:a16="http://schemas.microsoft.com/office/drawing/2014/main" id="{BE553A22-D0C2-08BD-C499-15C60D767754}"/>
              </a:ext>
            </a:extLst>
          </p:cNvPr>
          <p:cNvSpPr txBox="1"/>
          <p:nvPr/>
        </p:nvSpPr>
        <p:spPr>
          <a:xfrm>
            <a:off x="8911386" y="6233321"/>
            <a:ext cx="2842147" cy="369332"/>
          </a:xfrm>
          <a:prstGeom prst="rect">
            <a:avLst/>
          </a:prstGeom>
          <a:noFill/>
        </p:spPr>
        <p:txBody>
          <a:bodyPr wrap="square" rtlCol="0">
            <a:spAutoFit/>
          </a:bodyPr>
          <a:lstStyle/>
          <a:p>
            <a:r>
              <a:rPr lang="en-US" sz="900" i="1" dirty="0"/>
              <a:t>Figure 1: Normal Distribution (top) versus the Log Return of the S&amp;P 500 (bottom</a:t>
            </a:r>
          </a:p>
        </p:txBody>
      </p:sp>
    </p:spTree>
    <p:extLst>
      <p:ext uri="{BB962C8B-B14F-4D97-AF65-F5344CB8AC3E}">
        <p14:creationId xmlns:p14="http://schemas.microsoft.com/office/powerpoint/2010/main" val="3858716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47205-0B28-F176-ABD0-F49CB91BB808}"/>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Sample Inconsistency</a:t>
            </a:r>
          </a:p>
        </p:txBody>
      </p:sp>
      <p:sp>
        <p:nvSpPr>
          <p:cNvPr id="3" name="Content Placeholder 2">
            <a:extLst>
              <a:ext uri="{FF2B5EF4-FFF2-40B4-BE49-F238E27FC236}">
                <a16:creationId xmlns:a16="http://schemas.microsoft.com/office/drawing/2014/main" id="{56ED8E14-1C4F-77BE-7FD4-8E1E8FEAE431}"/>
              </a:ext>
            </a:extLst>
          </p:cNvPr>
          <p:cNvSpPr>
            <a:spLocks noGrp="1"/>
          </p:cNvSpPr>
          <p:nvPr>
            <p:ph idx="1"/>
          </p:nvPr>
        </p:nvSpPr>
        <p:spPr>
          <a:xfrm>
            <a:off x="1371600" y="2318197"/>
            <a:ext cx="5744424" cy="3683358"/>
          </a:xfrm>
        </p:spPr>
        <p:txBody>
          <a:bodyPr anchor="ctr">
            <a:normAutofit/>
          </a:bodyPr>
          <a:lstStyle/>
          <a:p>
            <a:r>
              <a:rPr lang="en-US" sz="1700" dirty="0">
                <a:effectLst/>
              </a:rPr>
              <a:t>Generally, even in ML models, financial data is represented as time bars</a:t>
            </a:r>
          </a:p>
          <a:p>
            <a:endParaRPr lang="en-US" sz="1700" dirty="0">
              <a:effectLst/>
            </a:endParaRPr>
          </a:p>
          <a:p>
            <a:r>
              <a:rPr lang="en-US" sz="1700" dirty="0">
                <a:effectLst/>
              </a:rPr>
              <a:t>Markets don’t process information in constant time intervals, and activity levels fluctuate throughout the day [14]</a:t>
            </a:r>
          </a:p>
          <a:p>
            <a:endParaRPr lang="en-US" sz="1700" dirty="0">
              <a:effectLst/>
            </a:endParaRPr>
          </a:p>
          <a:p>
            <a:r>
              <a:rPr lang="en-US" sz="1700" dirty="0"/>
              <a:t>In time bars, times that are more active (market open) are under sampled and less active times (noon) are oversampled</a:t>
            </a:r>
          </a:p>
        </p:txBody>
      </p:sp>
      <p:sp>
        <p:nvSpPr>
          <p:cNvPr id="5" name="Slide Number Placeholder 4">
            <a:extLst>
              <a:ext uri="{FF2B5EF4-FFF2-40B4-BE49-F238E27FC236}">
                <a16:creationId xmlns:a16="http://schemas.microsoft.com/office/drawing/2014/main" id="{15AAA7E5-009A-A95E-9EF9-4AD01395C364}"/>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50C5260D-6B83-E39E-C96A-4BA306812FF2}"/>
              </a:ext>
            </a:extLst>
          </p:cNvPr>
          <p:cNvSpPr>
            <a:spLocks noGrp="1"/>
          </p:cNvSpPr>
          <p:nvPr>
            <p:ph type="ftr" sz="quarter" idx="11"/>
          </p:nvPr>
        </p:nvSpPr>
        <p:spPr/>
        <p:txBody>
          <a:bodyPr/>
          <a:lstStyle/>
          <a:p>
            <a:r>
              <a:rPr lang="en-US"/>
              <a:t>Quant Workflow: A Scientific Method for Finance</a:t>
            </a:r>
          </a:p>
        </p:txBody>
      </p:sp>
      <p:pic>
        <p:nvPicPr>
          <p:cNvPr id="7" name="Picture 6" descr="A graph of a number of ticks&#10;&#10;Description automatically generated">
            <a:extLst>
              <a:ext uri="{FF2B5EF4-FFF2-40B4-BE49-F238E27FC236}">
                <a16:creationId xmlns:a16="http://schemas.microsoft.com/office/drawing/2014/main" id="{BCE8BA77-D00A-FD03-E4BA-4978BCA09B65}"/>
              </a:ext>
            </a:extLst>
          </p:cNvPr>
          <p:cNvPicPr>
            <a:picLocks noChangeAspect="1"/>
          </p:cNvPicPr>
          <p:nvPr/>
        </p:nvPicPr>
        <p:blipFill>
          <a:blip r:embed="rId3"/>
          <a:stretch>
            <a:fillRect/>
          </a:stretch>
        </p:blipFill>
        <p:spPr>
          <a:xfrm>
            <a:off x="7214265" y="2572143"/>
            <a:ext cx="4713011" cy="3175465"/>
          </a:xfrm>
          <a:prstGeom prst="rect">
            <a:avLst/>
          </a:prstGeom>
        </p:spPr>
      </p:pic>
      <p:sp>
        <p:nvSpPr>
          <p:cNvPr id="8" name="TextBox 7">
            <a:extLst>
              <a:ext uri="{FF2B5EF4-FFF2-40B4-BE49-F238E27FC236}">
                <a16:creationId xmlns:a16="http://schemas.microsoft.com/office/drawing/2014/main" id="{95D2A37A-8269-637D-715F-2CCA005CC4DA}"/>
              </a:ext>
            </a:extLst>
          </p:cNvPr>
          <p:cNvSpPr txBox="1"/>
          <p:nvPr/>
        </p:nvSpPr>
        <p:spPr>
          <a:xfrm>
            <a:off x="7761838" y="5870750"/>
            <a:ext cx="3784348" cy="261610"/>
          </a:xfrm>
          <a:prstGeom prst="rect">
            <a:avLst/>
          </a:prstGeom>
          <a:noFill/>
        </p:spPr>
        <p:txBody>
          <a:bodyPr wrap="square" rtlCol="0">
            <a:spAutoFit/>
          </a:bodyPr>
          <a:lstStyle/>
          <a:p>
            <a:r>
              <a:rPr lang="en-US" sz="1050" i="1" dirty="0"/>
              <a:t>Figure 2: Number of ticks sampled per hour for the S&amp;P 500</a:t>
            </a:r>
          </a:p>
        </p:txBody>
      </p:sp>
    </p:spTree>
    <p:extLst>
      <p:ext uri="{BB962C8B-B14F-4D97-AF65-F5344CB8AC3E}">
        <p14:creationId xmlns:p14="http://schemas.microsoft.com/office/powerpoint/2010/main" val="101356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C0548-D806-7B2A-73F6-474ACE3AEA5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Advantages of Transaction-Based Sampling</a:t>
            </a:r>
          </a:p>
        </p:txBody>
      </p:sp>
      <p:sp>
        <p:nvSpPr>
          <p:cNvPr id="3" name="Content Placeholder 2">
            <a:extLst>
              <a:ext uri="{FF2B5EF4-FFF2-40B4-BE49-F238E27FC236}">
                <a16:creationId xmlns:a16="http://schemas.microsoft.com/office/drawing/2014/main" id="{9C62CF68-897A-54DF-657A-722F7FAA194C}"/>
              </a:ext>
            </a:extLst>
          </p:cNvPr>
          <p:cNvSpPr>
            <a:spLocks noGrp="1"/>
          </p:cNvSpPr>
          <p:nvPr>
            <p:ph idx="1"/>
          </p:nvPr>
        </p:nvSpPr>
        <p:spPr>
          <a:xfrm>
            <a:off x="834683" y="1891970"/>
            <a:ext cx="5798746" cy="4422621"/>
          </a:xfrm>
        </p:spPr>
        <p:txBody>
          <a:bodyPr anchor="ctr">
            <a:normAutofit/>
          </a:bodyPr>
          <a:lstStyle/>
          <a:p>
            <a:r>
              <a:rPr lang="en-US" sz="1800" dirty="0"/>
              <a:t>Sampling as a function of volume is </a:t>
            </a:r>
            <a:r>
              <a:rPr lang="en-US" sz="1800" dirty="0">
                <a:effectLst/>
              </a:rPr>
              <a:t>“much closer to normal, exhibits less serial correlation, and is less heteroskedastic” [4]. </a:t>
            </a:r>
          </a:p>
          <a:p>
            <a:r>
              <a:rPr lang="en-US" sz="1800" dirty="0">
                <a:effectLst/>
              </a:rPr>
              <a:t>Transaction-Based Sampling Methods:</a:t>
            </a:r>
          </a:p>
          <a:p>
            <a:pPr lvl="1"/>
            <a:r>
              <a:rPr lang="en-US" sz="1400" dirty="0"/>
              <a:t>Tick Bars: Sample after </a:t>
            </a:r>
            <a:r>
              <a:rPr lang="en-US" sz="1400" i="1" dirty="0"/>
              <a:t>n </a:t>
            </a:r>
            <a:r>
              <a:rPr lang="en-US" sz="1400" dirty="0"/>
              <a:t>transactions</a:t>
            </a:r>
          </a:p>
          <a:p>
            <a:pPr lvl="1"/>
            <a:r>
              <a:rPr lang="en-US" sz="1400" dirty="0"/>
              <a:t>Volume Bars: Sample after </a:t>
            </a:r>
            <a:r>
              <a:rPr lang="en-US" sz="1400" i="1" dirty="0"/>
              <a:t>n </a:t>
            </a:r>
            <a:r>
              <a:rPr lang="en-US" sz="1400" dirty="0"/>
              <a:t>shares exchanged</a:t>
            </a:r>
          </a:p>
          <a:p>
            <a:pPr lvl="1"/>
            <a:r>
              <a:rPr lang="en-US" sz="1400" dirty="0">
                <a:effectLst/>
              </a:rPr>
              <a:t>Dollar Bars: Sample after </a:t>
            </a:r>
            <a:r>
              <a:rPr lang="en-US" sz="1400" i="1" dirty="0">
                <a:effectLst/>
              </a:rPr>
              <a:t>n </a:t>
            </a:r>
            <a:r>
              <a:rPr lang="en-US" sz="1400" dirty="0">
                <a:effectLst/>
              </a:rPr>
              <a:t>dollars exchanged</a:t>
            </a:r>
          </a:p>
          <a:p>
            <a:r>
              <a:rPr lang="en-US" sz="1800" dirty="0">
                <a:effectLst/>
              </a:rPr>
              <a:t>Dollar bars have the unique advantage that unlike tick and volume bars, they tend to be robust against actions like new share issues and buybacks [14]. </a:t>
            </a:r>
            <a:endParaRPr lang="en-US" sz="1800" dirty="0"/>
          </a:p>
        </p:txBody>
      </p:sp>
      <p:sp>
        <p:nvSpPr>
          <p:cNvPr id="5" name="Slide Number Placeholder 4">
            <a:extLst>
              <a:ext uri="{FF2B5EF4-FFF2-40B4-BE49-F238E27FC236}">
                <a16:creationId xmlns:a16="http://schemas.microsoft.com/office/drawing/2014/main" id="{E2F67E8A-CF82-31A7-199D-B7AD79120B1C}"/>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grpSp>
        <p:nvGrpSpPr>
          <p:cNvPr id="6" name="Group 5">
            <a:extLst>
              <a:ext uri="{FF2B5EF4-FFF2-40B4-BE49-F238E27FC236}">
                <a16:creationId xmlns:a16="http://schemas.microsoft.com/office/drawing/2014/main" id="{4C91CB2E-4FBB-6E33-FD6D-178228A10612}"/>
              </a:ext>
            </a:extLst>
          </p:cNvPr>
          <p:cNvGrpSpPr/>
          <p:nvPr/>
        </p:nvGrpSpPr>
        <p:grpSpPr>
          <a:xfrm>
            <a:off x="6898153" y="1738272"/>
            <a:ext cx="5029123" cy="4414736"/>
            <a:chOff x="6512460" y="1467675"/>
            <a:chExt cx="5029123" cy="4414736"/>
          </a:xfrm>
        </p:grpSpPr>
        <p:pic>
          <p:nvPicPr>
            <p:cNvPr id="7" name="Picture 6" descr="A diagram of a normal distribution&#10;&#10;Description automatically generated">
              <a:extLst>
                <a:ext uri="{FF2B5EF4-FFF2-40B4-BE49-F238E27FC236}">
                  <a16:creationId xmlns:a16="http://schemas.microsoft.com/office/drawing/2014/main" id="{3811203D-FAC5-162E-CE88-4EFABCD95899}"/>
                </a:ext>
              </a:extLst>
            </p:cNvPr>
            <p:cNvPicPr>
              <a:picLocks noChangeAspect="1"/>
            </p:cNvPicPr>
            <p:nvPr/>
          </p:nvPicPr>
          <p:blipFill>
            <a:blip r:embed="rId2"/>
            <a:stretch>
              <a:fillRect/>
            </a:stretch>
          </p:blipFill>
          <p:spPr>
            <a:xfrm>
              <a:off x="6512460" y="1467675"/>
              <a:ext cx="4938588" cy="3922650"/>
            </a:xfrm>
            <a:prstGeom prst="rect">
              <a:avLst/>
            </a:prstGeom>
          </p:spPr>
        </p:pic>
        <p:sp>
          <p:nvSpPr>
            <p:cNvPr id="8" name="TextBox 7">
              <a:extLst>
                <a:ext uri="{FF2B5EF4-FFF2-40B4-BE49-F238E27FC236}">
                  <a16:creationId xmlns:a16="http://schemas.microsoft.com/office/drawing/2014/main" id="{10D33AE3-3F3F-1A0F-51CE-A73530991FDE}"/>
                </a:ext>
              </a:extLst>
            </p:cNvPr>
            <p:cNvSpPr txBox="1"/>
            <p:nvPr/>
          </p:nvSpPr>
          <p:spPr>
            <a:xfrm>
              <a:off x="6602995" y="5305330"/>
              <a:ext cx="4938588" cy="577081"/>
            </a:xfrm>
            <a:prstGeom prst="rect">
              <a:avLst/>
            </a:prstGeom>
            <a:noFill/>
          </p:spPr>
          <p:txBody>
            <a:bodyPr wrap="square" rtlCol="0">
              <a:spAutoFit/>
            </a:bodyPr>
            <a:lstStyle/>
            <a:p>
              <a:pPr algn="l"/>
              <a:r>
                <a:rPr lang="en-US" sz="1050" b="0" i="1" u="none" strike="noStrike" baseline="0" dirty="0">
                  <a:latin typeface="CMR10"/>
                </a:rPr>
                <a:t>Figure 3: A graph of the distributions of each bar type against a Normal PDF, with time, tick, volume, and dollar bars sampled at 1 hour, 1</a:t>
              </a:r>
              <a:r>
                <a:rPr lang="en-US" sz="1050" b="0" i="1" u="none" strike="noStrike" baseline="0" dirty="0">
                  <a:latin typeface="CMMI10"/>
                </a:rPr>
                <a:t>.</a:t>
              </a:r>
              <a:r>
                <a:rPr lang="en-US" sz="1050" b="0" i="1" u="none" strike="noStrike" baseline="0" dirty="0">
                  <a:latin typeface="CMR10"/>
                </a:rPr>
                <a:t>2 </a:t>
              </a:r>
              <a:r>
                <a:rPr lang="en-US" sz="1050" b="0" i="1" u="none" strike="noStrike" baseline="0" dirty="0">
                  <a:latin typeface="CMSY10"/>
                </a:rPr>
                <a:t>× </a:t>
              </a:r>
              <a:r>
                <a:rPr lang="en-US" sz="1050" b="0" i="1" u="none" strike="noStrike" baseline="0" dirty="0">
                  <a:latin typeface="CMR10"/>
                </a:rPr>
                <a:t>10</a:t>
              </a:r>
              <a:r>
                <a:rPr lang="en-US" sz="1050" b="0" i="1" u="none" strike="noStrike" baseline="30000" dirty="0">
                  <a:latin typeface="CMR7"/>
                </a:rPr>
                <a:t>5</a:t>
              </a:r>
              <a:r>
                <a:rPr lang="en-US" sz="1050" b="0" i="1" u="none" strike="noStrike" baseline="0" dirty="0">
                  <a:latin typeface="CMR10"/>
                </a:rPr>
                <a:t>, 3 </a:t>
              </a:r>
              <a:r>
                <a:rPr lang="en-US" sz="1050" b="0" i="1" u="none" strike="noStrike" baseline="0" dirty="0">
                  <a:latin typeface="CMSY10"/>
                </a:rPr>
                <a:t>× </a:t>
              </a:r>
              <a:r>
                <a:rPr lang="en-US" sz="1050" b="0" i="1" u="none" strike="noStrike" baseline="0" dirty="0">
                  <a:latin typeface="CMR10"/>
                </a:rPr>
                <a:t>10</a:t>
              </a:r>
              <a:r>
                <a:rPr lang="en-US" sz="1050" b="0" i="1" u="none" strike="noStrike" baseline="30000" dirty="0">
                  <a:latin typeface="CMR7"/>
                </a:rPr>
                <a:t>7</a:t>
              </a:r>
              <a:r>
                <a:rPr lang="en-US" sz="1050" b="0" i="1" u="none" strike="noStrike" baseline="0" dirty="0">
                  <a:latin typeface="CMR10"/>
                </a:rPr>
                <a:t>, and 1</a:t>
              </a:r>
              <a:r>
                <a:rPr lang="en-US" sz="1050" b="0" i="1" u="none" strike="noStrike" baseline="0" dirty="0">
                  <a:latin typeface="CMMI10"/>
                </a:rPr>
                <a:t>.</a:t>
              </a:r>
              <a:r>
                <a:rPr lang="en-US" sz="1050" b="0" i="1" u="none" strike="noStrike" baseline="0" dirty="0">
                  <a:latin typeface="CMR10"/>
                </a:rPr>
                <a:t>1 </a:t>
              </a:r>
              <a:r>
                <a:rPr lang="en-US" sz="1050" b="0" i="1" u="none" strike="noStrike" baseline="0" dirty="0">
                  <a:latin typeface="CMSY10"/>
                </a:rPr>
                <a:t>× </a:t>
              </a:r>
              <a:r>
                <a:rPr lang="en-US" sz="1050" b="0" i="1" u="none" strike="noStrike" baseline="0" dirty="0">
                  <a:latin typeface="CMR10"/>
                </a:rPr>
                <a:t>10</a:t>
              </a:r>
              <a:r>
                <a:rPr lang="en-US" sz="1050" b="0" i="1" u="none" strike="noStrike" baseline="30000" dirty="0">
                  <a:latin typeface="CMR7"/>
                </a:rPr>
                <a:t>10 </a:t>
              </a:r>
              <a:r>
                <a:rPr lang="en-US" sz="1050" b="0" i="1" u="none" strike="noStrike" baseline="0" dirty="0">
                  <a:latin typeface="CMR10"/>
                </a:rPr>
                <a:t>respectively.</a:t>
              </a:r>
              <a:endParaRPr lang="en-US" sz="1050" i="1" dirty="0"/>
            </a:p>
          </p:txBody>
        </p:sp>
      </p:grpSp>
      <p:sp>
        <p:nvSpPr>
          <p:cNvPr id="4" name="Footer Placeholder 3">
            <a:extLst>
              <a:ext uri="{FF2B5EF4-FFF2-40B4-BE49-F238E27FC236}">
                <a16:creationId xmlns:a16="http://schemas.microsoft.com/office/drawing/2014/main" id="{F8A3DC59-3B3C-9E16-D995-10E9C4D1210B}"/>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366111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FB1DDB-A933-B9BF-98C0-2E96C33A9B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111AB9-5124-0B2F-B437-5A6902F85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54081-5CC2-13A0-6FD3-2CB8F2ED0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BB08AF-18EE-7CB8-34ED-81257AE81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F88651-F784-1A7B-78ED-0C592BCE3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DBE53F1-4342-19F5-3530-8AAE62BBC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6284D9-9316-BAF8-B100-6E55228B5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3E15C88-ABDF-5618-22A2-6EF05FF98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DF4E2B-E4F8-DC01-BC16-B59900683C6F}"/>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latin typeface="Cambria" panose="02040503050406030204" pitchFamily="18" charset="0"/>
                <a:ea typeface="Cambria" panose="02040503050406030204" pitchFamily="18" charset="0"/>
              </a:rPr>
              <a:t>Features &amp; Labeling</a:t>
            </a:r>
          </a:p>
        </p:txBody>
      </p:sp>
      <p:sp>
        <p:nvSpPr>
          <p:cNvPr id="22" name="Rectangle 21">
            <a:extLst>
              <a:ext uri="{FF2B5EF4-FFF2-40B4-BE49-F238E27FC236}">
                <a16:creationId xmlns:a16="http://schemas.microsoft.com/office/drawing/2014/main" id="{30791D2B-42DD-AD60-A76C-39D9D292D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28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A48B63-B35B-4806-20E2-26A05369D35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Fractional Differencing</a:t>
            </a:r>
          </a:p>
        </p:txBody>
      </p:sp>
      <p:sp>
        <p:nvSpPr>
          <p:cNvPr id="3" name="Content Placeholder 2">
            <a:extLst>
              <a:ext uri="{FF2B5EF4-FFF2-40B4-BE49-F238E27FC236}">
                <a16:creationId xmlns:a16="http://schemas.microsoft.com/office/drawing/2014/main" id="{8B97015B-2E1D-F971-F257-0113E29081CD}"/>
              </a:ext>
            </a:extLst>
          </p:cNvPr>
          <p:cNvSpPr>
            <a:spLocks noGrp="1"/>
          </p:cNvSpPr>
          <p:nvPr>
            <p:ph idx="1"/>
          </p:nvPr>
        </p:nvSpPr>
        <p:spPr>
          <a:xfrm>
            <a:off x="1371600" y="2318197"/>
            <a:ext cx="4947720" cy="3683358"/>
          </a:xfrm>
        </p:spPr>
        <p:txBody>
          <a:bodyPr anchor="ctr">
            <a:normAutofit lnSpcReduction="10000"/>
          </a:bodyPr>
          <a:lstStyle/>
          <a:p>
            <a:r>
              <a:rPr lang="en-US" sz="1800" b="0" i="0" u="none" strike="noStrike" baseline="0" dirty="0">
                <a:latin typeface="CMR10"/>
              </a:rPr>
              <a:t>A </a:t>
            </a:r>
            <a:r>
              <a:rPr lang="en-US" sz="1800" dirty="0">
                <a:latin typeface="CMR10"/>
              </a:rPr>
              <a:t>series is said to be stationary if the mean and variance are constant over time</a:t>
            </a:r>
            <a:endParaRPr lang="en-US" sz="1800" b="0" i="0" u="none" strike="noStrike" baseline="0" dirty="0">
              <a:latin typeface="CMR10"/>
            </a:endParaRPr>
          </a:p>
          <a:p>
            <a:pPr algn="l"/>
            <a:r>
              <a:rPr lang="en-US" sz="1800" dirty="0">
                <a:latin typeface="CMR10"/>
              </a:rPr>
              <a:t>Stationary series are necessary for most inferential analyses and supervised learning algorithms [6]</a:t>
            </a:r>
          </a:p>
          <a:p>
            <a:r>
              <a:rPr lang="en-US" sz="1800" b="0" i="0" u="none" strike="noStrike" baseline="0" dirty="0">
                <a:latin typeface="CMR10"/>
              </a:rPr>
              <a:t>Prices have memory, because every value is dependent upon a history of previous values [6]</a:t>
            </a:r>
          </a:p>
          <a:p>
            <a:pPr algn="l"/>
            <a:r>
              <a:rPr lang="en-US" sz="1800" dirty="0">
                <a:latin typeface="CMR10"/>
              </a:rPr>
              <a:t>S</a:t>
            </a:r>
            <a:r>
              <a:rPr lang="en-US" sz="1800" b="0" i="0" u="none" strike="noStrike" baseline="0" dirty="0">
                <a:latin typeface="CMR10"/>
              </a:rPr>
              <a:t>imple differencing like returns </a:t>
            </a:r>
            <a:r>
              <a:rPr lang="en-US" sz="1800" dirty="0">
                <a:latin typeface="CMR10"/>
              </a:rPr>
              <a:t>removes all </a:t>
            </a:r>
            <a:r>
              <a:rPr lang="en-US" sz="1800" b="0" i="0" u="none" strike="noStrike" baseline="0" dirty="0">
                <a:latin typeface="CMR10"/>
              </a:rPr>
              <a:t>memory before the current datapoint [6]</a:t>
            </a:r>
          </a:p>
          <a:p>
            <a:pPr algn="l"/>
            <a:r>
              <a:rPr lang="en-US" sz="1800" dirty="0">
                <a:latin typeface="CMR10"/>
              </a:rPr>
              <a:t>Fractional Differentiation finds a </a:t>
            </a:r>
            <a:r>
              <a:rPr lang="en-US" sz="1800" b="0" i="0" u="none" strike="noStrike" baseline="0" dirty="0">
                <a:latin typeface="CMR10"/>
              </a:rPr>
              <a:t>minimum level of differentiation </a:t>
            </a:r>
            <a:r>
              <a:rPr lang="en-US" sz="1800" b="0" i="1" u="none" strike="noStrike" baseline="0" dirty="0">
                <a:latin typeface="CMR10"/>
              </a:rPr>
              <a:t>k </a:t>
            </a:r>
            <a:r>
              <a:rPr lang="en-US" sz="1800" b="0" u="none" strike="noStrike" baseline="0" dirty="0">
                <a:latin typeface="CMR10"/>
              </a:rPr>
              <a:t>that</a:t>
            </a:r>
            <a:r>
              <a:rPr lang="en-US" sz="1800" dirty="0">
                <a:latin typeface="CMR10"/>
              </a:rPr>
              <a:t> makes the series stationary while preserving as much memory as possible [6]</a:t>
            </a:r>
            <a:endParaRPr lang="en-US" sz="1800" b="0" i="0" u="none" strike="noStrike" baseline="0" dirty="0">
              <a:latin typeface="CMR10"/>
            </a:endParaRPr>
          </a:p>
          <a:p>
            <a:pPr algn="l"/>
            <a:endParaRPr lang="en-US" sz="2000" dirty="0"/>
          </a:p>
        </p:txBody>
      </p:sp>
      <p:sp>
        <p:nvSpPr>
          <p:cNvPr id="5" name="Slide Number Placeholder 4">
            <a:extLst>
              <a:ext uri="{FF2B5EF4-FFF2-40B4-BE49-F238E27FC236}">
                <a16:creationId xmlns:a16="http://schemas.microsoft.com/office/drawing/2014/main" id="{53402F02-0259-0A7E-B03F-B6BA54C201E9}"/>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sp>
        <p:nvSpPr>
          <p:cNvPr id="6" name="Footer Placeholder 5">
            <a:extLst>
              <a:ext uri="{FF2B5EF4-FFF2-40B4-BE49-F238E27FC236}">
                <a16:creationId xmlns:a16="http://schemas.microsoft.com/office/drawing/2014/main" id="{DE366958-CCDE-EC8E-6017-E687D07CDDD2}"/>
              </a:ext>
            </a:extLst>
          </p:cNvPr>
          <p:cNvSpPr>
            <a:spLocks noGrp="1"/>
          </p:cNvSpPr>
          <p:nvPr>
            <p:ph type="ftr" sz="quarter" idx="11"/>
          </p:nvPr>
        </p:nvSpPr>
        <p:spPr/>
        <p:txBody>
          <a:bodyPr/>
          <a:lstStyle/>
          <a:p>
            <a:r>
              <a:rPr lang="en-US"/>
              <a:t>Quant Workflow: A Scientific Method for Finance</a:t>
            </a:r>
          </a:p>
        </p:txBody>
      </p:sp>
      <p:pic>
        <p:nvPicPr>
          <p:cNvPr id="11" name="Picture 10">
            <a:extLst>
              <a:ext uri="{FF2B5EF4-FFF2-40B4-BE49-F238E27FC236}">
                <a16:creationId xmlns:a16="http://schemas.microsoft.com/office/drawing/2014/main" id="{86A8CF51-DD64-E117-B893-BF9C3755A4B5}"/>
              </a:ext>
            </a:extLst>
          </p:cNvPr>
          <p:cNvPicPr>
            <a:picLocks noChangeAspect="1"/>
          </p:cNvPicPr>
          <p:nvPr/>
        </p:nvPicPr>
        <p:blipFill>
          <a:blip r:embed="rId2"/>
          <a:srcRect/>
          <a:stretch/>
        </p:blipFill>
        <p:spPr>
          <a:xfrm>
            <a:off x="6359672" y="1978872"/>
            <a:ext cx="5567604" cy="3852146"/>
          </a:xfrm>
          <a:prstGeom prst="rect">
            <a:avLst/>
          </a:prstGeom>
        </p:spPr>
      </p:pic>
      <p:sp>
        <p:nvSpPr>
          <p:cNvPr id="13" name="TextBox 12">
            <a:extLst>
              <a:ext uri="{FF2B5EF4-FFF2-40B4-BE49-F238E27FC236}">
                <a16:creationId xmlns:a16="http://schemas.microsoft.com/office/drawing/2014/main" id="{B15C0BF1-D104-78A1-D38F-9401366CDBF4}"/>
              </a:ext>
            </a:extLst>
          </p:cNvPr>
          <p:cNvSpPr txBox="1"/>
          <p:nvPr/>
        </p:nvSpPr>
        <p:spPr>
          <a:xfrm>
            <a:off x="10758538" y="3501427"/>
            <a:ext cx="343277" cy="230832"/>
          </a:xfrm>
          <a:prstGeom prst="rect">
            <a:avLst/>
          </a:prstGeom>
          <a:noFill/>
        </p:spPr>
        <p:txBody>
          <a:bodyPr wrap="square" rtlCol="0">
            <a:spAutoFit/>
          </a:bodyPr>
          <a:lstStyle/>
          <a:p>
            <a:r>
              <a:rPr lang="en-US" sz="900" dirty="0"/>
              <a:t>(1)</a:t>
            </a:r>
          </a:p>
        </p:txBody>
      </p:sp>
      <p:sp>
        <p:nvSpPr>
          <p:cNvPr id="15" name="TextBox 14">
            <a:extLst>
              <a:ext uri="{FF2B5EF4-FFF2-40B4-BE49-F238E27FC236}">
                <a16:creationId xmlns:a16="http://schemas.microsoft.com/office/drawing/2014/main" id="{C8F34DBA-9701-9921-0817-A871FB327935}"/>
              </a:ext>
            </a:extLst>
          </p:cNvPr>
          <p:cNvSpPr txBox="1"/>
          <p:nvPr/>
        </p:nvSpPr>
        <p:spPr>
          <a:xfrm>
            <a:off x="10758535" y="4293557"/>
            <a:ext cx="343277" cy="230832"/>
          </a:xfrm>
          <a:prstGeom prst="rect">
            <a:avLst/>
          </a:prstGeom>
          <a:noFill/>
        </p:spPr>
        <p:txBody>
          <a:bodyPr wrap="square" rtlCol="0">
            <a:spAutoFit/>
          </a:bodyPr>
          <a:lstStyle/>
          <a:p>
            <a:r>
              <a:rPr lang="en-US" sz="900" dirty="0"/>
              <a:t>(2)</a:t>
            </a:r>
          </a:p>
        </p:txBody>
      </p:sp>
      <p:sp>
        <p:nvSpPr>
          <p:cNvPr id="17" name="TextBox 16">
            <a:extLst>
              <a:ext uri="{FF2B5EF4-FFF2-40B4-BE49-F238E27FC236}">
                <a16:creationId xmlns:a16="http://schemas.microsoft.com/office/drawing/2014/main" id="{F1C206C0-C60E-EF7B-CD03-42243E0DE15E}"/>
              </a:ext>
            </a:extLst>
          </p:cNvPr>
          <p:cNvSpPr txBox="1"/>
          <p:nvPr/>
        </p:nvSpPr>
        <p:spPr>
          <a:xfrm>
            <a:off x="10758536" y="5085687"/>
            <a:ext cx="343277" cy="230832"/>
          </a:xfrm>
          <a:prstGeom prst="rect">
            <a:avLst/>
          </a:prstGeom>
          <a:noFill/>
        </p:spPr>
        <p:txBody>
          <a:bodyPr wrap="square" rtlCol="0">
            <a:spAutoFit/>
          </a:bodyPr>
          <a:lstStyle/>
          <a:p>
            <a:r>
              <a:rPr lang="en-US" sz="900" dirty="0"/>
              <a:t>(3)</a:t>
            </a:r>
          </a:p>
        </p:txBody>
      </p:sp>
      <p:sp>
        <p:nvSpPr>
          <p:cNvPr id="7" name="TextBox 6">
            <a:extLst>
              <a:ext uri="{FF2B5EF4-FFF2-40B4-BE49-F238E27FC236}">
                <a16:creationId xmlns:a16="http://schemas.microsoft.com/office/drawing/2014/main" id="{83245079-E0D3-44F2-312E-754E91FC1194}"/>
              </a:ext>
            </a:extLst>
          </p:cNvPr>
          <p:cNvSpPr txBox="1"/>
          <p:nvPr/>
        </p:nvSpPr>
        <p:spPr>
          <a:xfrm>
            <a:off x="7420459" y="5825515"/>
            <a:ext cx="3947311" cy="430887"/>
          </a:xfrm>
          <a:prstGeom prst="rect">
            <a:avLst/>
          </a:prstGeom>
          <a:noFill/>
        </p:spPr>
        <p:txBody>
          <a:bodyPr wrap="square" rtlCol="0">
            <a:spAutoFit/>
          </a:bodyPr>
          <a:lstStyle/>
          <a:p>
            <a:r>
              <a:rPr lang="en-US" sz="1100" i="1" dirty="0"/>
              <a:t>Figure 4: Underlying series before and after Fractional Differentiation is applied</a:t>
            </a:r>
          </a:p>
        </p:txBody>
      </p:sp>
    </p:spTree>
    <p:extLst>
      <p:ext uri="{BB962C8B-B14F-4D97-AF65-F5344CB8AC3E}">
        <p14:creationId xmlns:p14="http://schemas.microsoft.com/office/powerpoint/2010/main" val="1946623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E5AB9-6AD0-D863-B19D-BF0ED6161B1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130B83-0A84-F416-DF75-0B070644B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C43B05-99D3-609D-69BA-5FF678F2B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B31A96-1722-00BE-3DD2-5574AF1C8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84B3ED-C682-4097-819A-0C22EC9F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1DC9A5-0A89-4D28-4A18-E041D8CF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67A8E-D443-09DB-9191-446BE32457A9}"/>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Labeling Observations</a:t>
            </a:r>
          </a:p>
        </p:txBody>
      </p:sp>
      <p:sp>
        <p:nvSpPr>
          <p:cNvPr id="3" name="Content Placeholder 2">
            <a:extLst>
              <a:ext uri="{FF2B5EF4-FFF2-40B4-BE49-F238E27FC236}">
                <a16:creationId xmlns:a16="http://schemas.microsoft.com/office/drawing/2014/main" id="{BB23A2EC-D938-0004-895C-61E438715B2B}"/>
              </a:ext>
            </a:extLst>
          </p:cNvPr>
          <p:cNvSpPr>
            <a:spLocks noGrp="1"/>
          </p:cNvSpPr>
          <p:nvPr>
            <p:ph idx="1"/>
          </p:nvPr>
        </p:nvSpPr>
        <p:spPr>
          <a:xfrm>
            <a:off x="1371600" y="2318197"/>
            <a:ext cx="5898334" cy="3683358"/>
          </a:xfrm>
        </p:spPr>
        <p:txBody>
          <a:bodyPr anchor="ctr">
            <a:normAutofit lnSpcReduction="10000"/>
          </a:bodyPr>
          <a:lstStyle/>
          <a:p>
            <a:r>
              <a:rPr lang="en-US" sz="1700" dirty="0"/>
              <a:t>In finance, observations are generally labeled by a specified return threshold.</a:t>
            </a:r>
          </a:p>
          <a:p>
            <a:r>
              <a:rPr lang="en-US" sz="1700" dirty="0"/>
              <a:t>Instead, the triple-barrier method should be used, which allows for profit taking, stop loss, and a time expiry for labels</a:t>
            </a:r>
          </a:p>
          <a:p>
            <a:r>
              <a:rPr lang="en-US" sz="1600" dirty="0"/>
              <a:t>Meta-labeling generates labels ~[0,1] which can be combined with probability of the label to get the size to allocate to that bet.</a:t>
            </a:r>
          </a:p>
          <a:p>
            <a:r>
              <a:rPr lang="en-US" sz="1600" dirty="0"/>
              <a:t>Meta-labeling is useful in the context of finance, as we can create separate models for side and sizing</a:t>
            </a:r>
          </a:p>
          <a:p>
            <a:pPr lvl="1"/>
            <a:r>
              <a:rPr lang="en-US" sz="1600" dirty="0"/>
              <a:t>Model for side can be anything from technical analysis to fundamental-based rules, allowing ML to be applied to any existing strategy [14]</a:t>
            </a:r>
          </a:p>
          <a:p>
            <a:pPr lvl="1"/>
            <a:r>
              <a:rPr lang="en-US" sz="1600" dirty="0"/>
              <a:t>Another advantage is that separate features can be used for signal generation and risk management</a:t>
            </a:r>
          </a:p>
        </p:txBody>
      </p:sp>
      <p:sp>
        <p:nvSpPr>
          <p:cNvPr id="5" name="Slide Number Placeholder 4">
            <a:extLst>
              <a:ext uri="{FF2B5EF4-FFF2-40B4-BE49-F238E27FC236}">
                <a16:creationId xmlns:a16="http://schemas.microsoft.com/office/drawing/2014/main" id="{14058AC3-1266-F108-147B-418653BDD246}"/>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D34F09D4-DFD5-9F42-9FA0-2D9D475AFCF3}"/>
              </a:ext>
            </a:extLst>
          </p:cNvPr>
          <p:cNvSpPr>
            <a:spLocks noGrp="1"/>
          </p:cNvSpPr>
          <p:nvPr>
            <p:ph type="ftr" sz="quarter" idx="11"/>
          </p:nvPr>
        </p:nvSpPr>
        <p:spPr/>
        <p:txBody>
          <a:bodyPr/>
          <a:lstStyle/>
          <a:p>
            <a:r>
              <a:rPr lang="en-US"/>
              <a:t>Quant Workflow: A Scientific Method for Finance</a:t>
            </a:r>
          </a:p>
        </p:txBody>
      </p:sp>
      <p:pic>
        <p:nvPicPr>
          <p:cNvPr id="7" name="Picture 6" descr="A graph with lines and a red rectangle&#10;&#10;Description automatically generated">
            <a:extLst>
              <a:ext uri="{FF2B5EF4-FFF2-40B4-BE49-F238E27FC236}">
                <a16:creationId xmlns:a16="http://schemas.microsoft.com/office/drawing/2014/main" id="{95E9D313-1810-A6CD-61FC-78107F453F94}"/>
              </a:ext>
            </a:extLst>
          </p:cNvPr>
          <p:cNvPicPr>
            <a:picLocks noChangeAspect="1"/>
          </p:cNvPicPr>
          <p:nvPr/>
        </p:nvPicPr>
        <p:blipFill>
          <a:blip r:embed="rId2"/>
          <a:stretch>
            <a:fillRect/>
          </a:stretch>
        </p:blipFill>
        <p:spPr>
          <a:xfrm>
            <a:off x="7269934" y="2378606"/>
            <a:ext cx="4457700" cy="3295650"/>
          </a:xfrm>
          <a:prstGeom prst="rect">
            <a:avLst/>
          </a:prstGeom>
        </p:spPr>
      </p:pic>
      <p:sp>
        <p:nvSpPr>
          <p:cNvPr id="8" name="TextBox 7">
            <a:extLst>
              <a:ext uri="{FF2B5EF4-FFF2-40B4-BE49-F238E27FC236}">
                <a16:creationId xmlns:a16="http://schemas.microsoft.com/office/drawing/2014/main" id="{81EFF2BB-1E25-0326-6D18-F60CB2A660F8}"/>
              </a:ext>
            </a:extLst>
          </p:cNvPr>
          <p:cNvSpPr txBox="1"/>
          <p:nvPr/>
        </p:nvSpPr>
        <p:spPr>
          <a:xfrm>
            <a:off x="7757009" y="5707100"/>
            <a:ext cx="3947311" cy="261610"/>
          </a:xfrm>
          <a:prstGeom prst="rect">
            <a:avLst/>
          </a:prstGeom>
          <a:noFill/>
        </p:spPr>
        <p:txBody>
          <a:bodyPr wrap="square" rtlCol="0">
            <a:spAutoFit/>
          </a:bodyPr>
          <a:lstStyle/>
          <a:p>
            <a:r>
              <a:rPr lang="en-US" sz="1100" i="1" dirty="0"/>
              <a:t>Figure 5: Example of the triple barrier method given in [14] </a:t>
            </a:r>
          </a:p>
        </p:txBody>
      </p:sp>
    </p:spTree>
    <p:extLst>
      <p:ext uri="{BB962C8B-B14F-4D97-AF65-F5344CB8AC3E}">
        <p14:creationId xmlns:p14="http://schemas.microsoft.com/office/powerpoint/2010/main" val="2829554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503D4-78E2-E2AB-A0BB-958A25B43E0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Sample Weights</a:t>
            </a:r>
          </a:p>
        </p:txBody>
      </p:sp>
      <p:sp>
        <p:nvSpPr>
          <p:cNvPr id="3" name="Content Placeholder 2">
            <a:extLst>
              <a:ext uri="{FF2B5EF4-FFF2-40B4-BE49-F238E27FC236}">
                <a16:creationId xmlns:a16="http://schemas.microsoft.com/office/drawing/2014/main" id="{39BF63EC-446F-E61C-F8E8-92288AC9D2ED}"/>
              </a:ext>
            </a:extLst>
          </p:cNvPr>
          <p:cNvSpPr>
            <a:spLocks noGrp="1"/>
          </p:cNvSpPr>
          <p:nvPr>
            <p:ph idx="1"/>
          </p:nvPr>
        </p:nvSpPr>
        <p:spPr>
          <a:xfrm>
            <a:off x="1371599" y="1885279"/>
            <a:ext cx="5744425" cy="4570152"/>
          </a:xfrm>
        </p:spPr>
        <p:txBody>
          <a:bodyPr anchor="ctr">
            <a:normAutofit/>
          </a:bodyPr>
          <a:lstStyle/>
          <a:p>
            <a:r>
              <a:rPr lang="en-US" sz="1600" dirty="0"/>
              <a:t>When labeling financial data, overlap is common as one label could be predicted from data used to predict a future label.</a:t>
            </a:r>
          </a:p>
          <a:p>
            <a:r>
              <a:rPr lang="en-US" sz="1600" dirty="0"/>
              <a:t>Deal with overlap by weighting a label by a function of its uniqueness [14]</a:t>
            </a:r>
          </a:p>
          <a:p>
            <a:r>
              <a:rPr lang="en-US" sz="1600" dirty="0"/>
              <a:t>Return-based weights [14]:</a:t>
            </a:r>
          </a:p>
          <a:p>
            <a:pPr lvl="1"/>
            <a:r>
              <a:rPr lang="en-US" sz="1600" dirty="0"/>
              <a:t>Labels with high return are more significant than low return labels</a:t>
            </a:r>
          </a:p>
          <a:p>
            <a:r>
              <a:rPr lang="en-US" sz="1600" dirty="0"/>
              <a:t>Implementing a time decay factor [14]:</a:t>
            </a:r>
          </a:p>
          <a:p>
            <a:pPr lvl="1"/>
            <a:r>
              <a:rPr lang="en-US" sz="1600" dirty="0"/>
              <a:t>The factors the drive the performance of a market generally change over time</a:t>
            </a:r>
          </a:p>
          <a:p>
            <a:pPr lvl="1"/>
            <a:r>
              <a:rPr lang="en-US" sz="1600" dirty="0"/>
              <a:t>To reflect this in our model, we can introduce a decay factor that assigns more importance to recent datapoints</a:t>
            </a:r>
          </a:p>
          <a:p>
            <a:pPr lvl="1"/>
            <a:r>
              <a:rPr lang="en-US" sz="1600" dirty="0"/>
              <a:t>This factor can be linear or exponential</a:t>
            </a:r>
          </a:p>
        </p:txBody>
      </p:sp>
      <p:sp>
        <p:nvSpPr>
          <p:cNvPr id="5" name="Slide Number Placeholder 4">
            <a:extLst>
              <a:ext uri="{FF2B5EF4-FFF2-40B4-BE49-F238E27FC236}">
                <a16:creationId xmlns:a16="http://schemas.microsoft.com/office/drawing/2014/main" id="{4865D4AA-A0C6-C025-E35F-B6874EAAC43D}"/>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17</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91444A86-C6E3-3DA9-A5C0-741BFF718118}"/>
              </a:ext>
            </a:extLst>
          </p:cNvPr>
          <p:cNvSpPr>
            <a:spLocks noGrp="1"/>
          </p:cNvSpPr>
          <p:nvPr>
            <p:ph type="ftr" sz="quarter" idx="11"/>
          </p:nvPr>
        </p:nvSpPr>
        <p:spPr/>
        <p:txBody>
          <a:bodyPr/>
          <a:lstStyle/>
          <a:p>
            <a:r>
              <a:rPr lang="en-US"/>
              <a:t>Quant Workflow: A Scientific Method for Finance</a:t>
            </a:r>
          </a:p>
        </p:txBody>
      </p:sp>
      <p:pic>
        <p:nvPicPr>
          <p:cNvPr id="7" name="Picture 6">
            <a:extLst>
              <a:ext uri="{FF2B5EF4-FFF2-40B4-BE49-F238E27FC236}">
                <a16:creationId xmlns:a16="http://schemas.microsoft.com/office/drawing/2014/main" id="{52826F3C-4FE0-C53C-EBC1-F6A1ABA02741}"/>
              </a:ext>
            </a:extLst>
          </p:cNvPr>
          <p:cNvPicPr>
            <a:picLocks noChangeAspect="1"/>
          </p:cNvPicPr>
          <p:nvPr/>
        </p:nvPicPr>
        <p:blipFill>
          <a:blip r:embed="rId3"/>
          <a:srcRect/>
          <a:stretch/>
        </p:blipFill>
        <p:spPr>
          <a:xfrm>
            <a:off x="7116024" y="2511379"/>
            <a:ext cx="4773659" cy="2938815"/>
          </a:xfrm>
          <a:prstGeom prst="rect">
            <a:avLst/>
          </a:prstGeom>
        </p:spPr>
      </p:pic>
      <p:sp>
        <p:nvSpPr>
          <p:cNvPr id="8" name="TextBox 7">
            <a:extLst>
              <a:ext uri="{FF2B5EF4-FFF2-40B4-BE49-F238E27FC236}">
                <a16:creationId xmlns:a16="http://schemas.microsoft.com/office/drawing/2014/main" id="{B682486D-61D2-C11B-33C5-5A782B019257}"/>
              </a:ext>
            </a:extLst>
          </p:cNvPr>
          <p:cNvSpPr txBox="1"/>
          <p:nvPr/>
        </p:nvSpPr>
        <p:spPr>
          <a:xfrm>
            <a:off x="7116024" y="5485027"/>
            <a:ext cx="4354716" cy="253916"/>
          </a:xfrm>
          <a:prstGeom prst="rect">
            <a:avLst/>
          </a:prstGeom>
          <a:noFill/>
        </p:spPr>
        <p:txBody>
          <a:bodyPr wrap="square" rtlCol="0">
            <a:spAutoFit/>
          </a:bodyPr>
          <a:lstStyle/>
          <a:p>
            <a:r>
              <a:rPr lang="en-US" sz="1050" i="1" dirty="0"/>
              <a:t>Figure 6: Sample weights by return (top) and time decay factors (bottom)</a:t>
            </a:r>
          </a:p>
        </p:txBody>
      </p:sp>
    </p:spTree>
    <p:extLst>
      <p:ext uri="{BB962C8B-B14F-4D97-AF65-F5344CB8AC3E}">
        <p14:creationId xmlns:p14="http://schemas.microsoft.com/office/powerpoint/2010/main" val="140456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BD1188-06F6-3A8C-B1D1-7BE579E1642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83B714-9A48-FC88-4E14-312368618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B517C9-0453-E3CA-4B9B-608B35F77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4C48ABA-FE23-6386-02B0-C3BA5A862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FBF97AD-864C-8F33-48EE-183619C6A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D12E2B-7009-2206-2EAB-4CAF97BFA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3A86C8-537A-FE5D-97CB-34B48CA12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6957311-A7DE-E6F2-5098-90ADB12C6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F2EDE3-5019-C9D5-272B-387174448319}"/>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latin typeface="Cambria" panose="02040503050406030204" pitchFamily="18" charset="0"/>
                <a:ea typeface="Cambria" panose="02040503050406030204" pitchFamily="18" charset="0"/>
              </a:rPr>
              <a:t>Evaluation &amp; Testing</a:t>
            </a:r>
          </a:p>
        </p:txBody>
      </p:sp>
      <p:sp>
        <p:nvSpPr>
          <p:cNvPr id="22" name="Rectangle 21">
            <a:extLst>
              <a:ext uri="{FF2B5EF4-FFF2-40B4-BE49-F238E27FC236}">
                <a16:creationId xmlns:a16="http://schemas.microsoft.com/office/drawing/2014/main" id="{77D10A20-BC93-521A-0B26-D84C0C7FD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959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D661B-B6D7-ED2C-C623-C9D08231B78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Cross Validation: Purge and Embargo</a:t>
            </a:r>
          </a:p>
        </p:txBody>
      </p:sp>
      <p:sp>
        <p:nvSpPr>
          <p:cNvPr id="3" name="Content Placeholder 2">
            <a:extLst>
              <a:ext uri="{FF2B5EF4-FFF2-40B4-BE49-F238E27FC236}">
                <a16:creationId xmlns:a16="http://schemas.microsoft.com/office/drawing/2014/main" id="{7F691AFD-789B-0CB6-2E23-FCB414FC724B}"/>
              </a:ext>
            </a:extLst>
          </p:cNvPr>
          <p:cNvSpPr>
            <a:spLocks noGrp="1"/>
          </p:cNvSpPr>
          <p:nvPr>
            <p:ph idx="1"/>
          </p:nvPr>
        </p:nvSpPr>
        <p:spPr>
          <a:xfrm>
            <a:off x="1371600" y="2318197"/>
            <a:ext cx="6178990" cy="3683358"/>
          </a:xfrm>
        </p:spPr>
        <p:txBody>
          <a:bodyPr anchor="ctr">
            <a:normAutofit/>
          </a:bodyPr>
          <a:lstStyle/>
          <a:p>
            <a:r>
              <a:rPr lang="en-US" sz="1600" dirty="0"/>
              <a:t>In ML, Cross-Validation (CV) is a method to evaluate the generalized performance of a model [5]</a:t>
            </a:r>
          </a:p>
          <a:p>
            <a:r>
              <a:rPr lang="en-US" sz="1600" dirty="0"/>
              <a:t>CV assumes that samples are Independent and Identically Distributed (I.I.D), which is not the case for financial data</a:t>
            </a:r>
          </a:p>
          <a:p>
            <a:r>
              <a:rPr lang="en-US" sz="1600" dirty="0"/>
              <a:t>Label overlap causes leakage from testing sets to training sets, artificially inflating performance and contributing to overfitting [6]</a:t>
            </a:r>
          </a:p>
          <a:p>
            <a:r>
              <a:rPr lang="en-US" sz="1600" dirty="0"/>
              <a:t>This problem can be combatted by [6]:</a:t>
            </a:r>
          </a:p>
          <a:p>
            <a:pPr lvl="1"/>
            <a:r>
              <a:rPr lang="en-US" sz="1600" dirty="0"/>
              <a:t>Purging: Removes labels from the training set that overlap with labels in the testing set</a:t>
            </a:r>
          </a:p>
          <a:p>
            <a:pPr lvl="1"/>
            <a:r>
              <a:rPr lang="en-US" sz="1600" dirty="0"/>
              <a:t>Embargo: Remove a small portion of data after a testing set for cases where purging cannot prevent all leakage</a:t>
            </a:r>
          </a:p>
        </p:txBody>
      </p:sp>
      <p:sp>
        <p:nvSpPr>
          <p:cNvPr id="5" name="Slide Number Placeholder 4">
            <a:extLst>
              <a:ext uri="{FF2B5EF4-FFF2-40B4-BE49-F238E27FC236}">
                <a16:creationId xmlns:a16="http://schemas.microsoft.com/office/drawing/2014/main" id="{78B1EF0B-B2E4-D74E-8F95-41969CB6E5EF}"/>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4427EEC2-34AC-7672-3B4C-77126BDAFFA7}"/>
              </a:ext>
            </a:extLst>
          </p:cNvPr>
          <p:cNvSpPr>
            <a:spLocks noGrp="1"/>
          </p:cNvSpPr>
          <p:nvPr>
            <p:ph type="ftr" sz="quarter" idx="11"/>
          </p:nvPr>
        </p:nvSpPr>
        <p:spPr/>
        <p:txBody>
          <a:bodyPr/>
          <a:lstStyle/>
          <a:p>
            <a:r>
              <a:rPr lang="en-US"/>
              <a:t>Quant Workflow: A Scientific Method for Finance</a:t>
            </a:r>
          </a:p>
        </p:txBody>
      </p:sp>
      <p:pic>
        <p:nvPicPr>
          <p:cNvPr id="7" name="Picture 6">
            <a:extLst>
              <a:ext uri="{FF2B5EF4-FFF2-40B4-BE49-F238E27FC236}">
                <a16:creationId xmlns:a16="http://schemas.microsoft.com/office/drawing/2014/main" id="{924982C9-037F-D335-05F6-E8B0D61AA9A6}"/>
              </a:ext>
            </a:extLst>
          </p:cNvPr>
          <p:cNvPicPr>
            <a:picLocks noChangeAspect="1"/>
          </p:cNvPicPr>
          <p:nvPr/>
        </p:nvPicPr>
        <p:blipFill>
          <a:blip r:embed="rId2"/>
          <a:stretch>
            <a:fillRect/>
          </a:stretch>
        </p:blipFill>
        <p:spPr>
          <a:xfrm>
            <a:off x="7448726" y="1893058"/>
            <a:ext cx="4255594" cy="3683358"/>
          </a:xfrm>
          <a:prstGeom prst="rect">
            <a:avLst/>
          </a:prstGeom>
        </p:spPr>
      </p:pic>
      <p:sp>
        <p:nvSpPr>
          <p:cNvPr id="8" name="TextBox 7">
            <a:extLst>
              <a:ext uri="{FF2B5EF4-FFF2-40B4-BE49-F238E27FC236}">
                <a16:creationId xmlns:a16="http://schemas.microsoft.com/office/drawing/2014/main" id="{781DA224-2992-6051-FBEC-293C4CEA7187}"/>
              </a:ext>
            </a:extLst>
          </p:cNvPr>
          <p:cNvSpPr txBox="1"/>
          <p:nvPr/>
        </p:nvSpPr>
        <p:spPr>
          <a:xfrm>
            <a:off x="8153400" y="5576416"/>
            <a:ext cx="3213979" cy="253916"/>
          </a:xfrm>
          <a:prstGeom prst="rect">
            <a:avLst/>
          </a:prstGeom>
          <a:noFill/>
        </p:spPr>
        <p:txBody>
          <a:bodyPr wrap="square" rtlCol="0">
            <a:spAutoFit/>
          </a:bodyPr>
          <a:lstStyle/>
          <a:p>
            <a:r>
              <a:rPr lang="en-US" sz="1050" i="1" dirty="0"/>
              <a:t>Figure 7: Train and test set overlap, found in [14]</a:t>
            </a:r>
          </a:p>
        </p:txBody>
      </p:sp>
    </p:spTree>
    <p:extLst>
      <p:ext uri="{BB962C8B-B14F-4D97-AF65-F5344CB8AC3E}">
        <p14:creationId xmlns:p14="http://schemas.microsoft.com/office/powerpoint/2010/main" val="7095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7E0D4-4F6D-D1D0-CFA7-C41023A94A5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What is Quant Finance?</a:t>
            </a:r>
          </a:p>
        </p:txBody>
      </p:sp>
      <p:sp>
        <p:nvSpPr>
          <p:cNvPr id="3" name="Content Placeholder 2">
            <a:extLst>
              <a:ext uri="{FF2B5EF4-FFF2-40B4-BE49-F238E27FC236}">
                <a16:creationId xmlns:a16="http://schemas.microsoft.com/office/drawing/2014/main" id="{F0C8A57A-0CD2-1881-8D9D-870D0EF566DE}"/>
              </a:ext>
            </a:extLst>
          </p:cNvPr>
          <p:cNvSpPr>
            <a:spLocks noGrp="1"/>
          </p:cNvSpPr>
          <p:nvPr>
            <p:ph idx="1"/>
          </p:nvPr>
        </p:nvSpPr>
        <p:spPr>
          <a:xfrm>
            <a:off x="1371599" y="2318197"/>
            <a:ext cx="6781801" cy="3683358"/>
          </a:xfrm>
        </p:spPr>
        <p:txBody>
          <a:bodyPr anchor="ctr">
            <a:normAutofit/>
          </a:bodyPr>
          <a:lstStyle/>
          <a:p>
            <a:r>
              <a:rPr lang="en-US" sz="1700" dirty="0">
                <a:effectLst/>
              </a:rPr>
              <a:t>Defined as a branch of investment management that uses mathematical and statistical models to analyze a wide variety of asset classes [15]</a:t>
            </a:r>
          </a:p>
          <a:p>
            <a:pPr algn="l"/>
            <a:r>
              <a:rPr lang="en-US" sz="1700" dirty="0">
                <a:effectLst/>
              </a:rPr>
              <a:t>The goal of any Quant is to generate alpha; the measure of excess return of an investment strategy over a benchmark</a:t>
            </a:r>
            <a:endParaRPr lang="en-US" sz="1700" dirty="0"/>
          </a:p>
          <a:p>
            <a:r>
              <a:rPr lang="en-US" sz="1700" dirty="0"/>
              <a:t>Some of the best Quant Firms in the industry include: AQR, Renaissance, Jane Street, and Citadel</a:t>
            </a:r>
          </a:p>
        </p:txBody>
      </p:sp>
      <p:sp>
        <p:nvSpPr>
          <p:cNvPr id="4" name="Footer Placeholder 3">
            <a:extLst>
              <a:ext uri="{FF2B5EF4-FFF2-40B4-BE49-F238E27FC236}">
                <a16:creationId xmlns:a16="http://schemas.microsoft.com/office/drawing/2014/main" id="{891A076D-B339-49D5-F558-923853F94777}"/>
              </a:ext>
            </a:extLst>
          </p:cNvPr>
          <p:cNvSpPr>
            <a:spLocks noGrp="1"/>
          </p:cNvSpPr>
          <p:nvPr>
            <p:ph type="ftr" sz="quarter" idx="11"/>
          </p:nvPr>
        </p:nvSpPr>
        <p:spPr/>
        <p:txBody>
          <a:bodyPr/>
          <a:lstStyle/>
          <a:p>
            <a:r>
              <a:rPr lang="en-US" dirty="0"/>
              <a:t>Quant Workflow: A Scientific Method for Finance</a:t>
            </a:r>
          </a:p>
        </p:txBody>
      </p:sp>
      <p:sp>
        <p:nvSpPr>
          <p:cNvPr id="5" name="Slide Number Placeholder 4">
            <a:extLst>
              <a:ext uri="{FF2B5EF4-FFF2-40B4-BE49-F238E27FC236}">
                <a16:creationId xmlns:a16="http://schemas.microsoft.com/office/drawing/2014/main" id="{D1DC4F93-06D0-6425-A4DA-9F5089A32BCA}"/>
              </a:ext>
            </a:extLst>
          </p:cNvPr>
          <p:cNvSpPr>
            <a:spLocks noGrp="1"/>
          </p:cNvSpPr>
          <p:nvPr>
            <p:ph type="sldNum" sz="quarter" idx="12"/>
          </p:nvPr>
        </p:nvSpPr>
        <p:spPr>
          <a:xfrm>
            <a:off x="9385422" y="6487710"/>
            <a:ext cx="2743200" cy="365125"/>
          </a:xfrm>
        </p:spPr>
        <p:txBody>
          <a:bodyPr/>
          <a:lstStyle/>
          <a:p>
            <a:fld id="{7F41F641-4BFF-2F48-8A87-D83CFBF167D5}" type="slidenum">
              <a:rPr lang="en-US" smtClean="0"/>
              <a:t>2</a:t>
            </a:fld>
            <a:endParaRPr lang="en-US" dirty="0"/>
          </a:p>
        </p:txBody>
      </p:sp>
      <p:pic>
        <p:nvPicPr>
          <p:cNvPr id="7" name="Picture 6">
            <a:extLst>
              <a:ext uri="{FF2B5EF4-FFF2-40B4-BE49-F238E27FC236}">
                <a16:creationId xmlns:a16="http://schemas.microsoft.com/office/drawing/2014/main" id="{AADB82AD-A9F4-2495-1827-2C3D3F4A3874}"/>
              </a:ext>
            </a:extLst>
          </p:cNvPr>
          <p:cNvPicPr>
            <a:picLocks noChangeAspect="1"/>
          </p:cNvPicPr>
          <p:nvPr/>
        </p:nvPicPr>
        <p:blipFill>
          <a:blip r:embed="rId2"/>
          <a:stretch>
            <a:fillRect/>
          </a:stretch>
        </p:blipFill>
        <p:spPr>
          <a:xfrm>
            <a:off x="9225481" y="1833737"/>
            <a:ext cx="1942488" cy="1855274"/>
          </a:xfrm>
          <a:prstGeom prst="rect">
            <a:avLst/>
          </a:prstGeom>
        </p:spPr>
      </p:pic>
      <p:pic>
        <p:nvPicPr>
          <p:cNvPr id="11" name="Picture 10" descr="A black and white logo&#10;&#10;Description automatically generated">
            <a:extLst>
              <a:ext uri="{FF2B5EF4-FFF2-40B4-BE49-F238E27FC236}">
                <a16:creationId xmlns:a16="http://schemas.microsoft.com/office/drawing/2014/main" id="{C2A0823E-7333-B301-7A80-296C68A7EFA6}"/>
              </a:ext>
            </a:extLst>
          </p:cNvPr>
          <p:cNvPicPr>
            <a:picLocks noChangeAspect="1"/>
          </p:cNvPicPr>
          <p:nvPr/>
        </p:nvPicPr>
        <p:blipFill>
          <a:blip r:embed="rId3"/>
          <a:stretch>
            <a:fillRect/>
          </a:stretch>
        </p:blipFill>
        <p:spPr>
          <a:xfrm>
            <a:off x="8115299" y="3516714"/>
            <a:ext cx="3769502" cy="1059805"/>
          </a:xfrm>
          <a:prstGeom prst="rect">
            <a:avLst/>
          </a:prstGeom>
        </p:spPr>
      </p:pic>
      <p:pic>
        <p:nvPicPr>
          <p:cNvPr id="18" name="Picture 17" descr="A blue and white logo&#10;&#10;Description automatically generated">
            <a:extLst>
              <a:ext uri="{FF2B5EF4-FFF2-40B4-BE49-F238E27FC236}">
                <a16:creationId xmlns:a16="http://schemas.microsoft.com/office/drawing/2014/main" id="{887A7916-B1CC-B227-FDAF-E179E065B315}"/>
              </a:ext>
            </a:extLst>
          </p:cNvPr>
          <p:cNvPicPr>
            <a:picLocks noChangeAspect="1"/>
          </p:cNvPicPr>
          <p:nvPr/>
        </p:nvPicPr>
        <p:blipFill>
          <a:blip r:embed="rId4"/>
          <a:stretch>
            <a:fillRect/>
          </a:stretch>
        </p:blipFill>
        <p:spPr>
          <a:xfrm>
            <a:off x="8348291" y="4893055"/>
            <a:ext cx="3485755" cy="1959780"/>
          </a:xfrm>
          <a:prstGeom prst="rect">
            <a:avLst/>
          </a:prstGeom>
        </p:spPr>
      </p:pic>
      <p:pic>
        <p:nvPicPr>
          <p:cNvPr id="15" name="Graphic 14">
            <a:extLst>
              <a:ext uri="{FF2B5EF4-FFF2-40B4-BE49-F238E27FC236}">
                <a16:creationId xmlns:a16="http://schemas.microsoft.com/office/drawing/2014/main" id="{405C782D-DD7F-9338-B042-6D47D2F8F6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6417" y="4733476"/>
            <a:ext cx="3769502" cy="488639"/>
          </a:xfrm>
          <a:prstGeom prst="rect">
            <a:avLst/>
          </a:prstGeom>
        </p:spPr>
      </p:pic>
      <p:sp>
        <p:nvSpPr>
          <p:cNvPr id="19" name="TextBox 18">
            <a:extLst>
              <a:ext uri="{FF2B5EF4-FFF2-40B4-BE49-F238E27FC236}">
                <a16:creationId xmlns:a16="http://schemas.microsoft.com/office/drawing/2014/main" id="{F0C07D87-90C2-B9FE-0190-DDDD84754086}"/>
              </a:ext>
            </a:extLst>
          </p:cNvPr>
          <p:cNvSpPr txBox="1"/>
          <p:nvPr/>
        </p:nvSpPr>
        <p:spPr>
          <a:xfrm>
            <a:off x="8451412" y="6233794"/>
            <a:ext cx="3433389" cy="253916"/>
          </a:xfrm>
          <a:prstGeom prst="rect">
            <a:avLst/>
          </a:prstGeom>
          <a:noFill/>
        </p:spPr>
        <p:txBody>
          <a:bodyPr wrap="square" rtlCol="0">
            <a:spAutoFit/>
          </a:bodyPr>
          <a:lstStyle/>
          <a:p>
            <a:r>
              <a:rPr lang="en-US" sz="1050" dirty="0"/>
              <a:t>AQR [21], Jane Street [22], Renaissance [23], Citadel [24]</a:t>
            </a:r>
          </a:p>
        </p:txBody>
      </p:sp>
    </p:spTree>
    <p:extLst>
      <p:ext uri="{BB962C8B-B14F-4D97-AF65-F5344CB8AC3E}">
        <p14:creationId xmlns:p14="http://schemas.microsoft.com/office/powerpoint/2010/main" val="2053694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FBF90-0053-8BA9-E8EF-122ADDA92CD8}"/>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Combinatorial Purged K-Fold Cross Valiation (CPCV) as a Backtesting Tool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3CE6F5-582B-38BA-79BF-E6FE0675E0BF}"/>
                  </a:ext>
                </a:extLst>
              </p:cNvPr>
              <p:cNvSpPr>
                <a:spLocks noGrp="1"/>
              </p:cNvSpPr>
              <p:nvPr>
                <p:ph idx="1"/>
              </p:nvPr>
            </p:nvSpPr>
            <p:spPr>
              <a:xfrm>
                <a:off x="1233982" y="1793096"/>
                <a:ext cx="9724031" cy="2606888"/>
              </a:xfrm>
            </p:spPr>
            <p:txBody>
              <a:bodyPr anchor="ctr">
                <a:normAutofit/>
              </a:bodyPr>
              <a:lstStyle/>
              <a:p>
                <a:r>
                  <a:rPr lang="en-US" sz="1700" dirty="0"/>
                  <a:t>The most common form of </a:t>
                </a:r>
                <a:r>
                  <a:rPr lang="en-US" sz="1700" dirty="0" err="1"/>
                  <a:t>backtesting</a:t>
                </a:r>
                <a:r>
                  <a:rPr lang="en-US" sz="1700" dirty="0"/>
                  <a:t> is walk-forward, where the strategy is tested on a period of time after the training set [14]</a:t>
                </a:r>
              </a:p>
              <a:p>
                <a:r>
                  <a:rPr lang="en-US" sz="1700" dirty="0"/>
                  <a:t>Walk-forward testing only considers one path of data</a:t>
                </a:r>
              </a:p>
              <a:p>
                <a:r>
                  <a:rPr lang="en-US" sz="1700" dirty="0"/>
                  <a:t>Unlike WF </a:t>
                </a:r>
                <a:r>
                  <a:rPr lang="en-US" sz="1700" dirty="0" err="1"/>
                  <a:t>backtesting</a:t>
                </a:r>
                <a:r>
                  <a:rPr lang="en-US" sz="1700" dirty="0"/>
                  <a:t>, CPCV does not focus on a specific historical scenario,  and instead tests on </a:t>
                </a:r>
                <a14:m>
                  <m:oMath xmlns:m="http://schemas.openxmlformats.org/officeDocument/2006/math">
                    <m:r>
                      <a:rPr lang="en-US" sz="1700" b="0" i="1">
                        <a:latin typeface="Cambria Math" panose="02040503050406030204" pitchFamily="18" charset="0"/>
                      </a:rPr>
                      <m:t>𝑘</m:t>
                    </m:r>
                  </m:oMath>
                </a14:m>
                <a:r>
                  <a:rPr lang="en-US" sz="1700" dirty="0"/>
                  <a:t> sets of equal size</a:t>
                </a:r>
              </a:p>
              <a:p>
                <a:r>
                  <a:rPr lang="en-US" sz="1700" dirty="0"/>
                  <a:t>From each </a:t>
                </a:r>
                <a:r>
                  <a:rPr lang="en-US" sz="1700" dirty="0" err="1"/>
                  <a:t>backtest</a:t>
                </a:r>
                <a:r>
                  <a:rPr lang="en-US" sz="1700" dirty="0"/>
                  <a:t> path, performance can be evaluated and compared between paths to get an idea of how well the model generalizes to different data</a:t>
                </a:r>
              </a:p>
            </p:txBody>
          </p:sp>
        </mc:Choice>
        <mc:Fallback xmlns="">
          <p:sp>
            <p:nvSpPr>
              <p:cNvPr id="3" name="Content Placeholder 2">
                <a:extLst>
                  <a:ext uri="{FF2B5EF4-FFF2-40B4-BE49-F238E27FC236}">
                    <a16:creationId xmlns:a16="http://schemas.microsoft.com/office/drawing/2014/main" id="{7F3CE6F5-582B-38BA-79BF-E6FE0675E0BF}"/>
                  </a:ext>
                </a:extLst>
              </p:cNvPr>
              <p:cNvSpPr>
                <a:spLocks noGrp="1" noRot="1" noChangeAspect="1" noMove="1" noResize="1" noEditPoints="1" noAdjustHandles="1" noChangeArrowheads="1" noChangeShapeType="1" noTextEdit="1"/>
              </p:cNvSpPr>
              <p:nvPr>
                <p:ph idx="1"/>
              </p:nvPr>
            </p:nvSpPr>
            <p:spPr>
              <a:xfrm>
                <a:off x="1233982" y="1793096"/>
                <a:ext cx="9724031" cy="2606888"/>
              </a:xfrm>
              <a:blipFill>
                <a:blip r:embed="rId2"/>
                <a:stretch>
                  <a:fillRect l="-31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45137C85-8D62-0161-C494-B12DD9ECC8A8}"/>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7B21A99C-C48D-3642-7CEB-3D4C3C6ED930}"/>
              </a:ext>
            </a:extLst>
          </p:cNvPr>
          <p:cNvSpPr>
            <a:spLocks noGrp="1"/>
          </p:cNvSpPr>
          <p:nvPr>
            <p:ph type="ftr" sz="quarter" idx="11"/>
          </p:nvPr>
        </p:nvSpPr>
        <p:spPr/>
        <p:txBody>
          <a:bodyPr/>
          <a:lstStyle/>
          <a:p>
            <a:r>
              <a:rPr lang="en-US"/>
              <a:t>Quant Workflow: A Scientific Method for Finance</a:t>
            </a:r>
          </a:p>
        </p:txBody>
      </p:sp>
      <p:pic>
        <p:nvPicPr>
          <p:cNvPr id="9" name="Picture 8" descr="A white rectangular object with black numbers&#10;&#10;Description automatically generated with medium confidence">
            <a:extLst>
              <a:ext uri="{FF2B5EF4-FFF2-40B4-BE49-F238E27FC236}">
                <a16:creationId xmlns:a16="http://schemas.microsoft.com/office/drawing/2014/main" id="{73CAD2BC-028D-8F1E-DE08-5A88341D2A00}"/>
              </a:ext>
            </a:extLst>
          </p:cNvPr>
          <p:cNvPicPr>
            <a:picLocks noChangeAspect="1"/>
          </p:cNvPicPr>
          <p:nvPr/>
        </p:nvPicPr>
        <p:blipFill>
          <a:blip r:embed="rId3"/>
          <a:stretch>
            <a:fillRect/>
          </a:stretch>
        </p:blipFill>
        <p:spPr>
          <a:xfrm>
            <a:off x="2388823" y="4354883"/>
            <a:ext cx="7414347" cy="1818904"/>
          </a:xfrm>
          <a:prstGeom prst="rect">
            <a:avLst/>
          </a:prstGeom>
        </p:spPr>
      </p:pic>
      <p:sp>
        <p:nvSpPr>
          <p:cNvPr id="11" name="TextBox 10">
            <a:extLst>
              <a:ext uri="{FF2B5EF4-FFF2-40B4-BE49-F238E27FC236}">
                <a16:creationId xmlns:a16="http://schemas.microsoft.com/office/drawing/2014/main" id="{32E3EFAD-2535-F122-BE88-58B0CA0B1533}"/>
              </a:ext>
            </a:extLst>
          </p:cNvPr>
          <p:cNvSpPr txBox="1"/>
          <p:nvPr/>
        </p:nvSpPr>
        <p:spPr>
          <a:xfrm>
            <a:off x="3547530" y="6050676"/>
            <a:ext cx="5544087" cy="246221"/>
          </a:xfrm>
          <a:prstGeom prst="rect">
            <a:avLst/>
          </a:prstGeom>
          <a:noFill/>
        </p:spPr>
        <p:txBody>
          <a:bodyPr wrap="square" rtlCol="0">
            <a:spAutoFit/>
          </a:bodyPr>
          <a:lstStyle/>
          <a:p>
            <a:r>
              <a:rPr lang="en-US" sz="1000" i="1" dirty="0"/>
              <a:t>Figure 8: </a:t>
            </a:r>
            <a:r>
              <a:rPr lang="en-US" sz="1000" i="1" dirty="0" err="1"/>
              <a:t>Backtest</a:t>
            </a:r>
            <a:r>
              <a:rPr lang="en-US" sz="1000" i="1" dirty="0"/>
              <a:t> paths generated by CSCV with 6 groups and a k of 2. Sourced from [14]</a:t>
            </a:r>
          </a:p>
        </p:txBody>
      </p:sp>
    </p:spTree>
    <p:extLst>
      <p:ext uri="{BB962C8B-B14F-4D97-AF65-F5344CB8AC3E}">
        <p14:creationId xmlns:p14="http://schemas.microsoft.com/office/powerpoint/2010/main" val="271256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25E098-DBA5-A1C1-D0EA-73092F72BB4F}"/>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latin typeface="Cambria" panose="02040503050406030204" pitchFamily="18" charset="0"/>
                <a:ea typeface="Cambria" panose="02040503050406030204" pitchFamily="18" charset="0"/>
              </a:rPr>
              <a:t>Preliminary Results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35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D6314-89BB-233F-2B5F-5A2DE9C96F3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Test Strategy: SMA Cross</a:t>
            </a:r>
          </a:p>
        </p:txBody>
      </p:sp>
      <p:pic>
        <p:nvPicPr>
          <p:cNvPr id="6" name="Content Placeholder 5">
            <a:extLst>
              <a:ext uri="{FF2B5EF4-FFF2-40B4-BE49-F238E27FC236}">
                <a16:creationId xmlns:a16="http://schemas.microsoft.com/office/drawing/2014/main" id="{94945BDF-2D7C-6BA8-3CA5-99D5F2AFA7BA}"/>
              </a:ext>
            </a:extLst>
          </p:cNvPr>
          <p:cNvPicPr>
            <a:picLocks noGrp="1" noChangeAspect="1"/>
          </p:cNvPicPr>
          <p:nvPr>
            <p:ph idx="1"/>
          </p:nvPr>
        </p:nvPicPr>
        <p:blipFill>
          <a:blip r:embed="rId2"/>
          <a:stretch>
            <a:fillRect/>
          </a:stretch>
        </p:blipFill>
        <p:spPr>
          <a:xfrm>
            <a:off x="1777088" y="1597432"/>
            <a:ext cx="8601470" cy="5124043"/>
          </a:xfrm>
          <a:prstGeom prst="rect">
            <a:avLst/>
          </a:prstGeom>
        </p:spPr>
      </p:pic>
      <p:sp>
        <p:nvSpPr>
          <p:cNvPr id="5" name="Slide Number Placeholder 4">
            <a:extLst>
              <a:ext uri="{FF2B5EF4-FFF2-40B4-BE49-F238E27FC236}">
                <a16:creationId xmlns:a16="http://schemas.microsoft.com/office/drawing/2014/main" id="{045CC141-F05D-5072-C039-9B14C0050A89}"/>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B6F7F71C-6C51-1B4A-077C-1A00F2F06895}"/>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217180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D6314-89BB-233F-2B5F-5A2DE9C96F3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CPCV </a:t>
            </a:r>
            <a:r>
              <a:rPr lang="en-US" sz="4000" dirty="0" err="1">
                <a:solidFill>
                  <a:srgbClr val="FFFFFF"/>
                </a:solidFill>
              </a:rPr>
              <a:t>Backtest</a:t>
            </a:r>
            <a:r>
              <a:rPr lang="en-US" sz="4000" dirty="0">
                <a:solidFill>
                  <a:srgbClr val="FFFFFF"/>
                </a:solidFill>
              </a:rPr>
              <a:t> Results</a:t>
            </a:r>
          </a:p>
        </p:txBody>
      </p:sp>
      <p:sp>
        <p:nvSpPr>
          <p:cNvPr id="5" name="Slide Number Placeholder 4">
            <a:extLst>
              <a:ext uri="{FF2B5EF4-FFF2-40B4-BE49-F238E27FC236}">
                <a16:creationId xmlns:a16="http://schemas.microsoft.com/office/drawing/2014/main" id="{045CC141-F05D-5072-C039-9B14C0050A89}"/>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23</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B6F7F71C-6C51-1B4A-077C-1A00F2F06895}"/>
              </a:ext>
            </a:extLst>
          </p:cNvPr>
          <p:cNvSpPr>
            <a:spLocks noGrp="1"/>
          </p:cNvSpPr>
          <p:nvPr>
            <p:ph type="ftr" sz="quarter" idx="11"/>
          </p:nvPr>
        </p:nvSpPr>
        <p:spPr/>
        <p:txBody>
          <a:bodyPr/>
          <a:lstStyle/>
          <a:p>
            <a:r>
              <a:rPr lang="en-US"/>
              <a:t>Quant Workflow: A Scientific Method for Finance</a:t>
            </a:r>
          </a:p>
        </p:txBody>
      </p:sp>
      <p:pic>
        <p:nvPicPr>
          <p:cNvPr id="9" name="Content Placeholder 8">
            <a:extLst>
              <a:ext uri="{FF2B5EF4-FFF2-40B4-BE49-F238E27FC236}">
                <a16:creationId xmlns:a16="http://schemas.microsoft.com/office/drawing/2014/main" id="{C6AC16D5-7160-E05A-8D15-F1959AFFF7BE}"/>
              </a:ext>
            </a:extLst>
          </p:cNvPr>
          <p:cNvPicPr>
            <a:picLocks noGrp="1" noChangeAspect="1"/>
          </p:cNvPicPr>
          <p:nvPr>
            <p:ph idx="1"/>
          </p:nvPr>
        </p:nvPicPr>
        <p:blipFill>
          <a:blip r:embed="rId2"/>
          <a:stretch>
            <a:fillRect/>
          </a:stretch>
        </p:blipFill>
        <p:spPr>
          <a:xfrm>
            <a:off x="741510" y="2497360"/>
            <a:ext cx="2019300" cy="3700463"/>
          </a:xfrm>
        </p:spPr>
      </p:pic>
      <p:pic>
        <p:nvPicPr>
          <p:cNvPr id="13" name="Picture 12">
            <a:extLst>
              <a:ext uri="{FF2B5EF4-FFF2-40B4-BE49-F238E27FC236}">
                <a16:creationId xmlns:a16="http://schemas.microsoft.com/office/drawing/2014/main" id="{5C422C1E-BFBE-84EC-63F4-5A00CFBF7196}"/>
              </a:ext>
            </a:extLst>
          </p:cNvPr>
          <p:cNvPicPr>
            <a:picLocks noChangeAspect="1"/>
          </p:cNvPicPr>
          <p:nvPr/>
        </p:nvPicPr>
        <p:blipFill>
          <a:blip r:embed="rId3"/>
          <a:stretch>
            <a:fillRect/>
          </a:stretch>
        </p:blipFill>
        <p:spPr>
          <a:xfrm>
            <a:off x="2958863" y="2492598"/>
            <a:ext cx="2009775" cy="3705225"/>
          </a:xfrm>
          <a:prstGeom prst="rect">
            <a:avLst/>
          </a:prstGeom>
        </p:spPr>
      </p:pic>
      <p:pic>
        <p:nvPicPr>
          <p:cNvPr id="17" name="Picture 16">
            <a:extLst>
              <a:ext uri="{FF2B5EF4-FFF2-40B4-BE49-F238E27FC236}">
                <a16:creationId xmlns:a16="http://schemas.microsoft.com/office/drawing/2014/main" id="{A7A7FA35-0D0C-F4F9-81C6-348A30FE71FF}"/>
              </a:ext>
            </a:extLst>
          </p:cNvPr>
          <p:cNvPicPr>
            <a:picLocks noChangeAspect="1"/>
          </p:cNvPicPr>
          <p:nvPr/>
        </p:nvPicPr>
        <p:blipFill>
          <a:blip r:embed="rId4"/>
          <a:stretch>
            <a:fillRect/>
          </a:stretch>
        </p:blipFill>
        <p:spPr>
          <a:xfrm>
            <a:off x="5152336" y="2483073"/>
            <a:ext cx="1990725" cy="3695700"/>
          </a:xfrm>
          <a:prstGeom prst="rect">
            <a:avLst/>
          </a:prstGeom>
        </p:spPr>
      </p:pic>
      <p:pic>
        <p:nvPicPr>
          <p:cNvPr id="20" name="Picture 19">
            <a:extLst>
              <a:ext uri="{FF2B5EF4-FFF2-40B4-BE49-F238E27FC236}">
                <a16:creationId xmlns:a16="http://schemas.microsoft.com/office/drawing/2014/main" id="{BBDE492B-45AE-7429-25D6-2DE42F17039E}"/>
              </a:ext>
            </a:extLst>
          </p:cNvPr>
          <p:cNvPicPr>
            <a:picLocks noChangeAspect="1"/>
          </p:cNvPicPr>
          <p:nvPr/>
        </p:nvPicPr>
        <p:blipFill>
          <a:blip r:embed="rId5"/>
          <a:stretch>
            <a:fillRect/>
          </a:stretch>
        </p:blipFill>
        <p:spPr>
          <a:xfrm>
            <a:off x="7299217" y="2483073"/>
            <a:ext cx="1962150" cy="3676650"/>
          </a:xfrm>
          <a:prstGeom prst="rect">
            <a:avLst/>
          </a:prstGeom>
        </p:spPr>
      </p:pic>
      <p:pic>
        <p:nvPicPr>
          <p:cNvPr id="22" name="Picture 21">
            <a:extLst>
              <a:ext uri="{FF2B5EF4-FFF2-40B4-BE49-F238E27FC236}">
                <a16:creationId xmlns:a16="http://schemas.microsoft.com/office/drawing/2014/main" id="{364C934C-A2BE-FDD2-FF5F-365A9B061577}"/>
              </a:ext>
            </a:extLst>
          </p:cNvPr>
          <p:cNvPicPr>
            <a:picLocks noChangeAspect="1"/>
          </p:cNvPicPr>
          <p:nvPr/>
        </p:nvPicPr>
        <p:blipFill>
          <a:blip r:embed="rId6"/>
          <a:stretch>
            <a:fillRect/>
          </a:stretch>
        </p:blipFill>
        <p:spPr>
          <a:xfrm>
            <a:off x="9543730" y="2492598"/>
            <a:ext cx="1981200" cy="3667125"/>
          </a:xfrm>
          <a:prstGeom prst="rect">
            <a:avLst/>
          </a:prstGeom>
        </p:spPr>
      </p:pic>
      <p:sp>
        <p:nvSpPr>
          <p:cNvPr id="23" name="TextBox 22">
            <a:extLst>
              <a:ext uri="{FF2B5EF4-FFF2-40B4-BE49-F238E27FC236}">
                <a16:creationId xmlns:a16="http://schemas.microsoft.com/office/drawing/2014/main" id="{03965B65-3625-22E3-912B-FD2C754927CD}"/>
              </a:ext>
            </a:extLst>
          </p:cNvPr>
          <p:cNvSpPr txBox="1"/>
          <p:nvPr/>
        </p:nvSpPr>
        <p:spPr>
          <a:xfrm>
            <a:off x="4182701" y="1865014"/>
            <a:ext cx="3512745" cy="369332"/>
          </a:xfrm>
          <a:prstGeom prst="rect">
            <a:avLst/>
          </a:prstGeom>
          <a:noFill/>
        </p:spPr>
        <p:txBody>
          <a:bodyPr wrap="square" rtlCol="0">
            <a:spAutoFit/>
          </a:bodyPr>
          <a:lstStyle/>
          <a:p>
            <a:r>
              <a:rPr lang="en-US" dirty="0"/>
              <a:t>Average Sharpe Ratio: ~0.10</a:t>
            </a:r>
          </a:p>
        </p:txBody>
      </p:sp>
    </p:spTree>
    <p:extLst>
      <p:ext uri="{BB962C8B-B14F-4D97-AF65-F5344CB8AC3E}">
        <p14:creationId xmlns:p14="http://schemas.microsoft.com/office/powerpoint/2010/main" val="2432360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D6314-89BB-233F-2B5F-5A2DE9C96F3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Final Validation Test Results: Base Strategy</a:t>
            </a:r>
          </a:p>
        </p:txBody>
      </p:sp>
      <p:sp>
        <p:nvSpPr>
          <p:cNvPr id="5" name="Slide Number Placeholder 4">
            <a:extLst>
              <a:ext uri="{FF2B5EF4-FFF2-40B4-BE49-F238E27FC236}">
                <a16:creationId xmlns:a16="http://schemas.microsoft.com/office/drawing/2014/main" id="{045CC141-F05D-5072-C039-9B14C0050A89}"/>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24</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B6F7F71C-6C51-1B4A-077C-1A00F2F06895}"/>
              </a:ext>
            </a:extLst>
          </p:cNvPr>
          <p:cNvSpPr>
            <a:spLocks noGrp="1"/>
          </p:cNvSpPr>
          <p:nvPr>
            <p:ph type="ftr" sz="quarter" idx="11"/>
          </p:nvPr>
        </p:nvSpPr>
        <p:spPr/>
        <p:txBody>
          <a:bodyPr/>
          <a:lstStyle/>
          <a:p>
            <a:r>
              <a:rPr lang="en-US"/>
              <a:t>Quant Workflow: A Scientific Method for Finance</a:t>
            </a:r>
          </a:p>
        </p:txBody>
      </p:sp>
      <p:pic>
        <p:nvPicPr>
          <p:cNvPr id="8" name="Content Placeholder 7" descr="A graph with numbers and lines&#10;&#10;Description automatically generated">
            <a:extLst>
              <a:ext uri="{FF2B5EF4-FFF2-40B4-BE49-F238E27FC236}">
                <a16:creationId xmlns:a16="http://schemas.microsoft.com/office/drawing/2014/main" id="{41DA78CE-07C3-9BD9-B131-413455D3246F}"/>
              </a:ext>
            </a:extLst>
          </p:cNvPr>
          <p:cNvPicPr>
            <a:picLocks noGrp="1" noChangeAspect="1"/>
          </p:cNvPicPr>
          <p:nvPr>
            <p:ph idx="1"/>
          </p:nvPr>
        </p:nvPicPr>
        <p:blipFill>
          <a:blip r:embed="rId2"/>
          <a:stretch>
            <a:fillRect/>
          </a:stretch>
        </p:blipFill>
        <p:spPr>
          <a:xfrm>
            <a:off x="2057623" y="1590741"/>
            <a:ext cx="8076750" cy="4670018"/>
          </a:xfrm>
        </p:spPr>
      </p:pic>
    </p:spTree>
    <p:extLst>
      <p:ext uri="{BB962C8B-B14F-4D97-AF65-F5344CB8AC3E}">
        <p14:creationId xmlns:p14="http://schemas.microsoft.com/office/powerpoint/2010/main" val="1351273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D6314-89BB-233F-2B5F-5A2DE9C96F3B}"/>
              </a:ext>
            </a:extLst>
          </p:cNvPr>
          <p:cNvSpPr>
            <a:spLocks noGrp="1"/>
          </p:cNvSpPr>
          <p:nvPr>
            <p:ph type="title"/>
          </p:nvPr>
        </p:nvSpPr>
        <p:spPr>
          <a:xfrm>
            <a:off x="1371599" y="294538"/>
            <a:ext cx="9895951" cy="1033669"/>
          </a:xfrm>
        </p:spPr>
        <p:txBody>
          <a:bodyPr>
            <a:normAutofit fontScale="90000"/>
          </a:bodyPr>
          <a:lstStyle/>
          <a:p>
            <a:r>
              <a:rPr lang="en-US" sz="4000" dirty="0">
                <a:solidFill>
                  <a:srgbClr val="FFFFFF"/>
                </a:solidFill>
              </a:rPr>
              <a:t>Final Validation Test Results: Quant Workflow</a:t>
            </a:r>
          </a:p>
        </p:txBody>
      </p:sp>
      <p:sp>
        <p:nvSpPr>
          <p:cNvPr id="5" name="Slide Number Placeholder 4">
            <a:extLst>
              <a:ext uri="{FF2B5EF4-FFF2-40B4-BE49-F238E27FC236}">
                <a16:creationId xmlns:a16="http://schemas.microsoft.com/office/drawing/2014/main" id="{045CC141-F05D-5072-C039-9B14C0050A89}"/>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25</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B6F7F71C-6C51-1B4A-077C-1A00F2F06895}"/>
              </a:ext>
            </a:extLst>
          </p:cNvPr>
          <p:cNvSpPr>
            <a:spLocks noGrp="1"/>
          </p:cNvSpPr>
          <p:nvPr>
            <p:ph type="ftr" sz="quarter" idx="11"/>
          </p:nvPr>
        </p:nvSpPr>
        <p:spPr/>
        <p:txBody>
          <a:bodyPr/>
          <a:lstStyle/>
          <a:p>
            <a:r>
              <a:rPr lang="en-US"/>
              <a:t>Quant Workflow: A Scientific Method for Finance</a:t>
            </a:r>
          </a:p>
        </p:txBody>
      </p:sp>
      <p:pic>
        <p:nvPicPr>
          <p:cNvPr id="8" name="Content Placeholder 7">
            <a:extLst>
              <a:ext uri="{FF2B5EF4-FFF2-40B4-BE49-F238E27FC236}">
                <a16:creationId xmlns:a16="http://schemas.microsoft.com/office/drawing/2014/main" id="{41DA78CE-07C3-9BD9-B131-413455D3246F}"/>
              </a:ext>
            </a:extLst>
          </p:cNvPr>
          <p:cNvPicPr>
            <a:picLocks noGrp="1" noChangeAspect="1"/>
          </p:cNvPicPr>
          <p:nvPr>
            <p:ph idx="1"/>
          </p:nvPr>
        </p:nvPicPr>
        <p:blipFill>
          <a:blip r:embed="rId2"/>
          <a:srcRect/>
          <a:stretch/>
        </p:blipFill>
        <p:spPr>
          <a:xfrm>
            <a:off x="2102316" y="1659416"/>
            <a:ext cx="8164314" cy="4720648"/>
          </a:xfrm>
        </p:spPr>
      </p:pic>
    </p:spTree>
    <p:extLst>
      <p:ext uri="{BB962C8B-B14F-4D97-AF65-F5344CB8AC3E}">
        <p14:creationId xmlns:p14="http://schemas.microsoft.com/office/powerpoint/2010/main" val="2248510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D2F68-0B2F-C0A2-8019-A74EB707333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0E66CE26-CB0B-F7BD-8910-40941716C582}"/>
              </a:ext>
            </a:extLst>
          </p:cNvPr>
          <p:cNvSpPr>
            <a:spLocks noGrp="1"/>
          </p:cNvSpPr>
          <p:nvPr>
            <p:ph idx="1"/>
          </p:nvPr>
        </p:nvSpPr>
        <p:spPr>
          <a:xfrm>
            <a:off x="1371599" y="2318197"/>
            <a:ext cx="9724031" cy="3829106"/>
          </a:xfrm>
        </p:spPr>
        <p:txBody>
          <a:bodyPr anchor="ctr">
            <a:noAutofit/>
          </a:bodyPr>
          <a:lstStyle/>
          <a:p>
            <a:pPr marL="0" indent="0">
              <a:buNone/>
            </a:pPr>
            <a:r>
              <a:rPr lang="en-US" sz="1100" dirty="0"/>
              <a:t>[1] </a:t>
            </a:r>
            <a:r>
              <a:rPr lang="en-US" sz="1100" dirty="0">
                <a:effectLst/>
              </a:rPr>
              <a:t>Ashley, R. A., &amp; Patterson, D. M. (1986). A Nonparametric, Distribution-Free Test for Serial Independence in Stock Returns. </a:t>
            </a:r>
            <a:r>
              <a:rPr lang="en-US" sz="1100" i="1" dirty="0">
                <a:effectLst/>
              </a:rPr>
              <a:t>The Journal of Financial and Quantitative Analysis</a:t>
            </a:r>
            <a:r>
              <a:rPr lang="en-US" sz="1100" dirty="0">
                <a:effectLst/>
              </a:rPr>
              <a:t>, </a:t>
            </a:r>
            <a:r>
              <a:rPr lang="en-US" sz="1100" i="1" dirty="0">
                <a:effectLst/>
              </a:rPr>
              <a:t>21</a:t>
            </a:r>
            <a:r>
              <a:rPr lang="en-US" sz="1100" dirty="0">
                <a:effectLst/>
              </a:rPr>
              <a:t>(2), 221–227. </a:t>
            </a:r>
            <a:r>
              <a:rPr lang="en-US" sz="1100" dirty="0">
                <a:effectLst/>
                <a:hlinkClick r:id="rId2"/>
              </a:rPr>
              <a:t>https://doi.org/10.2307/2330739</a:t>
            </a:r>
            <a:endParaRPr lang="en-US" sz="1100" dirty="0"/>
          </a:p>
          <a:p>
            <a:pPr marL="0" indent="0">
              <a:buNone/>
            </a:pPr>
            <a:r>
              <a:rPr lang="en-US" sz="1100" dirty="0"/>
              <a:t>[2]  Bailey, D. H., </a:t>
            </a:r>
            <a:r>
              <a:rPr lang="en-US" sz="1100" dirty="0" err="1"/>
              <a:t>Borwein</a:t>
            </a:r>
            <a:r>
              <a:rPr lang="en-US" sz="1100" dirty="0"/>
              <a:t>, J., Lopez de Prado, M., &amp; Zhu, Q. J. (2014). </a:t>
            </a:r>
            <a:r>
              <a:rPr lang="en-US" sz="1100" i="1" dirty="0"/>
              <a:t>Pseudo-Mathematics and Financial Charlatanism: The Effects of </a:t>
            </a:r>
            <a:r>
              <a:rPr lang="en-US" sz="1100" i="1" dirty="0" err="1"/>
              <a:t>Backtest</a:t>
            </a:r>
            <a:r>
              <a:rPr lang="en-US" sz="1100" i="1" dirty="0"/>
              <a:t> Overfitting on Out-of-Sample Performance</a:t>
            </a:r>
            <a:r>
              <a:rPr lang="en-US" sz="1100" dirty="0"/>
              <a:t> (SSRN Scholarly Paper 2308659). </a:t>
            </a:r>
            <a:r>
              <a:rPr lang="en-US" sz="1100" dirty="0">
                <a:hlinkClick r:id="rId3"/>
              </a:rPr>
              <a:t>https://doi.org/10.2139/ssrn.2308659</a:t>
            </a:r>
            <a:endParaRPr lang="en-US" sz="1100" dirty="0"/>
          </a:p>
          <a:p>
            <a:pPr marL="0" indent="0">
              <a:buNone/>
            </a:pPr>
            <a:r>
              <a:rPr lang="en-US" sz="1100" dirty="0">
                <a:effectLst/>
              </a:rPr>
              <a:t>[3]  Black, F., &amp; Scholes, M. (1973). The Pricing of Options and Corporate Liabilities. </a:t>
            </a:r>
            <a:r>
              <a:rPr lang="en-US" sz="1100" i="1" dirty="0">
                <a:effectLst/>
              </a:rPr>
              <a:t>Journal of Political Economy</a:t>
            </a:r>
            <a:r>
              <a:rPr lang="en-US" sz="1100" dirty="0">
                <a:effectLst/>
              </a:rPr>
              <a:t>, </a:t>
            </a:r>
            <a:r>
              <a:rPr lang="en-US" sz="1100" i="1" dirty="0">
                <a:effectLst/>
              </a:rPr>
              <a:t>81</a:t>
            </a:r>
            <a:r>
              <a:rPr lang="en-US" sz="1100" dirty="0">
                <a:effectLst/>
              </a:rPr>
              <a:t>(3), 637–654.</a:t>
            </a:r>
            <a:endParaRPr lang="en-US" sz="1100" dirty="0"/>
          </a:p>
          <a:p>
            <a:pPr marL="0" indent="0">
              <a:buNone/>
            </a:pPr>
            <a:r>
              <a:rPr lang="en-US" sz="1100" dirty="0">
                <a:effectLst/>
              </a:rPr>
              <a:t>[4]  Easley, D., Lopez de Prado, M., &amp; O’Hara, M. (2012). </a:t>
            </a:r>
            <a:r>
              <a:rPr lang="en-US" sz="1100" i="1" dirty="0">
                <a:effectLst/>
              </a:rPr>
              <a:t>Flow Toxicity and Liquidity in a High Frequency World</a:t>
            </a:r>
            <a:r>
              <a:rPr lang="en-US" sz="1100" dirty="0">
                <a:effectLst/>
              </a:rPr>
              <a:t> (SSRN Scholarly Paper 1695596). </a:t>
            </a:r>
            <a:r>
              <a:rPr lang="en-US" sz="1100" dirty="0">
                <a:effectLst/>
                <a:hlinkClick r:id="rId4"/>
              </a:rPr>
              <a:t>https://doi.org/10.2139/ssrn.1695596</a:t>
            </a:r>
            <a:endParaRPr lang="en-US" sz="1100" dirty="0">
              <a:effectLst/>
            </a:endParaRPr>
          </a:p>
          <a:p>
            <a:pPr marL="0" indent="0">
              <a:buNone/>
            </a:pPr>
            <a:r>
              <a:rPr lang="en-US" sz="1100" dirty="0">
                <a:effectLst/>
              </a:rPr>
              <a:t>[5]  </a:t>
            </a:r>
            <a:r>
              <a:rPr lang="en-US" sz="1100" dirty="0" err="1">
                <a:effectLst/>
              </a:rPr>
              <a:t>Fama</a:t>
            </a:r>
            <a:r>
              <a:rPr lang="en-US" sz="1100" dirty="0">
                <a:effectLst/>
              </a:rPr>
              <a:t>, E. F. (1970). Efficient Capital Markets: A Review of Theory and Empirical Work. </a:t>
            </a:r>
            <a:r>
              <a:rPr lang="en-US" sz="1100" i="1" dirty="0">
                <a:effectLst/>
              </a:rPr>
              <a:t>The Journal of Finance</a:t>
            </a:r>
            <a:r>
              <a:rPr lang="en-US" sz="1100" dirty="0">
                <a:effectLst/>
              </a:rPr>
              <a:t>, </a:t>
            </a:r>
            <a:r>
              <a:rPr lang="en-US" sz="1100" i="1" dirty="0">
                <a:effectLst/>
              </a:rPr>
              <a:t>25</a:t>
            </a:r>
            <a:r>
              <a:rPr lang="en-US" sz="1100" dirty="0">
                <a:effectLst/>
              </a:rPr>
              <a:t>(2), 383–417. </a:t>
            </a:r>
            <a:r>
              <a:rPr lang="en-US" sz="1100" dirty="0">
                <a:effectLst/>
                <a:hlinkClick r:id="rId5"/>
              </a:rPr>
              <a:t>https://doi.org/10.2307/2325486</a:t>
            </a:r>
            <a:endParaRPr lang="en-US" sz="1100" dirty="0">
              <a:effectLst/>
            </a:endParaRPr>
          </a:p>
          <a:p>
            <a:pPr marL="0" indent="0">
              <a:buNone/>
            </a:pPr>
            <a:r>
              <a:rPr lang="en-US" sz="1100" dirty="0">
                <a:effectLst/>
              </a:rPr>
              <a:t>[6] Harvey, C. R. (2017). </a:t>
            </a:r>
            <a:r>
              <a:rPr lang="en-US" sz="1100" i="1" dirty="0">
                <a:effectLst/>
              </a:rPr>
              <a:t>Presidential Address: The Scientific Outlook in Financial Economics</a:t>
            </a:r>
            <a:r>
              <a:rPr lang="en-US" sz="1100" dirty="0">
                <a:effectLst/>
              </a:rPr>
              <a:t> (SSRN Scholarly Paper 2893930). </a:t>
            </a:r>
            <a:r>
              <a:rPr lang="en-US" sz="1100" dirty="0">
                <a:effectLst/>
                <a:hlinkClick r:id="rId6"/>
              </a:rPr>
              <a:t>https://doi.org/10.2139/ssrn.2893930</a:t>
            </a:r>
            <a:endParaRPr lang="en-US" sz="1100" dirty="0">
              <a:effectLst/>
            </a:endParaRPr>
          </a:p>
          <a:p>
            <a:pPr marL="0" indent="0">
              <a:buNone/>
            </a:pPr>
            <a:r>
              <a:rPr lang="en-US" sz="900" dirty="0">
                <a:effectLst/>
              </a:rPr>
              <a:t>[7]  James, G., Witten, D., Hastie, T., </a:t>
            </a:r>
            <a:r>
              <a:rPr lang="en-US" sz="900" dirty="0" err="1">
                <a:effectLst/>
              </a:rPr>
              <a:t>Tibshirani</a:t>
            </a:r>
            <a:r>
              <a:rPr lang="en-US" sz="900" dirty="0">
                <a:effectLst/>
              </a:rPr>
              <a:t>, R., &amp; Taylor, J. (2023). </a:t>
            </a:r>
            <a:r>
              <a:rPr lang="en-US" sz="900" i="1" dirty="0">
                <a:effectLst/>
              </a:rPr>
              <a:t>An Introduction to Statistical Learning: With Applications in Python</a:t>
            </a:r>
            <a:r>
              <a:rPr lang="en-US" sz="900" dirty="0">
                <a:effectLst/>
              </a:rPr>
              <a:t>. Springer International Publishing.</a:t>
            </a:r>
            <a:endParaRPr lang="en-US" sz="1100" dirty="0">
              <a:effectLst/>
            </a:endParaRPr>
          </a:p>
          <a:p>
            <a:pPr marL="0" indent="0">
              <a:buNone/>
            </a:pPr>
            <a:r>
              <a:rPr lang="en-US" sz="1100" dirty="0"/>
              <a:t>[8]  Lo, A. W., &amp; </a:t>
            </a:r>
            <a:r>
              <a:rPr lang="en-US" sz="1100" dirty="0" err="1"/>
              <a:t>MacKinlay</a:t>
            </a:r>
            <a:r>
              <a:rPr lang="en-US" sz="1100" dirty="0"/>
              <a:t>, A. C. (1999). A Non-Random Walk down Wall Street. Princeton University Press. </a:t>
            </a:r>
            <a:r>
              <a:rPr lang="en-US" sz="1100" dirty="0">
                <a:solidFill>
                  <a:srgbClr val="0070C0"/>
                </a:solidFill>
                <a:hlinkClick r:id="rId7">
                  <a:extLst>
                    <a:ext uri="{A12FA001-AC4F-418D-AE19-62706E023703}">
                      <ahyp:hlinkClr xmlns:ahyp="http://schemas.microsoft.com/office/drawing/2018/hyperlinkcolor" val="tx"/>
                    </a:ext>
                  </a:extLst>
                </a:hlinkClick>
              </a:rPr>
              <a:t>http://ebookcentral.proquest.com/lib/cwu/detail.action?docID=819621</a:t>
            </a:r>
            <a:endParaRPr lang="en-US" sz="1100" dirty="0">
              <a:solidFill>
                <a:srgbClr val="0070C0"/>
              </a:solidFill>
            </a:endParaRPr>
          </a:p>
          <a:p>
            <a:pPr marL="0" indent="0">
              <a:buNone/>
            </a:pPr>
            <a:r>
              <a:rPr lang="en-US" sz="1100" dirty="0"/>
              <a:t>[9] </a:t>
            </a:r>
            <a:r>
              <a:rPr lang="en-US" sz="1100" dirty="0">
                <a:effectLst/>
              </a:rPr>
              <a:t>Lopez de Prado, M. (2018). </a:t>
            </a:r>
            <a:r>
              <a:rPr lang="en-US" sz="1100" i="1" dirty="0">
                <a:effectLst/>
              </a:rPr>
              <a:t>The 10 Reasons Most Machine Learning Funds Fail</a:t>
            </a:r>
            <a:r>
              <a:rPr lang="en-US" sz="1100" dirty="0">
                <a:effectLst/>
              </a:rPr>
              <a:t> (SSRN Scholarly Paper 3104816). </a:t>
            </a:r>
            <a:r>
              <a:rPr lang="en-US" sz="1100" dirty="0">
                <a:effectLst/>
                <a:hlinkClick r:id="rId8"/>
              </a:rPr>
              <a:t>https://doi.org/10.2139/ssrn.3104816</a:t>
            </a:r>
            <a:endParaRPr lang="en-US" sz="1100" dirty="0">
              <a:solidFill>
                <a:srgbClr val="0070C0"/>
              </a:solidFill>
            </a:endParaRPr>
          </a:p>
          <a:p>
            <a:pPr marL="0" indent="0">
              <a:buNone/>
            </a:pPr>
            <a:r>
              <a:rPr lang="en-US" sz="1100" dirty="0">
                <a:effectLst/>
              </a:rPr>
              <a:t>[10]  Lopez de Prado, M., &amp; Bailey, D. H. (2018). </a:t>
            </a:r>
            <a:r>
              <a:rPr lang="en-US" sz="1100" i="1" dirty="0">
                <a:effectLst/>
              </a:rPr>
              <a:t>The False Strategy Theorem: A Financial Application of Experimental Mathematics</a:t>
            </a:r>
            <a:r>
              <a:rPr lang="en-US" sz="1100" dirty="0">
                <a:effectLst/>
              </a:rPr>
              <a:t> (SSRN Scholarly Paper 3221798). </a:t>
            </a:r>
            <a:r>
              <a:rPr lang="en-US" sz="1100" dirty="0">
                <a:effectLst/>
                <a:hlinkClick r:id="rId9"/>
              </a:rPr>
              <a:t>https://papers.ssrn.com/abstract=3221798</a:t>
            </a:r>
            <a:endParaRPr lang="en-US" sz="1100" dirty="0">
              <a:effectLst/>
            </a:endParaRPr>
          </a:p>
        </p:txBody>
      </p:sp>
      <p:sp>
        <p:nvSpPr>
          <p:cNvPr id="5" name="Slide Number Placeholder 4">
            <a:extLst>
              <a:ext uri="{FF2B5EF4-FFF2-40B4-BE49-F238E27FC236}">
                <a16:creationId xmlns:a16="http://schemas.microsoft.com/office/drawing/2014/main" id="{28E2624F-8E0B-736C-559A-A5B3D5C9E20F}"/>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26</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DF10E29B-5616-A248-5637-F5F6A803605C}"/>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3184227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DCFF3-4C17-97BA-FE6C-2CF498C20CE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References Cont.</a:t>
            </a:r>
          </a:p>
        </p:txBody>
      </p:sp>
      <p:sp>
        <p:nvSpPr>
          <p:cNvPr id="3" name="Content Placeholder 2">
            <a:extLst>
              <a:ext uri="{FF2B5EF4-FFF2-40B4-BE49-F238E27FC236}">
                <a16:creationId xmlns:a16="http://schemas.microsoft.com/office/drawing/2014/main" id="{A4247AD1-57C5-64F3-FBBB-89C1125ECA34}"/>
              </a:ext>
            </a:extLst>
          </p:cNvPr>
          <p:cNvSpPr>
            <a:spLocks noGrp="1"/>
          </p:cNvSpPr>
          <p:nvPr>
            <p:ph idx="1"/>
          </p:nvPr>
        </p:nvSpPr>
        <p:spPr>
          <a:xfrm>
            <a:off x="1371599" y="2318197"/>
            <a:ext cx="9724031" cy="3683358"/>
          </a:xfrm>
        </p:spPr>
        <p:txBody>
          <a:bodyPr anchor="ctr">
            <a:noAutofit/>
          </a:bodyPr>
          <a:lstStyle/>
          <a:p>
            <a:pPr marL="0" indent="0">
              <a:buNone/>
            </a:pPr>
            <a:r>
              <a:rPr lang="en-US" sz="1400" dirty="0">
                <a:effectLst/>
              </a:rPr>
              <a:t>[11]  Mandelbrot, B., &amp; Taylor, H. M. (1967). On the Distribution of Stock Price Differences. </a:t>
            </a:r>
            <a:r>
              <a:rPr lang="en-US" sz="1400" i="1" dirty="0">
                <a:effectLst/>
              </a:rPr>
              <a:t>Operations Research</a:t>
            </a:r>
            <a:r>
              <a:rPr lang="en-US" sz="1400" dirty="0">
                <a:effectLst/>
              </a:rPr>
              <a:t>, </a:t>
            </a:r>
            <a:r>
              <a:rPr lang="en-US" sz="1400" i="1" dirty="0">
                <a:effectLst/>
              </a:rPr>
              <a:t>15</a:t>
            </a:r>
            <a:r>
              <a:rPr lang="en-US" sz="1400" dirty="0">
                <a:effectLst/>
              </a:rPr>
              <a:t>(6), 1057–1062. </a:t>
            </a:r>
            <a:r>
              <a:rPr lang="en-US" sz="1400" dirty="0">
                <a:effectLst/>
                <a:hlinkClick r:id="rId2"/>
              </a:rPr>
              <a:t>https://doi.org/10.1287/opre.15.6.1057</a:t>
            </a:r>
            <a:endParaRPr lang="en-US" sz="1400" dirty="0">
              <a:effectLst/>
            </a:endParaRPr>
          </a:p>
          <a:p>
            <a:pPr marL="0" indent="0">
              <a:buNone/>
            </a:pPr>
            <a:r>
              <a:rPr lang="en-US" sz="1400" dirty="0">
                <a:effectLst/>
              </a:rPr>
              <a:t>[12]  Mota, P. P. (2012). Normality assumption for the log-return of the stock prices. </a:t>
            </a:r>
            <a:r>
              <a:rPr lang="en-US" sz="1400" i="1" dirty="0" err="1">
                <a:effectLst/>
              </a:rPr>
              <a:t>Discussiones</a:t>
            </a:r>
            <a:r>
              <a:rPr lang="en-US" sz="1400" i="1" dirty="0">
                <a:effectLst/>
              </a:rPr>
              <a:t> </a:t>
            </a:r>
            <a:r>
              <a:rPr lang="en-US" sz="1400" i="1" dirty="0" err="1">
                <a:effectLst/>
              </a:rPr>
              <a:t>Mathematicae</a:t>
            </a:r>
            <a:r>
              <a:rPr lang="en-US" sz="1400" i="1" dirty="0">
                <a:effectLst/>
              </a:rPr>
              <a:t> Probability and Statistics</a:t>
            </a:r>
            <a:r>
              <a:rPr lang="en-US" sz="1400" dirty="0">
                <a:effectLst/>
              </a:rPr>
              <a:t>, </a:t>
            </a:r>
            <a:r>
              <a:rPr lang="en-US" sz="1400" i="1" dirty="0">
                <a:effectLst/>
              </a:rPr>
              <a:t>32</a:t>
            </a:r>
            <a:r>
              <a:rPr lang="en-US" sz="1400" dirty="0">
                <a:effectLst/>
              </a:rPr>
              <a:t>(1–2), 47. </a:t>
            </a:r>
            <a:r>
              <a:rPr lang="en-US" sz="1400" dirty="0">
                <a:effectLst/>
                <a:hlinkClick r:id="rId3"/>
              </a:rPr>
              <a:t>https://doi.org/10.7151/dmps.1143</a:t>
            </a:r>
            <a:endParaRPr lang="en-US" sz="1400" dirty="0">
              <a:effectLst/>
            </a:endParaRPr>
          </a:p>
          <a:p>
            <a:pPr marL="0" indent="0">
              <a:buNone/>
            </a:pPr>
            <a:r>
              <a:rPr lang="en-US" sz="1400" dirty="0">
                <a:effectLst/>
              </a:rPr>
              <a:t>[13]  Müller, A. C., &amp; Guido, S. (2016). </a:t>
            </a:r>
            <a:r>
              <a:rPr lang="en-US" sz="1400" i="1" dirty="0">
                <a:effectLst/>
              </a:rPr>
              <a:t>Introduction to Machine Learning with Python: A Guide for Data Scientists</a:t>
            </a:r>
            <a:r>
              <a:rPr lang="en-US" sz="1400" dirty="0">
                <a:effectLst/>
              </a:rPr>
              <a:t>. O’Reilly Media, Inc.</a:t>
            </a:r>
          </a:p>
          <a:p>
            <a:pPr marL="0" indent="0">
              <a:buNone/>
            </a:pPr>
            <a:r>
              <a:rPr lang="en-US" sz="1400" dirty="0">
                <a:effectLst/>
              </a:rPr>
              <a:t>[14]  Prado, M. L. de. (2018). </a:t>
            </a:r>
            <a:r>
              <a:rPr lang="en-US" sz="1400" i="1" dirty="0">
                <a:effectLst/>
              </a:rPr>
              <a:t>Advances in Financial Machine Learning</a:t>
            </a:r>
            <a:r>
              <a:rPr lang="en-US" sz="1400" dirty="0">
                <a:effectLst/>
              </a:rPr>
              <a:t>. John Wiley &amp; Sons.</a:t>
            </a:r>
          </a:p>
          <a:p>
            <a:pPr marL="0" indent="0">
              <a:buNone/>
            </a:pPr>
            <a:r>
              <a:rPr lang="en-US" sz="1400" dirty="0">
                <a:effectLst/>
              </a:rPr>
              <a:t>[15]  </a:t>
            </a:r>
            <a:r>
              <a:rPr lang="en-US" sz="1400" i="1" dirty="0">
                <a:effectLst/>
              </a:rPr>
              <a:t>Quantitative Finance: Definition &amp; History | CQF</a:t>
            </a:r>
            <a:r>
              <a:rPr lang="en-US" sz="1400" dirty="0">
                <a:effectLst/>
              </a:rPr>
              <a:t>. (n.d.). Retrieved October 11, 2023, from </a:t>
            </a:r>
            <a:r>
              <a:rPr lang="en-US" sz="1400" dirty="0">
                <a:effectLst/>
                <a:hlinkClick r:id="rId4"/>
              </a:rPr>
              <a:t>https://www.cqf.com/blog/what-quantitative-finance-brief-history</a:t>
            </a:r>
            <a:endParaRPr lang="en-US" sz="1400" dirty="0">
              <a:effectLst/>
            </a:endParaRPr>
          </a:p>
          <a:p>
            <a:pPr marL="0" indent="0">
              <a:buNone/>
            </a:pPr>
            <a:r>
              <a:rPr lang="en-US" sz="1400" dirty="0">
                <a:effectLst/>
              </a:rPr>
              <a:t>[16] Quigley, L. (n.d.). </a:t>
            </a:r>
            <a:r>
              <a:rPr lang="en-US" sz="1400" i="1" dirty="0">
                <a:effectLst/>
              </a:rPr>
              <a:t>Statistical Analysis of the Log Returns of Financial Assets</a:t>
            </a:r>
            <a:r>
              <a:rPr lang="en-US" sz="1400" dirty="0">
                <a:effectLst/>
              </a:rPr>
              <a:t>.</a:t>
            </a:r>
          </a:p>
          <a:p>
            <a:pPr marL="0" indent="0">
              <a:buNone/>
            </a:pPr>
            <a:r>
              <a:rPr lang="en-US" sz="1400" dirty="0"/>
              <a:t>[17]  </a:t>
            </a:r>
            <a:r>
              <a:rPr lang="en-US" sz="1400" dirty="0" err="1"/>
              <a:t>Sklearn.utils.class_weight.compute_class_weight</a:t>
            </a:r>
            <a:r>
              <a:rPr lang="en-US" sz="1400" dirty="0"/>
              <a:t>. (n.d.). Scikit-Learn. Retrieved February 27, 2024, from </a:t>
            </a:r>
            <a:r>
              <a:rPr lang="en-US" sz="1400" dirty="0">
                <a:solidFill>
                  <a:srgbClr val="0070C0"/>
                </a:solidFill>
                <a:hlinkClick r:id="rId5">
                  <a:extLst>
                    <a:ext uri="{A12FA001-AC4F-418D-AE19-62706E023703}">
                      <ahyp:hlinkClr xmlns:ahyp="http://schemas.microsoft.com/office/drawing/2018/hyperlinkcolor" val="tx"/>
                    </a:ext>
                  </a:extLst>
                </a:hlinkClick>
              </a:rPr>
              <a:t>https://scikit-learn/stable/modules/generated/sklearn.utils.class_weight.compute_class_weight.html</a:t>
            </a:r>
            <a:endParaRPr lang="en-US" sz="1400" dirty="0">
              <a:solidFill>
                <a:srgbClr val="0070C0"/>
              </a:solidFill>
            </a:endParaRPr>
          </a:p>
          <a:p>
            <a:pPr marL="0" indent="0">
              <a:buNone/>
            </a:pPr>
            <a:r>
              <a:rPr lang="en-US" sz="1400" dirty="0">
                <a:effectLst/>
              </a:rPr>
              <a:t>[18]  Stefan, A. M., &amp; </a:t>
            </a:r>
            <a:r>
              <a:rPr lang="en-US" sz="1400" dirty="0" err="1">
                <a:effectLst/>
              </a:rPr>
              <a:t>Schönbrodt</a:t>
            </a:r>
            <a:r>
              <a:rPr lang="en-US" sz="1400" dirty="0">
                <a:effectLst/>
              </a:rPr>
              <a:t>, F. D. (2023). Big little lies: A compendium and simulation of p-hacking strategies. </a:t>
            </a:r>
            <a:r>
              <a:rPr lang="en-US" sz="1400" i="1" dirty="0">
                <a:effectLst/>
              </a:rPr>
              <a:t>Royal Society Open Science</a:t>
            </a:r>
            <a:r>
              <a:rPr lang="en-US" sz="1400" dirty="0">
                <a:effectLst/>
              </a:rPr>
              <a:t>, </a:t>
            </a:r>
            <a:r>
              <a:rPr lang="en-US" sz="1400" i="1" dirty="0">
                <a:effectLst/>
              </a:rPr>
              <a:t>10</a:t>
            </a:r>
            <a:r>
              <a:rPr lang="en-US" sz="1400" dirty="0">
                <a:effectLst/>
              </a:rPr>
              <a:t>(2), 220346. </a:t>
            </a:r>
            <a:r>
              <a:rPr lang="en-US" sz="1400" dirty="0">
                <a:effectLst/>
                <a:hlinkClick r:id="rId6"/>
              </a:rPr>
              <a:t>https://doi.org/10.1098/rsos.220346</a:t>
            </a:r>
            <a:endParaRPr lang="en-US" sz="1400" dirty="0">
              <a:effectLst/>
            </a:endParaRPr>
          </a:p>
          <a:p>
            <a:pPr marL="0" indent="0">
              <a:buNone/>
            </a:pPr>
            <a:r>
              <a:rPr lang="en-US" sz="1400" dirty="0">
                <a:effectLst/>
              </a:rPr>
              <a:t>[19] Wang, S., Luo, Y., &amp; Alvarez, M.-A. (2014). Seven Sins of Quantitative Investing. </a:t>
            </a:r>
            <a:r>
              <a:rPr lang="en-US" sz="1400" i="1" dirty="0">
                <a:effectLst/>
              </a:rPr>
              <a:t>Signal Processing</a:t>
            </a:r>
            <a:r>
              <a:rPr lang="en-US" sz="1400" dirty="0">
                <a:effectLst/>
              </a:rPr>
              <a:t>.</a:t>
            </a:r>
          </a:p>
          <a:p>
            <a:pPr marL="0" indent="0">
              <a:buNone/>
            </a:pPr>
            <a:r>
              <a:rPr lang="en-US" sz="1400" dirty="0">
                <a:effectLst/>
              </a:rPr>
              <a:t>[</a:t>
            </a:r>
            <a:r>
              <a:rPr lang="en-US" sz="1400" dirty="0"/>
              <a:t>20</a:t>
            </a:r>
            <a:r>
              <a:rPr lang="en-US" sz="1400" dirty="0">
                <a:effectLst/>
              </a:rPr>
              <a:t>]  Zhang, Z., &amp; Pfister, T. (2021). </a:t>
            </a:r>
            <a:r>
              <a:rPr lang="en-US" sz="1400" i="1" dirty="0">
                <a:effectLst/>
              </a:rPr>
              <a:t>Learning Fast Sample Re-weighting Without Reward Data</a:t>
            </a:r>
            <a:r>
              <a:rPr lang="en-US" sz="1400" dirty="0">
                <a:effectLst/>
              </a:rPr>
              <a:t> (arXiv:2109.03216). </a:t>
            </a:r>
            <a:r>
              <a:rPr lang="en-US" sz="1400" dirty="0" err="1">
                <a:effectLst/>
              </a:rPr>
              <a:t>arXiv</a:t>
            </a:r>
            <a:r>
              <a:rPr lang="en-US" sz="1400" dirty="0">
                <a:effectLst/>
              </a:rPr>
              <a:t>. </a:t>
            </a:r>
            <a:r>
              <a:rPr lang="en-US" sz="1400" dirty="0">
                <a:effectLst/>
                <a:hlinkClick r:id="rId7"/>
              </a:rPr>
              <a:t>http://arxiv.org/abs/2109.03216</a:t>
            </a:r>
            <a:endParaRPr lang="en-US" sz="1400" dirty="0">
              <a:effectLst/>
            </a:endParaRPr>
          </a:p>
        </p:txBody>
      </p:sp>
      <p:sp>
        <p:nvSpPr>
          <p:cNvPr id="5" name="Slide Number Placeholder 4">
            <a:extLst>
              <a:ext uri="{FF2B5EF4-FFF2-40B4-BE49-F238E27FC236}">
                <a16:creationId xmlns:a16="http://schemas.microsoft.com/office/drawing/2014/main" id="{59E89CC2-B6E7-BDE0-15FE-418C368DCE33}"/>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27</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B4A4AAF2-464F-73A7-5D5C-3507E543C29C}"/>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207942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39C40-C0C8-58C9-695A-308E0B583FE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Image References</a:t>
            </a:r>
          </a:p>
        </p:txBody>
      </p:sp>
      <p:sp>
        <p:nvSpPr>
          <p:cNvPr id="3" name="Content Placeholder 2">
            <a:extLst>
              <a:ext uri="{FF2B5EF4-FFF2-40B4-BE49-F238E27FC236}">
                <a16:creationId xmlns:a16="http://schemas.microsoft.com/office/drawing/2014/main" id="{E6C8CF43-EBFA-9527-B988-E83C055A8A80}"/>
              </a:ext>
            </a:extLst>
          </p:cNvPr>
          <p:cNvSpPr>
            <a:spLocks noGrp="1"/>
          </p:cNvSpPr>
          <p:nvPr>
            <p:ph idx="1"/>
          </p:nvPr>
        </p:nvSpPr>
        <p:spPr>
          <a:xfrm>
            <a:off x="1371599" y="2318197"/>
            <a:ext cx="9724031" cy="3683358"/>
          </a:xfrm>
        </p:spPr>
        <p:txBody>
          <a:bodyPr anchor="ctr">
            <a:normAutofit/>
          </a:bodyPr>
          <a:lstStyle/>
          <a:p>
            <a:pPr marL="0" indent="0">
              <a:buNone/>
            </a:pPr>
            <a:r>
              <a:rPr lang="en-US" sz="1400" dirty="0"/>
              <a:t>[21]  </a:t>
            </a:r>
            <a:r>
              <a:rPr lang="en-US" sz="1400" i="1" dirty="0">
                <a:effectLst/>
              </a:rPr>
              <a:t>AQR Capital Management</a:t>
            </a:r>
            <a:r>
              <a:rPr lang="en-US" sz="1400" dirty="0">
                <a:effectLst/>
              </a:rPr>
              <a:t>. (n.d.). Retrieved February 27, 2024, from </a:t>
            </a:r>
            <a:r>
              <a:rPr lang="en-US" sz="1400" dirty="0">
                <a:effectLst/>
                <a:hlinkClick r:id="rId2"/>
              </a:rPr>
              <a:t>https://www.aqr.com/</a:t>
            </a:r>
            <a:endParaRPr lang="en-US" sz="1400" dirty="0">
              <a:effectLst/>
            </a:endParaRPr>
          </a:p>
          <a:p>
            <a:pPr marL="0" indent="0">
              <a:buNone/>
            </a:pPr>
            <a:r>
              <a:rPr lang="en-US" sz="1400" dirty="0">
                <a:effectLst/>
              </a:rPr>
              <a:t>[22]</a:t>
            </a:r>
            <a:r>
              <a:rPr lang="en-US" sz="1400" i="1" dirty="0">
                <a:effectLst/>
              </a:rPr>
              <a:t>  Home: Jane Street</a:t>
            </a:r>
            <a:r>
              <a:rPr lang="en-US" sz="1400" dirty="0">
                <a:effectLst/>
              </a:rPr>
              <a:t>. (n.d.). Retrieved February 27, 2024, from </a:t>
            </a:r>
            <a:r>
              <a:rPr lang="en-US" sz="1400" dirty="0">
                <a:effectLst/>
                <a:hlinkClick r:id="rId3"/>
              </a:rPr>
              <a:t>https://www.janestreet.com/</a:t>
            </a:r>
            <a:endParaRPr lang="en-US" sz="1400" dirty="0">
              <a:effectLst/>
            </a:endParaRPr>
          </a:p>
          <a:p>
            <a:pPr marL="0" indent="0">
              <a:buNone/>
            </a:pPr>
            <a:r>
              <a:rPr lang="en-US" sz="1400" dirty="0">
                <a:effectLst/>
              </a:rPr>
              <a:t>[23]  </a:t>
            </a:r>
            <a:r>
              <a:rPr lang="en-US" sz="1400" i="1" dirty="0">
                <a:effectLst/>
              </a:rPr>
              <a:t>Renaissance Technologies</a:t>
            </a:r>
            <a:r>
              <a:rPr lang="en-US" sz="1400" dirty="0">
                <a:effectLst/>
              </a:rPr>
              <a:t>. (n.d.). Retrieved February 27, 2024, from </a:t>
            </a:r>
            <a:r>
              <a:rPr lang="en-US" sz="1400" dirty="0">
                <a:effectLst/>
                <a:hlinkClick r:id="rId4"/>
              </a:rPr>
              <a:t>https://www.rentec.com/Home.action?index=true</a:t>
            </a:r>
            <a:endParaRPr lang="en-US" sz="1400" dirty="0">
              <a:effectLst/>
            </a:endParaRPr>
          </a:p>
          <a:p>
            <a:pPr marL="0" indent="0">
              <a:buNone/>
            </a:pPr>
            <a:r>
              <a:rPr lang="en-US" sz="1400" dirty="0">
                <a:effectLst/>
              </a:rPr>
              <a:t>[24] </a:t>
            </a:r>
            <a:r>
              <a:rPr lang="en-US" sz="1400" i="1" dirty="0">
                <a:effectLst/>
              </a:rPr>
              <a:t> Citadel—Identifying the Highest and Best Uses of Capital</a:t>
            </a:r>
            <a:r>
              <a:rPr lang="en-US" sz="1400" dirty="0">
                <a:effectLst/>
              </a:rPr>
              <a:t>. (n.d.). Citadel. Retrieved February 27, 2024, from </a:t>
            </a:r>
            <a:r>
              <a:rPr lang="en-US" sz="1400" dirty="0">
                <a:effectLst/>
                <a:hlinkClick r:id="rId5"/>
              </a:rPr>
              <a:t>https://www.citadel.com/</a:t>
            </a:r>
            <a:endParaRPr lang="en-US" sz="1400" dirty="0">
              <a:effectLst/>
            </a:endParaRPr>
          </a:p>
          <a:p>
            <a:pPr marL="0" indent="0">
              <a:buNone/>
            </a:pPr>
            <a:r>
              <a:rPr lang="en-US" sz="1400" dirty="0">
                <a:effectLst/>
              </a:rPr>
              <a:t>[25]  Bloomberg. (2020, June 25). Top 5 Bloomberg Terminal “Hacks” To Help Traders Navigate the Markets from Home. </a:t>
            </a:r>
            <a:r>
              <a:rPr lang="en-US" sz="1400" i="1" dirty="0">
                <a:effectLst/>
              </a:rPr>
              <a:t>Traders Magazine</a:t>
            </a:r>
            <a:r>
              <a:rPr lang="en-US" sz="1400" dirty="0">
                <a:effectLst/>
              </a:rPr>
              <a:t>. </a:t>
            </a:r>
            <a:r>
              <a:rPr lang="en-US" sz="1400" dirty="0">
                <a:effectLst/>
                <a:hlinkClick r:id="rId6"/>
              </a:rPr>
              <a:t>https://www.tradersmagazine.com/departments/commentary/top-5-bloomberg-terminal-hacks-to-help-traders-navigate-the-markets-from-home/</a:t>
            </a:r>
            <a:endParaRPr lang="en-US" sz="1400" dirty="0">
              <a:effectLst/>
            </a:endParaRPr>
          </a:p>
          <a:p>
            <a:pPr marL="0" indent="0">
              <a:buNone/>
            </a:pPr>
            <a:r>
              <a:rPr lang="en-US" sz="1400" dirty="0">
                <a:effectLst/>
              </a:rPr>
              <a:t>[26] </a:t>
            </a:r>
            <a:r>
              <a:rPr lang="en-US" sz="1400" i="1" dirty="0" err="1">
                <a:effectLst/>
              </a:rPr>
              <a:t>Backtest</a:t>
            </a:r>
            <a:r>
              <a:rPr lang="en-US" sz="1400" i="1" dirty="0">
                <a:effectLst/>
              </a:rPr>
              <a:t> example</a:t>
            </a:r>
            <a:r>
              <a:rPr lang="en-US" sz="1400" dirty="0">
                <a:effectLst/>
              </a:rPr>
              <a:t>. (n.d.). Retrieved February 27, 2024, from </a:t>
            </a:r>
            <a:r>
              <a:rPr lang="en-US" sz="1400" dirty="0">
                <a:effectLst/>
                <a:hlinkClick r:id="rId7"/>
              </a:rPr>
              <a:t>https://datagrid.lbl.gov/backtest/index.php</a:t>
            </a:r>
            <a:endParaRPr lang="en-US" sz="1400" dirty="0">
              <a:effectLst/>
            </a:endParaRPr>
          </a:p>
        </p:txBody>
      </p:sp>
      <p:sp>
        <p:nvSpPr>
          <p:cNvPr id="5" name="Slide Number Placeholder 4">
            <a:extLst>
              <a:ext uri="{FF2B5EF4-FFF2-40B4-BE49-F238E27FC236}">
                <a16:creationId xmlns:a16="http://schemas.microsoft.com/office/drawing/2014/main" id="{7ACF0830-B67B-4B52-2A53-686602E0A892}"/>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C7C2489B-4080-05C3-CE1B-38CB2C612F94}"/>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2975500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704008-1E30-4BA1-9979-8689CD999EB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64DB0-27A7-A6E8-0116-23A8366D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41DFB8-7BB4-5160-9854-B174C654D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952D3F-679B-67C1-CB63-843F1C059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E7B32DA-52EA-C2D7-245A-A7B4BB9FF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DAF6784-3F54-B66A-82C5-09C928E47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8361E-260C-159E-EDCE-49013AC8820C}"/>
              </a:ext>
            </a:extLst>
          </p:cNvPr>
          <p:cNvSpPr>
            <a:spLocks noGrp="1"/>
          </p:cNvSpPr>
          <p:nvPr>
            <p:ph type="title"/>
          </p:nvPr>
        </p:nvSpPr>
        <p:spPr>
          <a:xfrm>
            <a:off x="1371599" y="294538"/>
            <a:ext cx="9895951" cy="1033669"/>
          </a:xfrm>
        </p:spPr>
        <p:txBody>
          <a:bodyPr>
            <a:normAutofit/>
          </a:bodyPr>
          <a:lstStyle/>
          <a:p>
            <a:r>
              <a:rPr lang="en-US" sz="3700" dirty="0">
                <a:solidFill>
                  <a:srgbClr val="FFFFFF"/>
                </a:solidFill>
              </a:rPr>
              <a:t>Q &amp; A</a:t>
            </a:r>
          </a:p>
        </p:txBody>
      </p:sp>
      <p:sp>
        <p:nvSpPr>
          <p:cNvPr id="3" name="Content Placeholder 2">
            <a:extLst>
              <a:ext uri="{FF2B5EF4-FFF2-40B4-BE49-F238E27FC236}">
                <a16:creationId xmlns:a16="http://schemas.microsoft.com/office/drawing/2014/main" id="{B2E909BB-3EC0-82DF-870F-AF7BE84F41C1}"/>
              </a:ext>
            </a:extLst>
          </p:cNvPr>
          <p:cNvSpPr>
            <a:spLocks noGrp="1"/>
          </p:cNvSpPr>
          <p:nvPr>
            <p:ph idx="1"/>
          </p:nvPr>
        </p:nvSpPr>
        <p:spPr>
          <a:xfrm>
            <a:off x="1371599" y="2318197"/>
            <a:ext cx="9724031" cy="3683358"/>
          </a:xfrm>
        </p:spPr>
        <p:txBody>
          <a:bodyPr anchor="ctr">
            <a:normAutofit/>
          </a:bodyPr>
          <a:lstStyle/>
          <a:p>
            <a:r>
              <a:rPr lang="en-US" sz="2000" dirty="0"/>
              <a:t>Email:</a:t>
            </a:r>
          </a:p>
          <a:p>
            <a:pPr lvl="1"/>
            <a:r>
              <a:rPr lang="en-US" sz="1600" dirty="0">
                <a:hlinkClick r:id="rId2"/>
              </a:rPr>
              <a:t>thielm@cwu.edu</a:t>
            </a:r>
            <a:endParaRPr lang="en-US" sz="1600" dirty="0"/>
          </a:p>
          <a:p>
            <a:pPr lvl="1"/>
            <a:r>
              <a:rPr lang="en-US" sz="1600" dirty="0"/>
              <a:t>matt.thiel@outlook.com </a:t>
            </a:r>
          </a:p>
          <a:p>
            <a:r>
              <a:rPr lang="en-US" sz="2000" dirty="0"/>
              <a:t>LinkedIn:</a:t>
            </a:r>
          </a:p>
          <a:p>
            <a:pPr lvl="1"/>
            <a:r>
              <a:rPr lang="en-US" sz="1600" dirty="0"/>
              <a:t> Mathew Thiel: </a:t>
            </a:r>
            <a:r>
              <a:rPr lang="en-US" sz="1600" dirty="0">
                <a:hlinkClick r:id="rId3"/>
              </a:rPr>
              <a:t>https://www.linkedin.com/in/mathew-thiel-9ab339239/</a:t>
            </a:r>
            <a:endParaRPr lang="en-US" sz="1600" dirty="0"/>
          </a:p>
        </p:txBody>
      </p:sp>
      <p:sp>
        <p:nvSpPr>
          <p:cNvPr id="5" name="Slide Number Placeholder 4">
            <a:extLst>
              <a:ext uri="{FF2B5EF4-FFF2-40B4-BE49-F238E27FC236}">
                <a16:creationId xmlns:a16="http://schemas.microsoft.com/office/drawing/2014/main" id="{CE25A517-D435-0A9D-EDCA-C4D44C5C2935}"/>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29</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838259FB-6AD8-33E0-F489-C2865073BCF2}"/>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41650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D88A8-9399-0CB5-908C-49AC22F72159}"/>
              </a:ext>
            </a:extLst>
          </p:cNvPr>
          <p:cNvSpPr>
            <a:spLocks noGrp="1"/>
          </p:cNvSpPr>
          <p:nvPr>
            <p:ph type="title"/>
          </p:nvPr>
        </p:nvSpPr>
        <p:spPr>
          <a:xfrm>
            <a:off x="1371599" y="294538"/>
            <a:ext cx="9895951" cy="1033669"/>
          </a:xfrm>
        </p:spPr>
        <p:txBody>
          <a:bodyPr>
            <a:normAutofit/>
          </a:bodyPr>
          <a:lstStyle/>
          <a:p>
            <a:r>
              <a:rPr lang="en-US" sz="3400" dirty="0">
                <a:solidFill>
                  <a:srgbClr val="FFFFFF"/>
                </a:solidFill>
              </a:rPr>
              <a:t>Barriers to Entry in Quant Finance</a:t>
            </a:r>
          </a:p>
        </p:txBody>
      </p:sp>
      <p:sp>
        <p:nvSpPr>
          <p:cNvPr id="3" name="Content Placeholder 2">
            <a:extLst>
              <a:ext uri="{FF2B5EF4-FFF2-40B4-BE49-F238E27FC236}">
                <a16:creationId xmlns:a16="http://schemas.microsoft.com/office/drawing/2014/main" id="{D7CB1E9A-3B13-98CD-F706-3AD20904AB9E}"/>
              </a:ext>
            </a:extLst>
          </p:cNvPr>
          <p:cNvSpPr>
            <a:spLocks noGrp="1"/>
          </p:cNvSpPr>
          <p:nvPr>
            <p:ph idx="1"/>
          </p:nvPr>
        </p:nvSpPr>
        <p:spPr>
          <a:xfrm>
            <a:off x="1371600" y="2318197"/>
            <a:ext cx="5700200" cy="3683358"/>
          </a:xfrm>
        </p:spPr>
        <p:txBody>
          <a:bodyPr anchor="ctr">
            <a:normAutofit/>
          </a:bodyPr>
          <a:lstStyle/>
          <a:p>
            <a:r>
              <a:rPr lang="en-US" sz="1700" dirty="0">
                <a:effectLst/>
              </a:rPr>
              <a:t>Barriers to Entry for Individual Traders is quite high:</a:t>
            </a:r>
          </a:p>
          <a:p>
            <a:pPr lvl="1"/>
            <a:r>
              <a:rPr lang="en-US" sz="1700" dirty="0"/>
              <a:t>Most firms expect a minimum of a Master’s degree</a:t>
            </a:r>
          </a:p>
          <a:p>
            <a:pPr lvl="1"/>
            <a:r>
              <a:rPr lang="en-US" sz="1700" dirty="0"/>
              <a:t>Firms use proprietary, in-house software</a:t>
            </a:r>
          </a:p>
          <a:p>
            <a:pPr lvl="1"/>
            <a:r>
              <a:rPr lang="en-US" sz="1700" dirty="0"/>
              <a:t>Finance as a field is very secretive, as companies safeguard strategies</a:t>
            </a:r>
          </a:p>
          <a:p>
            <a:pPr lvl="1"/>
            <a:r>
              <a:rPr lang="en-US" sz="1700" dirty="0"/>
              <a:t>Infrastructure and data costs are high</a:t>
            </a:r>
          </a:p>
          <a:p>
            <a:r>
              <a:rPr lang="en-US" sz="1700" dirty="0"/>
              <a:t>Bloomberg terminal, industry standard for financial data, news and analytics is about ~$20,000 a year per user</a:t>
            </a:r>
            <a:endParaRPr lang="en-US" sz="1700" dirty="0">
              <a:effectLst/>
            </a:endParaRPr>
          </a:p>
        </p:txBody>
      </p:sp>
      <p:sp>
        <p:nvSpPr>
          <p:cNvPr id="5" name="Slide Number Placeholder 4">
            <a:extLst>
              <a:ext uri="{FF2B5EF4-FFF2-40B4-BE49-F238E27FC236}">
                <a16:creationId xmlns:a16="http://schemas.microsoft.com/office/drawing/2014/main" id="{BAB643B7-0069-11B0-C11B-331669042FC3}"/>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sp>
        <p:nvSpPr>
          <p:cNvPr id="4" name="Footer Placeholder 3">
            <a:extLst>
              <a:ext uri="{FF2B5EF4-FFF2-40B4-BE49-F238E27FC236}">
                <a16:creationId xmlns:a16="http://schemas.microsoft.com/office/drawing/2014/main" id="{93815652-9665-5B54-D514-D60C24DBFD87}"/>
              </a:ext>
            </a:extLst>
          </p:cNvPr>
          <p:cNvSpPr>
            <a:spLocks noGrp="1"/>
          </p:cNvSpPr>
          <p:nvPr>
            <p:ph type="ftr" sz="quarter" idx="11"/>
          </p:nvPr>
        </p:nvSpPr>
        <p:spPr/>
        <p:txBody>
          <a:bodyPr/>
          <a:lstStyle/>
          <a:p>
            <a:r>
              <a:rPr lang="en-US"/>
              <a:t>Quant Workflow: A Scientific Method for Finance</a:t>
            </a:r>
          </a:p>
        </p:txBody>
      </p:sp>
      <p:pic>
        <p:nvPicPr>
          <p:cNvPr id="7" name="Picture 6" descr="A screenshot of a computer screen&#10;&#10;Description automatically generated">
            <a:extLst>
              <a:ext uri="{FF2B5EF4-FFF2-40B4-BE49-F238E27FC236}">
                <a16:creationId xmlns:a16="http://schemas.microsoft.com/office/drawing/2014/main" id="{22CE67BE-5C58-F049-AE44-187D8B42EAFE}"/>
              </a:ext>
            </a:extLst>
          </p:cNvPr>
          <p:cNvPicPr>
            <a:picLocks noChangeAspect="1"/>
          </p:cNvPicPr>
          <p:nvPr/>
        </p:nvPicPr>
        <p:blipFill>
          <a:blip r:embed="rId2"/>
          <a:stretch>
            <a:fillRect/>
          </a:stretch>
        </p:blipFill>
        <p:spPr>
          <a:xfrm>
            <a:off x="7071800" y="2318197"/>
            <a:ext cx="4960737" cy="3267408"/>
          </a:xfrm>
          <a:prstGeom prst="rect">
            <a:avLst/>
          </a:prstGeom>
        </p:spPr>
      </p:pic>
      <p:sp>
        <p:nvSpPr>
          <p:cNvPr id="8" name="TextBox 7">
            <a:extLst>
              <a:ext uri="{FF2B5EF4-FFF2-40B4-BE49-F238E27FC236}">
                <a16:creationId xmlns:a16="http://schemas.microsoft.com/office/drawing/2014/main" id="{71BCDEA5-BCF7-8078-9849-F1AD57410012}"/>
              </a:ext>
            </a:extLst>
          </p:cNvPr>
          <p:cNvSpPr txBox="1"/>
          <p:nvPr/>
        </p:nvSpPr>
        <p:spPr>
          <a:xfrm>
            <a:off x="8153400" y="5655080"/>
            <a:ext cx="3391655" cy="276999"/>
          </a:xfrm>
          <a:prstGeom prst="rect">
            <a:avLst/>
          </a:prstGeom>
          <a:noFill/>
        </p:spPr>
        <p:txBody>
          <a:bodyPr wrap="square" rtlCol="0">
            <a:spAutoFit/>
          </a:bodyPr>
          <a:lstStyle/>
          <a:p>
            <a:r>
              <a:rPr lang="en-US" sz="1200" i="1" dirty="0"/>
              <a:t>Bloomberg Terminal example, sourced from [25]</a:t>
            </a:r>
          </a:p>
        </p:txBody>
      </p:sp>
    </p:spTree>
    <p:extLst>
      <p:ext uri="{BB962C8B-B14F-4D97-AF65-F5344CB8AC3E}">
        <p14:creationId xmlns:p14="http://schemas.microsoft.com/office/powerpoint/2010/main" val="127639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7E0D4-4F6D-D1D0-CFA7-C41023A94A5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Project Background</a:t>
            </a:r>
          </a:p>
        </p:txBody>
      </p:sp>
      <p:sp>
        <p:nvSpPr>
          <p:cNvPr id="3" name="Content Placeholder 2">
            <a:extLst>
              <a:ext uri="{FF2B5EF4-FFF2-40B4-BE49-F238E27FC236}">
                <a16:creationId xmlns:a16="http://schemas.microsoft.com/office/drawing/2014/main" id="{F0C8A57A-0CD2-1881-8D9D-870D0EF566DE}"/>
              </a:ext>
            </a:extLst>
          </p:cNvPr>
          <p:cNvSpPr>
            <a:spLocks noGrp="1"/>
          </p:cNvSpPr>
          <p:nvPr>
            <p:ph idx="1"/>
          </p:nvPr>
        </p:nvSpPr>
        <p:spPr>
          <a:xfrm>
            <a:off x="1371599" y="2318197"/>
            <a:ext cx="10109201" cy="3683358"/>
          </a:xfrm>
        </p:spPr>
        <p:txBody>
          <a:bodyPr anchor="ctr">
            <a:normAutofit/>
          </a:bodyPr>
          <a:lstStyle/>
          <a:p>
            <a:r>
              <a:rPr lang="en-US" sz="2000" dirty="0"/>
              <a:t>Self-learning Quantitative Finance for over 4 years</a:t>
            </a:r>
          </a:p>
          <a:p>
            <a:r>
              <a:rPr lang="en-US" sz="2000" dirty="0"/>
              <a:t>Very little professional tools available for up-and-coming Quants</a:t>
            </a:r>
          </a:p>
          <a:p>
            <a:r>
              <a:rPr lang="en-US" sz="2000" dirty="0"/>
              <a:t>Easy to create false, overfit models without the right workflow</a:t>
            </a:r>
          </a:p>
          <a:p>
            <a:r>
              <a:rPr lang="en-US" sz="2000" dirty="0"/>
              <a:t>This project aims to:</a:t>
            </a:r>
          </a:p>
          <a:p>
            <a:pPr lvl="1"/>
            <a:r>
              <a:rPr lang="en-US" sz="1600" dirty="0"/>
              <a:t>Provide an accessible framework for creating algorithmic trading strategies</a:t>
            </a:r>
          </a:p>
          <a:p>
            <a:pPr lvl="1"/>
            <a:r>
              <a:rPr lang="en-US" sz="1600" dirty="0"/>
              <a:t>Test using proper scientific methods free of bias</a:t>
            </a:r>
          </a:p>
          <a:p>
            <a:pPr lvl="1"/>
            <a:r>
              <a:rPr lang="en-US" sz="1600" dirty="0"/>
              <a:t>Reduce overfitting</a:t>
            </a:r>
          </a:p>
        </p:txBody>
      </p:sp>
      <p:sp>
        <p:nvSpPr>
          <p:cNvPr id="4" name="Footer Placeholder 3">
            <a:extLst>
              <a:ext uri="{FF2B5EF4-FFF2-40B4-BE49-F238E27FC236}">
                <a16:creationId xmlns:a16="http://schemas.microsoft.com/office/drawing/2014/main" id="{891A076D-B339-49D5-F558-923853F94777}"/>
              </a:ext>
            </a:extLst>
          </p:cNvPr>
          <p:cNvSpPr>
            <a:spLocks noGrp="1"/>
          </p:cNvSpPr>
          <p:nvPr>
            <p:ph type="ftr" sz="quarter" idx="11"/>
          </p:nvPr>
        </p:nvSpPr>
        <p:spPr/>
        <p:txBody>
          <a:bodyPr/>
          <a:lstStyle/>
          <a:p>
            <a:r>
              <a:rPr lang="en-US" dirty="0"/>
              <a:t>Quant Workflow: A Scientific Method for Finance</a:t>
            </a:r>
          </a:p>
        </p:txBody>
      </p:sp>
      <p:sp>
        <p:nvSpPr>
          <p:cNvPr id="5" name="Slide Number Placeholder 4">
            <a:extLst>
              <a:ext uri="{FF2B5EF4-FFF2-40B4-BE49-F238E27FC236}">
                <a16:creationId xmlns:a16="http://schemas.microsoft.com/office/drawing/2014/main" id="{D1DC4F93-06D0-6425-A4DA-9F5089A32BCA}"/>
              </a:ext>
            </a:extLst>
          </p:cNvPr>
          <p:cNvSpPr>
            <a:spLocks noGrp="1"/>
          </p:cNvSpPr>
          <p:nvPr>
            <p:ph type="sldNum" sz="quarter" idx="12"/>
          </p:nvPr>
        </p:nvSpPr>
        <p:spPr>
          <a:xfrm>
            <a:off x="9385422" y="6487710"/>
            <a:ext cx="2743200" cy="365125"/>
          </a:xfrm>
        </p:spPr>
        <p:txBody>
          <a:bodyPr/>
          <a:lstStyle/>
          <a:p>
            <a:fld id="{7F41F641-4BFF-2F48-8A87-D83CFBF167D5}" type="slidenum">
              <a:rPr lang="en-US" smtClean="0"/>
              <a:t>4</a:t>
            </a:fld>
            <a:endParaRPr lang="en-US" dirty="0"/>
          </a:p>
        </p:txBody>
      </p:sp>
    </p:spTree>
    <p:extLst>
      <p:ext uri="{BB962C8B-B14F-4D97-AF65-F5344CB8AC3E}">
        <p14:creationId xmlns:p14="http://schemas.microsoft.com/office/powerpoint/2010/main" val="176193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83416-2D11-C3CE-79FC-23D24A3ECB65}"/>
              </a:ext>
            </a:extLst>
          </p:cNvPr>
          <p:cNvSpPr>
            <a:spLocks noGrp="1"/>
          </p:cNvSpPr>
          <p:nvPr>
            <p:ph type="title"/>
          </p:nvPr>
        </p:nvSpPr>
        <p:spPr>
          <a:xfrm>
            <a:off x="1371599" y="294538"/>
            <a:ext cx="9895951" cy="1033669"/>
          </a:xfrm>
        </p:spPr>
        <p:txBody>
          <a:bodyPr>
            <a:normAutofit/>
          </a:bodyPr>
          <a:lstStyle/>
          <a:p>
            <a:r>
              <a:rPr lang="en-US" sz="4000" kern="1200" dirty="0">
                <a:solidFill>
                  <a:srgbClr val="FFFFFF"/>
                </a:solidFill>
                <a:latin typeface="+mj-lt"/>
                <a:ea typeface="+mj-ea"/>
                <a:cs typeface="+mj-cs"/>
              </a:rPr>
              <a:t>Secrecy in Finance (Renaissance Example)</a:t>
            </a:r>
            <a:endParaRPr lang="en-US" sz="4000" dirty="0">
              <a:solidFill>
                <a:srgbClr val="FFFFFF"/>
              </a:solidFill>
            </a:endParaRPr>
          </a:p>
        </p:txBody>
      </p:sp>
      <p:pic>
        <p:nvPicPr>
          <p:cNvPr id="7" name="Content Placeholder 6" descr="A screenshot of a computer&#10;&#10;Description automatically generated">
            <a:extLst>
              <a:ext uri="{FF2B5EF4-FFF2-40B4-BE49-F238E27FC236}">
                <a16:creationId xmlns:a16="http://schemas.microsoft.com/office/drawing/2014/main" id="{EC7A03A1-36E1-1EAF-794E-BD696B5D9FFA}"/>
              </a:ext>
            </a:extLst>
          </p:cNvPr>
          <p:cNvPicPr>
            <a:picLocks noGrp="1" noChangeAspect="1"/>
          </p:cNvPicPr>
          <p:nvPr>
            <p:ph idx="1"/>
          </p:nvPr>
        </p:nvPicPr>
        <p:blipFill>
          <a:blip r:embed="rId2"/>
          <a:stretch>
            <a:fillRect/>
          </a:stretch>
        </p:blipFill>
        <p:spPr>
          <a:xfrm>
            <a:off x="882697" y="1590741"/>
            <a:ext cx="10969166" cy="5267259"/>
          </a:xfrm>
        </p:spPr>
      </p:pic>
      <p:sp>
        <p:nvSpPr>
          <p:cNvPr id="5" name="Slide Number Placeholder 4">
            <a:extLst>
              <a:ext uri="{FF2B5EF4-FFF2-40B4-BE49-F238E27FC236}">
                <a16:creationId xmlns:a16="http://schemas.microsoft.com/office/drawing/2014/main" id="{6394B714-4A50-E9CE-099C-CEFE62F38BC3}"/>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
        <p:nvSpPr>
          <p:cNvPr id="3" name="Footer Placeholder 2">
            <a:extLst>
              <a:ext uri="{FF2B5EF4-FFF2-40B4-BE49-F238E27FC236}">
                <a16:creationId xmlns:a16="http://schemas.microsoft.com/office/drawing/2014/main" id="{C578644A-BC6E-823C-F6D2-5DF810E92217}"/>
              </a:ext>
            </a:extLst>
          </p:cNvPr>
          <p:cNvSpPr>
            <a:spLocks noGrp="1"/>
          </p:cNvSpPr>
          <p:nvPr>
            <p:ph type="ftr" sz="quarter" idx="11"/>
          </p:nvPr>
        </p:nvSpPr>
        <p:spPr/>
        <p:txBody>
          <a:bodyPr/>
          <a:lstStyle/>
          <a:p>
            <a:r>
              <a:rPr lang="en-US"/>
              <a:t>Quant Workflow: A Scientific Method for Finance</a:t>
            </a:r>
          </a:p>
        </p:txBody>
      </p:sp>
    </p:spTree>
    <p:extLst>
      <p:ext uri="{BB962C8B-B14F-4D97-AF65-F5344CB8AC3E}">
        <p14:creationId xmlns:p14="http://schemas.microsoft.com/office/powerpoint/2010/main" val="128483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2A0D58-CD45-5A94-5746-251466F5C7E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31EA25-4FE4-F4BA-9D6D-C24EF169C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6DC774-F2A7-8D42-B737-870C6C266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0BAD4-A964-7FE1-DFCC-CE7E8012C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D5DD82-AEF9-4C7B-A4F8-266F80C5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01F82B-DFA2-1B04-296C-8C84CB242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3E1B1A7-6394-C868-5CF0-6CBBAE93C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9B4F14F-E7B7-3C5B-5429-72B9DA1E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D84A82-A4F6-D26A-E3B4-EC1C7EEF875D}"/>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latin typeface="Cambria" panose="02040503050406030204" pitchFamily="18" charset="0"/>
                <a:ea typeface="Cambria" panose="02040503050406030204" pitchFamily="18" charset="0"/>
              </a:rPr>
              <a:t>Overfitting: One of The Biggest Problems in Finance</a:t>
            </a:r>
          </a:p>
        </p:txBody>
      </p:sp>
      <p:sp>
        <p:nvSpPr>
          <p:cNvPr id="22" name="Rectangle 21">
            <a:extLst>
              <a:ext uri="{FF2B5EF4-FFF2-40B4-BE49-F238E27FC236}">
                <a16:creationId xmlns:a16="http://schemas.microsoft.com/office/drawing/2014/main" id="{F0BB5F5C-B767-FAE0-44D1-C4761194B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141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94179-6301-F21A-516B-C78579A0212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Multiple testing and Overfitting</a:t>
            </a:r>
          </a:p>
        </p:txBody>
      </p:sp>
      <p:sp>
        <p:nvSpPr>
          <p:cNvPr id="3" name="Content Placeholder 2">
            <a:extLst>
              <a:ext uri="{FF2B5EF4-FFF2-40B4-BE49-F238E27FC236}">
                <a16:creationId xmlns:a16="http://schemas.microsoft.com/office/drawing/2014/main" id="{A8B34908-EDB2-FE7B-7090-8AD3D403F6C9}"/>
              </a:ext>
            </a:extLst>
          </p:cNvPr>
          <p:cNvSpPr>
            <a:spLocks noGrp="1"/>
          </p:cNvSpPr>
          <p:nvPr>
            <p:ph idx="1"/>
          </p:nvPr>
        </p:nvSpPr>
        <p:spPr>
          <a:xfrm>
            <a:off x="1371600" y="1891970"/>
            <a:ext cx="6396274" cy="4472615"/>
          </a:xfrm>
        </p:spPr>
        <p:txBody>
          <a:bodyPr anchor="ctr">
            <a:normAutofit/>
          </a:bodyPr>
          <a:lstStyle/>
          <a:p>
            <a:r>
              <a:rPr lang="en-US" sz="2000" dirty="0">
                <a:effectLst/>
              </a:rPr>
              <a:t>Two common issues with finance are that [10]:</a:t>
            </a:r>
          </a:p>
          <a:p>
            <a:pPr lvl="1"/>
            <a:r>
              <a:rPr lang="en-US" sz="2000" dirty="0">
                <a:effectLst/>
              </a:rPr>
              <a:t>Research is not reproducible</a:t>
            </a:r>
          </a:p>
          <a:p>
            <a:pPr lvl="1"/>
            <a:r>
              <a:rPr lang="en-US" sz="2000" dirty="0"/>
              <a:t>Selection bias commonly occurs under multiple testing</a:t>
            </a:r>
          </a:p>
          <a:p>
            <a:r>
              <a:rPr lang="en-US" sz="2000" dirty="0"/>
              <a:t>Overfitting occurs when a model is fit too strictly on a dataset and doesn’t perform well out of sample.</a:t>
            </a:r>
          </a:p>
          <a:p>
            <a:r>
              <a:rPr lang="en-US" sz="2000" dirty="0"/>
              <a:t>The more times a strategy is </a:t>
            </a:r>
            <a:r>
              <a:rPr lang="en-US" sz="2000" dirty="0" err="1"/>
              <a:t>backtested</a:t>
            </a:r>
            <a:r>
              <a:rPr lang="en-US" sz="2000" dirty="0"/>
              <a:t>, the more likely it is to be overfit [14]</a:t>
            </a:r>
          </a:p>
          <a:p>
            <a:r>
              <a:rPr lang="en-US" sz="2000" dirty="0"/>
              <a:t>Most academic studies report in-sample statistics, and claimed findings are likely false [14]</a:t>
            </a:r>
          </a:p>
        </p:txBody>
      </p:sp>
      <p:sp>
        <p:nvSpPr>
          <p:cNvPr id="5" name="Slide Number Placeholder 4">
            <a:extLst>
              <a:ext uri="{FF2B5EF4-FFF2-40B4-BE49-F238E27FC236}">
                <a16:creationId xmlns:a16="http://schemas.microsoft.com/office/drawing/2014/main" id="{745BE2AE-3291-AFC3-8DAA-9101EA3B053C}"/>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pic>
        <p:nvPicPr>
          <p:cNvPr id="6" name="Picture 5" descr="A graph of a stock market&#10;&#10;Description automatically generated">
            <a:extLst>
              <a:ext uri="{FF2B5EF4-FFF2-40B4-BE49-F238E27FC236}">
                <a16:creationId xmlns:a16="http://schemas.microsoft.com/office/drawing/2014/main" id="{6C9D8BA6-B2C1-EFFD-FAA2-041EBAB84AF4}"/>
              </a:ext>
            </a:extLst>
          </p:cNvPr>
          <p:cNvPicPr>
            <a:picLocks noChangeAspect="1"/>
          </p:cNvPicPr>
          <p:nvPr/>
        </p:nvPicPr>
        <p:blipFill>
          <a:blip r:embed="rId2"/>
          <a:stretch>
            <a:fillRect/>
          </a:stretch>
        </p:blipFill>
        <p:spPr>
          <a:xfrm>
            <a:off x="8315296" y="1590741"/>
            <a:ext cx="3329148" cy="2663319"/>
          </a:xfrm>
          <a:prstGeom prst="rect">
            <a:avLst/>
          </a:prstGeom>
        </p:spPr>
      </p:pic>
      <p:pic>
        <p:nvPicPr>
          <p:cNvPr id="7" name="Picture 6" descr="A graph showing the end of the stock market&#10;&#10;Description automatically generated">
            <a:extLst>
              <a:ext uri="{FF2B5EF4-FFF2-40B4-BE49-F238E27FC236}">
                <a16:creationId xmlns:a16="http://schemas.microsoft.com/office/drawing/2014/main" id="{E0DCDF49-5321-03F2-E267-6120D357B2EE}"/>
              </a:ext>
            </a:extLst>
          </p:cNvPr>
          <p:cNvPicPr>
            <a:picLocks noChangeAspect="1"/>
          </p:cNvPicPr>
          <p:nvPr/>
        </p:nvPicPr>
        <p:blipFill>
          <a:blip r:embed="rId3"/>
          <a:stretch>
            <a:fillRect/>
          </a:stretch>
        </p:blipFill>
        <p:spPr>
          <a:xfrm>
            <a:off x="8227225" y="4032217"/>
            <a:ext cx="3579250" cy="2621801"/>
          </a:xfrm>
          <a:prstGeom prst="rect">
            <a:avLst/>
          </a:prstGeom>
        </p:spPr>
      </p:pic>
      <p:sp>
        <p:nvSpPr>
          <p:cNvPr id="4" name="Footer Placeholder 3">
            <a:extLst>
              <a:ext uri="{FF2B5EF4-FFF2-40B4-BE49-F238E27FC236}">
                <a16:creationId xmlns:a16="http://schemas.microsoft.com/office/drawing/2014/main" id="{E4CEAC5A-4B93-BD5C-915C-C94BC9D41BAD}"/>
              </a:ext>
            </a:extLst>
          </p:cNvPr>
          <p:cNvSpPr>
            <a:spLocks noGrp="1"/>
          </p:cNvSpPr>
          <p:nvPr>
            <p:ph type="ftr" sz="quarter" idx="11"/>
          </p:nvPr>
        </p:nvSpPr>
        <p:spPr/>
        <p:txBody>
          <a:bodyPr/>
          <a:lstStyle/>
          <a:p>
            <a:r>
              <a:rPr lang="en-US"/>
              <a:t>Quant Workflow: A Scientific Method for Finance</a:t>
            </a:r>
          </a:p>
        </p:txBody>
      </p:sp>
      <p:sp>
        <p:nvSpPr>
          <p:cNvPr id="8" name="TextBox 7">
            <a:extLst>
              <a:ext uri="{FF2B5EF4-FFF2-40B4-BE49-F238E27FC236}">
                <a16:creationId xmlns:a16="http://schemas.microsoft.com/office/drawing/2014/main" id="{8BC948E3-9C56-8BDB-CB43-F334C53AAC51}"/>
              </a:ext>
            </a:extLst>
          </p:cNvPr>
          <p:cNvSpPr txBox="1"/>
          <p:nvPr/>
        </p:nvSpPr>
        <p:spPr>
          <a:xfrm>
            <a:off x="8153400" y="6442502"/>
            <a:ext cx="3653075" cy="415498"/>
          </a:xfrm>
          <a:prstGeom prst="rect">
            <a:avLst/>
          </a:prstGeom>
          <a:noFill/>
        </p:spPr>
        <p:txBody>
          <a:bodyPr wrap="square" rtlCol="0">
            <a:spAutoFit/>
          </a:bodyPr>
          <a:lstStyle/>
          <a:p>
            <a:r>
              <a:rPr lang="en-US" sz="1050" i="1" dirty="0"/>
              <a:t>Figure 8: An out of sample test (top) versus an in-sample test of the same strategy (bottom), sourced from [26]</a:t>
            </a:r>
          </a:p>
        </p:txBody>
      </p:sp>
    </p:spTree>
    <p:extLst>
      <p:ext uri="{BB962C8B-B14F-4D97-AF65-F5344CB8AC3E}">
        <p14:creationId xmlns:p14="http://schemas.microsoft.com/office/powerpoint/2010/main" val="276784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3422F8-1762-0887-EEA2-33F14953A2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6C5E6E-FF7A-CBDA-BE62-FA7B82D62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44D847-3EC1-F2BB-1E3E-6692669F8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4D13B-453C-DFAD-7406-42AA668BE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0FCC-4FEA-41C9-712E-E358E9F23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DCF9313-AF71-A47A-F053-5FD234CF2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01E5258-5B05-A687-4DE1-D4EEE621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C00BB80-5540-8257-399D-C05D7188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2E7DB1-689B-241D-D916-1552382C88B2}"/>
              </a:ext>
            </a:extLst>
          </p:cNvPr>
          <p:cNvSpPr>
            <a:spLocks noGrp="1"/>
          </p:cNvSpPr>
          <p:nvPr>
            <p:ph type="ctrTitle"/>
          </p:nvPr>
        </p:nvSpPr>
        <p:spPr>
          <a:xfrm>
            <a:off x="4162567" y="818984"/>
            <a:ext cx="6714699" cy="3178689"/>
          </a:xfrm>
        </p:spPr>
        <p:txBody>
          <a:bodyPr>
            <a:normAutofit/>
          </a:bodyPr>
          <a:lstStyle/>
          <a:p>
            <a:pPr algn="l"/>
            <a:r>
              <a:rPr lang="en-US" sz="4800" dirty="0">
                <a:solidFill>
                  <a:srgbClr val="FFFFFF"/>
                </a:solidFill>
                <a:latin typeface="Cambria" panose="02040503050406030204" pitchFamily="18" charset="0"/>
                <a:ea typeface="Cambria" panose="02040503050406030204" pitchFamily="18" charset="0"/>
              </a:rPr>
              <a:t>Workflow Methods</a:t>
            </a:r>
          </a:p>
        </p:txBody>
      </p:sp>
      <p:sp>
        <p:nvSpPr>
          <p:cNvPr id="22" name="Rectangle 21">
            <a:extLst>
              <a:ext uri="{FF2B5EF4-FFF2-40B4-BE49-F238E27FC236}">
                <a16:creationId xmlns:a16="http://schemas.microsoft.com/office/drawing/2014/main" id="{F8F79432-E228-8508-D4B4-212BB4D97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43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9F97B0-7429-09C1-86A3-DB42D6F4468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A309A7-AC9F-E198-734E-7CD097724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57EFAC-0E0C-C016-644E-9D8CC507B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B5EEB-E87C-AD23-4FD0-CCE2BB699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CFF214-9E00-639D-0FAC-D9B2D00F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2F264F-9198-6B36-D47C-1EBBDF308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340222-1F4E-6F31-055F-0927E23C1EA9}"/>
              </a:ext>
            </a:extLst>
          </p:cNvPr>
          <p:cNvSpPr>
            <a:spLocks noGrp="1"/>
          </p:cNvSpPr>
          <p:nvPr>
            <p:ph type="title"/>
          </p:nvPr>
        </p:nvSpPr>
        <p:spPr>
          <a:xfrm>
            <a:off x="1371599" y="294538"/>
            <a:ext cx="9895951" cy="1033669"/>
          </a:xfrm>
        </p:spPr>
        <p:txBody>
          <a:bodyPr>
            <a:normAutofit/>
          </a:bodyPr>
          <a:lstStyle/>
          <a:p>
            <a:r>
              <a:rPr lang="en-US" sz="4000" kern="1200" dirty="0">
                <a:solidFill>
                  <a:srgbClr val="FFFFFF"/>
                </a:solidFill>
                <a:latin typeface="+mj-lt"/>
                <a:ea typeface="+mj-ea"/>
                <a:cs typeface="+mj-cs"/>
              </a:rPr>
              <a:t>Workflow Overview</a:t>
            </a:r>
            <a:endParaRPr lang="en-US" sz="4000" dirty="0">
              <a:solidFill>
                <a:srgbClr val="FFFFFF"/>
              </a:solidFill>
            </a:endParaRPr>
          </a:p>
        </p:txBody>
      </p:sp>
      <p:pic>
        <p:nvPicPr>
          <p:cNvPr id="7" name="Content Placeholder 6">
            <a:extLst>
              <a:ext uri="{FF2B5EF4-FFF2-40B4-BE49-F238E27FC236}">
                <a16:creationId xmlns:a16="http://schemas.microsoft.com/office/drawing/2014/main" id="{BFA2154D-0985-BB66-9566-84EFD544D118}"/>
              </a:ext>
            </a:extLst>
          </p:cNvPr>
          <p:cNvPicPr>
            <a:picLocks noGrp="1" noChangeAspect="1"/>
          </p:cNvPicPr>
          <p:nvPr>
            <p:ph idx="1"/>
          </p:nvPr>
        </p:nvPicPr>
        <p:blipFill>
          <a:blip r:embed="rId2"/>
          <a:srcRect/>
          <a:stretch/>
        </p:blipFill>
        <p:spPr>
          <a:xfrm>
            <a:off x="834991" y="1587396"/>
            <a:ext cx="10969166" cy="5267259"/>
          </a:xfrm>
        </p:spPr>
      </p:pic>
      <p:sp>
        <p:nvSpPr>
          <p:cNvPr id="5" name="Slide Number Placeholder 4">
            <a:extLst>
              <a:ext uri="{FF2B5EF4-FFF2-40B4-BE49-F238E27FC236}">
                <a16:creationId xmlns:a16="http://schemas.microsoft.com/office/drawing/2014/main" id="{DE0B5527-CC89-692D-62D2-298F03156CDA}"/>
              </a:ext>
            </a:extLst>
          </p:cNvPr>
          <p:cNvSpPr>
            <a:spLocks noGrp="1"/>
          </p:cNvSpPr>
          <p:nvPr>
            <p:ph type="sldNum" sz="quarter" idx="12"/>
          </p:nvPr>
        </p:nvSpPr>
        <p:spPr>
          <a:xfrm>
            <a:off x="11704320" y="6455431"/>
            <a:ext cx="445913" cy="365125"/>
          </a:xfrm>
        </p:spPr>
        <p:txBody>
          <a:bodyPr>
            <a:normAutofit/>
          </a:bodyPr>
          <a:lstStyle/>
          <a:p>
            <a:pPr>
              <a:spcAft>
                <a:spcPts val="600"/>
              </a:spcAft>
            </a:pPr>
            <a:fld id="{7F41F641-4BFF-2F48-8A87-D83CFBF167D5}"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spTree>
    <p:extLst>
      <p:ext uri="{BB962C8B-B14F-4D97-AF65-F5344CB8AC3E}">
        <p14:creationId xmlns:p14="http://schemas.microsoft.com/office/powerpoint/2010/main" val="44800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5936</TotalTime>
  <Words>2680</Words>
  <Application>Microsoft Office PowerPoint</Application>
  <PresentationFormat>Widescreen</PresentationFormat>
  <Paragraphs>200</Paragraphs>
  <Slides>29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Cambria</vt:lpstr>
      <vt:lpstr>Cambria Math</vt:lpstr>
      <vt:lpstr>CMMI10</vt:lpstr>
      <vt:lpstr>CMR10</vt:lpstr>
      <vt:lpstr>CMR7</vt:lpstr>
      <vt:lpstr>CMSY10</vt:lpstr>
      <vt:lpstr>Office Theme</vt:lpstr>
      <vt:lpstr>Quant Workflow: A Scientific Method for Algorithmic Finance</vt:lpstr>
      <vt:lpstr>What is Quant Finance?</vt:lpstr>
      <vt:lpstr>Barriers to Entry in Quant Finance</vt:lpstr>
      <vt:lpstr>Project Background</vt:lpstr>
      <vt:lpstr>Secrecy in Finance (Renaissance Example)</vt:lpstr>
      <vt:lpstr>Overfitting: One of The Biggest Problems in Finance</vt:lpstr>
      <vt:lpstr>Multiple testing and Overfitting</vt:lpstr>
      <vt:lpstr>Workflow Methods</vt:lpstr>
      <vt:lpstr>Workflow Overview</vt:lpstr>
      <vt:lpstr>Data Preparation</vt:lpstr>
      <vt:lpstr>Financial Data and Fat Tails</vt:lpstr>
      <vt:lpstr>Sample Inconsistency</vt:lpstr>
      <vt:lpstr>Advantages of Transaction-Based Sampling</vt:lpstr>
      <vt:lpstr>Features &amp; Labeling</vt:lpstr>
      <vt:lpstr>Fractional Differencing</vt:lpstr>
      <vt:lpstr>Labeling Observations</vt:lpstr>
      <vt:lpstr>Sample Weights</vt:lpstr>
      <vt:lpstr>Evaluation &amp; Testing</vt:lpstr>
      <vt:lpstr>Cross Validation: Purge and Embargo</vt:lpstr>
      <vt:lpstr>Combinatorial Purged K-Fold Cross Valiation (CPCV) as a Backtesting Tool</vt:lpstr>
      <vt:lpstr>Preliminary Results</vt:lpstr>
      <vt:lpstr>Test Strategy: SMA Cross</vt:lpstr>
      <vt:lpstr>CPCV Backtest Results</vt:lpstr>
      <vt:lpstr>Final Validation Test Results: Base Strategy</vt:lpstr>
      <vt:lpstr>Final Validation Test Results: Quant Workflow</vt:lpstr>
      <vt:lpstr>References</vt:lpstr>
      <vt:lpstr>References Cont.</vt:lpstr>
      <vt:lpstr>Image References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 Workflow: A Scientific Method for Finance</dc:title>
  <dc:creator>Mathew Thiel</dc:creator>
  <cp:lastModifiedBy>Mathew Thiel</cp:lastModifiedBy>
  <cp:revision>16</cp:revision>
  <dcterms:created xsi:type="dcterms:W3CDTF">2024-02-25T17:04:25Z</dcterms:created>
  <dcterms:modified xsi:type="dcterms:W3CDTF">2024-03-28T09:03:59Z</dcterms:modified>
</cp:coreProperties>
</file>