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9" r:id="rId4"/>
    <p:sldId id="258" r:id="rId5"/>
    <p:sldId id="262" r:id="rId6"/>
    <p:sldId id="288" r:id="rId7"/>
    <p:sldId id="260" r:id="rId8"/>
    <p:sldId id="270" r:id="rId9"/>
    <p:sldId id="282" r:id="rId10"/>
    <p:sldId id="286" r:id="rId11"/>
    <p:sldId id="273" r:id="rId12"/>
    <p:sldId id="291" r:id="rId13"/>
    <p:sldId id="292" r:id="rId14"/>
    <p:sldId id="272" r:id="rId15"/>
    <p:sldId id="263" r:id="rId16"/>
    <p:sldId id="284" r:id="rId17"/>
    <p:sldId id="290" r:id="rId18"/>
    <p:sldId id="264" r:id="rId19"/>
    <p:sldId id="265" r:id="rId20"/>
    <p:sldId id="287" r:id="rId21"/>
    <p:sldId id="280" r:id="rId22"/>
    <p:sldId id="261" r:id="rId23"/>
    <p:sldId id="266" r:id="rId24"/>
    <p:sldId id="268" r:id="rId25"/>
    <p:sldId id="281" r:id="rId26"/>
    <p:sldId id="283" r:id="rId27"/>
    <p:sldId id="276" r:id="rId28"/>
    <p:sldId id="285"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92832" autoAdjust="0"/>
  </p:normalViewPr>
  <p:slideViewPr>
    <p:cSldViewPr snapToGrid="0">
      <p:cViewPr varScale="1">
        <p:scale>
          <a:sx n="106" d="100"/>
          <a:sy n="106" d="100"/>
        </p:scale>
        <p:origin x="9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59A81-7984-41B1-B44D-1557D5F4D045}"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4130C-EB7D-4668-A57F-D31C8EF54033}" type="slidenum">
              <a:rPr lang="en-US" smtClean="0"/>
              <a:t>‹#›</a:t>
            </a:fld>
            <a:endParaRPr lang="en-US"/>
          </a:p>
        </p:txBody>
      </p:sp>
    </p:spTree>
    <p:extLst>
      <p:ext uri="{BB962C8B-B14F-4D97-AF65-F5344CB8AC3E}">
        <p14:creationId xmlns:p14="http://schemas.microsoft.com/office/powerpoint/2010/main" val="1877603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B4130C-EB7D-4668-A57F-D31C8EF54033}" type="slidenum">
              <a:rPr lang="en-US" smtClean="0"/>
              <a:t>1</a:t>
            </a:fld>
            <a:endParaRPr lang="en-US"/>
          </a:p>
        </p:txBody>
      </p:sp>
    </p:spTree>
    <p:extLst>
      <p:ext uri="{BB962C8B-B14F-4D97-AF65-F5344CB8AC3E}">
        <p14:creationId xmlns:p14="http://schemas.microsoft.com/office/powerpoint/2010/main" val="3432097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Give plot at number of ticks in each bar during the day for one day</a:t>
            </a:r>
          </a:p>
          <a:p>
            <a:endParaRPr lang="en-US" dirty="0"/>
          </a:p>
        </p:txBody>
      </p:sp>
      <p:sp>
        <p:nvSpPr>
          <p:cNvPr id="4" name="Slide Number Placeholder 3"/>
          <p:cNvSpPr>
            <a:spLocks noGrp="1"/>
          </p:cNvSpPr>
          <p:nvPr>
            <p:ph type="sldNum" sz="quarter" idx="5"/>
          </p:nvPr>
        </p:nvSpPr>
        <p:spPr/>
        <p:txBody>
          <a:bodyPr/>
          <a:lstStyle/>
          <a:p>
            <a:fld id="{1CB4130C-EB7D-4668-A57F-D31C8EF54033}" type="slidenum">
              <a:rPr lang="en-US" smtClean="0"/>
              <a:t>14</a:t>
            </a:fld>
            <a:endParaRPr lang="en-US"/>
          </a:p>
        </p:txBody>
      </p:sp>
    </p:spTree>
    <p:extLst>
      <p:ext uri="{BB962C8B-B14F-4D97-AF65-F5344CB8AC3E}">
        <p14:creationId xmlns:p14="http://schemas.microsoft.com/office/powerpoint/2010/main" val="24436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we tried to combat overlap by only labeling when the prediction horizon passes the previous label, the minimum allowed unique data for each label would be restricted to the largest feature aggregation window.</a:t>
            </a:r>
          </a:p>
          <a:p>
            <a:r>
              <a:rPr lang="en-US" sz="1200" dirty="0"/>
              <a:t>For example, if monthly volatility was used as a feature, only one label could be produced per month.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not very realistic in finance, so overlap should be allowed but corrected for with sample weights.</a:t>
            </a:r>
          </a:p>
          <a:p>
            <a:endParaRPr lang="en-US" sz="1200" dirty="0"/>
          </a:p>
          <a:p>
            <a:endParaRPr lang="en-US" dirty="0"/>
          </a:p>
        </p:txBody>
      </p:sp>
      <p:sp>
        <p:nvSpPr>
          <p:cNvPr id="4" name="Slide Number Placeholder 3"/>
          <p:cNvSpPr>
            <a:spLocks noGrp="1"/>
          </p:cNvSpPr>
          <p:nvPr>
            <p:ph type="sldNum" sz="quarter" idx="5"/>
          </p:nvPr>
        </p:nvSpPr>
        <p:spPr/>
        <p:txBody>
          <a:bodyPr/>
          <a:lstStyle/>
          <a:p>
            <a:fld id="{1CB4130C-EB7D-4668-A57F-D31C8EF54033}" type="slidenum">
              <a:rPr lang="en-US" smtClean="0"/>
              <a:t>21</a:t>
            </a:fld>
            <a:endParaRPr lang="en-US"/>
          </a:p>
        </p:txBody>
      </p:sp>
    </p:spTree>
    <p:extLst>
      <p:ext uri="{BB962C8B-B14F-4D97-AF65-F5344CB8AC3E}">
        <p14:creationId xmlns:p14="http://schemas.microsoft.com/office/powerpoint/2010/main" val="3758518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924F-AD89-0AC3-9AAC-C3AF914A93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9E519C-C670-ECBB-2FF8-F6F51AE85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C659DE-EB0D-6AE4-42F6-19146DCD05F6}"/>
              </a:ext>
            </a:extLst>
          </p:cNvPr>
          <p:cNvSpPr>
            <a:spLocks noGrp="1"/>
          </p:cNvSpPr>
          <p:nvPr>
            <p:ph type="dt" sz="half" idx="10"/>
          </p:nvPr>
        </p:nvSpPr>
        <p:spPr/>
        <p:txBody>
          <a:bodyPr/>
          <a:lstStyle/>
          <a:p>
            <a:fld id="{75A4943C-BE25-4C36-950A-E377FABBEAC5}" type="datetime1">
              <a:rPr lang="en-US" smtClean="0"/>
              <a:t>2/27/2024</a:t>
            </a:fld>
            <a:endParaRPr lang="en-US"/>
          </a:p>
        </p:txBody>
      </p:sp>
      <p:sp>
        <p:nvSpPr>
          <p:cNvPr id="5" name="Footer Placeholder 4">
            <a:extLst>
              <a:ext uri="{FF2B5EF4-FFF2-40B4-BE49-F238E27FC236}">
                <a16:creationId xmlns:a16="http://schemas.microsoft.com/office/drawing/2014/main" id="{BC67AA6E-5E81-2BA5-DCFD-07DB8D2D5476}"/>
              </a:ext>
            </a:extLst>
          </p:cNvPr>
          <p:cNvSpPr>
            <a:spLocks noGrp="1"/>
          </p:cNvSpPr>
          <p:nvPr>
            <p:ph type="ftr" sz="quarter" idx="11"/>
          </p:nvPr>
        </p:nvSpPr>
        <p:spPr/>
        <p:txBody>
          <a:bodyPr/>
          <a:lstStyle/>
          <a:p>
            <a:r>
              <a:rPr lang="en-US"/>
              <a:t>Quant Workflow: A Scientific Method for Finance</a:t>
            </a:r>
          </a:p>
        </p:txBody>
      </p:sp>
      <p:sp>
        <p:nvSpPr>
          <p:cNvPr id="6" name="Slide Number Placeholder 5">
            <a:extLst>
              <a:ext uri="{FF2B5EF4-FFF2-40B4-BE49-F238E27FC236}">
                <a16:creationId xmlns:a16="http://schemas.microsoft.com/office/drawing/2014/main" id="{76064D19-BBBF-EE1A-1EC1-FBC773AA4ACB}"/>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128714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2DAB-DCE8-8838-F0D4-E927476AC2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43A9C6-2889-F759-230C-4034875F0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41090-AC4A-2171-D0C6-0C4BA13B0C8A}"/>
              </a:ext>
            </a:extLst>
          </p:cNvPr>
          <p:cNvSpPr>
            <a:spLocks noGrp="1"/>
          </p:cNvSpPr>
          <p:nvPr>
            <p:ph type="dt" sz="half" idx="10"/>
          </p:nvPr>
        </p:nvSpPr>
        <p:spPr/>
        <p:txBody>
          <a:bodyPr/>
          <a:lstStyle/>
          <a:p>
            <a:fld id="{8248C605-0942-449E-8368-38496048B883}" type="datetime1">
              <a:rPr lang="en-US" smtClean="0"/>
              <a:t>2/27/2024</a:t>
            </a:fld>
            <a:endParaRPr lang="en-US"/>
          </a:p>
        </p:txBody>
      </p:sp>
      <p:sp>
        <p:nvSpPr>
          <p:cNvPr id="5" name="Footer Placeholder 4">
            <a:extLst>
              <a:ext uri="{FF2B5EF4-FFF2-40B4-BE49-F238E27FC236}">
                <a16:creationId xmlns:a16="http://schemas.microsoft.com/office/drawing/2014/main" id="{752A7D65-54B9-5579-6FEF-324A1B3240D5}"/>
              </a:ext>
            </a:extLst>
          </p:cNvPr>
          <p:cNvSpPr>
            <a:spLocks noGrp="1"/>
          </p:cNvSpPr>
          <p:nvPr>
            <p:ph type="ftr" sz="quarter" idx="11"/>
          </p:nvPr>
        </p:nvSpPr>
        <p:spPr/>
        <p:txBody>
          <a:bodyPr/>
          <a:lstStyle/>
          <a:p>
            <a:r>
              <a:rPr lang="en-US"/>
              <a:t>Quant Workflow: A Scientific Method for Finance</a:t>
            </a:r>
          </a:p>
        </p:txBody>
      </p:sp>
      <p:sp>
        <p:nvSpPr>
          <p:cNvPr id="6" name="Slide Number Placeholder 5">
            <a:extLst>
              <a:ext uri="{FF2B5EF4-FFF2-40B4-BE49-F238E27FC236}">
                <a16:creationId xmlns:a16="http://schemas.microsoft.com/office/drawing/2014/main" id="{68C9B8D4-3983-7D65-5848-F5847107F934}"/>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269244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0715D-B035-DEC9-B3BE-4E6F29312F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8FC8E-FB5C-535E-ED56-B76EDED480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D2C37-9F5A-FD0F-17BD-00D51B1145EA}"/>
              </a:ext>
            </a:extLst>
          </p:cNvPr>
          <p:cNvSpPr>
            <a:spLocks noGrp="1"/>
          </p:cNvSpPr>
          <p:nvPr>
            <p:ph type="dt" sz="half" idx="10"/>
          </p:nvPr>
        </p:nvSpPr>
        <p:spPr/>
        <p:txBody>
          <a:bodyPr/>
          <a:lstStyle/>
          <a:p>
            <a:fld id="{D65178D8-2C6E-4926-A5F0-547806A465CF}" type="datetime1">
              <a:rPr lang="en-US" smtClean="0"/>
              <a:t>2/27/2024</a:t>
            </a:fld>
            <a:endParaRPr lang="en-US"/>
          </a:p>
        </p:txBody>
      </p:sp>
      <p:sp>
        <p:nvSpPr>
          <p:cNvPr id="5" name="Footer Placeholder 4">
            <a:extLst>
              <a:ext uri="{FF2B5EF4-FFF2-40B4-BE49-F238E27FC236}">
                <a16:creationId xmlns:a16="http://schemas.microsoft.com/office/drawing/2014/main" id="{D2F38E07-F50F-1340-1717-D7613EF1857D}"/>
              </a:ext>
            </a:extLst>
          </p:cNvPr>
          <p:cNvSpPr>
            <a:spLocks noGrp="1"/>
          </p:cNvSpPr>
          <p:nvPr>
            <p:ph type="ftr" sz="quarter" idx="11"/>
          </p:nvPr>
        </p:nvSpPr>
        <p:spPr/>
        <p:txBody>
          <a:bodyPr/>
          <a:lstStyle/>
          <a:p>
            <a:r>
              <a:rPr lang="en-US"/>
              <a:t>Quant Workflow: A Scientific Method for Finance</a:t>
            </a:r>
          </a:p>
        </p:txBody>
      </p:sp>
      <p:sp>
        <p:nvSpPr>
          <p:cNvPr id="6" name="Slide Number Placeholder 5">
            <a:extLst>
              <a:ext uri="{FF2B5EF4-FFF2-40B4-BE49-F238E27FC236}">
                <a16:creationId xmlns:a16="http://schemas.microsoft.com/office/drawing/2014/main" id="{04C46148-AA6E-3D1B-04D2-7D5846D74F3B}"/>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346832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9783-00B9-808A-8640-0FA160A9F4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A6CF8E-693D-5981-1DBA-3B6E2F77B775}"/>
              </a:ext>
            </a:extLst>
          </p:cNvPr>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A41E5CD-DF8F-9135-85F3-6FEC6B386CFF}"/>
              </a:ext>
            </a:extLst>
          </p:cNvPr>
          <p:cNvSpPr>
            <a:spLocks noGrp="1"/>
          </p:cNvSpPr>
          <p:nvPr>
            <p:ph type="dt" sz="half" idx="10"/>
          </p:nvPr>
        </p:nvSpPr>
        <p:spPr/>
        <p:txBody>
          <a:bodyPr/>
          <a:lstStyle/>
          <a:p>
            <a:fld id="{CD60D38B-288A-45E2-840E-C0FBB6CAD013}" type="datetime1">
              <a:rPr lang="en-US" smtClean="0"/>
              <a:t>2/27/2024</a:t>
            </a:fld>
            <a:endParaRPr lang="en-US"/>
          </a:p>
        </p:txBody>
      </p:sp>
      <p:sp>
        <p:nvSpPr>
          <p:cNvPr id="5" name="Footer Placeholder 4">
            <a:extLst>
              <a:ext uri="{FF2B5EF4-FFF2-40B4-BE49-F238E27FC236}">
                <a16:creationId xmlns:a16="http://schemas.microsoft.com/office/drawing/2014/main" id="{3C1D7EC6-FC09-FCE7-9B9C-D3E91BE3D8FC}"/>
              </a:ext>
            </a:extLst>
          </p:cNvPr>
          <p:cNvSpPr>
            <a:spLocks noGrp="1"/>
          </p:cNvSpPr>
          <p:nvPr>
            <p:ph type="ftr" sz="quarter" idx="11"/>
          </p:nvPr>
        </p:nvSpPr>
        <p:spPr/>
        <p:txBody>
          <a:bodyPr/>
          <a:lstStyle/>
          <a:p>
            <a:r>
              <a:rPr lang="en-US"/>
              <a:t>Quant Workflow: A Scientific Method for Finance</a:t>
            </a:r>
          </a:p>
        </p:txBody>
      </p:sp>
      <p:sp>
        <p:nvSpPr>
          <p:cNvPr id="6" name="Slide Number Placeholder 5">
            <a:extLst>
              <a:ext uri="{FF2B5EF4-FFF2-40B4-BE49-F238E27FC236}">
                <a16:creationId xmlns:a16="http://schemas.microsoft.com/office/drawing/2014/main" id="{9C5F38D7-AF9A-186D-A601-6C0661D8D3E9}"/>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1224679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DACA-A3EB-C825-19BD-572417AE10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670EF8-82BE-29CB-82B7-AF0904D2D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41550C-90E6-8B58-80E3-8658B726887C}"/>
              </a:ext>
            </a:extLst>
          </p:cNvPr>
          <p:cNvSpPr>
            <a:spLocks noGrp="1"/>
          </p:cNvSpPr>
          <p:nvPr>
            <p:ph type="dt" sz="half" idx="10"/>
          </p:nvPr>
        </p:nvSpPr>
        <p:spPr/>
        <p:txBody>
          <a:bodyPr/>
          <a:lstStyle/>
          <a:p>
            <a:fld id="{70759C03-20F7-49F2-9B84-AC1AEC61B6CF}" type="datetime1">
              <a:rPr lang="en-US" smtClean="0"/>
              <a:t>2/27/2024</a:t>
            </a:fld>
            <a:endParaRPr lang="en-US"/>
          </a:p>
        </p:txBody>
      </p:sp>
      <p:sp>
        <p:nvSpPr>
          <p:cNvPr id="5" name="Footer Placeholder 4">
            <a:extLst>
              <a:ext uri="{FF2B5EF4-FFF2-40B4-BE49-F238E27FC236}">
                <a16:creationId xmlns:a16="http://schemas.microsoft.com/office/drawing/2014/main" id="{D19179BD-3376-1F96-90D7-8C3230E1DB11}"/>
              </a:ext>
            </a:extLst>
          </p:cNvPr>
          <p:cNvSpPr>
            <a:spLocks noGrp="1"/>
          </p:cNvSpPr>
          <p:nvPr>
            <p:ph type="ftr" sz="quarter" idx="11"/>
          </p:nvPr>
        </p:nvSpPr>
        <p:spPr/>
        <p:txBody>
          <a:bodyPr/>
          <a:lstStyle/>
          <a:p>
            <a:r>
              <a:rPr lang="en-US"/>
              <a:t>Quant Workflow: A Scientific Method for Finance</a:t>
            </a:r>
          </a:p>
        </p:txBody>
      </p:sp>
      <p:sp>
        <p:nvSpPr>
          <p:cNvPr id="6" name="Slide Number Placeholder 5">
            <a:extLst>
              <a:ext uri="{FF2B5EF4-FFF2-40B4-BE49-F238E27FC236}">
                <a16:creationId xmlns:a16="http://schemas.microsoft.com/office/drawing/2014/main" id="{F5C66385-40B5-FBA0-E359-602E310196FD}"/>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335338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9335-0351-B517-B7FE-58ED9B63A2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26EDF-7103-469E-C63E-EB37E06596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766985-AA24-D721-723A-308C79DD7D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01080E-7EDF-991D-3DC2-8C1E094BCD04}"/>
              </a:ext>
            </a:extLst>
          </p:cNvPr>
          <p:cNvSpPr>
            <a:spLocks noGrp="1"/>
          </p:cNvSpPr>
          <p:nvPr>
            <p:ph type="dt" sz="half" idx="10"/>
          </p:nvPr>
        </p:nvSpPr>
        <p:spPr/>
        <p:txBody>
          <a:bodyPr/>
          <a:lstStyle/>
          <a:p>
            <a:fld id="{24644252-9AC9-4FE8-9643-463FECA368AF}" type="datetime1">
              <a:rPr lang="en-US" smtClean="0"/>
              <a:t>2/27/2024</a:t>
            </a:fld>
            <a:endParaRPr lang="en-US"/>
          </a:p>
        </p:txBody>
      </p:sp>
      <p:sp>
        <p:nvSpPr>
          <p:cNvPr id="6" name="Footer Placeholder 5">
            <a:extLst>
              <a:ext uri="{FF2B5EF4-FFF2-40B4-BE49-F238E27FC236}">
                <a16:creationId xmlns:a16="http://schemas.microsoft.com/office/drawing/2014/main" id="{A53484D6-D35E-63ED-5B60-F1DF41455896}"/>
              </a:ext>
            </a:extLst>
          </p:cNvPr>
          <p:cNvSpPr>
            <a:spLocks noGrp="1"/>
          </p:cNvSpPr>
          <p:nvPr>
            <p:ph type="ftr" sz="quarter" idx="11"/>
          </p:nvPr>
        </p:nvSpPr>
        <p:spPr/>
        <p:txBody>
          <a:bodyPr/>
          <a:lstStyle/>
          <a:p>
            <a:r>
              <a:rPr lang="en-US"/>
              <a:t>Quant Workflow: A Scientific Method for Finance</a:t>
            </a:r>
          </a:p>
        </p:txBody>
      </p:sp>
      <p:sp>
        <p:nvSpPr>
          <p:cNvPr id="7" name="Slide Number Placeholder 6">
            <a:extLst>
              <a:ext uri="{FF2B5EF4-FFF2-40B4-BE49-F238E27FC236}">
                <a16:creationId xmlns:a16="http://schemas.microsoft.com/office/drawing/2014/main" id="{73A683D1-3B0F-73F5-5907-2FCE0E0C53C1}"/>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256732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FAF7-9A2A-D6BC-C916-4DC063D4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FC4FF5-6971-2B82-4AA4-9394EE0CC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DED88-C274-4780-EF2A-694BB0902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B59B9-A875-F971-2EB8-727163C0C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540CC-C07C-C599-C01C-FDC7B399AF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CEFAC0-B7A1-E74D-107C-5527D1D86E16}"/>
              </a:ext>
            </a:extLst>
          </p:cNvPr>
          <p:cNvSpPr>
            <a:spLocks noGrp="1"/>
          </p:cNvSpPr>
          <p:nvPr>
            <p:ph type="dt" sz="half" idx="10"/>
          </p:nvPr>
        </p:nvSpPr>
        <p:spPr/>
        <p:txBody>
          <a:bodyPr/>
          <a:lstStyle/>
          <a:p>
            <a:fld id="{7D80E309-82B6-430E-9F4E-AD3525A70744}" type="datetime1">
              <a:rPr lang="en-US" smtClean="0"/>
              <a:t>2/27/2024</a:t>
            </a:fld>
            <a:endParaRPr lang="en-US"/>
          </a:p>
        </p:txBody>
      </p:sp>
      <p:sp>
        <p:nvSpPr>
          <p:cNvPr id="8" name="Footer Placeholder 7">
            <a:extLst>
              <a:ext uri="{FF2B5EF4-FFF2-40B4-BE49-F238E27FC236}">
                <a16:creationId xmlns:a16="http://schemas.microsoft.com/office/drawing/2014/main" id="{B2BA924E-7BF0-980C-EAC9-D46B417A94D3}"/>
              </a:ext>
            </a:extLst>
          </p:cNvPr>
          <p:cNvSpPr>
            <a:spLocks noGrp="1"/>
          </p:cNvSpPr>
          <p:nvPr>
            <p:ph type="ftr" sz="quarter" idx="11"/>
          </p:nvPr>
        </p:nvSpPr>
        <p:spPr/>
        <p:txBody>
          <a:bodyPr/>
          <a:lstStyle/>
          <a:p>
            <a:r>
              <a:rPr lang="en-US"/>
              <a:t>Quant Workflow: A Scientific Method for Finance</a:t>
            </a:r>
          </a:p>
        </p:txBody>
      </p:sp>
      <p:sp>
        <p:nvSpPr>
          <p:cNvPr id="9" name="Slide Number Placeholder 8">
            <a:extLst>
              <a:ext uri="{FF2B5EF4-FFF2-40B4-BE49-F238E27FC236}">
                <a16:creationId xmlns:a16="http://schemas.microsoft.com/office/drawing/2014/main" id="{BF45FDDE-C6ED-70C1-CE17-338216FD5A14}"/>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12589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AB44-D4AB-7451-3E69-678FF7CD84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CAB17B-688C-AE79-4889-E7684928C7BE}"/>
              </a:ext>
            </a:extLst>
          </p:cNvPr>
          <p:cNvSpPr>
            <a:spLocks noGrp="1"/>
          </p:cNvSpPr>
          <p:nvPr>
            <p:ph type="dt" sz="half" idx="10"/>
          </p:nvPr>
        </p:nvSpPr>
        <p:spPr/>
        <p:txBody>
          <a:bodyPr/>
          <a:lstStyle/>
          <a:p>
            <a:fld id="{1BAC5E11-7573-4107-AB88-E72679DBFDAF}" type="datetime1">
              <a:rPr lang="en-US" smtClean="0"/>
              <a:t>2/27/2024</a:t>
            </a:fld>
            <a:endParaRPr lang="en-US"/>
          </a:p>
        </p:txBody>
      </p:sp>
      <p:sp>
        <p:nvSpPr>
          <p:cNvPr id="4" name="Footer Placeholder 3">
            <a:extLst>
              <a:ext uri="{FF2B5EF4-FFF2-40B4-BE49-F238E27FC236}">
                <a16:creationId xmlns:a16="http://schemas.microsoft.com/office/drawing/2014/main" id="{104F2DE6-E7BD-7E37-53DA-793132D4697E}"/>
              </a:ext>
            </a:extLst>
          </p:cNvPr>
          <p:cNvSpPr>
            <a:spLocks noGrp="1"/>
          </p:cNvSpPr>
          <p:nvPr>
            <p:ph type="ftr" sz="quarter" idx="11"/>
          </p:nvPr>
        </p:nvSpPr>
        <p:spPr/>
        <p:txBody>
          <a:bodyPr/>
          <a:lstStyle/>
          <a:p>
            <a:r>
              <a:rPr lang="en-US"/>
              <a:t>Quant Workflow: A Scientific Method for Finance</a:t>
            </a:r>
          </a:p>
        </p:txBody>
      </p:sp>
      <p:sp>
        <p:nvSpPr>
          <p:cNvPr id="5" name="Slide Number Placeholder 4">
            <a:extLst>
              <a:ext uri="{FF2B5EF4-FFF2-40B4-BE49-F238E27FC236}">
                <a16:creationId xmlns:a16="http://schemas.microsoft.com/office/drawing/2014/main" id="{C3C5CB98-656B-0C4D-C673-E396A3D0BAD0}"/>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275116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742AB9-060E-4EE7-4664-C6FA775D131E}"/>
              </a:ext>
            </a:extLst>
          </p:cNvPr>
          <p:cNvSpPr>
            <a:spLocks noGrp="1"/>
          </p:cNvSpPr>
          <p:nvPr>
            <p:ph type="dt" sz="half" idx="10"/>
          </p:nvPr>
        </p:nvSpPr>
        <p:spPr/>
        <p:txBody>
          <a:bodyPr/>
          <a:lstStyle/>
          <a:p>
            <a:fld id="{A7055139-D6DA-449B-B101-0F23FB04D3D3}" type="datetime1">
              <a:rPr lang="en-US" smtClean="0"/>
              <a:t>2/27/2024</a:t>
            </a:fld>
            <a:endParaRPr lang="en-US"/>
          </a:p>
        </p:txBody>
      </p:sp>
      <p:sp>
        <p:nvSpPr>
          <p:cNvPr id="3" name="Footer Placeholder 2">
            <a:extLst>
              <a:ext uri="{FF2B5EF4-FFF2-40B4-BE49-F238E27FC236}">
                <a16:creationId xmlns:a16="http://schemas.microsoft.com/office/drawing/2014/main" id="{880BDE3D-0EE3-CB6A-7170-67CAED664B38}"/>
              </a:ext>
            </a:extLst>
          </p:cNvPr>
          <p:cNvSpPr>
            <a:spLocks noGrp="1"/>
          </p:cNvSpPr>
          <p:nvPr>
            <p:ph type="ftr" sz="quarter" idx="11"/>
          </p:nvPr>
        </p:nvSpPr>
        <p:spPr/>
        <p:txBody>
          <a:bodyPr/>
          <a:lstStyle/>
          <a:p>
            <a:r>
              <a:rPr lang="en-US"/>
              <a:t>Quant Workflow: A Scientific Method for Finance</a:t>
            </a:r>
          </a:p>
        </p:txBody>
      </p:sp>
      <p:sp>
        <p:nvSpPr>
          <p:cNvPr id="4" name="Slide Number Placeholder 3">
            <a:extLst>
              <a:ext uri="{FF2B5EF4-FFF2-40B4-BE49-F238E27FC236}">
                <a16:creationId xmlns:a16="http://schemas.microsoft.com/office/drawing/2014/main" id="{CDB16C75-2A9F-C618-3CCD-C411A147330A}"/>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151220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3BC1-E1E8-0D35-DFEE-CC80899CD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B0AC-A6CA-B948-B7BD-1CDD5EE65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29617-2F23-EB04-EF55-2BE6508F0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5AA45-C228-3482-7795-30920D602674}"/>
              </a:ext>
            </a:extLst>
          </p:cNvPr>
          <p:cNvSpPr>
            <a:spLocks noGrp="1"/>
          </p:cNvSpPr>
          <p:nvPr>
            <p:ph type="dt" sz="half" idx="10"/>
          </p:nvPr>
        </p:nvSpPr>
        <p:spPr/>
        <p:txBody>
          <a:bodyPr/>
          <a:lstStyle/>
          <a:p>
            <a:fld id="{C0D60524-F5B4-45EE-8823-379F86BE8A22}" type="datetime1">
              <a:rPr lang="en-US" smtClean="0"/>
              <a:t>2/27/2024</a:t>
            </a:fld>
            <a:endParaRPr lang="en-US"/>
          </a:p>
        </p:txBody>
      </p:sp>
      <p:sp>
        <p:nvSpPr>
          <p:cNvPr id="6" name="Footer Placeholder 5">
            <a:extLst>
              <a:ext uri="{FF2B5EF4-FFF2-40B4-BE49-F238E27FC236}">
                <a16:creationId xmlns:a16="http://schemas.microsoft.com/office/drawing/2014/main" id="{09CB73F6-6936-896B-D30F-DB30D69BB8BD}"/>
              </a:ext>
            </a:extLst>
          </p:cNvPr>
          <p:cNvSpPr>
            <a:spLocks noGrp="1"/>
          </p:cNvSpPr>
          <p:nvPr>
            <p:ph type="ftr" sz="quarter" idx="11"/>
          </p:nvPr>
        </p:nvSpPr>
        <p:spPr/>
        <p:txBody>
          <a:bodyPr/>
          <a:lstStyle/>
          <a:p>
            <a:r>
              <a:rPr lang="en-US"/>
              <a:t>Quant Workflow: A Scientific Method for Finance</a:t>
            </a:r>
          </a:p>
        </p:txBody>
      </p:sp>
      <p:sp>
        <p:nvSpPr>
          <p:cNvPr id="7" name="Slide Number Placeholder 6">
            <a:extLst>
              <a:ext uri="{FF2B5EF4-FFF2-40B4-BE49-F238E27FC236}">
                <a16:creationId xmlns:a16="http://schemas.microsoft.com/office/drawing/2014/main" id="{D20B7954-54A8-2FF5-5596-19ED38E8E4AE}"/>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221980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6191-EB1D-8409-A352-FA0612626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D870C-49DF-3CC2-46E3-824F8F273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6156C-711D-9EDE-20E2-E664D4BF8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ECB24-A567-7EFC-99A8-5C09FF8C47C7}"/>
              </a:ext>
            </a:extLst>
          </p:cNvPr>
          <p:cNvSpPr>
            <a:spLocks noGrp="1"/>
          </p:cNvSpPr>
          <p:nvPr>
            <p:ph type="dt" sz="half" idx="10"/>
          </p:nvPr>
        </p:nvSpPr>
        <p:spPr/>
        <p:txBody>
          <a:bodyPr/>
          <a:lstStyle/>
          <a:p>
            <a:fld id="{8168B6E2-DB36-4A3B-9FE4-B4725847815A}" type="datetime1">
              <a:rPr lang="en-US" smtClean="0"/>
              <a:t>2/27/2024</a:t>
            </a:fld>
            <a:endParaRPr lang="en-US"/>
          </a:p>
        </p:txBody>
      </p:sp>
      <p:sp>
        <p:nvSpPr>
          <p:cNvPr id="6" name="Footer Placeholder 5">
            <a:extLst>
              <a:ext uri="{FF2B5EF4-FFF2-40B4-BE49-F238E27FC236}">
                <a16:creationId xmlns:a16="http://schemas.microsoft.com/office/drawing/2014/main" id="{13CF694C-E6DD-BA4A-5284-6FD754651D26}"/>
              </a:ext>
            </a:extLst>
          </p:cNvPr>
          <p:cNvSpPr>
            <a:spLocks noGrp="1"/>
          </p:cNvSpPr>
          <p:nvPr>
            <p:ph type="ftr" sz="quarter" idx="11"/>
          </p:nvPr>
        </p:nvSpPr>
        <p:spPr/>
        <p:txBody>
          <a:bodyPr/>
          <a:lstStyle/>
          <a:p>
            <a:r>
              <a:rPr lang="en-US"/>
              <a:t>Quant Workflow: A Scientific Method for Finance</a:t>
            </a:r>
          </a:p>
        </p:txBody>
      </p:sp>
      <p:sp>
        <p:nvSpPr>
          <p:cNvPr id="7" name="Slide Number Placeholder 6">
            <a:extLst>
              <a:ext uri="{FF2B5EF4-FFF2-40B4-BE49-F238E27FC236}">
                <a16:creationId xmlns:a16="http://schemas.microsoft.com/office/drawing/2014/main" id="{60B84881-DBEA-477E-3A66-CDCBD1791B1E}"/>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80967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5FD2F-8A6C-F30E-8326-615D13895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9A7F3F-35AA-81DF-7D9F-8958E99D1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127F0-EE81-E704-8863-78440166C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B62F9-A6C6-4F22-80F1-FEDD167A9DF3}" type="datetime1">
              <a:rPr lang="en-US" smtClean="0"/>
              <a:t>2/27/2024</a:t>
            </a:fld>
            <a:endParaRPr lang="en-US"/>
          </a:p>
        </p:txBody>
      </p:sp>
      <p:sp>
        <p:nvSpPr>
          <p:cNvPr id="5" name="Footer Placeholder 4">
            <a:extLst>
              <a:ext uri="{FF2B5EF4-FFF2-40B4-BE49-F238E27FC236}">
                <a16:creationId xmlns:a16="http://schemas.microsoft.com/office/drawing/2014/main" id="{99FEA020-39EA-263D-944F-057A9DC1B0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Quant Workflow: A Scientific Method for Finance</a:t>
            </a:r>
          </a:p>
        </p:txBody>
      </p:sp>
      <p:sp>
        <p:nvSpPr>
          <p:cNvPr id="6" name="Slide Number Placeholder 5">
            <a:extLst>
              <a:ext uri="{FF2B5EF4-FFF2-40B4-BE49-F238E27FC236}">
                <a16:creationId xmlns:a16="http://schemas.microsoft.com/office/drawing/2014/main" id="{2BA5FD11-94F6-564B-86B4-F976EF21C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1F641-4BFF-2F48-8A87-D83CFBF167D5}" type="slidenum">
              <a:rPr lang="en-US" smtClean="0"/>
              <a:t>‹#›</a:t>
            </a:fld>
            <a:endParaRPr lang="en-US"/>
          </a:p>
        </p:txBody>
      </p:sp>
    </p:spTree>
    <p:extLst>
      <p:ext uri="{BB962C8B-B14F-4D97-AF65-F5344CB8AC3E}">
        <p14:creationId xmlns:p14="http://schemas.microsoft.com/office/powerpoint/2010/main" val="776533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doi.org/10.2139/ssrn.3104816" TargetMode="External"/><Relationship Id="rId3" Type="http://schemas.openxmlformats.org/officeDocument/2006/relationships/hyperlink" Target="https://doi.org/10.2139/ssrn.2308659" TargetMode="External"/><Relationship Id="rId7" Type="http://schemas.openxmlformats.org/officeDocument/2006/relationships/hyperlink" Target="http://ebookcentral.proquest.com/lib/cwu/detail.action?docID=819621" TargetMode="External"/><Relationship Id="rId2" Type="http://schemas.openxmlformats.org/officeDocument/2006/relationships/hyperlink" Target="https://doi.org/10.2307/2330739" TargetMode="External"/><Relationship Id="rId1" Type="http://schemas.openxmlformats.org/officeDocument/2006/relationships/slideLayout" Target="../slideLayouts/slideLayout2.xml"/><Relationship Id="rId6" Type="http://schemas.openxmlformats.org/officeDocument/2006/relationships/hyperlink" Target="https://doi.org/10.2139/ssrn.2893930" TargetMode="External"/><Relationship Id="rId5" Type="http://schemas.openxmlformats.org/officeDocument/2006/relationships/hyperlink" Target="https://doi.org/10.2307/2325486" TargetMode="External"/><Relationship Id="rId4" Type="http://schemas.openxmlformats.org/officeDocument/2006/relationships/hyperlink" Target="https://doi.org/10.2139/ssrn.1695596" TargetMode="External"/><Relationship Id="rId9" Type="http://schemas.openxmlformats.org/officeDocument/2006/relationships/hyperlink" Target="https://papers.ssrn.com/abstract=3221798"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7151/dmps.1143" TargetMode="External"/><Relationship Id="rId7" Type="http://schemas.openxmlformats.org/officeDocument/2006/relationships/hyperlink" Target="http://arxiv.org/abs/2109.03216" TargetMode="External"/><Relationship Id="rId2" Type="http://schemas.openxmlformats.org/officeDocument/2006/relationships/hyperlink" Target="https://doi.org/10.1287/opre.15.6.1057" TargetMode="External"/><Relationship Id="rId1" Type="http://schemas.openxmlformats.org/officeDocument/2006/relationships/slideLayout" Target="../slideLayouts/slideLayout2.xml"/><Relationship Id="rId6" Type="http://schemas.openxmlformats.org/officeDocument/2006/relationships/hyperlink" Target="https://doi.org/10.1098/rsos.220346" TargetMode="External"/><Relationship Id="rId5" Type="http://schemas.openxmlformats.org/officeDocument/2006/relationships/hyperlink" Target="https://scikit-learn/stable/modules/generated/sklearn.utils.class_weight.compute_class_weight.html" TargetMode="External"/><Relationship Id="rId4" Type="http://schemas.openxmlformats.org/officeDocument/2006/relationships/hyperlink" Target="https://www.cqf.com/blog/what-quantitative-finance-brief-history"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janestreet.com/" TargetMode="External"/><Relationship Id="rId7" Type="http://schemas.openxmlformats.org/officeDocument/2006/relationships/hyperlink" Target="https://datagrid.lbl.gov/backtest/index.php" TargetMode="External"/><Relationship Id="rId2" Type="http://schemas.openxmlformats.org/officeDocument/2006/relationships/hyperlink" Target="https://www.aqr.com/" TargetMode="External"/><Relationship Id="rId1" Type="http://schemas.openxmlformats.org/officeDocument/2006/relationships/slideLayout" Target="../slideLayouts/slideLayout2.xml"/><Relationship Id="rId6" Type="http://schemas.openxmlformats.org/officeDocument/2006/relationships/hyperlink" Target="https://www.tradersmagazine.com/departments/commentary/top-5-bloomberg-terminal-hacks-to-help-traders-navigate-the-markets-from-home/" TargetMode="External"/><Relationship Id="rId5" Type="http://schemas.openxmlformats.org/officeDocument/2006/relationships/hyperlink" Target="https://www.citadel.com/" TargetMode="External"/><Relationship Id="rId4" Type="http://schemas.openxmlformats.org/officeDocument/2006/relationships/hyperlink" Target="https://www.rentec.com/Home.action?index=tru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25E098-DBA5-A1C1-D0EA-73092F72BB4F}"/>
              </a:ext>
            </a:extLst>
          </p:cNvPr>
          <p:cNvSpPr>
            <a:spLocks noGrp="1"/>
          </p:cNvSpPr>
          <p:nvPr>
            <p:ph type="ctrTitle"/>
          </p:nvPr>
        </p:nvSpPr>
        <p:spPr>
          <a:xfrm>
            <a:off x="4162567" y="818984"/>
            <a:ext cx="6714699" cy="3178689"/>
          </a:xfrm>
        </p:spPr>
        <p:txBody>
          <a:bodyPr>
            <a:normAutofit/>
          </a:bodyPr>
          <a:lstStyle/>
          <a:p>
            <a:pPr algn="l"/>
            <a:r>
              <a:rPr lang="en-US" sz="4800" dirty="0">
                <a:solidFill>
                  <a:srgbClr val="FFFFFF"/>
                </a:solidFill>
                <a:latin typeface="Cambria" panose="02040503050406030204" pitchFamily="18" charset="0"/>
                <a:ea typeface="Cambria" panose="02040503050406030204" pitchFamily="18" charset="0"/>
              </a:rPr>
              <a:t>Quant Workflow: A Scientific Method for Finance</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B0B8BB3-6DD6-090B-74EF-C5090F99319E}"/>
              </a:ext>
            </a:extLst>
          </p:cNvPr>
          <p:cNvSpPr>
            <a:spLocks noGrp="1"/>
          </p:cNvSpPr>
          <p:nvPr>
            <p:ph type="subTitle" idx="1"/>
          </p:nvPr>
        </p:nvSpPr>
        <p:spPr>
          <a:xfrm>
            <a:off x="4285397" y="4960961"/>
            <a:ext cx="7055893" cy="1078054"/>
          </a:xfrm>
        </p:spPr>
        <p:txBody>
          <a:bodyPr>
            <a:normAutofit fontScale="92500" lnSpcReduction="10000"/>
          </a:bodyPr>
          <a:lstStyle/>
          <a:p>
            <a:pPr algn="l"/>
            <a:r>
              <a:rPr lang="en-US" dirty="0">
                <a:solidFill>
                  <a:srgbClr val="FFFFFF"/>
                </a:solidFill>
              </a:rPr>
              <a:t>Mathew Thiel</a:t>
            </a:r>
          </a:p>
          <a:p>
            <a:pPr algn="l"/>
            <a:r>
              <a:rPr lang="en-US" dirty="0">
                <a:solidFill>
                  <a:srgbClr val="FFFFFF"/>
                </a:solidFill>
              </a:rPr>
              <a:t>In Collaboration with: Donald Davendra, Dominic </a:t>
            </a:r>
            <a:r>
              <a:rPr lang="en-US" dirty="0" err="1">
                <a:solidFill>
                  <a:srgbClr val="FFFFFF"/>
                </a:solidFill>
              </a:rPr>
              <a:t>Klyve</a:t>
            </a:r>
            <a:r>
              <a:rPr lang="en-US" dirty="0">
                <a:solidFill>
                  <a:srgbClr val="FFFFFF"/>
                </a:solidFill>
              </a:rPr>
              <a:t>, and Jose </a:t>
            </a:r>
            <a:r>
              <a:rPr lang="en-US" dirty="0" err="1">
                <a:solidFill>
                  <a:srgbClr val="FFFFFF"/>
                </a:solidFill>
              </a:rPr>
              <a:t>Riera</a:t>
            </a:r>
            <a:endParaRPr lang="en-US" dirty="0">
              <a:solidFill>
                <a:srgbClr val="FFFFFF"/>
              </a:solidFill>
            </a:endParaRPr>
          </a:p>
        </p:txBody>
      </p:sp>
    </p:spTree>
    <p:extLst>
      <p:ext uri="{BB962C8B-B14F-4D97-AF65-F5344CB8AC3E}">
        <p14:creationId xmlns:p14="http://schemas.microsoft.com/office/powerpoint/2010/main" val="278606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94179-6301-F21A-516B-C78579A0212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Multiple testing and Overfitting</a:t>
            </a:r>
          </a:p>
        </p:txBody>
      </p:sp>
      <p:sp>
        <p:nvSpPr>
          <p:cNvPr id="3" name="Content Placeholder 2">
            <a:extLst>
              <a:ext uri="{FF2B5EF4-FFF2-40B4-BE49-F238E27FC236}">
                <a16:creationId xmlns:a16="http://schemas.microsoft.com/office/drawing/2014/main" id="{A8B34908-EDB2-FE7B-7090-8AD3D403F6C9}"/>
              </a:ext>
            </a:extLst>
          </p:cNvPr>
          <p:cNvSpPr>
            <a:spLocks noGrp="1"/>
          </p:cNvSpPr>
          <p:nvPr>
            <p:ph idx="1"/>
          </p:nvPr>
        </p:nvSpPr>
        <p:spPr>
          <a:xfrm>
            <a:off x="1371600" y="1891970"/>
            <a:ext cx="6396274" cy="4472615"/>
          </a:xfrm>
        </p:spPr>
        <p:txBody>
          <a:bodyPr anchor="ctr">
            <a:normAutofit/>
          </a:bodyPr>
          <a:lstStyle/>
          <a:p>
            <a:r>
              <a:rPr lang="en-US" sz="1600" dirty="0">
                <a:effectLst/>
              </a:rPr>
              <a:t>Two common issues with finance are that [10]:</a:t>
            </a:r>
          </a:p>
          <a:p>
            <a:pPr lvl="1"/>
            <a:r>
              <a:rPr lang="en-US" sz="1600" dirty="0">
                <a:effectLst/>
              </a:rPr>
              <a:t>Research is not reproducible</a:t>
            </a:r>
          </a:p>
          <a:p>
            <a:pPr lvl="1"/>
            <a:r>
              <a:rPr lang="en-US" sz="1600" dirty="0"/>
              <a:t>Selection bias commonly occurs under multiple testing</a:t>
            </a:r>
          </a:p>
          <a:p>
            <a:r>
              <a:rPr lang="en-US" sz="1600" dirty="0">
                <a:effectLst/>
              </a:rPr>
              <a:t>Most finance journals don’t require trail reporting, and even popular textbooks </a:t>
            </a:r>
            <a:r>
              <a:rPr lang="en-US" sz="1600" dirty="0"/>
              <a:t>disregard issues of selection bias from multiple testing [10]</a:t>
            </a:r>
            <a:endParaRPr lang="en-US" sz="1600" dirty="0">
              <a:effectLst/>
            </a:endParaRPr>
          </a:p>
          <a:p>
            <a:r>
              <a:rPr lang="en-US" sz="1600" dirty="0"/>
              <a:t>Overfitting occurs when a model is fit too strictly on a dataset and doesn’t perform well out of sample.</a:t>
            </a:r>
          </a:p>
          <a:p>
            <a:r>
              <a:rPr lang="en-US" sz="1600" dirty="0"/>
              <a:t>Overfitting is extremely easy, as “recent computational advances allow investment managers to methodically search through thousands or even millions of potential options for a profitable investment strategy” [10]</a:t>
            </a:r>
          </a:p>
          <a:p>
            <a:r>
              <a:rPr lang="en-US" sz="1600" dirty="0"/>
              <a:t>The more times a strategy is </a:t>
            </a:r>
            <a:r>
              <a:rPr lang="en-US" sz="1600" dirty="0" err="1"/>
              <a:t>backtested</a:t>
            </a:r>
            <a:r>
              <a:rPr lang="en-US" sz="1600" dirty="0"/>
              <a:t>, the more likely it is to be overfit [14]</a:t>
            </a:r>
          </a:p>
          <a:p>
            <a:r>
              <a:rPr lang="en-US" sz="1600" dirty="0"/>
              <a:t>Most academic studies report in-sample statistics, and claimed findings are likely false [14]</a:t>
            </a:r>
          </a:p>
        </p:txBody>
      </p:sp>
      <p:sp>
        <p:nvSpPr>
          <p:cNvPr id="5" name="Slide Number Placeholder 4">
            <a:extLst>
              <a:ext uri="{FF2B5EF4-FFF2-40B4-BE49-F238E27FC236}">
                <a16:creationId xmlns:a16="http://schemas.microsoft.com/office/drawing/2014/main" id="{745BE2AE-3291-AFC3-8DAA-9101EA3B053C}"/>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10</a:t>
            </a:fld>
            <a:endParaRPr lang="en-US" sz="1100">
              <a:solidFill>
                <a:schemeClr val="tx1">
                  <a:lumMod val="50000"/>
                  <a:lumOff val="50000"/>
                </a:schemeClr>
              </a:solidFill>
            </a:endParaRPr>
          </a:p>
        </p:txBody>
      </p:sp>
      <p:pic>
        <p:nvPicPr>
          <p:cNvPr id="6" name="Picture 5" descr="A graph of a stock market&#10;&#10;Description automatically generated">
            <a:extLst>
              <a:ext uri="{FF2B5EF4-FFF2-40B4-BE49-F238E27FC236}">
                <a16:creationId xmlns:a16="http://schemas.microsoft.com/office/drawing/2014/main" id="{6C9D8BA6-B2C1-EFFD-FAA2-041EBAB84AF4}"/>
              </a:ext>
            </a:extLst>
          </p:cNvPr>
          <p:cNvPicPr>
            <a:picLocks noChangeAspect="1"/>
          </p:cNvPicPr>
          <p:nvPr/>
        </p:nvPicPr>
        <p:blipFill>
          <a:blip r:embed="rId2"/>
          <a:stretch>
            <a:fillRect/>
          </a:stretch>
        </p:blipFill>
        <p:spPr>
          <a:xfrm>
            <a:off x="8315296" y="1590741"/>
            <a:ext cx="3329148" cy="2663319"/>
          </a:xfrm>
          <a:prstGeom prst="rect">
            <a:avLst/>
          </a:prstGeom>
        </p:spPr>
      </p:pic>
      <p:pic>
        <p:nvPicPr>
          <p:cNvPr id="7" name="Picture 6" descr="A graph showing the end of the stock market&#10;&#10;Description automatically generated">
            <a:extLst>
              <a:ext uri="{FF2B5EF4-FFF2-40B4-BE49-F238E27FC236}">
                <a16:creationId xmlns:a16="http://schemas.microsoft.com/office/drawing/2014/main" id="{E0DCDF49-5321-03F2-E267-6120D357B2EE}"/>
              </a:ext>
            </a:extLst>
          </p:cNvPr>
          <p:cNvPicPr>
            <a:picLocks noChangeAspect="1"/>
          </p:cNvPicPr>
          <p:nvPr/>
        </p:nvPicPr>
        <p:blipFill>
          <a:blip r:embed="rId3"/>
          <a:stretch>
            <a:fillRect/>
          </a:stretch>
        </p:blipFill>
        <p:spPr>
          <a:xfrm>
            <a:off x="8227225" y="4032217"/>
            <a:ext cx="3579250" cy="2621801"/>
          </a:xfrm>
          <a:prstGeom prst="rect">
            <a:avLst/>
          </a:prstGeom>
        </p:spPr>
      </p:pic>
      <p:sp>
        <p:nvSpPr>
          <p:cNvPr id="4" name="Footer Placeholder 3">
            <a:extLst>
              <a:ext uri="{FF2B5EF4-FFF2-40B4-BE49-F238E27FC236}">
                <a16:creationId xmlns:a16="http://schemas.microsoft.com/office/drawing/2014/main" id="{E4CEAC5A-4B93-BD5C-915C-C94BC9D41BAD}"/>
              </a:ext>
            </a:extLst>
          </p:cNvPr>
          <p:cNvSpPr>
            <a:spLocks noGrp="1"/>
          </p:cNvSpPr>
          <p:nvPr>
            <p:ph type="ftr" sz="quarter" idx="11"/>
          </p:nvPr>
        </p:nvSpPr>
        <p:spPr/>
        <p:txBody>
          <a:bodyPr/>
          <a:lstStyle/>
          <a:p>
            <a:r>
              <a:rPr lang="en-US"/>
              <a:t>Quant Workflow: A Scientific Method for Finance</a:t>
            </a:r>
          </a:p>
        </p:txBody>
      </p:sp>
      <p:sp>
        <p:nvSpPr>
          <p:cNvPr id="8" name="TextBox 7">
            <a:extLst>
              <a:ext uri="{FF2B5EF4-FFF2-40B4-BE49-F238E27FC236}">
                <a16:creationId xmlns:a16="http://schemas.microsoft.com/office/drawing/2014/main" id="{8BC948E3-9C56-8BDB-CB43-F334C53AAC51}"/>
              </a:ext>
            </a:extLst>
          </p:cNvPr>
          <p:cNvSpPr txBox="1"/>
          <p:nvPr/>
        </p:nvSpPr>
        <p:spPr>
          <a:xfrm>
            <a:off x="8153400" y="6442502"/>
            <a:ext cx="3653075" cy="415498"/>
          </a:xfrm>
          <a:prstGeom prst="rect">
            <a:avLst/>
          </a:prstGeom>
          <a:noFill/>
        </p:spPr>
        <p:txBody>
          <a:bodyPr wrap="square" rtlCol="0">
            <a:spAutoFit/>
          </a:bodyPr>
          <a:lstStyle/>
          <a:p>
            <a:r>
              <a:rPr lang="en-US" sz="1050" i="1" dirty="0"/>
              <a:t>Figure 8: An out of sample test (top) versus an in-sample test of the same strategy (bottom), sourced from [26]</a:t>
            </a:r>
          </a:p>
        </p:txBody>
      </p:sp>
    </p:spTree>
    <p:extLst>
      <p:ext uri="{BB962C8B-B14F-4D97-AF65-F5344CB8AC3E}">
        <p14:creationId xmlns:p14="http://schemas.microsoft.com/office/powerpoint/2010/main" val="276784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5E49A-C7EC-C703-6F66-F99750F6531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P-Hacking in Finance</a:t>
            </a:r>
          </a:p>
        </p:txBody>
      </p:sp>
      <p:sp>
        <p:nvSpPr>
          <p:cNvPr id="3" name="Content Placeholder 2">
            <a:extLst>
              <a:ext uri="{FF2B5EF4-FFF2-40B4-BE49-F238E27FC236}">
                <a16:creationId xmlns:a16="http://schemas.microsoft.com/office/drawing/2014/main" id="{E25C331B-4B4A-AB89-88CF-01A344C70612}"/>
              </a:ext>
            </a:extLst>
          </p:cNvPr>
          <p:cNvSpPr>
            <a:spLocks noGrp="1"/>
          </p:cNvSpPr>
          <p:nvPr>
            <p:ph idx="1"/>
          </p:nvPr>
        </p:nvSpPr>
        <p:spPr>
          <a:xfrm>
            <a:off x="1371599" y="2318197"/>
            <a:ext cx="9724031" cy="3683358"/>
          </a:xfrm>
        </p:spPr>
        <p:txBody>
          <a:bodyPr anchor="ctr">
            <a:normAutofit/>
          </a:bodyPr>
          <a:lstStyle/>
          <a:p>
            <a:r>
              <a:rPr lang="en-US" sz="2000" dirty="0">
                <a:effectLst/>
              </a:rPr>
              <a:t>Finance is laden with false reporting, misjudged performance, and out of sample degradation. </a:t>
            </a:r>
          </a:p>
          <a:p>
            <a:r>
              <a:rPr lang="en-US" sz="2000" dirty="0">
                <a:effectLst/>
              </a:rPr>
              <a:t>In recent years, the issue of p-hacking has been prevalent in many different scientific fields, and finance is one of them. </a:t>
            </a:r>
          </a:p>
          <a:p>
            <a:r>
              <a:rPr lang="en-US" sz="2000" dirty="0"/>
              <a:t>P-hacking is defined as “</a:t>
            </a:r>
            <a:r>
              <a:rPr lang="en-US" sz="2000" dirty="0">
                <a:effectLst/>
              </a:rPr>
              <a:t>a compound of strategies targeted at rendering non-significant hypothesis test results significant.” [10]. </a:t>
            </a:r>
          </a:p>
          <a:p>
            <a:r>
              <a:rPr lang="en-US" sz="2000" dirty="0"/>
              <a:t>When testing a strategy that forms portfolios based on the letters in each stock ticker, Harvey et. al. finds that “under a large enough choice set, the long -short strategy has a ‘significant’ t-statistic” [6]</a:t>
            </a:r>
          </a:p>
          <a:p>
            <a:r>
              <a:rPr lang="en-US" sz="2000" dirty="0"/>
              <a:t>Journals also contribute to datamining due to focus on publishing papers with the most significant results [6]</a:t>
            </a:r>
          </a:p>
        </p:txBody>
      </p:sp>
      <p:sp>
        <p:nvSpPr>
          <p:cNvPr id="5" name="Slide Number Placeholder 4">
            <a:extLst>
              <a:ext uri="{FF2B5EF4-FFF2-40B4-BE49-F238E27FC236}">
                <a16:creationId xmlns:a16="http://schemas.microsoft.com/office/drawing/2014/main" id="{467ED27D-8EF6-01FB-BE89-D12B6FA2B201}"/>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615CAF63-C572-6508-2C62-44D92243BE2D}"/>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83171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3F2DE-2B05-EB16-FDCE-EC9F9A7BCCB9}"/>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rPr>
              <a:t>Walk-Forward </a:t>
            </a:r>
            <a:r>
              <a:rPr lang="en-US" sz="4000" dirty="0" err="1">
                <a:solidFill>
                  <a:srgbClr val="FFFFFF"/>
                </a:solidFill>
              </a:rPr>
              <a:t>Backtesting</a:t>
            </a:r>
            <a:r>
              <a:rPr lang="en-US" sz="4000" dirty="0">
                <a:solidFill>
                  <a:srgbClr val="FFFFFF"/>
                </a:solidFill>
              </a:rPr>
              <a:t> Example: In-Sample</a:t>
            </a:r>
          </a:p>
        </p:txBody>
      </p:sp>
      <p:pic>
        <p:nvPicPr>
          <p:cNvPr id="7" name="Content Placeholder 6" descr="A screenshot of a computer&#10;&#10;Description automatically generated">
            <a:extLst>
              <a:ext uri="{FF2B5EF4-FFF2-40B4-BE49-F238E27FC236}">
                <a16:creationId xmlns:a16="http://schemas.microsoft.com/office/drawing/2014/main" id="{3B514494-30FB-00B2-1A6F-B176AEBFB7B6}"/>
              </a:ext>
            </a:extLst>
          </p:cNvPr>
          <p:cNvPicPr>
            <a:picLocks noGrp="1" noChangeAspect="1"/>
          </p:cNvPicPr>
          <p:nvPr>
            <p:ph idx="1"/>
          </p:nvPr>
        </p:nvPicPr>
        <p:blipFill>
          <a:blip r:embed="rId2"/>
          <a:stretch>
            <a:fillRect/>
          </a:stretch>
        </p:blipFill>
        <p:spPr>
          <a:xfrm>
            <a:off x="1148024" y="1590741"/>
            <a:ext cx="9895951" cy="5372283"/>
          </a:xfrm>
        </p:spPr>
      </p:pic>
      <p:sp>
        <p:nvSpPr>
          <p:cNvPr id="5" name="Slide Number Placeholder 4">
            <a:extLst>
              <a:ext uri="{FF2B5EF4-FFF2-40B4-BE49-F238E27FC236}">
                <a16:creationId xmlns:a16="http://schemas.microsoft.com/office/drawing/2014/main" id="{6563C41E-25A3-E383-B59F-0A1C622757AA}"/>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spTree>
    <p:extLst>
      <p:ext uri="{BB962C8B-B14F-4D97-AF65-F5344CB8AC3E}">
        <p14:creationId xmlns:p14="http://schemas.microsoft.com/office/powerpoint/2010/main" val="2568893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15825-C746-990E-304A-0B9E45A71A5E}"/>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rPr>
              <a:t>Walk-Forward </a:t>
            </a:r>
            <a:r>
              <a:rPr lang="en-US" sz="4000" dirty="0" err="1">
                <a:solidFill>
                  <a:srgbClr val="FFFFFF"/>
                </a:solidFill>
              </a:rPr>
              <a:t>Backtesting</a:t>
            </a:r>
            <a:r>
              <a:rPr lang="en-US" sz="4000" dirty="0">
                <a:solidFill>
                  <a:srgbClr val="FFFFFF"/>
                </a:solidFill>
              </a:rPr>
              <a:t> Example: Out of Sample</a:t>
            </a:r>
          </a:p>
        </p:txBody>
      </p:sp>
      <p:pic>
        <p:nvPicPr>
          <p:cNvPr id="11" name="Content Placeholder 10" descr="A screenshot of a computer&#10;&#10;Description automatically generated">
            <a:extLst>
              <a:ext uri="{FF2B5EF4-FFF2-40B4-BE49-F238E27FC236}">
                <a16:creationId xmlns:a16="http://schemas.microsoft.com/office/drawing/2014/main" id="{D5373B6C-EA87-AA5F-4D80-78E79991E6EE}"/>
              </a:ext>
            </a:extLst>
          </p:cNvPr>
          <p:cNvPicPr>
            <a:picLocks noGrp="1" noChangeAspect="1"/>
          </p:cNvPicPr>
          <p:nvPr>
            <p:ph idx="1"/>
          </p:nvPr>
        </p:nvPicPr>
        <p:blipFill>
          <a:blip r:embed="rId2"/>
          <a:stretch>
            <a:fillRect/>
          </a:stretch>
        </p:blipFill>
        <p:spPr>
          <a:xfrm>
            <a:off x="1210961" y="1590741"/>
            <a:ext cx="9770074" cy="5344080"/>
          </a:xfrm>
        </p:spPr>
      </p:pic>
      <p:sp>
        <p:nvSpPr>
          <p:cNvPr id="5" name="Slide Number Placeholder 4">
            <a:extLst>
              <a:ext uri="{FF2B5EF4-FFF2-40B4-BE49-F238E27FC236}">
                <a16:creationId xmlns:a16="http://schemas.microsoft.com/office/drawing/2014/main" id="{5B2C4BF1-B569-689A-B6ED-B92EE0B7BEE0}"/>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spTree>
    <p:extLst>
      <p:ext uri="{BB962C8B-B14F-4D97-AF65-F5344CB8AC3E}">
        <p14:creationId xmlns:p14="http://schemas.microsoft.com/office/powerpoint/2010/main" val="2652586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47205-0B28-F176-ABD0-F49CB91BB808}"/>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Sample Inconsistency</a:t>
            </a:r>
          </a:p>
        </p:txBody>
      </p:sp>
      <p:sp>
        <p:nvSpPr>
          <p:cNvPr id="3" name="Content Placeholder 2">
            <a:extLst>
              <a:ext uri="{FF2B5EF4-FFF2-40B4-BE49-F238E27FC236}">
                <a16:creationId xmlns:a16="http://schemas.microsoft.com/office/drawing/2014/main" id="{56ED8E14-1C4F-77BE-7FD4-8E1E8FEAE431}"/>
              </a:ext>
            </a:extLst>
          </p:cNvPr>
          <p:cNvSpPr>
            <a:spLocks noGrp="1"/>
          </p:cNvSpPr>
          <p:nvPr>
            <p:ph idx="1"/>
          </p:nvPr>
        </p:nvSpPr>
        <p:spPr>
          <a:xfrm>
            <a:off x="1371600" y="2318197"/>
            <a:ext cx="5744424" cy="3683358"/>
          </a:xfrm>
        </p:spPr>
        <p:txBody>
          <a:bodyPr anchor="ctr">
            <a:normAutofit fontScale="92500"/>
          </a:bodyPr>
          <a:lstStyle/>
          <a:p>
            <a:r>
              <a:rPr lang="en-US" sz="1700" dirty="0">
                <a:effectLst/>
              </a:rPr>
              <a:t>Financial data is normally represented by tim</a:t>
            </a:r>
            <a:r>
              <a:rPr lang="en-US" sz="1700" dirty="0"/>
              <a:t>e bars, where each observation is sampled at a fixed time, i.e., daily closing price.</a:t>
            </a:r>
          </a:p>
          <a:p>
            <a:r>
              <a:rPr lang="en-US" sz="1700" dirty="0">
                <a:effectLst/>
              </a:rPr>
              <a:t>However, ““markets do not process information at a constant time interval. The hour following the open is much more active than the hour around noon (or the hour around midnight in the case of futures).” [14]. </a:t>
            </a:r>
          </a:p>
          <a:p>
            <a:r>
              <a:rPr lang="en-US" sz="1700" dirty="0"/>
              <a:t>In time bars, times that are more active (market open) are under sampled and less active times (noon) are oversampled.</a:t>
            </a:r>
          </a:p>
          <a:p>
            <a:r>
              <a:rPr lang="en-US" sz="1700" dirty="0"/>
              <a:t>Creating strategies and ML models on time bars with inconsistent sampling poses issues as these bars reflect varying levels of information</a:t>
            </a:r>
          </a:p>
          <a:p>
            <a:r>
              <a:rPr lang="en-US" sz="1700" dirty="0"/>
              <a:t>Times with higher volume are under sampled, while times with lower volume are oversampled</a:t>
            </a:r>
          </a:p>
        </p:txBody>
      </p:sp>
      <p:sp>
        <p:nvSpPr>
          <p:cNvPr id="5" name="Slide Number Placeholder 4">
            <a:extLst>
              <a:ext uri="{FF2B5EF4-FFF2-40B4-BE49-F238E27FC236}">
                <a16:creationId xmlns:a16="http://schemas.microsoft.com/office/drawing/2014/main" id="{15AAA7E5-009A-A95E-9EF9-4AD01395C364}"/>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14</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50C5260D-6B83-E39E-C96A-4BA306812FF2}"/>
              </a:ext>
            </a:extLst>
          </p:cNvPr>
          <p:cNvSpPr>
            <a:spLocks noGrp="1"/>
          </p:cNvSpPr>
          <p:nvPr>
            <p:ph type="ftr" sz="quarter" idx="11"/>
          </p:nvPr>
        </p:nvSpPr>
        <p:spPr/>
        <p:txBody>
          <a:bodyPr/>
          <a:lstStyle/>
          <a:p>
            <a:r>
              <a:rPr lang="en-US"/>
              <a:t>Quant Workflow: A Scientific Method for Finance</a:t>
            </a:r>
          </a:p>
        </p:txBody>
      </p:sp>
      <p:pic>
        <p:nvPicPr>
          <p:cNvPr id="7" name="Picture 6" descr="A graph of a number of ticks&#10;&#10;Description automatically generated">
            <a:extLst>
              <a:ext uri="{FF2B5EF4-FFF2-40B4-BE49-F238E27FC236}">
                <a16:creationId xmlns:a16="http://schemas.microsoft.com/office/drawing/2014/main" id="{BCE8BA77-D00A-FD03-E4BA-4978BCA09B65}"/>
              </a:ext>
            </a:extLst>
          </p:cNvPr>
          <p:cNvPicPr>
            <a:picLocks noChangeAspect="1"/>
          </p:cNvPicPr>
          <p:nvPr/>
        </p:nvPicPr>
        <p:blipFill>
          <a:blip r:embed="rId3"/>
          <a:stretch>
            <a:fillRect/>
          </a:stretch>
        </p:blipFill>
        <p:spPr>
          <a:xfrm>
            <a:off x="7214265" y="2572143"/>
            <a:ext cx="4713011" cy="3175465"/>
          </a:xfrm>
          <a:prstGeom prst="rect">
            <a:avLst/>
          </a:prstGeom>
        </p:spPr>
      </p:pic>
      <p:sp>
        <p:nvSpPr>
          <p:cNvPr id="8" name="TextBox 7">
            <a:extLst>
              <a:ext uri="{FF2B5EF4-FFF2-40B4-BE49-F238E27FC236}">
                <a16:creationId xmlns:a16="http://schemas.microsoft.com/office/drawing/2014/main" id="{95D2A37A-8269-637D-715F-2CCA005CC4DA}"/>
              </a:ext>
            </a:extLst>
          </p:cNvPr>
          <p:cNvSpPr txBox="1"/>
          <p:nvPr/>
        </p:nvSpPr>
        <p:spPr>
          <a:xfrm>
            <a:off x="7761838" y="5870750"/>
            <a:ext cx="3784348" cy="261610"/>
          </a:xfrm>
          <a:prstGeom prst="rect">
            <a:avLst/>
          </a:prstGeom>
          <a:noFill/>
        </p:spPr>
        <p:txBody>
          <a:bodyPr wrap="square" rtlCol="0">
            <a:spAutoFit/>
          </a:bodyPr>
          <a:lstStyle/>
          <a:p>
            <a:r>
              <a:rPr lang="en-US" sz="1050" i="1" dirty="0"/>
              <a:t>Figure 2: Number of ticks sampled per hour for the S&amp;P 500</a:t>
            </a:r>
          </a:p>
        </p:txBody>
      </p:sp>
    </p:spTree>
    <p:extLst>
      <p:ext uri="{BB962C8B-B14F-4D97-AF65-F5344CB8AC3E}">
        <p14:creationId xmlns:p14="http://schemas.microsoft.com/office/powerpoint/2010/main" val="101356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CADE3-DBCC-06B4-AD2E-3FC544C2D0C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Sampling Methods</a:t>
            </a:r>
          </a:p>
        </p:txBody>
      </p:sp>
      <p:sp>
        <p:nvSpPr>
          <p:cNvPr id="3" name="Content Placeholder 2">
            <a:extLst>
              <a:ext uri="{FF2B5EF4-FFF2-40B4-BE49-F238E27FC236}">
                <a16:creationId xmlns:a16="http://schemas.microsoft.com/office/drawing/2014/main" id="{83A2CAEB-996E-E31C-EC55-78DA25D9EBC7}"/>
              </a:ext>
            </a:extLst>
          </p:cNvPr>
          <p:cNvSpPr>
            <a:spLocks noGrp="1"/>
          </p:cNvSpPr>
          <p:nvPr>
            <p:ph idx="1"/>
          </p:nvPr>
        </p:nvSpPr>
        <p:spPr>
          <a:xfrm>
            <a:off x="1371599" y="2318197"/>
            <a:ext cx="9724031" cy="3683358"/>
          </a:xfrm>
        </p:spPr>
        <p:txBody>
          <a:bodyPr anchor="ctr">
            <a:normAutofit/>
          </a:bodyPr>
          <a:lstStyle/>
          <a:p>
            <a:r>
              <a:rPr lang="en-US" sz="1700" dirty="0"/>
              <a:t>Tick Bars [14]:</a:t>
            </a:r>
          </a:p>
          <a:p>
            <a:pPr lvl="1"/>
            <a:r>
              <a:rPr lang="en-US" sz="1700" dirty="0"/>
              <a:t>Tick data is one of the lowest resolutions of data available</a:t>
            </a:r>
          </a:p>
          <a:p>
            <a:pPr lvl="1"/>
            <a:r>
              <a:rPr lang="en-US" sz="1700" dirty="0"/>
              <a:t>A tick represents one trade submitted to an exchange</a:t>
            </a:r>
          </a:p>
          <a:p>
            <a:pPr lvl="1"/>
            <a:r>
              <a:rPr lang="en-US" sz="1700" dirty="0"/>
              <a:t>Each bar is sampled after a given number of ticks occur</a:t>
            </a:r>
          </a:p>
          <a:p>
            <a:pPr lvl="1"/>
            <a:r>
              <a:rPr lang="en-US" sz="1700" dirty="0"/>
              <a:t>Each tick can have a different number of shares exchanged</a:t>
            </a:r>
          </a:p>
          <a:p>
            <a:r>
              <a:rPr lang="en-US" sz="1700" dirty="0"/>
              <a:t>Volume Bars [14]:</a:t>
            </a:r>
          </a:p>
          <a:p>
            <a:pPr lvl="1"/>
            <a:r>
              <a:rPr lang="en-US" sz="1700" dirty="0"/>
              <a:t>Volume refers to the number of shares exchanged at a given period</a:t>
            </a:r>
          </a:p>
          <a:p>
            <a:pPr lvl="1"/>
            <a:r>
              <a:rPr lang="en-US" sz="1700" dirty="0"/>
              <a:t>Volume bars are sampled after a given number of shares are exchanged</a:t>
            </a:r>
          </a:p>
          <a:p>
            <a:r>
              <a:rPr lang="en-US" sz="1700" dirty="0"/>
              <a:t>Dollar Bars [14]:</a:t>
            </a:r>
          </a:p>
          <a:p>
            <a:pPr lvl="1"/>
            <a:r>
              <a:rPr lang="en-US" sz="1700" dirty="0"/>
              <a:t>Similar to volume bars, dollar bars are sampled after a given number of currency is exchanged</a:t>
            </a:r>
          </a:p>
          <a:p>
            <a:pPr lvl="1"/>
            <a:r>
              <a:rPr lang="en-US" sz="1700" dirty="0"/>
              <a:t>Currency exchanged can be found by the price of the asset multiplied by volume.</a:t>
            </a:r>
          </a:p>
        </p:txBody>
      </p:sp>
      <p:sp>
        <p:nvSpPr>
          <p:cNvPr id="5" name="Slide Number Placeholder 4">
            <a:extLst>
              <a:ext uri="{FF2B5EF4-FFF2-40B4-BE49-F238E27FC236}">
                <a16:creationId xmlns:a16="http://schemas.microsoft.com/office/drawing/2014/main" id="{E1466939-A8EC-4F5F-641B-1505B74D3966}"/>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15</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8F09B649-609C-6A28-7B2A-EB7D8B02283D}"/>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2249418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C0548-D806-7B2A-73F6-474ACE3AEA5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Advantages of Transaction-Based Sampling</a:t>
            </a:r>
          </a:p>
        </p:txBody>
      </p:sp>
      <p:sp>
        <p:nvSpPr>
          <p:cNvPr id="3" name="Content Placeholder 2">
            <a:extLst>
              <a:ext uri="{FF2B5EF4-FFF2-40B4-BE49-F238E27FC236}">
                <a16:creationId xmlns:a16="http://schemas.microsoft.com/office/drawing/2014/main" id="{9C62CF68-897A-54DF-657A-722F7FAA194C}"/>
              </a:ext>
            </a:extLst>
          </p:cNvPr>
          <p:cNvSpPr>
            <a:spLocks noGrp="1"/>
          </p:cNvSpPr>
          <p:nvPr>
            <p:ph idx="1"/>
          </p:nvPr>
        </p:nvSpPr>
        <p:spPr>
          <a:xfrm>
            <a:off x="834683" y="1891970"/>
            <a:ext cx="5798746" cy="4422621"/>
          </a:xfrm>
        </p:spPr>
        <p:txBody>
          <a:bodyPr anchor="ctr">
            <a:normAutofit/>
          </a:bodyPr>
          <a:lstStyle/>
          <a:p>
            <a:r>
              <a:rPr lang="en-US" sz="1800" dirty="0"/>
              <a:t>Sampling as a function of volume is </a:t>
            </a:r>
            <a:r>
              <a:rPr lang="en-US" sz="1800" dirty="0">
                <a:effectLst/>
              </a:rPr>
              <a:t>“much closer to normal, exhibits less serial correlation, and is less heteroskedastic” [4]. </a:t>
            </a:r>
          </a:p>
          <a:p>
            <a:r>
              <a:rPr lang="en-US" sz="1800" dirty="0"/>
              <a:t>Further confirmed in the seminal paper by </a:t>
            </a:r>
            <a:r>
              <a:rPr lang="en-US" sz="1800" dirty="0" err="1">
                <a:effectLst/>
              </a:rPr>
              <a:t>Mendelbrot</a:t>
            </a:r>
            <a:r>
              <a:rPr lang="en-US" sz="1800" dirty="0">
                <a:effectLst/>
              </a:rPr>
              <a:t> and Taylor on the subject as “</a:t>
            </a:r>
            <a:r>
              <a:rPr lang="en-US" sz="1800" dirty="0"/>
              <a:t>p</a:t>
            </a:r>
            <a:r>
              <a:rPr lang="en-US" sz="1800" dirty="0">
                <a:effectLst/>
              </a:rPr>
              <a:t>rice changes over a fixed number of transactions may have a Gaussian distribution. Price changes over a fixed time period may follow a stable Paretian distribution, whose variance is infinite” [11].</a:t>
            </a:r>
            <a:endParaRPr lang="en-US" sz="1800" dirty="0"/>
          </a:p>
          <a:p>
            <a:r>
              <a:rPr lang="en-US" sz="1800" dirty="0">
                <a:effectLst/>
              </a:rPr>
              <a:t>Dollar bars have the unique advantage that unlike tick and volume bars, they tend to be robust against actions like new share issues and buybacks [14]. </a:t>
            </a:r>
            <a:endParaRPr lang="en-US" sz="1800" dirty="0"/>
          </a:p>
        </p:txBody>
      </p:sp>
      <p:sp>
        <p:nvSpPr>
          <p:cNvPr id="5" name="Slide Number Placeholder 4">
            <a:extLst>
              <a:ext uri="{FF2B5EF4-FFF2-40B4-BE49-F238E27FC236}">
                <a16:creationId xmlns:a16="http://schemas.microsoft.com/office/drawing/2014/main" id="{E2F67E8A-CF82-31A7-199D-B7AD79120B1C}"/>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16</a:t>
            </a:fld>
            <a:endParaRPr lang="en-US" sz="1100">
              <a:solidFill>
                <a:schemeClr val="tx1">
                  <a:lumMod val="50000"/>
                  <a:lumOff val="50000"/>
                </a:schemeClr>
              </a:solidFill>
            </a:endParaRPr>
          </a:p>
        </p:txBody>
      </p:sp>
      <p:grpSp>
        <p:nvGrpSpPr>
          <p:cNvPr id="6" name="Group 5">
            <a:extLst>
              <a:ext uri="{FF2B5EF4-FFF2-40B4-BE49-F238E27FC236}">
                <a16:creationId xmlns:a16="http://schemas.microsoft.com/office/drawing/2014/main" id="{4C91CB2E-4FBB-6E33-FD6D-178228A10612}"/>
              </a:ext>
            </a:extLst>
          </p:cNvPr>
          <p:cNvGrpSpPr/>
          <p:nvPr/>
        </p:nvGrpSpPr>
        <p:grpSpPr>
          <a:xfrm>
            <a:off x="6898153" y="1738272"/>
            <a:ext cx="5029123" cy="4414736"/>
            <a:chOff x="6512460" y="1467675"/>
            <a:chExt cx="5029123" cy="4414736"/>
          </a:xfrm>
        </p:grpSpPr>
        <p:pic>
          <p:nvPicPr>
            <p:cNvPr id="7" name="Picture 6" descr="A diagram of a normal distribution&#10;&#10;Description automatically generated">
              <a:extLst>
                <a:ext uri="{FF2B5EF4-FFF2-40B4-BE49-F238E27FC236}">
                  <a16:creationId xmlns:a16="http://schemas.microsoft.com/office/drawing/2014/main" id="{3811203D-FAC5-162E-CE88-4EFABCD95899}"/>
                </a:ext>
              </a:extLst>
            </p:cNvPr>
            <p:cNvPicPr>
              <a:picLocks noChangeAspect="1"/>
            </p:cNvPicPr>
            <p:nvPr/>
          </p:nvPicPr>
          <p:blipFill>
            <a:blip r:embed="rId2"/>
            <a:stretch>
              <a:fillRect/>
            </a:stretch>
          </p:blipFill>
          <p:spPr>
            <a:xfrm>
              <a:off x="6512460" y="1467675"/>
              <a:ext cx="4938588" cy="3922650"/>
            </a:xfrm>
            <a:prstGeom prst="rect">
              <a:avLst/>
            </a:prstGeom>
          </p:spPr>
        </p:pic>
        <p:sp>
          <p:nvSpPr>
            <p:cNvPr id="8" name="TextBox 7">
              <a:extLst>
                <a:ext uri="{FF2B5EF4-FFF2-40B4-BE49-F238E27FC236}">
                  <a16:creationId xmlns:a16="http://schemas.microsoft.com/office/drawing/2014/main" id="{10D33AE3-3F3F-1A0F-51CE-A73530991FDE}"/>
                </a:ext>
              </a:extLst>
            </p:cNvPr>
            <p:cNvSpPr txBox="1"/>
            <p:nvPr/>
          </p:nvSpPr>
          <p:spPr>
            <a:xfrm>
              <a:off x="6602995" y="5305330"/>
              <a:ext cx="4938588" cy="577081"/>
            </a:xfrm>
            <a:prstGeom prst="rect">
              <a:avLst/>
            </a:prstGeom>
            <a:noFill/>
          </p:spPr>
          <p:txBody>
            <a:bodyPr wrap="square" rtlCol="0">
              <a:spAutoFit/>
            </a:bodyPr>
            <a:lstStyle/>
            <a:p>
              <a:pPr algn="l"/>
              <a:r>
                <a:rPr lang="en-US" sz="1050" b="0" i="1" u="none" strike="noStrike" baseline="0" dirty="0">
                  <a:latin typeface="CMR10"/>
                </a:rPr>
                <a:t>Figure 3: A graph of the distributions of each bar type against a Normal PDF, with time, tick, volume, and dollar bars sampled at 1 hour, 1</a:t>
              </a:r>
              <a:r>
                <a:rPr lang="en-US" sz="1050" b="0" i="1" u="none" strike="noStrike" baseline="0" dirty="0">
                  <a:latin typeface="CMMI10"/>
                </a:rPr>
                <a:t>.</a:t>
              </a:r>
              <a:r>
                <a:rPr lang="en-US" sz="1050" b="0" i="1" u="none" strike="noStrike" baseline="0" dirty="0">
                  <a:latin typeface="CMR10"/>
                </a:rPr>
                <a:t>2 </a:t>
              </a:r>
              <a:r>
                <a:rPr lang="en-US" sz="1050" b="0" i="1" u="none" strike="noStrike" baseline="0" dirty="0">
                  <a:latin typeface="CMSY10"/>
                </a:rPr>
                <a:t>× </a:t>
              </a:r>
              <a:r>
                <a:rPr lang="en-US" sz="1050" b="0" i="1" u="none" strike="noStrike" baseline="0" dirty="0">
                  <a:latin typeface="CMR10"/>
                </a:rPr>
                <a:t>10</a:t>
              </a:r>
              <a:r>
                <a:rPr lang="en-US" sz="1050" b="0" i="1" u="none" strike="noStrike" baseline="30000" dirty="0">
                  <a:latin typeface="CMR7"/>
                </a:rPr>
                <a:t>5</a:t>
              </a:r>
              <a:r>
                <a:rPr lang="en-US" sz="1050" b="0" i="1" u="none" strike="noStrike" baseline="0" dirty="0">
                  <a:latin typeface="CMR10"/>
                </a:rPr>
                <a:t>, 3 </a:t>
              </a:r>
              <a:r>
                <a:rPr lang="en-US" sz="1050" b="0" i="1" u="none" strike="noStrike" baseline="0" dirty="0">
                  <a:latin typeface="CMSY10"/>
                </a:rPr>
                <a:t>× </a:t>
              </a:r>
              <a:r>
                <a:rPr lang="en-US" sz="1050" b="0" i="1" u="none" strike="noStrike" baseline="0" dirty="0">
                  <a:latin typeface="CMR10"/>
                </a:rPr>
                <a:t>10</a:t>
              </a:r>
              <a:r>
                <a:rPr lang="en-US" sz="1050" b="0" i="1" u="none" strike="noStrike" baseline="30000" dirty="0">
                  <a:latin typeface="CMR7"/>
                </a:rPr>
                <a:t>7</a:t>
              </a:r>
              <a:r>
                <a:rPr lang="en-US" sz="1050" b="0" i="1" u="none" strike="noStrike" baseline="0" dirty="0">
                  <a:latin typeface="CMR10"/>
                </a:rPr>
                <a:t>, and 1</a:t>
              </a:r>
              <a:r>
                <a:rPr lang="en-US" sz="1050" b="0" i="1" u="none" strike="noStrike" baseline="0" dirty="0">
                  <a:latin typeface="CMMI10"/>
                </a:rPr>
                <a:t>.</a:t>
              </a:r>
              <a:r>
                <a:rPr lang="en-US" sz="1050" b="0" i="1" u="none" strike="noStrike" baseline="0" dirty="0">
                  <a:latin typeface="CMR10"/>
                </a:rPr>
                <a:t>1 </a:t>
              </a:r>
              <a:r>
                <a:rPr lang="en-US" sz="1050" b="0" i="1" u="none" strike="noStrike" baseline="0" dirty="0">
                  <a:latin typeface="CMSY10"/>
                </a:rPr>
                <a:t>× </a:t>
              </a:r>
              <a:r>
                <a:rPr lang="en-US" sz="1050" b="0" i="1" u="none" strike="noStrike" baseline="0" dirty="0">
                  <a:latin typeface="CMR10"/>
                </a:rPr>
                <a:t>10</a:t>
              </a:r>
              <a:r>
                <a:rPr lang="en-US" sz="1050" b="0" i="1" u="none" strike="noStrike" baseline="30000" dirty="0">
                  <a:latin typeface="CMR7"/>
                </a:rPr>
                <a:t>10 </a:t>
              </a:r>
              <a:r>
                <a:rPr lang="en-US" sz="1050" b="0" i="1" u="none" strike="noStrike" baseline="0" dirty="0">
                  <a:latin typeface="CMR10"/>
                </a:rPr>
                <a:t>respectively.</a:t>
              </a:r>
              <a:endParaRPr lang="en-US" sz="1050" i="1" dirty="0"/>
            </a:p>
          </p:txBody>
        </p:sp>
      </p:grpSp>
      <p:sp>
        <p:nvSpPr>
          <p:cNvPr id="4" name="Footer Placeholder 3">
            <a:extLst>
              <a:ext uri="{FF2B5EF4-FFF2-40B4-BE49-F238E27FC236}">
                <a16:creationId xmlns:a16="http://schemas.microsoft.com/office/drawing/2014/main" id="{F8A3DC59-3B3C-9E16-D995-10E9C4D1210B}"/>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366111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48B63-B35B-4806-20E2-26A05369D35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Fractional Differencing</a:t>
            </a:r>
          </a:p>
        </p:txBody>
      </p:sp>
      <p:sp>
        <p:nvSpPr>
          <p:cNvPr id="3" name="Content Placeholder 2">
            <a:extLst>
              <a:ext uri="{FF2B5EF4-FFF2-40B4-BE49-F238E27FC236}">
                <a16:creationId xmlns:a16="http://schemas.microsoft.com/office/drawing/2014/main" id="{8B97015B-2E1D-F971-F257-0113E29081CD}"/>
              </a:ext>
            </a:extLst>
          </p:cNvPr>
          <p:cNvSpPr>
            <a:spLocks noGrp="1"/>
          </p:cNvSpPr>
          <p:nvPr>
            <p:ph idx="1"/>
          </p:nvPr>
        </p:nvSpPr>
        <p:spPr>
          <a:xfrm>
            <a:off x="1371600" y="2318197"/>
            <a:ext cx="4947720" cy="3683358"/>
          </a:xfrm>
        </p:spPr>
        <p:txBody>
          <a:bodyPr anchor="ctr">
            <a:normAutofit fontScale="77500" lnSpcReduction="20000"/>
          </a:bodyPr>
          <a:lstStyle/>
          <a:p>
            <a:pPr algn="l"/>
            <a:r>
              <a:rPr lang="en-US" sz="1800" b="0" i="0" u="none" strike="noStrike" baseline="0" dirty="0">
                <a:latin typeface="CMR10"/>
              </a:rPr>
              <a:t>Prices have memory, because every value is dependent upon a history of previous values [6]</a:t>
            </a:r>
          </a:p>
          <a:p>
            <a:r>
              <a:rPr lang="en-US" sz="1800" b="0" i="0" u="none" strike="noStrike" baseline="0" dirty="0">
                <a:latin typeface="CMR10"/>
              </a:rPr>
              <a:t>A </a:t>
            </a:r>
            <a:r>
              <a:rPr lang="en-US" sz="1800" dirty="0">
                <a:latin typeface="CMR10"/>
              </a:rPr>
              <a:t>series is said to be stationary if the mean and variance are constant over time</a:t>
            </a:r>
            <a:endParaRPr lang="en-US" sz="1800" b="0" i="0" u="none" strike="noStrike" baseline="0" dirty="0">
              <a:latin typeface="CMR10"/>
            </a:endParaRPr>
          </a:p>
          <a:p>
            <a:pPr algn="l"/>
            <a:r>
              <a:rPr lang="en-US" sz="1800" dirty="0">
                <a:latin typeface="CMR10"/>
              </a:rPr>
              <a:t>Stationary series are necessary for inferential analyses and is generally a requirement for supervised learning algorithms[6]</a:t>
            </a:r>
            <a:endParaRPr lang="en-US" sz="1800" b="0" i="0" u="none" strike="noStrike" baseline="0" dirty="0">
              <a:latin typeface="CMR10"/>
            </a:endParaRPr>
          </a:p>
          <a:p>
            <a:pPr algn="l"/>
            <a:r>
              <a:rPr lang="en-US" sz="1800" b="0" i="0" u="none" strike="noStrike" baseline="0" dirty="0">
                <a:latin typeface="CMR10"/>
              </a:rPr>
              <a:t>A common way to create a stationary series in finance is to take the return of an asset</a:t>
            </a:r>
          </a:p>
          <a:p>
            <a:pPr algn="l"/>
            <a:r>
              <a:rPr lang="en-US" sz="1800" b="0" i="0" u="none" strike="noStrike" baseline="0" dirty="0">
                <a:latin typeface="CMR10"/>
              </a:rPr>
              <a:t>However, simple differencing like returns </a:t>
            </a:r>
            <a:r>
              <a:rPr lang="en-US" sz="1800" dirty="0">
                <a:latin typeface="CMR10"/>
              </a:rPr>
              <a:t>removes all </a:t>
            </a:r>
            <a:r>
              <a:rPr lang="en-US" sz="1800" b="0" i="0" u="none" strike="noStrike" baseline="0" dirty="0">
                <a:latin typeface="CMR10"/>
              </a:rPr>
              <a:t>memory before the current datapoint [6]</a:t>
            </a:r>
          </a:p>
          <a:p>
            <a:pPr algn="l"/>
            <a:r>
              <a:rPr lang="en-US" sz="1800" dirty="0">
                <a:latin typeface="CMR10"/>
              </a:rPr>
              <a:t>We want to preserve memory so our model can learn from the data</a:t>
            </a:r>
          </a:p>
          <a:p>
            <a:pPr algn="l"/>
            <a:r>
              <a:rPr lang="en-US" sz="1800" b="0" i="0" u="none" strike="noStrike" baseline="0" dirty="0">
                <a:latin typeface="CMR10"/>
              </a:rPr>
              <a:t>Fractional Differentiation takes a fractional difference of the underlying series.</a:t>
            </a:r>
          </a:p>
          <a:p>
            <a:pPr algn="l"/>
            <a:r>
              <a:rPr lang="en-US" sz="1800" b="0" i="0" u="none" strike="noStrike" baseline="0" dirty="0">
                <a:latin typeface="CMR10"/>
              </a:rPr>
              <a:t>This allows for a minimum level of differentiation </a:t>
            </a:r>
            <a:r>
              <a:rPr lang="en-US" sz="1800" b="0" i="1" u="none" strike="noStrike" baseline="0" dirty="0">
                <a:latin typeface="CMR10"/>
              </a:rPr>
              <a:t>k </a:t>
            </a:r>
            <a:r>
              <a:rPr lang="en-US" sz="1800" b="0" u="none" strike="noStrike" baseline="0" dirty="0">
                <a:latin typeface="CMR10"/>
              </a:rPr>
              <a:t>that</a:t>
            </a:r>
            <a:r>
              <a:rPr lang="en-US" sz="1800" dirty="0">
                <a:latin typeface="CMR10"/>
              </a:rPr>
              <a:t> makes the series stationary while preserving as much memory as possible [6]</a:t>
            </a:r>
            <a:endParaRPr lang="en-US" sz="1800" b="0" i="0" u="none" strike="noStrike" baseline="0" dirty="0">
              <a:latin typeface="CMR10"/>
            </a:endParaRPr>
          </a:p>
          <a:p>
            <a:pPr algn="l"/>
            <a:endParaRPr lang="en-US" sz="2000" dirty="0"/>
          </a:p>
        </p:txBody>
      </p:sp>
      <p:sp>
        <p:nvSpPr>
          <p:cNvPr id="5" name="Slide Number Placeholder 4">
            <a:extLst>
              <a:ext uri="{FF2B5EF4-FFF2-40B4-BE49-F238E27FC236}">
                <a16:creationId xmlns:a16="http://schemas.microsoft.com/office/drawing/2014/main" id="{53402F02-0259-0A7E-B03F-B6BA54C201E9}"/>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17</a:t>
            </a:fld>
            <a:endParaRPr lang="en-US" sz="1100">
              <a:solidFill>
                <a:schemeClr val="tx1">
                  <a:lumMod val="50000"/>
                  <a:lumOff val="50000"/>
                </a:schemeClr>
              </a:solidFill>
            </a:endParaRPr>
          </a:p>
        </p:txBody>
      </p:sp>
      <p:sp>
        <p:nvSpPr>
          <p:cNvPr id="6" name="Footer Placeholder 5">
            <a:extLst>
              <a:ext uri="{FF2B5EF4-FFF2-40B4-BE49-F238E27FC236}">
                <a16:creationId xmlns:a16="http://schemas.microsoft.com/office/drawing/2014/main" id="{DE366958-CCDE-EC8E-6017-E687D07CDDD2}"/>
              </a:ext>
            </a:extLst>
          </p:cNvPr>
          <p:cNvSpPr>
            <a:spLocks noGrp="1"/>
          </p:cNvSpPr>
          <p:nvPr>
            <p:ph type="ftr" sz="quarter" idx="11"/>
          </p:nvPr>
        </p:nvSpPr>
        <p:spPr/>
        <p:txBody>
          <a:bodyPr/>
          <a:lstStyle/>
          <a:p>
            <a:r>
              <a:rPr lang="en-US"/>
              <a:t>Quant Workflow: A Scientific Method for Finance</a:t>
            </a:r>
          </a:p>
        </p:txBody>
      </p:sp>
      <p:pic>
        <p:nvPicPr>
          <p:cNvPr id="11" name="Picture 10" descr="A math problem with numbers and equations&#10;&#10;Description automatically generated">
            <a:extLst>
              <a:ext uri="{FF2B5EF4-FFF2-40B4-BE49-F238E27FC236}">
                <a16:creationId xmlns:a16="http://schemas.microsoft.com/office/drawing/2014/main" id="{86A8CF51-DD64-E117-B893-BF9C3755A4B5}"/>
              </a:ext>
            </a:extLst>
          </p:cNvPr>
          <p:cNvPicPr>
            <a:picLocks noChangeAspect="1"/>
          </p:cNvPicPr>
          <p:nvPr/>
        </p:nvPicPr>
        <p:blipFill>
          <a:blip r:embed="rId2"/>
          <a:stretch>
            <a:fillRect/>
          </a:stretch>
        </p:blipFill>
        <p:spPr>
          <a:xfrm>
            <a:off x="6359672" y="1776551"/>
            <a:ext cx="5567604" cy="4766650"/>
          </a:xfrm>
          <a:prstGeom prst="rect">
            <a:avLst/>
          </a:prstGeom>
        </p:spPr>
      </p:pic>
      <p:sp>
        <p:nvSpPr>
          <p:cNvPr id="13" name="TextBox 12">
            <a:extLst>
              <a:ext uri="{FF2B5EF4-FFF2-40B4-BE49-F238E27FC236}">
                <a16:creationId xmlns:a16="http://schemas.microsoft.com/office/drawing/2014/main" id="{B15C0BF1-D104-78A1-D38F-9401366CDBF4}"/>
              </a:ext>
            </a:extLst>
          </p:cNvPr>
          <p:cNvSpPr txBox="1"/>
          <p:nvPr/>
        </p:nvSpPr>
        <p:spPr>
          <a:xfrm>
            <a:off x="10758538" y="3501427"/>
            <a:ext cx="343277" cy="230832"/>
          </a:xfrm>
          <a:prstGeom prst="rect">
            <a:avLst/>
          </a:prstGeom>
          <a:noFill/>
        </p:spPr>
        <p:txBody>
          <a:bodyPr wrap="square" rtlCol="0">
            <a:spAutoFit/>
          </a:bodyPr>
          <a:lstStyle/>
          <a:p>
            <a:r>
              <a:rPr lang="en-US" sz="900" dirty="0"/>
              <a:t>(1)</a:t>
            </a:r>
          </a:p>
        </p:txBody>
      </p:sp>
      <p:sp>
        <p:nvSpPr>
          <p:cNvPr id="15" name="TextBox 14">
            <a:extLst>
              <a:ext uri="{FF2B5EF4-FFF2-40B4-BE49-F238E27FC236}">
                <a16:creationId xmlns:a16="http://schemas.microsoft.com/office/drawing/2014/main" id="{C8F34DBA-9701-9921-0817-A871FB327935}"/>
              </a:ext>
            </a:extLst>
          </p:cNvPr>
          <p:cNvSpPr txBox="1"/>
          <p:nvPr/>
        </p:nvSpPr>
        <p:spPr>
          <a:xfrm>
            <a:off x="10758535" y="4293557"/>
            <a:ext cx="343277" cy="230832"/>
          </a:xfrm>
          <a:prstGeom prst="rect">
            <a:avLst/>
          </a:prstGeom>
          <a:noFill/>
        </p:spPr>
        <p:txBody>
          <a:bodyPr wrap="square" rtlCol="0">
            <a:spAutoFit/>
          </a:bodyPr>
          <a:lstStyle/>
          <a:p>
            <a:r>
              <a:rPr lang="en-US" sz="900" dirty="0"/>
              <a:t>(2)</a:t>
            </a:r>
          </a:p>
        </p:txBody>
      </p:sp>
      <p:sp>
        <p:nvSpPr>
          <p:cNvPr id="17" name="TextBox 16">
            <a:extLst>
              <a:ext uri="{FF2B5EF4-FFF2-40B4-BE49-F238E27FC236}">
                <a16:creationId xmlns:a16="http://schemas.microsoft.com/office/drawing/2014/main" id="{F1C206C0-C60E-EF7B-CD03-42243E0DE15E}"/>
              </a:ext>
            </a:extLst>
          </p:cNvPr>
          <p:cNvSpPr txBox="1"/>
          <p:nvPr/>
        </p:nvSpPr>
        <p:spPr>
          <a:xfrm>
            <a:off x="10758536" y="5085687"/>
            <a:ext cx="343277" cy="230832"/>
          </a:xfrm>
          <a:prstGeom prst="rect">
            <a:avLst/>
          </a:prstGeom>
          <a:noFill/>
        </p:spPr>
        <p:txBody>
          <a:bodyPr wrap="square" rtlCol="0">
            <a:spAutoFit/>
          </a:bodyPr>
          <a:lstStyle/>
          <a:p>
            <a:r>
              <a:rPr lang="en-US" sz="900" dirty="0"/>
              <a:t>(3)</a:t>
            </a:r>
          </a:p>
        </p:txBody>
      </p:sp>
      <p:sp>
        <p:nvSpPr>
          <p:cNvPr id="19" name="TextBox 18">
            <a:extLst>
              <a:ext uri="{FF2B5EF4-FFF2-40B4-BE49-F238E27FC236}">
                <a16:creationId xmlns:a16="http://schemas.microsoft.com/office/drawing/2014/main" id="{3CBA214E-B934-00D3-829D-1E155BCF1EFB}"/>
              </a:ext>
            </a:extLst>
          </p:cNvPr>
          <p:cNvSpPr txBox="1"/>
          <p:nvPr/>
        </p:nvSpPr>
        <p:spPr>
          <a:xfrm>
            <a:off x="10758535" y="5704650"/>
            <a:ext cx="343277" cy="230832"/>
          </a:xfrm>
          <a:prstGeom prst="rect">
            <a:avLst/>
          </a:prstGeom>
          <a:noFill/>
        </p:spPr>
        <p:txBody>
          <a:bodyPr wrap="square" rtlCol="0">
            <a:spAutoFit/>
          </a:bodyPr>
          <a:lstStyle/>
          <a:p>
            <a:r>
              <a:rPr lang="en-US" sz="900" dirty="0"/>
              <a:t>(4)</a:t>
            </a:r>
          </a:p>
        </p:txBody>
      </p:sp>
    </p:spTree>
    <p:extLst>
      <p:ext uri="{BB962C8B-B14F-4D97-AF65-F5344CB8AC3E}">
        <p14:creationId xmlns:p14="http://schemas.microsoft.com/office/powerpoint/2010/main" val="194662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50C495-CBC2-B81E-A3F4-3FE614FEB42B}"/>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Labeling Observations: The Triple Barrier Method</a:t>
            </a:r>
          </a:p>
        </p:txBody>
      </p:sp>
      <p:sp>
        <p:nvSpPr>
          <p:cNvPr id="3" name="Content Placeholder 2">
            <a:extLst>
              <a:ext uri="{FF2B5EF4-FFF2-40B4-BE49-F238E27FC236}">
                <a16:creationId xmlns:a16="http://schemas.microsoft.com/office/drawing/2014/main" id="{0FC4ADAD-E63D-AE48-E12E-0EABF9D97CC7}"/>
              </a:ext>
            </a:extLst>
          </p:cNvPr>
          <p:cNvSpPr>
            <a:spLocks noGrp="1"/>
          </p:cNvSpPr>
          <p:nvPr>
            <p:ph idx="1"/>
          </p:nvPr>
        </p:nvSpPr>
        <p:spPr>
          <a:xfrm>
            <a:off x="1371600" y="2318197"/>
            <a:ext cx="5898334" cy="3683358"/>
          </a:xfrm>
        </p:spPr>
        <p:txBody>
          <a:bodyPr anchor="ctr">
            <a:normAutofit fontScale="92500" lnSpcReduction="20000"/>
          </a:bodyPr>
          <a:lstStyle/>
          <a:p>
            <a:r>
              <a:rPr lang="en-US" sz="1700" dirty="0"/>
              <a:t>In finance, observations are generally labeled by a specified return threshold.</a:t>
            </a:r>
          </a:p>
          <a:p>
            <a:r>
              <a:rPr lang="en-US" sz="1700" dirty="0"/>
              <a:t>For example, emit a 1 if the return of the label generation period is positive, or -1 if the return is negative</a:t>
            </a:r>
          </a:p>
          <a:p>
            <a:r>
              <a:rPr lang="en-US" sz="1700" dirty="0"/>
              <a:t>This method is commonly used in Financial ML studies</a:t>
            </a:r>
          </a:p>
          <a:p>
            <a:r>
              <a:rPr lang="en-US" sz="1700" dirty="0"/>
              <a:t>Problematic due to properties of data and use of fixed return thresholds</a:t>
            </a:r>
          </a:p>
          <a:p>
            <a:r>
              <a:rPr lang="en-US" sz="1700" dirty="0"/>
              <a:t>Instead, the triple-barrier method should be used, which creates two horizontal barriers for profit taking and stop loss, and a vertical barrier for expiration after a specific time or number of bars has passed [14]</a:t>
            </a:r>
          </a:p>
          <a:p>
            <a:r>
              <a:rPr lang="en-US" sz="1700" dirty="0"/>
              <a:t>Horizontal profit taking and stop loss barriers are a dynamic function of volatility</a:t>
            </a:r>
          </a:p>
          <a:p>
            <a:r>
              <a:rPr lang="en-US" sz="1700" dirty="0"/>
              <a:t>This method allows for more realistic labels that better model the changing properties of financial data</a:t>
            </a:r>
          </a:p>
        </p:txBody>
      </p:sp>
      <p:sp>
        <p:nvSpPr>
          <p:cNvPr id="5" name="Slide Number Placeholder 4">
            <a:extLst>
              <a:ext uri="{FF2B5EF4-FFF2-40B4-BE49-F238E27FC236}">
                <a16:creationId xmlns:a16="http://schemas.microsoft.com/office/drawing/2014/main" id="{BE502300-C2F6-52FF-3A67-C26ED579192A}"/>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18</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6B6029BF-3745-17CF-53B1-8CA1765B5DA6}"/>
              </a:ext>
            </a:extLst>
          </p:cNvPr>
          <p:cNvSpPr>
            <a:spLocks noGrp="1"/>
          </p:cNvSpPr>
          <p:nvPr>
            <p:ph type="ftr" sz="quarter" idx="11"/>
          </p:nvPr>
        </p:nvSpPr>
        <p:spPr/>
        <p:txBody>
          <a:bodyPr/>
          <a:lstStyle/>
          <a:p>
            <a:r>
              <a:rPr lang="en-US"/>
              <a:t>Quant Workflow: A Scientific Method for Finance</a:t>
            </a:r>
          </a:p>
        </p:txBody>
      </p:sp>
      <p:pic>
        <p:nvPicPr>
          <p:cNvPr id="7" name="Picture 6" descr="A graph with lines and a red rectangle&#10;&#10;Description automatically generated">
            <a:extLst>
              <a:ext uri="{FF2B5EF4-FFF2-40B4-BE49-F238E27FC236}">
                <a16:creationId xmlns:a16="http://schemas.microsoft.com/office/drawing/2014/main" id="{F88C344B-172A-894E-8416-06523D5C4D21}"/>
              </a:ext>
            </a:extLst>
          </p:cNvPr>
          <p:cNvPicPr>
            <a:picLocks noChangeAspect="1"/>
          </p:cNvPicPr>
          <p:nvPr/>
        </p:nvPicPr>
        <p:blipFill>
          <a:blip r:embed="rId2"/>
          <a:stretch>
            <a:fillRect/>
          </a:stretch>
        </p:blipFill>
        <p:spPr>
          <a:xfrm>
            <a:off x="7269934" y="2378606"/>
            <a:ext cx="4457700" cy="3295650"/>
          </a:xfrm>
          <a:prstGeom prst="rect">
            <a:avLst/>
          </a:prstGeom>
        </p:spPr>
      </p:pic>
      <p:sp>
        <p:nvSpPr>
          <p:cNvPr id="8" name="TextBox 7">
            <a:extLst>
              <a:ext uri="{FF2B5EF4-FFF2-40B4-BE49-F238E27FC236}">
                <a16:creationId xmlns:a16="http://schemas.microsoft.com/office/drawing/2014/main" id="{19F66C45-EF33-662E-9426-E8FFC1C530B9}"/>
              </a:ext>
            </a:extLst>
          </p:cNvPr>
          <p:cNvSpPr txBox="1"/>
          <p:nvPr/>
        </p:nvSpPr>
        <p:spPr>
          <a:xfrm>
            <a:off x="7757009" y="5707100"/>
            <a:ext cx="3947311" cy="261610"/>
          </a:xfrm>
          <a:prstGeom prst="rect">
            <a:avLst/>
          </a:prstGeom>
          <a:noFill/>
        </p:spPr>
        <p:txBody>
          <a:bodyPr wrap="square" rtlCol="0">
            <a:spAutoFit/>
          </a:bodyPr>
          <a:lstStyle/>
          <a:p>
            <a:r>
              <a:rPr lang="en-US" sz="1100" i="1" dirty="0"/>
              <a:t>Figure 4: Example of the triple barrier method given in [14] </a:t>
            </a:r>
          </a:p>
        </p:txBody>
      </p:sp>
    </p:spTree>
    <p:extLst>
      <p:ext uri="{BB962C8B-B14F-4D97-AF65-F5344CB8AC3E}">
        <p14:creationId xmlns:p14="http://schemas.microsoft.com/office/powerpoint/2010/main" val="3784647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633B4C-B9E2-3F4F-8918-2D6AB5706BC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Meta-labeling: Bet Confidence and Sizing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41A651-7ABF-8166-621A-344A23451FCD}"/>
                  </a:ext>
                </a:extLst>
              </p:cNvPr>
              <p:cNvSpPr>
                <a:spLocks noGrp="1"/>
              </p:cNvSpPr>
              <p:nvPr>
                <p:ph idx="1"/>
              </p:nvPr>
            </p:nvSpPr>
            <p:spPr>
              <a:xfrm>
                <a:off x="1371599" y="2091350"/>
                <a:ext cx="9724031" cy="4341647"/>
              </a:xfrm>
            </p:spPr>
            <p:txBody>
              <a:bodyPr anchor="ctr">
                <a:normAutofit lnSpcReduction="10000"/>
              </a:bodyPr>
              <a:lstStyle/>
              <a:p>
                <a:r>
                  <a:rPr lang="en-US" sz="1600" dirty="0"/>
                  <a:t>If a model for the side of the prediction is defined, we can create a secondary model to solely determine the size of the bet [14]</a:t>
                </a:r>
              </a:p>
              <a:p>
                <a:r>
                  <a:rPr lang="en-US" sz="1600" dirty="0"/>
                  <a:t>Meta-labeling generates labels ~[0,1],  where zero labels mean that we don’t take that bet.</a:t>
                </a:r>
              </a:p>
              <a:p>
                <a:r>
                  <a:rPr lang="en-US" sz="1600" dirty="0"/>
                  <a:t>Labels are then combined with the probability of the prediction to form the size to allocate to that bet.</a:t>
                </a:r>
              </a:p>
              <a:p>
                <a:r>
                  <a:rPr lang="en-US" sz="1600" dirty="0"/>
                  <a:t>Meta-labeling is useful in the context of finance, as we can create separate models for side and sizing</a:t>
                </a:r>
              </a:p>
              <a:p>
                <a:pPr lvl="1"/>
                <a:r>
                  <a:rPr lang="en-US" sz="1600" dirty="0"/>
                  <a:t>Model for side can be anything from technical analysis to fundamental-based rules, allowing ML to be applied to any existing strategy [14]</a:t>
                </a:r>
              </a:p>
              <a:p>
                <a:pPr lvl="1"/>
                <a:r>
                  <a:rPr lang="en-US" sz="1600" dirty="0"/>
                  <a:t>Another advantage is that separate features can be used for signal generation and risk management</a:t>
                </a:r>
              </a:p>
              <a:p>
                <a:r>
                  <a:rPr lang="en-US" sz="1600" dirty="0"/>
                  <a:t>Meta-labeling filters out false positives, which could be considered as riskier bets</a:t>
                </a:r>
              </a:p>
              <a:p>
                <a:r>
                  <a:rPr lang="en-US" sz="1600" dirty="0"/>
                  <a:t>Meta-labeling increases F1-scores, which is the harmonic average between recall and precision [14]</a:t>
                </a:r>
              </a:p>
              <a:p>
                <a:r>
                  <a:rPr lang="en-US" sz="1600" dirty="0"/>
                  <a:t>Recall [13] = </a:t>
                </a:r>
                <a14:m>
                  <m:oMath xmlns:m="http://schemas.openxmlformats.org/officeDocument/2006/math">
                    <m:f>
                      <m:fPr>
                        <m:ctrlPr>
                          <a:rPr lang="en-US" sz="1600" b="0" i="1">
                            <a:latin typeface="Cambria Math" panose="02040503050406030204" pitchFamily="18" charset="0"/>
                          </a:rPr>
                        </m:ctrlPr>
                      </m:fPr>
                      <m:num>
                        <m:r>
                          <a:rPr lang="en-US" sz="1600" b="0" i="1">
                            <a:latin typeface="Cambria Math" panose="02040503050406030204" pitchFamily="18" charset="0"/>
                          </a:rPr>
                          <m:t>𝑇𝑟𝑢𝑒</m:t>
                        </m:r>
                        <m:r>
                          <a:rPr lang="en-US" sz="1600" b="0" i="1">
                            <a:latin typeface="Cambria Math" panose="02040503050406030204" pitchFamily="18" charset="0"/>
                          </a:rPr>
                          <m:t> </m:t>
                        </m:r>
                        <m:r>
                          <a:rPr lang="en-US" sz="1600" b="0" i="1">
                            <a:latin typeface="Cambria Math" panose="02040503050406030204" pitchFamily="18" charset="0"/>
                          </a:rPr>
                          <m:t>𝑃𝑜𝑠𝑖𝑡𝑣𝑒𝑠</m:t>
                        </m:r>
                      </m:num>
                      <m:den>
                        <m:r>
                          <a:rPr lang="en-US" sz="1600" b="0" i="1">
                            <a:latin typeface="Cambria Math" panose="02040503050406030204" pitchFamily="18" charset="0"/>
                          </a:rPr>
                          <m:t>𝑇𝑟𝑢𝑒</m:t>
                        </m:r>
                        <m:r>
                          <a:rPr lang="en-US" sz="1600" b="0" i="1">
                            <a:latin typeface="Cambria Math" panose="02040503050406030204" pitchFamily="18" charset="0"/>
                          </a:rPr>
                          <m:t> </m:t>
                        </m:r>
                        <m:r>
                          <a:rPr lang="en-US" sz="1600" b="0" i="1">
                            <a:latin typeface="Cambria Math" panose="02040503050406030204" pitchFamily="18" charset="0"/>
                          </a:rPr>
                          <m:t>𝑃𝑜𝑠𝑖𝑡𝑖𝑣𝑒𝑠</m:t>
                        </m:r>
                        <m:r>
                          <a:rPr lang="en-US" sz="1600" b="0" i="1">
                            <a:latin typeface="Cambria Math" panose="02040503050406030204" pitchFamily="18" charset="0"/>
                          </a:rPr>
                          <m:t>+</m:t>
                        </m:r>
                        <m:r>
                          <a:rPr lang="en-US" sz="1600" b="0" i="1">
                            <a:latin typeface="Cambria Math" panose="02040503050406030204" pitchFamily="18" charset="0"/>
                          </a:rPr>
                          <m:t>𝐹𝑎𝑙𝑠𝑒</m:t>
                        </m:r>
                        <m:r>
                          <a:rPr lang="en-US" sz="1600" b="0" i="1">
                            <a:latin typeface="Cambria Math" panose="02040503050406030204" pitchFamily="18" charset="0"/>
                          </a:rPr>
                          <m:t> </m:t>
                        </m:r>
                        <m:r>
                          <a:rPr lang="en-US" sz="1600" b="0" i="1">
                            <a:latin typeface="Cambria Math" panose="02040503050406030204" pitchFamily="18" charset="0"/>
                          </a:rPr>
                          <m:t>𝑃𝑜𝑠𝑖𝑡𝑖𝑣𝑒𝑠</m:t>
                        </m:r>
                      </m:den>
                    </m:f>
                  </m:oMath>
                </a14:m>
                <a:endParaRPr lang="en-US" sz="1600" dirty="0"/>
              </a:p>
              <a:p>
                <a:r>
                  <a:rPr lang="en-US" sz="1600" dirty="0"/>
                  <a:t>Precision [13] = </a:t>
                </a:r>
                <a14:m>
                  <m:oMath xmlns:m="http://schemas.openxmlformats.org/officeDocument/2006/math">
                    <m:f>
                      <m:fPr>
                        <m:ctrlPr>
                          <a:rPr lang="en-US" sz="1600" b="0" i="1">
                            <a:latin typeface="Cambria Math" panose="02040503050406030204" pitchFamily="18" charset="0"/>
                          </a:rPr>
                        </m:ctrlPr>
                      </m:fPr>
                      <m:num>
                        <m:r>
                          <a:rPr lang="en-US" sz="1600" b="0" i="1">
                            <a:latin typeface="Cambria Math" panose="02040503050406030204" pitchFamily="18" charset="0"/>
                          </a:rPr>
                          <m:t>𝑇𝑟𝑢𝑒</m:t>
                        </m:r>
                        <m:r>
                          <a:rPr lang="en-US" sz="1600" b="0" i="1">
                            <a:latin typeface="Cambria Math" panose="02040503050406030204" pitchFamily="18" charset="0"/>
                          </a:rPr>
                          <m:t> </m:t>
                        </m:r>
                        <m:r>
                          <a:rPr lang="en-US" sz="1600" b="0" i="1">
                            <a:latin typeface="Cambria Math" panose="02040503050406030204" pitchFamily="18" charset="0"/>
                          </a:rPr>
                          <m:t>𝑃𝑜𝑠𝑖𝑡𝑣𝑒𝑠</m:t>
                        </m:r>
                      </m:num>
                      <m:den>
                        <m:r>
                          <a:rPr lang="en-US" sz="1600" b="0" i="1">
                            <a:latin typeface="Cambria Math" panose="02040503050406030204" pitchFamily="18" charset="0"/>
                          </a:rPr>
                          <m:t>𝑇𝑟𝑢𝑒</m:t>
                        </m:r>
                        <m:r>
                          <a:rPr lang="en-US" sz="1600" b="0" i="1">
                            <a:latin typeface="Cambria Math" panose="02040503050406030204" pitchFamily="18" charset="0"/>
                          </a:rPr>
                          <m:t> </m:t>
                        </m:r>
                        <m:r>
                          <a:rPr lang="en-US" sz="1600" b="0" i="1">
                            <a:latin typeface="Cambria Math" panose="02040503050406030204" pitchFamily="18" charset="0"/>
                          </a:rPr>
                          <m:t>𝑃𝑜𝑠𝑖𝑡𝑖𝑣𝑒𝑠</m:t>
                        </m:r>
                        <m:r>
                          <a:rPr lang="en-US" sz="1600" b="0" i="1">
                            <a:latin typeface="Cambria Math" panose="02040503050406030204" pitchFamily="18" charset="0"/>
                          </a:rPr>
                          <m:t>+</m:t>
                        </m:r>
                        <m:r>
                          <a:rPr lang="en-US" sz="1600" b="0" i="1">
                            <a:latin typeface="Cambria Math" panose="02040503050406030204" pitchFamily="18" charset="0"/>
                          </a:rPr>
                          <m:t>𝐹𝑎𝑙𝑠𝑒</m:t>
                        </m:r>
                        <m:r>
                          <a:rPr lang="en-US" sz="1600" b="0" i="1">
                            <a:latin typeface="Cambria Math" panose="02040503050406030204" pitchFamily="18" charset="0"/>
                          </a:rPr>
                          <m:t> </m:t>
                        </m:r>
                        <m:r>
                          <a:rPr lang="en-US" sz="1600" b="0" i="1">
                            <a:latin typeface="Cambria Math" panose="02040503050406030204" pitchFamily="18" charset="0"/>
                          </a:rPr>
                          <m:t>𝑁𝑒𝑔𝑎𝑡𝑖𝑣𝑒𝑠</m:t>
                        </m:r>
                      </m:den>
                    </m:f>
                    <m:r>
                      <a:rPr lang="en-US" sz="1600" b="0" i="1">
                        <a:latin typeface="Cambria Math" panose="02040503050406030204" pitchFamily="18" charset="0"/>
                      </a:rPr>
                      <m:t> </m:t>
                    </m:r>
                  </m:oMath>
                </a14:m>
                <a:endParaRPr lang="en-US" sz="1600" dirty="0"/>
              </a:p>
              <a:p>
                <a:r>
                  <a:rPr lang="en-US" sz="1600" dirty="0"/>
                  <a:t>In the context of finance, bet sizing is extremely import as high allocations to losing bets will ruin even a good strategy.</a:t>
                </a:r>
              </a:p>
            </p:txBody>
          </p:sp>
        </mc:Choice>
        <mc:Fallback xmlns="">
          <p:sp>
            <p:nvSpPr>
              <p:cNvPr id="3" name="Content Placeholder 2">
                <a:extLst>
                  <a:ext uri="{FF2B5EF4-FFF2-40B4-BE49-F238E27FC236}">
                    <a16:creationId xmlns:a16="http://schemas.microsoft.com/office/drawing/2014/main" id="{A941A651-7ABF-8166-621A-344A23451FCD}"/>
                  </a:ext>
                </a:extLst>
              </p:cNvPr>
              <p:cNvSpPr>
                <a:spLocks noGrp="1" noRot="1" noChangeAspect="1" noMove="1" noResize="1" noEditPoints="1" noAdjustHandles="1" noChangeArrowheads="1" noChangeShapeType="1" noTextEdit="1"/>
              </p:cNvSpPr>
              <p:nvPr>
                <p:ph idx="1"/>
              </p:nvPr>
            </p:nvSpPr>
            <p:spPr>
              <a:xfrm>
                <a:off x="1371599" y="2091350"/>
                <a:ext cx="9724031" cy="4341647"/>
              </a:xfrm>
              <a:blipFill>
                <a:blip r:embed="rId2"/>
                <a:stretch>
                  <a:fillRect l="-25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3C94B6E-12E7-E735-4DB3-B234C90D652D}"/>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19</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5046AA75-2BD5-E1FF-B299-E8B788D155AF}"/>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395895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7E0D4-4F6D-D1D0-CFA7-C41023A94A5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What is Quant Finance?</a:t>
            </a:r>
          </a:p>
        </p:txBody>
      </p:sp>
      <p:sp>
        <p:nvSpPr>
          <p:cNvPr id="3" name="Content Placeholder 2">
            <a:extLst>
              <a:ext uri="{FF2B5EF4-FFF2-40B4-BE49-F238E27FC236}">
                <a16:creationId xmlns:a16="http://schemas.microsoft.com/office/drawing/2014/main" id="{F0C8A57A-0CD2-1881-8D9D-870D0EF566DE}"/>
              </a:ext>
            </a:extLst>
          </p:cNvPr>
          <p:cNvSpPr>
            <a:spLocks noGrp="1"/>
          </p:cNvSpPr>
          <p:nvPr>
            <p:ph idx="1"/>
          </p:nvPr>
        </p:nvSpPr>
        <p:spPr>
          <a:xfrm>
            <a:off x="1371599" y="2318197"/>
            <a:ext cx="6781801" cy="3683358"/>
          </a:xfrm>
        </p:spPr>
        <p:txBody>
          <a:bodyPr anchor="ctr">
            <a:normAutofit lnSpcReduction="10000"/>
          </a:bodyPr>
          <a:lstStyle/>
          <a:p>
            <a:r>
              <a:rPr lang="en-US" sz="1700" dirty="0">
                <a:effectLst/>
              </a:rPr>
              <a:t>Defined as “a branch of investment management that employs mathematical and statistical methods to analyze investment opportunities across a range of asset classes.” [15]</a:t>
            </a:r>
          </a:p>
          <a:p>
            <a:r>
              <a:rPr lang="en-US" sz="1700" dirty="0">
                <a:effectLst/>
              </a:rPr>
              <a:t>Composed of three main fields: Computer Science, Statistics, and Finance. </a:t>
            </a:r>
          </a:p>
          <a:p>
            <a:r>
              <a:rPr lang="en-US" sz="1700" dirty="0"/>
              <a:t>“Quants” use ML models, complex math, image processing, data mining, fundamentals, high frequency trading (HFT), asset pricing, etc. to trade markets</a:t>
            </a:r>
          </a:p>
          <a:p>
            <a:pPr algn="l"/>
            <a:r>
              <a:rPr lang="en-US" sz="1700" dirty="0">
                <a:effectLst/>
              </a:rPr>
              <a:t>The goal of any Quant is to generate alpha; the measure of excess return of an investment strategy over a benchmark</a:t>
            </a:r>
            <a:endParaRPr lang="en-US" sz="1700" dirty="0"/>
          </a:p>
          <a:p>
            <a:r>
              <a:rPr lang="en-US" sz="1700" dirty="0"/>
              <a:t>Some of the best Quant Firms in the industry include: AQR, Renaissance, Jane Street, Citadel,</a:t>
            </a:r>
          </a:p>
          <a:p>
            <a:r>
              <a:rPr lang="en-US" sz="1700" dirty="0"/>
              <a:t>Most industry Quants aim to find hard to process, unique alternative data to use for models</a:t>
            </a:r>
          </a:p>
        </p:txBody>
      </p:sp>
      <p:sp>
        <p:nvSpPr>
          <p:cNvPr id="4" name="Footer Placeholder 3">
            <a:extLst>
              <a:ext uri="{FF2B5EF4-FFF2-40B4-BE49-F238E27FC236}">
                <a16:creationId xmlns:a16="http://schemas.microsoft.com/office/drawing/2014/main" id="{891A076D-B339-49D5-F558-923853F94777}"/>
              </a:ext>
            </a:extLst>
          </p:cNvPr>
          <p:cNvSpPr>
            <a:spLocks noGrp="1"/>
          </p:cNvSpPr>
          <p:nvPr>
            <p:ph type="ftr" sz="quarter" idx="11"/>
          </p:nvPr>
        </p:nvSpPr>
        <p:spPr/>
        <p:txBody>
          <a:bodyPr/>
          <a:lstStyle/>
          <a:p>
            <a:r>
              <a:rPr lang="en-US" dirty="0"/>
              <a:t>Quant Workflow: A Scientific Method for Finance</a:t>
            </a:r>
          </a:p>
        </p:txBody>
      </p:sp>
      <p:sp>
        <p:nvSpPr>
          <p:cNvPr id="5" name="Slide Number Placeholder 4">
            <a:extLst>
              <a:ext uri="{FF2B5EF4-FFF2-40B4-BE49-F238E27FC236}">
                <a16:creationId xmlns:a16="http://schemas.microsoft.com/office/drawing/2014/main" id="{D1DC4F93-06D0-6425-A4DA-9F5089A32BCA}"/>
              </a:ext>
            </a:extLst>
          </p:cNvPr>
          <p:cNvSpPr>
            <a:spLocks noGrp="1"/>
          </p:cNvSpPr>
          <p:nvPr>
            <p:ph type="sldNum" sz="quarter" idx="12"/>
          </p:nvPr>
        </p:nvSpPr>
        <p:spPr>
          <a:xfrm>
            <a:off x="9385422" y="6487710"/>
            <a:ext cx="2743200" cy="365125"/>
          </a:xfrm>
        </p:spPr>
        <p:txBody>
          <a:bodyPr/>
          <a:lstStyle/>
          <a:p>
            <a:fld id="{7F41F641-4BFF-2F48-8A87-D83CFBF167D5}" type="slidenum">
              <a:rPr lang="en-US" smtClean="0"/>
              <a:t>2</a:t>
            </a:fld>
            <a:endParaRPr lang="en-US" dirty="0"/>
          </a:p>
        </p:txBody>
      </p:sp>
      <p:pic>
        <p:nvPicPr>
          <p:cNvPr id="7" name="Picture 6">
            <a:extLst>
              <a:ext uri="{FF2B5EF4-FFF2-40B4-BE49-F238E27FC236}">
                <a16:creationId xmlns:a16="http://schemas.microsoft.com/office/drawing/2014/main" id="{AADB82AD-A9F4-2495-1827-2C3D3F4A3874}"/>
              </a:ext>
            </a:extLst>
          </p:cNvPr>
          <p:cNvPicPr>
            <a:picLocks noChangeAspect="1"/>
          </p:cNvPicPr>
          <p:nvPr/>
        </p:nvPicPr>
        <p:blipFill>
          <a:blip r:embed="rId2"/>
          <a:stretch>
            <a:fillRect/>
          </a:stretch>
        </p:blipFill>
        <p:spPr>
          <a:xfrm>
            <a:off x="9225481" y="1833737"/>
            <a:ext cx="1942488" cy="1855274"/>
          </a:xfrm>
          <a:prstGeom prst="rect">
            <a:avLst/>
          </a:prstGeom>
        </p:spPr>
      </p:pic>
      <p:pic>
        <p:nvPicPr>
          <p:cNvPr id="11" name="Picture 10" descr="A black and white logo&#10;&#10;Description automatically generated">
            <a:extLst>
              <a:ext uri="{FF2B5EF4-FFF2-40B4-BE49-F238E27FC236}">
                <a16:creationId xmlns:a16="http://schemas.microsoft.com/office/drawing/2014/main" id="{C2A0823E-7333-B301-7A80-296C68A7EFA6}"/>
              </a:ext>
            </a:extLst>
          </p:cNvPr>
          <p:cNvPicPr>
            <a:picLocks noChangeAspect="1"/>
          </p:cNvPicPr>
          <p:nvPr/>
        </p:nvPicPr>
        <p:blipFill>
          <a:blip r:embed="rId3"/>
          <a:stretch>
            <a:fillRect/>
          </a:stretch>
        </p:blipFill>
        <p:spPr>
          <a:xfrm>
            <a:off x="8115299" y="3516714"/>
            <a:ext cx="3769502" cy="1059805"/>
          </a:xfrm>
          <a:prstGeom prst="rect">
            <a:avLst/>
          </a:prstGeom>
        </p:spPr>
      </p:pic>
      <p:pic>
        <p:nvPicPr>
          <p:cNvPr id="18" name="Picture 17" descr="A blue and white logo&#10;&#10;Description automatically generated">
            <a:extLst>
              <a:ext uri="{FF2B5EF4-FFF2-40B4-BE49-F238E27FC236}">
                <a16:creationId xmlns:a16="http://schemas.microsoft.com/office/drawing/2014/main" id="{887A7916-B1CC-B227-FDAF-E179E065B315}"/>
              </a:ext>
            </a:extLst>
          </p:cNvPr>
          <p:cNvPicPr>
            <a:picLocks noChangeAspect="1"/>
          </p:cNvPicPr>
          <p:nvPr/>
        </p:nvPicPr>
        <p:blipFill>
          <a:blip r:embed="rId4"/>
          <a:stretch>
            <a:fillRect/>
          </a:stretch>
        </p:blipFill>
        <p:spPr>
          <a:xfrm>
            <a:off x="8348291" y="4893055"/>
            <a:ext cx="3485755" cy="1959780"/>
          </a:xfrm>
          <a:prstGeom prst="rect">
            <a:avLst/>
          </a:prstGeom>
        </p:spPr>
      </p:pic>
      <p:pic>
        <p:nvPicPr>
          <p:cNvPr id="15" name="Graphic 14">
            <a:extLst>
              <a:ext uri="{FF2B5EF4-FFF2-40B4-BE49-F238E27FC236}">
                <a16:creationId xmlns:a16="http://schemas.microsoft.com/office/drawing/2014/main" id="{405C782D-DD7F-9338-B042-6D47D2F8F6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6417" y="4733476"/>
            <a:ext cx="3769502" cy="488639"/>
          </a:xfrm>
          <a:prstGeom prst="rect">
            <a:avLst/>
          </a:prstGeom>
        </p:spPr>
      </p:pic>
      <p:sp>
        <p:nvSpPr>
          <p:cNvPr id="19" name="TextBox 18">
            <a:extLst>
              <a:ext uri="{FF2B5EF4-FFF2-40B4-BE49-F238E27FC236}">
                <a16:creationId xmlns:a16="http://schemas.microsoft.com/office/drawing/2014/main" id="{F0C07D87-90C2-B9FE-0190-DDDD84754086}"/>
              </a:ext>
            </a:extLst>
          </p:cNvPr>
          <p:cNvSpPr txBox="1"/>
          <p:nvPr/>
        </p:nvSpPr>
        <p:spPr>
          <a:xfrm>
            <a:off x="8451412" y="6233794"/>
            <a:ext cx="3433389" cy="253916"/>
          </a:xfrm>
          <a:prstGeom prst="rect">
            <a:avLst/>
          </a:prstGeom>
          <a:noFill/>
        </p:spPr>
        <p:txBody>
          <a:bodyPr wrap="square" rtlCol="0">
            <a:spAutoFit/>
          </a:bodyPr>
          <a:lstStyle/>
          <a:p>
            <a:r>
              <a:rPr lang="en-US" sz="1050" dirty="0"/>
              <a:t>AQR [21], Jane Street [22], Renaissance [23], Citadel [24]</a:t>
            </a:r>
          </a:p>
        </p:txBody>
      </p:sp>
    </p:spTree>
    <p:extLst>
      <p:ext uri="{BB962C8B-B14F-4D97-AF65-F5344CB8AC3E}">
        <p14:creationId xmlns:p14="http://schemas.microsoft.com/office/powerpoint/2010/main" val="2053694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9CF52-DD5A-3502-7815-C2B02C87448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Class Imbalance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CBA0D5-282E-342C-AF78-36C0EC827022}"/>
                  </a:ext>
                </a:extLst>
              </p:cNvPr>
              <p:cNvSpPr>
                <a:spLocks noGrp="1"/>
              </p:cNvSpPr>
              <p:nvPr>
                <p:ph idx="1"/>
              </p:nvPr>
            </p:nvSpPr>
            <p:spPr>
              <a:xfrm>
                <a:off x="1371599" y="2318197"/>
                <a:ext cx="9724031" cy="3683358"/>
              </a:xfrm>
            </p:spPr>
            <p:txBody>
              <a:bodyPr anchor="ctr">
                <a:normAutofit lnSpcReduction="10000"/>
              </a:bodyPr>
              <a:lstStyle/>
              <a:p>
                <a:pPr defTabSz="777240">
                  <a:spcAft>
                    <a:spcPts val="600"/>
                  </a:spcAft>
                </a:pPr>
                <a:r>
                  <a:rPr lang="en-US" sz="2000" kern="1200" dirty="0">
                    <a:solidFill>
                      <a:schemeClr val="tx1"/>
                    </a:solidFill>
                    <a:latin typeface="+mn-lt"/>
                    <a:ea typeface="+mn-ea"/>
                    <a:cs typeface="+mn-cs"/>
                  </a:rPr>
                  <a:t>Class imbalance occurs when one class of a label is more frequent than another</a:t>
                </a:r>
              </a:p>
              <a:p>
                <a:pPr defTabSz="777240">
                  <a:spcAft>
                    <a:spcPts val="600"/>
                  </a:spcAft>
                </a:pPr>
                <a:r>
                  <a:rPr lang="en-US" sz="2000" kern="1200" dirty="0">
                    <a:solidFill>
                      <a:schemeClr val="tx1"/>
                    </a:solidFill>
                    <a:latin typeface="+mn-lt"/>
                    <a:ea typeface="+mn-ea"/>
                    <a:cs typeface="+mn-cs"/>
                  </a:rPr>
                  <a:t>If class imbalance isn’t accounted for, the ML model will favor the most common labels and maximize their accuracy [14]</a:t>
                </a:r>
              </a:p>
              <a:p>
                <a:pPr defTabSz="777240">
                  <a:spcAft>
                    <a:spcPts val="600"/>
                  </a:spcAft>
                </a:pPr>
                <a:r>
                  <a:rPr lang="en-US" sz="2000" kern="1200" dirty="0">
                    <a:solidFill>
                      <a:schemeClr val="tx1"/>
                    </a:solidFill>
                    <a:latin typeface="+mn-lt"/>
                    <a:ea typeface="+mn-ea"/>
                    <a:cs typeface="+mn-cs"/>
                  </a:rPr>
                  <a:t>Since classes can be weighted equally in this context, we can weight classes according to the default scikit-learn [17] implementation:</a:t>
                </a:r>
              </a:p>
              <a:p>
                <a:pPr marL="0" indent="0" algn="ctr" defTabSz="777240">
                  <a:spcAft>
                    <a:spcPts val="600"/>
                  </a:spcAft>
                  <a:buNone/>
                </a:pPr>
                <a14:m>
                  <m:oMath xmlns:m="http://schemas.openxmlformats.org/officeDocument/2006/math">
                    <m:f>
                      <m:fPr>
                        <m:ctrlPr>
                          <a:rPr lang="en-US" sz="3600" i="1" kern="1200">
                            <a:solidFill>
                              <a:schemeClr val="tx1"/>
                            </a:solidFill>
                            <a:latin typeface="Cambria Math" panose="02040503050406030204" pitchFamily="18" charset="0"/>
                            <a:ea typeface="+mn-ea"/>
                            <a:cs typeface="+mn-cs"/>
                          </a:rPr>
                        </m:ctrlPr>
                      </m:fPr>
                      <m:num>
                        <m:r>
                          <a:rPr lang="en-US" sz="3600" i="1" kern="1200">
                            <a:solidFill>
                              <a:schemeClr val="tx1"/>
                            </a:solidFill>
                            <a:latin typeface="Cambria Math" panose="02040503050406030204" pitchFamily="18" charset="0"/>
                            <a:ea typeface="+mn-ea"/>
                            <a:cs typeface="+mn-cs"/>
                          </a:rPr>
                          <m:t>𝑛</m:t>
                        </m:r>
                      </m:num>
                      <m:den>
                        <m:r>
                          <a:rPr lang="en-US" sz="3600" i="1" kern="1200">
                            <a:solidFill>
                              <a:schemeClr val="tx1"/>
                            </a:solidFill>
                            <a:latin typeface="Cambria Math" panose="02040503050406030204" pitchFamily="18" charset="0"/>
                            <a:ea typeface="+mn-ea"/>
                            <a:cs typeface="+mn-cs"/>
                          </a:rPr>
                          <m:t>𝑐</m:t>
                        </m:r>
                        <m:r>
                          <a:rPr lang="en-US" sz="3600" i="1" kern="1200">
                            <a:solidFill>
                              <a:schemeClr val="tx1"/>
                            </a:solidFill>
                            <a:latin typeface="Cambria Math" panose="02040503050406030204" pitchFamily="18" charset="0"/>
                            <a:ea typeface="Cambria Math" panose="02040503050406030204" pitchFamily="18" charset="0"/>
                            <a:cs typeface="+mn-cs"/>
                          </a:rPr>
                          <m:t>×</m:t>
                        </m:r>
                        <m:r>
                          <a:rPr lang="en-US" sz="3600" i="1" kern="1200">
                            <a:solidFill>
                              <a:schemeClr val="tx1"/>
                            </a:solidFill>
                            <a:latin typeface="Cambria Math" panose="02040503050406030204" pitchFamily="18" charset="0"/>
                            <a:ea typeface="Cambria Math" panose="02040503050406030204" pitchFamily="18" charset="0"/>
                            <a:cs typeface="+mn-cs"/>
                          </a:rPr>
                          <m:t>𝑏</m:t>
                        </m:r>
                      </m:den>
                    </m:f>
                  </m:oMath>
                </a14:m>
                <a:r>
                  <a:rPr lang="en-US" sz="3600" kern="1200" dirty="0">
                    <a:solidFill>
                      <a:schemeClr val="tx1"/>
                    </a:solidFill>
                    <a:latin typeface="+mn-lt"/>
                    <a:ea typeface="+mn-ea"/>
                    <a:cs typeface="+mn-cs"/>
                  </a:rPr>
                  <a:t> </a:t>
                </a:r>
              </a:p>
              <a:p>
                <a:pPr defTabSz="777240">
                  <a:spcAft>
                    <a:spcPts val="600"/>
                  </a:spcAft>
                </a:pPr>
                <a:r>
                  <a:rPr lang="en-US" sz="2000" kern="1200" dirty="0">
                    <a:solidFill>
                      <a:schemeClr val="tx1"/>
                    </a:solidFill>
                    <a:latin typeface="+mn-lt"/>
                    <a:ea typeface="+mn-ea"/>
                    <a:cs typeface="+mn-cs"/>
                  </a:rPr>
                  <a:t>Where:</a:t>
                </a:r>
              </a:p>
              <a:p>
                <a:pPr marL="0" indent="0" defTabSz="777240">
                  <a:spcAft>
                    <a:spcPts val="600"/>
                  </a:spcAft>
                  <a:buNone/>
                </a:pPr>
                <a:r>
                  <a:rPr lang="en-US" sz="2000" kern="1200" dirty="0">
                    <a:solidFill>
                      <a:schemeClr val="tx1"/>
                    </a:solidFill>
                    <a:ea typeface="+mn-ea"/>
                    <a:cs typeface="+mn-cs"/>
                  </a:rPr>
                  <a:t>	</a:t>
                </a:r>
                <a14:m>
                  <m:oMath xmlns:m="http://schemas.openxmlformats.org/officeDocument/2006/math">
                    <m:r>
                      <a:rPr lang="en-US" sz="2000" i="1" kern="1200">
                        <a:solidFill>
                          <a:schemeClr val="tx1"/>
                        </a:solidFill>
                        <a:latin typeface="Cambria Math" panose="02040503050406030204" pitchFamily="18" charset="0"/>
                        <a:ea typeface="+mn-ea"/>
                        <a:cs typeface="+mn-cs"/>
                      </a:rPr>
                      <m:t>𝑛</m:t>
                    </m:r>
                  </m:oMath>
                </a14:m>
                <a:r>
                  <a:rPr lang="en-US" sz="2000" kern="1200" dirty="0">
                    <a:solidFill>
                      <a:schemeClr val="tx1"/>
                    </a:solidFill>
                    <a:latin typeface="+mn-lt"/>
                    <a:ea typeface="+mn-ea"/>
                    <a:cs typeface="+mn-cs"/>
                  </a:rPr>
                  <a:t>=number of samples, </a:t>
                </a:r>
                <a14:m>
                  <m:oMath xmlns:m="http://schemas.openxmlformats.org/officeDocument/2006/math">
                    <m:r>
                      <a:rPr lang="en-US" sz="2000" i="1" kern="1200">
                        <a:solidFill>
                          <a:schemeClr val="tx1"/>
                        </a:solidFill>
                        <a:latin typeface="Cambria Math" panose="02040503050406030204" pitchFamily="18" charset="0"/>
                        <a:ea typeface="+mn-ea"/>
                        <a:cs typeface="+mn-cs"/>
                      </a:rPr>
                      <m:t>𝑐</m:t>
                    </m:r>
                  </m:oMath>
                </a14:m>
                <a:r>
                  <a:rPr lang="en-US" sz="2000" kern="1200" dirty="0">
                    <a:solidFill>
                      <a:schemeClr val="tx1"/>
                    </a:solidFill>
                    <a:latin typeface="+mn-lt"/>
                    <a:ea typeface="+mn-ea"/>
                    <a:cs typeface="+mn-cs"/>
                  </a:rPr>
                  <a:t>= number of classes, and </a:t>
                </a:r>
                <a14:m>
                  <m:oMath xmlns:m="http://schemas.openxmlformats.org/officeDocument/2006/math">
                    <m:r>
                      <a:rPr lang="en-US" sz="2000" i="1" kern="1200">
                        <a:solidFill>
                          <a:schemeClr val="tx1"/>
                        </a:solidFill>
                        <a:latin typeface="Cambria Math" panose="02040503050406030204" pitchFamily="18" charset="0"/>
                        <a:ea typeface="+mn-ea"/>
                        <a:cs typeface="+mn-cs"/>
                      </a:rPr>
                      <m:t>𝑏</m:t>
                    </m:r>
                  </m:oMath>
                </a14:m>
                <a:r>
                  <a:rPr lang="en-US" sz="2000" kern="1200" dirty="0">
                    <a:solidFill>
                      <a:schemeClr val="tx1"/>
                    </a:solidFill>
                    <a:latin typeface="+mn-lt"/>
                    <a:ea typeface="+mn-ea"/>
                    <a:cs typeface="+mn-cs"/>
                  </a:rPr>
                  <a:t>=bin count of labels</a:t>
                </a:r>
              </a:p>
              <a:p>
                <a:endParaRPr lang="en-US" sz="2000" dirty="0"/>
              </a:p>
            </p:txBody>
          </p:sp>
        </mc:Choice>
        <mc:Fallback xmlns="">
          <p:sp>
            <p:nvSpPr>
              <p:cNvPr id="3" name="Content Placeholder 2">
                <a:extLst>
                  <a:ext uri="{FF2B5EF4-FFF2-40B4-BE49-F238E27FC236}">
                    <a16:creationId xmlns:a16="http://schemas.microsoft.com/office/drawing/2014/main" id="{CFCBA0D5-282E-342C-AF78-36C0EC827022}"/>
                  </a:ext>
                </a:extLst>
              </p:cNvPr>
              <p:cNvSpPr>
                <a:spLocks noGrp="1" noRot="1" noChangeAspect="1" noMove="1" noResize="1" noEditPoints="1" noAdjustHandles="1" noChangeArrowheads="1" noChangeShapeType="1" noTextEdit="1"/>
              </p:cNvSpPr>
              <p:nvPr>
                <p:ph idx="1"/>
              </p:nvPr>
            </p:nvSpPr>
            <p:spPr>
              <a:xfrm>
                <a:off x="1371599" y="2318197"/>
                <a:ext cx="9724031" cy="3683358"/>
              </a:xfrm>
              <a:blipFill>
                <a:blip r:embed="rId2"/>
                <a:stretch>
                  <a:fillRect l="-564" t="-4793" r="-94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E06179E0-C2AB-4076-FB04-5F2466B10CA3}"/>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20</a:t>
            </a:fld>
            <a:endParaRPr lang="en-US" sz="1100">
              <a:solidFill>
                <a:schemeClr val="tx1">
                  <a:lumMod val="50000"/>
                  <a:lumOff val="50000"/>
                </a:schemeClr>
              </a:solidFill>
            </a:endParaRPr>
          </a:p>
        </p:txBody>
      </p:sp>
      <p:sp>
        <p:nvSpPr>
          <p:cNvPr id="6" name="TextBox 5">
            <a:extLst>
              <a:ext uri="{FF2B5EF4-FFF2-40B4-BE49-F238E27FC236}">
                <a16:creationId xmlns:a16="http://schemas.microsoft.com/office/drawing/2014/main" id="{FDA2E485-31A8-F161-F58D-E991DE012686}"/>
              </a:ext>
            </a:extLst>
          </p:cNvPr>
          <p:cNvSpPr txBox="1"/>
          <p:nvPr/>
        </p:nvSpPr>
        <p:spPr>
          <a:xfrm>
            <a:off x="9455546" y="4159876"/>
            <a:ext cx="550973" cy="369332"/>
          </a:xfrm>
          <a:prstGeom prst="rect">
            <a:avLst/>
          </a:prstGeom>
          <a:noFill/>
        </p:spPr>
        <p:txBody>
          <a:bodyPr wrap="square" rtlCol="0">
            <a:spAutoFit/>
          </a:bodyPr>
          <a:lstStyle/>
          <a:p>
            <a:pPr defTabSz="777240">
              <a:spcAft>
                <a:spcPts val="600"/>
              </a:spcAft>
            </a:pPr>
            <a:r>
              <a:rPr lang="en-US" kern="1200" dirty="0">
                <a:solidFill>
                  <a:schemeClr val="tx1"/>
                </a:solidFill>
                <a:latin typeface="+mn-lt"/>
                <a:ea typeface="+mn-ea"/>
                <a:cs typeface="+mn-cs"/>
              </a:rPr>
              <a:t>(1)</a:t>
            </a:r>
            <a:endParaRPr lang="en-US" sz="2400" dirty="0"/>
          </a:p>
        </p:txBody>
      </p:sp>
      <p:sp>
        <p:nvSpPr>
          <p:cNvPr id="4" name="Footer Placeholder 3">
            <a:extLst>
              <a:ext uri="{FF2B5EF4-FFF2-40B4-BE49-F238E27FC236}">
                <a16:creationId xmlns:a16="http://schemas.microsoft.com/office/drawing/2014/main" id="{64607421-5CDE-4053-0CFF-EC7680DB7097}"/>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2836271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503D4-78E2-E2AB-A0BB-958A25B43E0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Sample Weights</a:t>
            </a:r>
          </a:p>
        </p:txBody>
      </p:sp>
      <p:sp>
        <p:nvSpPr>
          <p:cNvPr id="3" name="Content Placeholder 2">
            <a:extLst>
              <a:ext uri="{FF2B5EF4-FFF2-40B4-BE49-F238E27FC236}">
                <a16:creationId xmlns:a16="http://schemas.microsoft.com/office/drawing/2014/main" id="{39BF63EC-446F-E61C-F8E8-92288AC9D2ED}"/>
              </a:ext>
            </a:extLst>
          </p:cNvPr>
          <p:cNvSpPr>
            <a:spLocks noGrp="1"/>
          </p:cNvSpPr>
          <p:nvPr>
            <p:ph idx="1"/>
          </p:nvPr>
        </p:nvSpPr>
        <p:spPr>
          <a:xfrm>
            <a:off x="1371599" y="1885279"/>
            <a:ext cx="5744425" cy="4570152"/>
          </a:xfrm>
        </p:spPr>
        <p:txBody>
          <a:bodyPr anchor="ctr">
            <a:normAutofit fontScale="85000" lnSpcReduction="20000"/>
          </a:bodyPr>
          <a:lstStyle/>
          <a:p>
            <a:r>
              <a:rPr lang="en-US" sz="1600" dirty="0"/>
              <a:t>In a general ML context, sample weighting is “an effective approach for tackling data biases such as imbalanced and corrupted labels” [20]</a:t>
            </a:r>
          </a:p>
          <a:p>
            <a:r>
              <a:rPr lang="en-US" sz="1600" dirty="0"/>
              <a:t>When labeling financial data, overlap is common as one label could be predicted from data used to predict a future label.</a:t>
            </a:r>
          </a:p>
          <a:p>
            <a:r>
              <a:rPr lang="en-US" sz="1600" dirty="0"/>
              <a:t>A label is said to be unique if its prediction window does not contain data used to generate another label</a:t>
            </a:r>
          </a:p>
          <a:p>
            <a:r>
              <a:rPr lang="en-US" sz="1600" dirty="0"/>
              <a:t>Sample weights weigh the importance of a label by a function of its uniqueness [14]</a:t>
            </a:r>
          </a:p>
          <a:p>
            <a:r>
              <a:rPr lang="en-US" sz="1600" dirty="0"/>
              <a:t>In the context of finance, we also want to take into account the time of a label and the return associated to it</a:t>
            </a:r>
          </a:p>
          <a:p>
            <a:r>
              <a:rPr lang="en-US" sz="1600" dirty="0"/>
              <a:t>Sample weighting by return [14]:</a:t>
            </a:r>
          </a:p>
          <a:p>
            <a:pPr lvl="1"/>
            <a:r>
              <a:rPr lang="en-US" sz="1600" dirty="0"/>
              <a:t>labels with high average returns should be given more importance than labels with smaller return, as these labels are more significant</a:t>
            </a:r>
          </a:p>
          <a:p>
            <a:r>
              <a:rPr lang="en-US" sz="1600" dirty="0"/>
              <a:t>Implementing a time decay factor [14]:</a:t>
            </a:r>
          </a:p>
          <a:p>
            <a:pPr lvl="1"/>
            <a:r>
              <a:rPr lang="en-US" sz="1600" dirty="0"/>
              <a:t>The factors the drive the performance of a market generally change over time, and something that may have affected the performance of a market 2 years ago may not be relevant today</a:t>
            </a:r>
          </a:p>
          <a:p>
            <a:pPr lvl="1"/>
            <a:r>
              <a:rPr lang="en-US" sz="1600" dirty="0"/>
              <a:t>To reflect this in our model, we can introduce a decay factor that assigns more importance to recent datapoints</a:t>
            </a:r>
          </a:p>
          <a:p>
            <a:pPr lvl="1"/>
            <a:r>
              <a:rPr lang="en-US" sz="1600" dirty="0"/>
              <a:t>This factor can be linear or exponential</a:t>
            </a:r>
          </a:p>
        </p:txBody>
      </p:sp>
      <p:sp>
        <p:nvSpPr>
          <p:cNvPr id="5" name="Slide Number Placeholder 4">
            <a:extLst>
              <a:ext uri="{FF2B5EF4-FFF2-40B4-BE49-F238E27FC236}">
                <a16:creationId xmlns:a16="http://schemas.microsoft.com/office/drawing/2014/main" id="{4865D4AA-A0C6-C025-E35F-B6874EAAC43D}"/>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91444A86-C6E3-3DA9-A5C0-741BFF718118}"/>
              </a:ext>
            </a:extLst>
          </p:cNvPr>
          <p:cNvSpPr>
            <a:spLocks noGrp="1"/>
          </p:cNvSpPr>
          <p:nvPr>
            <p:ph type="ftr" sz="quarter" idx="11"/>
          </p:nvPr>
        </p:nvSpPr>
        <p:spPr/>
        <p:txBody>
          <a:bodyPr/>
          <a:lstStyle/>
          <a:p>
            <a:r>
              <a:rPr lang="en-US"/>
              <a:t>Quant Workflow: A Scientific Method for Finance</a:t>
            </a:r>
          </a:p>
        </p:txBody>
      </p:sp>
      <p:pic>
        <p:nvPicPr>
          <p:cNvPr id="7" name="Picture 6" descr="A graph with numbers and lines&#10;&#10;Description automatically generated">
            <a:extLst>
              <a:ext uri="{FF2B5EF4-FFF2-40B4-BE49-F238E27FC236}">
                <a16:creationId xmlns:a16="http://schemas.microsoft.com/office/drawing/2014/main" id="{52826F3C-4FE0-C53C-EBC1-F6A1ABA02741}"/>
              </a:ext>
            </a:extLst>
          </p:cNvPr>
          <p:cNvPicPr>
            <a:picLocks noChangeAspect="1"/>
          </p:cNvPicPr>
          <p:nvPr/>
        </p:nvPicPr>
        <p:blipFill>
          <a:blip r:embed="rId3"/>
          <a:stretch>
            <a:fillRect/>
          </a:stretch>
        </p:blipFill>
        <p:spPr>
          <a:xfrm>
            <a:off x="7116024" y="2476547"/>
            <a:ext cx="4773659" cy="3008480"/>
          </a:xfrm>
          <a:prstGeom prst="rect">
            <a:avLst/>
          </a:prstGeom>
        </p:spPr>
      </p:pic>
      <p:sp>
        <p:nvSpPr>
          <p:cNvPr id="8" name="TextBox 7">
            <a:extLst>
              <a:ext uri="{FF2B5EF4-FFF2-40B4-BE49-F238E27FC236}">
                <a16:creationId xmlns:a16="http://schemas.microsoft.com/office/drawing/2014/main" id="{B682486D-61D2-C11B-33C5-5A782B019257}"/>
              </a:ext>
            </a:extLst>
          </p:cNvPr>
          <p:cNvSpPr txBox="1"/>
          <p:nvPr/>
        </p:nvSpPr>
        <p:spPr>
          <a:xfrm>
            <a:off x="7116024" y="5485027"/>
            <a:ext cx="4354716" cy="253916"/>
          </a:xfrm>
          <a:prstGeom prst="rect">
            <a:avLst/>
          </a:prstGeom>
          <a:noFill/>
        </p:spPr>
        <p:txBody>
          <a:bodyPr wrap="square" rtlCol="0">
            <a:spAutoFit/>
          </a:bodyPr>
          <a:lstStyle/>
          <a:p>
            <a:r>
              <a:rPr lang="en-US" sz="1050" i="1" dirty="0"/>
              <a:t>Figure 5: Sample weights by return (top) and time decay factors (bottom)</a:t>
            </a:r>
          </a:p>
        </p:txBody>
      </p:sp>
    </p:spTree>
    <p:extLst>
      <p:ext uri="{BB962C8B-B14F-4D97-AF65-F5344CB8AC3E}">
        <p14:creationId xmlns:p14="http://schemas.microsoft.com/office/powerpoint/2010/main" val="1404564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D661B-B6D7-ED2C-C623-C9D08231B78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Cross Validation: Purge and Embargo</a:t>
            </a:r>
          </a:p>
        </p:txBody>
      </p:sp>
      <p:sp>
        <p:nvSpPr>
          <p:cNvPr id="3" name="Content Placeholder 2">
            <a:extLst>
              <a:ext uri="{FF2B5EF4-FFF2-40B4-BE49-F238E27FC236}">
                <a16:creationId xmlns:a16="http://schemas.microsoft.com/office/drawing/2014/main" id="{7F691AFD-789B-0CB6-2E23-FCB414FC724B}"/>
              </a:ext>
            </a:extLst>
          </p:cNvPr>
          <p:cNvSpPr>
            <a:spLocks noGrp="1"/>
          </p:cNvSpPr>
          <p:nvPr>
            <p:ph idx="1"/>
          </p:nvPr>
        </p:nvSpPr>
        <p:spPr>
          <a:xfrm>
            <a:off x="1371600" y="2318197"/>
            <a:ext cx="6178990" cy="3683358"/>
          </a:xfrm>
        </p:spPr>
        <p:txBody>
          <a:bodyPr anchor="ctr">
            <a:normAutofit fontScale="77500" lnSpcReduction="20000"/>
          </a:bodyPr>
          <a:lstStyle/>
          <a:p>
            <a:r>
              <a:rPr lang="en-US" sz="1600" dirty="0"/>
              <a:t>In ML, Cross-Validation (CV) is a method to evaluate the generalized performance of a model [5]</a:t>
            </a:r>
          </a:p>
          <a:p>
            <a:r>
              <a:rPr lang="en-US" sz="1600" dirty="0"/>
              <a:t>One of the most common CV methods is K-fold CV, where [5]:</a:t>
            </a:r>
          </a:p>
          <a:p>
            <a:pPr lvl="1"/>
            <a:r>
              <a:rPr lang="en-US" sz="1600" dirty="0"/>
              <a:t>Data is partitioned into K equal folds</a:t>
            </a:r>
          </a:p>
          <a:p>
            <a:pPr lvl="1"/>
            <a:r>
              <a:rPr lang="en-US" sz="1600" dirty="0"/>
              <a:t>The model is evaluated on each fold</a:t>
            </a:r>
          </a:p>
          <a:p>
            <a:pPr lvl="1"/>
            <a:r>
              <a:rPr lang="en-US" sz="1600" dirty="0"/>
              <a:t>Performance is evaluated by the average accuracy over each fold</a:t>
            </a:r>
          </a:p>
          <a:p>
            <a:r>
              <a:rPr lang="en-US" sz="1600" dirty="0"/>
              <a:t>CV assumes that samples are Independent and Identically Distributed (I.I.D), which is not the case for financial data</a:t>
            </a:r>
          </a:p>
          <a:p>
            <a:r>
              <a:rPr lang="en-US" sz="1600" dirty="0"/>
              <a:t>Label overlap also causes training sets to contain labels that use data from a previous testing set, leaking information between sets</a:t>
            </a:r>
          </a:p>
          <a:p>
            <a:r>
              <a:rPr lang="en-US" sz="1600" dirty="0"/>
              <a:t>This data leakage will artificially enhance the performance of the model and contribute to overfitting [6]</a:t>
            </a:r>
          </a:p>
          <a:p>
            <a:r>
              <a:rPr lang="en-US" sz="1600" dirty="0"/>
              <a:t>This problem can be combatted by [6]:</a:t>
            </a:r>
          </a:p>
          <a:p>
            <a:pPr lvl="1"/>
            <a:r>
              <a:rPr lang="en-US" sz="1600" dirty="0"/>
              <a:t>Purging: Removes labels from the training set that overlap with labels in the testing set</a:t>
            </a:r>
          </a:p>
          <a:p>
            <a:pPr lvl="1"/>
            <a:r>
              <a:rPr lang="en-US" sz="1600" dirty="0"/>
              <a:t>Embargo: Remove a small portion of data after a testing set for cases where purging cannot prevent all leakage</a:t>
            </a:r>
          </a:p>
          <a:p>
            <a:r>
              <a:rPr lang="en-US" sz="1500" dirty="0"/>
              <a:t>This method is called Purged K-Fold CV</a:t>
            </a:r>
          </a:p>
        </p:txBody>
      </p:sp>
      <p:sp>
        <p:nvSpPr>
          <p:cNvPr id="5" name="Slide Number Placeholder 4">
            <a:extLst>
              <a:ext uri="{FF2B5EF4-FFF2-40B4-BE49-F238E27FC236}">
                <a16:creationId xmlns:a16="http://schemas.microsoft.com/office/drawing/2014/main" id="{78B1EF0B-B2E4-D74E-8F95-41969CB6E5EF}"/>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4427EEC2-34AC-7672-3B4C-77126BDAFFA7}"/>
              </a:ext>
            </a:extLst>
          </p:cNvPr>
          <p:cNvSpPr>
            <a:spLocks noGrp="1"/>
          </p:cNvSpPr>
          <p:nvPr>
            <p:ph type="ftr" sz="quarter" idx="11"/>
          </p:nvPr>
        </p:nvSpPr>
        <p:spPr/>
        <p:txBody>
          <a:bodyPr/>
          <a:lstStyle/>
          <a:p>
            <a:r>
              <a:rPr lang="en-US"/>
              <a:t>Quant Workflow: A Scientific Method for Finance</a:t>
            </a:r>
          </a:p>
        </p:txBody>
      </p:sp>
      <p:pic>
        <p:nvPicPr>
          <p:cNvPr id="7" name="Picture 6">
            <a:extLst>
              <a:ext uri="{FF2B5EF4-FFF2-40B4-BE49-F238E27FC236}">
                <a16:creationId xmlns:a16="http://schemas.microsoft.com/office/drawing/2014/main" id="{924982C9-037F-D335-05F6-E8B0D61AA9A6}"/>
              </a:ext>
            </a:extLst>
          </p:cNvPr>
          <p:cNvPicPr>
            <a:picLocks noChangeAspect="1"/>
          </p:cNvPicPr>
          <p:nvPr/>
        </p:nvPicPr>
        <p:blipFill>
          <a:blip r:embed="rId2"/>
          <a:stretch>
            <a:fillRect/>
          </a:stretch>
        </p:blipFill>
        <p:spPr>
          <a:xfrm>
            <a:off x="7448726" y="1893058"/>
            <a:ext cx="4255594" cy="3683358"/>
          </a:xfrm>
          <a:prstGeom prst="rect">
            <a:avLst/>
          </a:prstGeom>
        </p:spPr>
      </p:pic>
      <p:sp>
        <p:nvSpPr>
          <p:cNvPr id="8" name="TextBox 7">
            <a:extLst>
              <a:ext uri="{FF2B5EF4-FFF2-40B4-BE49-F238E27FC236}">
                <a16:creationId xmlns:a16="http://schemas.microsoft.com/office/drawing/2014/main" id="{781DA224-2992-6051-FBEC-293C4CEA7187}"/>
              </a:ext>
            </a:extLst>
          </p:cNvPr>
          <p:cNvSpPr txBox="1"/>
          <p:nvPr/>
        </p:nvSpPr>
        <p:spPr>
          <a:xfrm>
            <a:off x="8153400" y="5576416"/>
            <a:ext cx="3213979" cy="253916"/>
          </a:xfrm>
          <a:prstGeom prst="rect">
            <a:avLst/>
          </a:prstGeom>
          <a:noFill/>
        </p:spPr>
        <p:txBody>
          <a:bodyPr wrap="square" rtlCol="0">
            <a:spAutoFit/>
          </a:bodyPr>
          <a:lstStyle/>
          <a:p>
            <a:r>
              <a:rPr lang="en-US" sz="1050" i="1" dirty="0"/>
              <a:t>Figure 6: Train and test set overlap, found in [14]</a:t>
            </a:r>
          </a:p>
        </p:txBody>
      </p:sp>
    </p:spTree>
    <p:extLst>
      <p:ext uri="{BB962C8B-B14F-4D97-AF65-F5344CB8AC3E}">
        <p14:creationId xmlns:p14="http://schemas.microsoft.com/office/powerpoint/2010/main" val="70952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55628-763A-CDB8-F659-B9134552287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Hyper Parameter Tuning</a:t>
            </a:r>
          </a:p>
        </p:txBody>
      </p:sp>
      <p:sp>
        <p:nvSpPr>
          <p:cNvPr id="3" name="Content Placeholder 2">
            <a:extLst>
              <a:ext uri="{FF2B5EF4-FFF2-40B4-BE49-F238E27FC236}">
                <a16:creationId xmlns:a16="http://schemas.microsoft.com/office/drawing/2014/main" id="{F1D1E248-2AAA-68A8-BEE2-D22975ACB3FC}"/>
              </a:ext>
            </a:extLst>
          </p:cNvPr>
          <p:cNvSpPr>
            <a:spLocks noGrp="1"/>
          </p:cNvSpPr>
          <p:nvPr>
            <p:ph idx="1"/>
          </p:nvPr>
        </p:nvSpPr>
        <p:spPr>
          <a:xfrm>
            <a:off x="1371600" y="1792586"/>
            <a:ext cx="4404512" cy="4208969"/>
          </a:xfrm>
        </p:spPr>
        <p:txBody>
          <a:bodyPr anchor="ctr">
            <a:normAutofit/>
          </a:bodyPr>
          <a:lstStyle/>
          <a:p>
            <a:r>
              <a:rPr lang="en-US" sz="2000" dirty="0"/>
              <a:t>Another purpose of Cross-Validation is hyper-parameter tuning</a:t>
            </a:r>
          </a:p>
          <a:p>
            <a:r>
              <a:rPr lang="en-US" sz="2000" dirty="0"/>
              <a:t>Hyper-parameter tuning is the process of selecting parameters that provide the best generalization performance [13]</a:t>
            </a:r>
          </a:p>
          <a:p>
            <a:r>
              <a:rPr lang="en-US" sz="2000" dirty="0"/>
              <a:t>Grid Search is commonly used, which exhaustively searches for the best parameters</a:t>
            </a:r>
          </a:p>
          <a:p>
            <a:r>
              <a:rPr lang="en-US" sz="2000" dirty="0"/>
              <a:t>We can use the previously discussed Purged K-Fold CV method to implement a grid search model that tunes parameters</a:t>
            </a:r>
          </a:p>
        </p:txBody>
      </p:sp>
      <p:sp>
        <p:nvSpPr>
          <p:cNvPr id="5" name="Slide Number Placeholder 4">
            <a:extLst>
              <a:ext uri="{FF2B5EF4-FFF2-40B4-BE49-F238E27FC236}">
                <a16:creationId xmlns:a16="http://schemas.microsoft.com/office/drawing/2014/main" id="{C6BDB420-B754-C215-A4FC-10077A315837}"/>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23</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82503269-0572-CAC7-D13A-19C2FCF516E7}"/>
              </a:ext>
            </a:extLst>
          </p:cNvPr>
          <p:cNvSpPr>
            <a:spLocks noGrp="1"/>
          </p:cNvSpPr>
          <p:nvPr>
            <p:ph type="ftr" sz="quarter" idx="11"/>
          </p:nvPr>
        </p:nvSpPr>
        <p:spPr/>
        <p:txBody>
          <a:bodyPr/>
          <a:lstStyle/>
          <a:p>
            <a:r>
              <a:rPr lang="en-US"/>
              <a:t>Quant Workflow: A Scientific Method for Finance</a:t>
            </a:r>
          </a:p>
        </p:txBody>
      </p:sp>
      <p:pic>
        <p:nvPicPr>
          <p:cNvPr id="7" name="Picture 6" descr="A graph with blue dots&#10;&#10;Description automatically generated">
            <a:extLst>
              <a:ext uri="{FF2B5EF4-FFF2-40B4-BE49-F238E27FC236}">
                <a16:creationId xmlns:a16="http://schemas.microsoft.com/office/drawing/2014/main" id="{DDEADAE9-3118-2AD1-3037-30A9E1871AFD}"/>
              </a:ext>
            </a:extLst>
          </p:cNvPr>
          <p:cNvPicPr>
            <a:picLocks noChangeAspect="1"/>
          </p:cNvPicPr>
          <p:nvPr/>
        </p:nvPicPr>
        <p:blipFill>
          <a:blip r:embed="rId2"/>
          <a:stretch>
            <a:fillRect/>
          </a:stretch>
        </p:blipFill>
        <p:spPr>
          <a:xfrm>
            <a:off x="6319574" y="2055137"/>
            <a:ext cx="5450945" cy="3544708"/>
          </a:xfrm>
          <a:prstGeom prst="rect">
            <a:avLst/>
          </a:prstGeom>
        </p:spPr>
      </p:pic>
      <p:sp>
        <p:nvSpPr>
          <p:cNvPr id="9" name="TextBox 8">
            <a:extLst>
              <a:ext uri="{FF2B5EF4-FFF2-40B4-BE49-F238E27FC236}">
                <a16:creationId xmlns:a16="http://schemas.microsoft.com/office/drawing/2014/main" id="{2EB441CC-1A2E-169F-7B90-E75F6E67A0BA}"/>
              </a:ext>
            </a:extLst>
          </p:cNvPr>
          <p:cNvSpPr txBox="1"/>
          <p:nvPr/>
        </p:nvSpPr>
        <p:spPr>
          <a:xfrm>
            <a:off x="6704090" y="5656238"/>
            <a:ext cx="4927801" cy="430887"/>
          </a:xfrm>
          <a:prstGeom prst="rect">
            <a:avLst/>
          </a:prstGeom>
          <a:noFill/>
        </p:spPr>
        <p:txBody>
          <a:bodyPr wrap="square" rtlCol="0">
            <a:spAutoFit/>
          </a:bodyPr>
          <a:lstStyle/>
          <a:p>
            <a:r>
              <a:rPr lang="en-US" sz="1100" i="1" dirty="0"/>
              <a:t>Figure 7: Grid search example, where each axis represents a feature or parameter, and value combinations are represented by points on the plot</a:t>
            </a:r>
          </a:p>
        </p:txBody>
      </p:sp>
    </p:spTree>
    <p:extLst>
      <p:ext uri="{BB962C8B-B14F-4D97-AF65-F5344CB8AC3E}">
        <p14:creationId xmlns:p14="http://schemas.microsoft.com/office/powerpoint/2010/main" val="302647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D6314-89BB-233F-2B5F-5A2DE9C96F3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Feature Importance</a:t>
            </a:r>
          </a:p>
        </p:txBody>
      </p:sp>
      <p:sp>
        <p:nvSpPr>
          <p:cNvPr id="3" name="Content Placeholder 2">
            <a:extLst>
              <a:ext uri="{FF2B5EF4-FFF2-40B4-BE49-F238E27FC236}">
                <a16:creationId xmlns:a16="http://schemas.microsoft.com/office/drawing/2014/main" id="{68D6109E-57E8-8352-7608-C7100B5718DE}"/>
              </a:ext>
            </a:extLst>
          </p:cNvPr>
          <p:cNvSpPr>
            <a:spLocks noGrp="1"/>
          </p:cNvSpPr>
          <p:nvPr>
            <p:ph idx="1"/>
          </p:nvPr>
        </p:nvSpPr>
        <p:spPr>
          <a:xfrm>
            <a:off x="1371599" y="2318197"/>
            <a:ext cx="9724031" cy="3683358"/>
          </a:xfrm>
        </p:spPr>
        <p:txBody>
          <a:bodyPr anchor="ctr">
            <a:normAutofit fontScale="92500" lnSpcReduction="10000"/>
          </a:bodyPr>
          <a:lstStyle/>
          <a:p>
            <a:r>
              <a:rPr lang="en-US" sz="1600" dirty="0"/>
              <a:t>A common mistake in finance is to repeatedly </a:t>
            </a:r>
            <a:r>
              <a:rPr lang="en-US" sz="1600" dirty="0" err="1"/>
              <a:t>backtest</a:t>
            </a:r>
            <a:r>
              <a:rPr lang="en-US" sz="1600" dirty="0"/>
              <a:t> on the same dataset used for creating a strategy until good results are obtained</a:t>
            </a:r>
          </a:p>
          <a:p>
            <a:r>
              <a:rPr lang="en-US" sz="1600" dirty="0"/>
              <a:t>This is a prime example of overfitting, and “Academic journals are filled with such </a:t>
            </a:r>
            <a:r>
              <a:rPr lang="en-US" sz="1600" dirty="0" err="1"/>
              <a:t>pseudodiscoveries</a:t>
            </a:r>
            <a:r>
              <a:rPr lang="en-US" sz="1600" dirty="0"/>
              <a:t>, and even large hedge funds constantly fall into this trap” [14]</a:t>
            </a:r>
          </a:p>
          <a:p>
            <a:r>
              <a:rPr lang="en-US" sz="1600" dirty="0"/>
              <a:t>Feature importance should be used instead of </a:t>
            </a:r>
            <a:r>
              <a:rPr lang="en-US" sz="1600" dirty="0" err="1"/>
              <a:t>backtests</a:t>
            </a:r>
            <a:r>
              <a:rPr lang="en-US" sz="1600" dirty="0"/>
              <a:t> to research the validity of a strategy</a:t>
            </a:r>
          </a:p>
          <a:p>
            <a:r>
              <a:rPr lang="en-US" sz="1600" dirty="0"/>
              <a:t>Feature Importance Methods [6]:</a:t>
            </a:r>
          </a:p>
          <a:p>
            <a:pPr lvl="1"/>
            <a:r>
              <a:rPr lang="en-US" sz="1600" dirty="0"/>
              <a:t>Mean Decrease Impurity (MDI): Specific to tree-based classifiers, where at each node in a tree, the feature splits the subset it receives in a way that decreases impurity. The decrease is then averaged across all trees for each feature.</a:t>
            </a:r>
          </a:p>
          <a:p>
            <a:pPr lvl="1"/>
            <a:r>
              <a:rPr lang="en-US" sz="1600" dirty="0"/>
              <a:t>Mean Decrease Accuracy (MDA): Fits a classifier and finds its out of sample performance, then permutes each feature and measures the out of sample performance for each permutation. The importance of a feature is then given by the loss of performance caused by its permutation. MDA has the benefit that it can work with any classifier but is slow since the classifier is constantly refit.</a:t>
            </a:r>
          </a:p>
          <a:p>
            <a:pPr lvl="1"/>
            <a:r>
              <a:rPr lang="en-US" sz="1600" dirty="0"/>
              <a:t>Single Feature Importance (SFI): Computes the out of sample importance for each feature in isolation. SFI is useful for viewing the importance of a single feature, which can sometimes be skewed by multicollinearity (correlated features) when using other feature importance methods</a:t>
            </a:r>
          </a:p>
        </p:txBody>
      </p:sp>
      <p:sp>
        <p:nvSpPr>
          <p:cNvPr id="5" name="Slide Number Placeholder 4">
            <a:extLst>
              <a:ext uri="{FF2B5EF4-FFF2-40B4-BE49-F238E27FC236}">
                <a16:creationId xmlns:a16="http://schemas.microsoft.com/office/drawing/2014/main" id="{045CC141-F05D-5072-C039-9B14C0050A89}"/>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24</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B6F7F71C-6C51-1B4A-077C-1A00F2F06895}"/>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822126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FBF90-0053-8BA9-E8EF-122ADDA92CD8}"/>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Combinatorial Purged K-Fold Cross Valiation (CPCV) as a Backtesting Tool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3CE6F5-582B-38BA-79BF-E6FE0675E0BF}"/>
                  </a:ext>
                </a:extLst>
              </p:cNvPr>
              <p:cNvSpPr>
                <a:spLocks noGrp="1"/>
              </p:cNvSpPr>
              <p:nvPr>
                <p:ph idx="1"/>
              </p:nvPr>
            </p:nvSpPr>
            <p:spPr>
              <a:xfrm>
                <a:off x="1233982" y="1793096"/>
                <a:ext cx="9724031" cy="2606888"/>
              </a:xfrm>
            </p:spPr>
            <p:txBody>
              <a:bodyPr anchor="ctr">
                <a:normAutofit fontScale="85000" lnSpcReduction="10000"/>
              </a:bodyPr>
              <a:lstStyle/>
              <a:p>
                <a:r>
                  <a:rPr lang="en-US" sz="1700" dirty="0"/>
                  <a:t>The most common form of </a:t>
                </a:r>
                <a:r>
                  <a:rPr lang="en-US" sz="1700" dirty="0" err="1"/>
                  <a:t>backtesting</a:t>
                </a:r>
                <a:r>
                  <a:rPr lang="en-US" sz="1700" dirty="0"/>
                  <a:t> is walk-forward, where the strategy is tested on a period of time after the training set [14]</a:t>
                </a:r>
              </a:p>
              <a:p>
                <a:r>
                  <a:rPr lang="en-US" sz="1700" dirty="0"/>
                  <a:t>Walk-forward testing only considers one </a:t>
                </a:r>
                <a:r>
                  <a:rPr lang="en-US" sz="1700" dirty="0" err="1"/>
                  <a:t>backtest</a:t>
                </a:r>
                <a:r>
                  <a:rPr lang="en-US" sz="1700" dirty="0"/>
                  <a:t> path</a:t>
                </a:r>
              </a:p>
              <a:p>
                <a:r>
                  <a:rPr lang="en-US" sz="1700" dirty="0"/>
                  <a:t>More likely to overfit to that single path</a:t>
                </a:r>
              </a:p>
              <a:p>
                <a:r>
                  <a:rPr lang="en-US" sz="1700" dirty="0"/>
                  <a:t>CPCV instead uses Cross-Validation to evaluate the future performance of a model</a:t>
                </a:r>
              </a:p>
              <a:p>
                <a:r>
                  <a:rPr lang="en-US" sz="1700" dirty="0"/>
                  <a:t>Unlike WF </a:t>
                </a:r>
                <a:r>
                  <a:rPr lang="en-US" sz="1700" dirty="0" err="1"/>
                  <a:t>backtesting</a:t>
                </a:r>
                <a:r>
                  <a:rPr lang="en-US" sz="1700" dirty="0"/>
                  <a:t>, CPCV does not focus on a specific historical scenario,  and instead tests on </a:t>
                </a:r>
                <a14:m>
                  <m:oMath xmlns:m="http://schemas.openxmlformats.org/officeDocument/2006/math">
                    <m:r>
                      <a:rPr lang="en-US" sz="1700" b="0" i="1">
                        <a:latin typeface="Cambria Math" panose="02040503050406030204" pitchFamily="18" charset="0"/>
                      </a:rPr>
                      <m:t>𝑘</m:t>
                    </m:r>
                  </m:oMath>
                </a14:m>
                <a:r>
                  <a:rPr lang="en-US" sz="1700" dirty="0"/>
                  <a:t> sets of equal size</a:t>
                </a:r>
              </a:p>
              <a:p>
                <a:r>
                  <a:rPr lang="en-US" sz="1700" dirty="0"/>
                  <a:t>Given a number of </a:t>
                </a:r>
                <a:r>
                  <a:rPr lang="en-US" sz="1700" dirty="0" err="1"/>
                  <a:t>backtest</a:t>
                </a:r>
                <a:r>
                  <a:rPr lang="en-US" sz="1700" dirty="0"/>
                  <a:t> paths, CPCV splits the dataset into enough train and test sets to form the given </a:t>
                </a:r>
                <a:r>
                  <a:rPr lang="en-US" sz="1700" dirty="0" err="1"/>
                  <a:t>backtest</a:t>
                </a:r>
                <a:r>
                  <a:rPr lang="en-US" sz="1700" dirty="0"/>
                  <a:t> paths, while purging and embargoing each training set [14]</a:t>
                </a:r>
              </a:p>
              <a:p>
                <a:r>
                  <a:rPr lang="en-US" sz="1700" dirty="0"/>
                  <a:t>From each </a:t>
                </a:r>
                <a:r>
                  <a:rPr lang="en-US" sz="1700" dirty="0" err="1"/>
                  <a:t>backtest</a:t>
                </a:r>
                <a:r>
                  <a:rPr lang="en-US" sz="1700" dirty="0"/>
                  <a:t> path, performance can be evaluated and compared between paths to get an idea of how well the model generalizes to different data</a:t>
                </a:r>
              </a:p>
            </p:txBody>
          </p:sp>
        </mc:Choice>
        <mc:Fallback>
          <p:sp>
            <p:nvSpPr>
              <p:cNvPr id="3" name="Content Placeholder 2">
                <a:extLst>
                  <a:ext uri="{FF2B5EF4-FFF2-40B4-BE49-F238E27FC236}">
                    <a16:creationId xmlns:a16="http://schemas.microsoft.com/office/drawing/2014/main" id="{7F3CE6F5-582B-38BA-79BF-E6FE0675E0BF}"/>
                  </a:ext>
                </a:extLst>
              </p:cNvPr>
              <p:cNvSpPr>
                <a:spLocks noGrp="1" noRot="1" noChangeAspect="1" noMove="1" noResize="1" noEditPoints="1" noAdjustHandles="1" noChangeArrowheads="1" noChangeShapeType="1" noTextEdit="1"/>
              </p:cNvSpPr>
              <p:nvPr>
                <p:ph idx="1"/>
              </p:nvPr>
            </p:nvSpPr>
            <p:spPr>
              <a:xfrm>
                <a:off x="1233982" y="1793096"/>
                <a:ext cx="9724031" cy="2606888"/>
              </a:xfrm>
              <a:blipFill>
                <a:blip r:embed="rId2"/>
                <a:stretch>
                  <a:fillRect l="-63" t="-1402" r="-63" b="-116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45137C85-8D62-0161-C494-B12DD9ECC8A8}"/>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25</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7B21A99C-C48D-3642-7CEB-3D4C3C6ED930}"/>
              </a:ext>
            </a:extLst>
          </p:cNvPr>
          <p:cNvSpPr>
            <a:spLocks noGrp="1"/>
          </p:cNvSpPr>
          <p:nvPr>
            <p:ph type="ftr" sz="quarter" idx="11"/>
          </p:nvPr>
        </p:nvSpPr>
        <p:spPr/>
        <p:txBody>
          <a:bodyPr/>
          <a:lstStyle/>
          <a:p>
            <a:r>
              <a:rPr lang="en-US"/>
              <a:t>Quant Workflow: A Scientific Method for Finance</a:t>
            </a:r>
          </a:p>
        </p:txBody>
      </p:sp>
      <p:pic>
        <p:nvPicPr>
          <p:cNvPr id="9" name="Picture 8" descr="A white rectangular object with black numbers&#10;&#10;Description automatically generated with medium confidence">
            <a:extLst>
              <a:ext uri="{FF2B5EF4-FFF2-40B4-BE49-F238E27FC236}">
                <a16:creationId xmlns:a16="http://schemas.microsoft.com/office/drawing/2014/main" id="{73CAD2BC-028D-8F1E-DE08-5A88341D2A00}"/>
              </a:ext>
            </a:extLst>
          </p:cNvPr>
          <p:cNvPicPr>
            <a:picLocks noChangeAspect="1"/>
          </p:cNvPicPr>
          <p:nvPr/>
        </p:nvPicPr>
        <p:blipFill>
          <a:blip r:embed="rId3"/>
          <a:stretch>
            <a:fillRect/>
          </a:stretch>
        </p:blipFill>
        <p:spPr>
          <a:xfrm>
            <a:off x="2388823" y="4354883"/>
            <a:ext cx="7414347" cy="1818904"/>
          </a:xfrm>
          <a:prstGeom prst="rect">
            <a:avLst/>
          </a:prstGeom>
        </p:spPr>
      </p:pic>
      <p:sp>
        <p:nvSpPr>
          <p:cNvPr id="11" name="TextBox 10">
            <a:extLst>
              <a:ext uri="{FF2B5EF4-FFF2-40B4-BE49-F238E27FC236}">
                <a16:creationId xmlns:a16="http://schemas.microsoft.com/office/drawing/2014/main" id="{32E3EFAD-2535-F122-BE88-58B0CA0B1533}"/>
              </a:ext>
            </a:extLst>
          </p:cNvPr>
          <p:cNvSpPr txBox="1"/>
          <p:nvPr/>
        </p:nvSpPr>
        <p:spPr>
          <a:xfrm>
            <a:off x="3547530" y="6050676"/>
            <a:ext cx="5544087" cy="246221"/>
          </a:xfrm>
          <a:prstGeom prst="rect">
            <a:avLst/>
          </a:prstGeom>
          <a:noFill/>
        </p:spPr>
        <p:txBody>
          <a:bodyPr wrap="square" rtlCol="0">
            <a:spAutoFit/>
          </a:bodyPr>
          <a:lstStyle/>
          <a:p>
            <a:r>
              <a:rPr lang="en-US" sz="1000" i="1" dirty="0"/>
              <a:t>Figure 9: </a:t>
            </a:r>
            <a:r>
              <a:rPr lang="en-US" sz="1000" i="1" dirty="0" err="1"/>
              <a:t>Backtest</a:t>
            </a:r>
            <a:r>
              <a:rPr lang="en-US" sz="1000" i="1" dirty="0"/>
              <a:t> paths generated by CSCV with 6 groups and a k of 2. Sourced from [14]</a:t>
            </a:r>
          </a:p>
        </p:txBody>
      </p:sp>
    </p:spTree>
    <p:extLst>
      <p:ext uri="{BB962C8B-B14F-4D97-AF65-F5344CB8AC3E}">
        <p14:creationId xmlns:p14="http://schemas.microsoft.com/office/powerpoint/2010/main" val="2712566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5D749-B768-459A-9A46-4125D70F00BD}"/>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Future Improvements and Research Directions</a:t>
            </a:r>
          </a:p>
        </p:txBody>
      </p:sp>
      <p:sp>
        <p:nvSpPr>
          <p:cNvPr id="3" name="Content Placeholder 2">
            <a:extLst>
              <a:ext uri="{FF2B5EF4-FFF2-40B4-BE49-F238E27FC236}">
                <a16:creationId xmlns:a16="http://schemas.microsoft.com/office/drawing/2014/main" id="{41390126-F8FB-0A7D-2045-5ACA06A47ABA}"/>
              </a:ext>
            </a:extLst>
          </p:cNvPr>
          <p:cNvSpPr>
            <a:spLocks noGrp="1"/>
          </p:cNvSpPr>
          <p:nvPr>
            <p:ph idx="1"/>
          </p:nvPr>
        </p:nvSpPr>
        <p:spPr>
          <a:xfrm>
            <a:off x="1371599" y="2318197"/>
            <a:ext cx="9724031" cy="3683358"/>
          </a:xfrm>
        </p:spPr>
        <p:txBody>
          <a:bodyPr anchor="ctr">
            <a:normAutofit/>
          </a:bodyPr>
          <a:lstStyle/>
          <a:p>
            <a:r>
              <a:rPr lang="en-US" sz="2000" dirty="0"/>
              <a:t>Testing on simulated data</a:t>
            </a:r>
          </a:p>
          <a:p>
            <a:endParaRPr lang="en-US" sz="2000" dirty="0"/>
          </a:p>
          <a:p>
            <a:r>
              <a:rPr lang="en-US" sz="2000" dirty="0"/>
              <a:t>Implementing portfolio optimization methods</a:t>
            </a:r>
          </a:p>
          <a:p>
            <a:endParaRPr lang="en-US" sz="2000" dirty="0"/>
          </a:p>
          <a:p>
            <a:r>
              <a:rPr lang="en-US" sz="2000" dirty="0"/>
              <a:t>Basic parameter optimization</a:t>
            </a:r>
          </a:p>
          <a:p>
            <a:endParaRPr lang="en-US" sz="2000" dirty="0"/>
          </a:p>
          <a:p>
            <a:r>
              <a:rPr lang="en-US" sz="2000" dirty="0"/>
              <a:t>Asset universes and pairs trading</a:t>
            </a:r>
          </a:p>
        </p:txBody>
      </p:sp>
      <p:sp>
        <p:nvSpPr>
          <p:cNvPr id="5" name="Slide Number Placeholder 4">
            <a:extLst>
              <a:ext uri="{FF2B5EF4-FFF2-40B4-BE49-F238E27FC236}">
                <a16:creationId xmlns:a16="http://schemas.microsoft.com/office/drawing/2014/main" id="{9A9CAC10-088E-6102-0B9D-3EB428B8F8AF}"/>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26</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9015DECC-D4D9-92C7-288F-2A6E2DCC0C07}"/>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3858925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D2F68-0B2F-C0A2-8019-A74EB707333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0E66CE26-CB0B-F7BD-8910-40941716C582}"/>
              </a:ext>
            </a:extLst>
          </p:cNvPr>
          <p:cNvSpPr>
            <a:spLocks noGrp="1"/>
          </p:cNvSpPr>
          <p:nvPr>
            <p:ph idx="1"/>
          </p:nvPr>
        </p:nvSpPr>
        <p:spPr>
          <a:xfrm>
            <a:off x="1371599" y="2318197"/>
            <a:ext cx="9724031" cy="3829106"/>
          </a:xfrm>
        </p:spPr>
        <p:txBody>
          <a:bodyPr anchor="ctr">
            <a:noAutofit/>
          </a:bodyPr>
          <a:lstStyle/>
          <a:p>
            <a:pPr marL="0" indent="0">
              <a:buNone/>
            </a:pPr>
            <a:r>
              <a:rPr lang="en-US" sz="1100" dirty="0"/>
              <a:t>[1] </a:t>
            </a:r>
            <a:r>
              <a:rPr lang="en-US" sz="1100" dirty="0">
                <a:effectLst/>
              </a:rPr>
              <a:t>Ashley, R. A., &amp; Patterson, D. M. (1986). A Nonparametric, Distribution-Free Test for Serial Independence in Stock Returns. </a:t>
            </a:r>
            <a:r>
              <a:rPr lang="en-US" sz="1100" i="1" dirty="0">
                <a:effectLst/>
              </a:rPr>
              <a:t>The Journal of Financial and Quantitative Analysis</a:t>
            </a:r>
            <a:r>
              <a:rPr lang="en-US" sz="1100" dirty="0">
                <a:effectLst/>
              </a:rPr>
              <a:t>, </a:t>
            </a:r>
            <a:r>
              <a:rPr lang="en-US" sz="1100" i="1" dirty="0">
                <a:effectLst/>
              </a:rPr>
              <a:t>21</a:t>
            </a:r>
            <a:r>
              <a:rPr lang="en-US" sz="1100" dirty="0">
                <a:effectLst/>
              </a:rPr>
              <a:t>(2), 221–227. </a:t>
            </a:r>
            <a:r>
              <a:rPr lang="en-US" sz="1100" dirty="0">
                <a:effectLst/>
                <a:hlinkClick r:id="rId2"/>
              </a:rPr>
              <a:t>https://doi.org/10.2307/2330739</a:t>
            </a:r>
            <a:endParaRPr lang="en-US" sz="1100" dirty="0"/>
          </a:p>
          <a:p>
            <a:pPr marL="0" indent="0">
              <a:buNone/>
            </a:pPr>
            <a:r>
              <a:rPr lang="en-US" sz="1100" dirty="0"/>
              <a:t>[2]  Bailey, D. H., </a:t>
            </a:r>
            <a:r>
              <a:rPr lang="en-US" sz="1100" dirty="0" err="1"/>
              <a:t>Borwein</a:t>
            </a:r>
            <a:r>
              <a:rPr lang="en-US" sz="1100" dirty="0"/>
              <a:t>, J., Lopez de Prado, M., &amp; Zhu, Q. J. (2014). </a:t>
            </a:r>
            <a:r>
              <a:rPr lang="en-US" sz="1100" i="1" dirty="0"/>
              <a:t>Pseudo-Mathematics and Financial Charlatanism: The Effects of </a:t>
            </a:r>
            <a:r>
              <a:rPr lang="en-US" sz="1100" i="1" dirty="0" err="1"/>
              <a:t>Backtest</a:t>
            </a:r>
            <a:r>
              <a:rPr lang="en-US" sz="1100" i="1" dirty="0"/>
              <a:t> Overfitting on Out-of-Sample Performance</a:t>
            </a:r>
            <a:r>
              <a:rPr lang="en-US" sz="1100" dirty="0"/>
              <a:t> (SSRN Scholarly Paper 2308659). </a:t>
            </a:r>
            <a:r>
              <a:rPr lang="en-US" sz="1100" dirty="0">
                <a:hlinkClick r:id="rId3"/>
              </a:rPr>
              <a:t>https://doi.org/10.2139/ssrn.2308659</a:t>
            </a:r>
            <a:endParaRPr lang="en-US" sz="1100" dirty="0"/>
          </a:p>
          <a:p>
            <a:pPr marL="0" indent="0">
              <a:buNone/>
            </a:pPr>
            <a:r>
              <a:rPr lang="en-US" sz="1100" dirty="0">
                <a:effectLst/>
              </a:rPr>
              <a:t>[3]  Black, F., &amp; Scholes, M. (1973). The Pricing of Options and Corporate Liabilities. </a:t>
            </a:r>
            <a:r>
              <a:rPr lang="en-US" sz="1100" i="1" dirty="0">
                <a:effectLst/>
              </a:rPr>
              <a:t>Journal of Political Economy</a:t>
            </a:r>
            <a:r>
              <a:rPr lang="en-US" sz="1100" dirty="0">
                <a:effectLst/>
              </a:rPr>
              <a:t>, </a:t>
            </a:r>
            <a:r>
              <a:rPr lang="en-US" sz="1100" i="1" dirty="0">
                <a:effectLst/>
              </a:rPr>
              <a:t>81</a:t>
            </a:r>
            <a:r>
              <a:rPr lang="en-US" sz="1100" dirty="0">
                <a:effectLst/>
              </a:rPr>
              <a:t>(3), 637–654.</a:t>
            </a:r>
            <a:endParaRPr lang="en-US" sz="1100" dirty="0"/>
          </a:p>
          <a:p>
            <a:pPr marL="0" indent="0">
              <a:buNone/>
            </a:pPr>
            <a:r>
              <a:rPr lang="en-US" sz="1100" dirty="0">
                <a:effectLst/>
              </a:rPr>
              <a:t>[4]  Easley, D., Lopez de Prado, M., &amp; O’Hara, M. (2012). </a:t>
            </a:r>
            <a:r>
              <a:rPr lang="en-US" sz="1100" i="1" dirty="0">
                <a:effectLst/>
              </a:rPr>
              <a:t>Flow Toxicity and Liquidity in a High Frequency World</a:t>
            </a:r>
            <a:r>
              <a:rPr lang="en-US" sz="1100" dirty="0">
                <a:effectLst/>
              </a:rPr>
              <a:t> (SSRN Scholarly Paper 1695596). </a:t>
            </a:r>
            <a:r>
              <a:rPr lang="en-US" sz="1100" dirty="0">
                <a:effectLst/>
                <a:hlinkClick r:id="rId4"/>
              </a:rPr>
              <a:t>https://doi.org/10.2139/ssrn.1695596</a:t>
            </a:r>
            <a:endParaRPr lang="en-US" sz="1100" dirty="0">
              <a:effectLst/>
            </a:endParaRPr>
          </a:p>
          <a:p>
            <a:pPr marL="0" indent="0">
              <a:buNone/>
            </a:pPr>
            <a:r>
              <a:rPr lang="en-US" sz="1100" dirty="0">
                <a:effectLst/>
              </a:rPr>
              <a:t>[5]  </a:t>
            </a:r>
            <a:r>
              <a:rPr lang="en-US" sz="1100" dirty="0" err="1">
                <a:effectLst/>
              </a:rPr>
              <a:t>Fama</a:t>
            </a:r>
            <a:r>
              <a:rPr lang="en-US" sz="1100" dirty="0">
                <a:effectLst/>
              </a:rPr>
              <a:t>, E. F. (1970). Efficient Capital Markets: A Review of Theory and Empirical Work. </a:t>
            </a:r>
            <a:r>
              <a:rPr lang="en-US" sz="1100" i="1" dirty="0">
                <a:effectLst/>
              </a:rPr>
              <a:t>The Journal of Finance</a:t>
            </a:r>
            <a:r>
              <a:rPr lang="en-US" sz="1100" dirty="0">
                <a:effectLst/>
              </a:rPr>
              <a:t>, </a:t>
            </a:r>
            <a:r>
              <a:rPr lang="en-US" sz="1100" i="1" dirty="0">
                <a:effectLst/>
              </a:rPr>
              <a:t>25</a:t>
            </a:r>
            <a:r>
              <a:rPr lang="en-US" sz="1100" dirty="0">
                <a:effectLst/>
              </a:rPr>
              <a:t>(2), 383–417. </a:t>
            </a:r>
            <a:r>
              <a:rPr lang="en-US" sz="1100" dirty="0">
                <a:effectLst/>
                <a:hlinkClick r:id="rId5"/>
              </a:rPr>
              <a:t>https://doi.org/10.2307/2325486</a:t>
            </a:r>
            <a:endParaRPr lang="en-US" sz="1100" dirty="0">
              <a:effectLst/>
            </a:endParaRPr>
          </a:p>
          <a:p>
            <a:pPr marL="0" indent="0">
              <a:buNone/>
            </a:pPr>
            <a:r>
              <a:rPr lang="en-US" sz="1100" dirty="0">
                <a:effectLst/>
              </a:rPr>
              <a:t>[6] Harvey, C. R. (2017). </a:t>
            </a:r>
            <a:r>
              <a:rPr lang="en-US" sz="1100" i="1" dirty="0">
                <a:effectLst/>
              </a:rPr>
              <a:t>Presidential Address: The Scientific Outlook in Financial Economics</a:t>
            </a:r>
            <a:r>
              <a:rPr lang="en-US" sz="1100" dirty="0">
                <a:effectLst/>
              </a:rPr>
              <a:t> (SSRN Scholarly Paper 2893930). </a:t>
            </a:r>
            <a:r>
              <a:rPr lang="en-US" sz="1100" dirty="0">
                <a:effectLst/>
                <a:hlinkClick r:id="rId6"/>
              </a:rPr>
              <a:t>https://doi.org/10.2139/ssrn.2893930</a:t>
            </a:r>
            <a:endParaRPr lang="en-US" sz="1100" dirty="0">
              <a:effectLst/>
            </a:endParaRPr>
          </a:p>
          <a:p>
            <a:pPr marL="0" indent="0">
              <a:buNone/>
            </a:pPr>
            <a:r>
              <a:rPr lang="en-US" sz="900" dirty="0">
                <a:effectLst/>
              </a:rPr>
              <a:t>[7]  James, G., Witten, D., Hastie, T., </a:t>
            </a:r>
            <a:r>
              <a:rPr lang="en-US" sz="900" dirty="0" err="1">
                <a:effectLst/>
              </a:rPr>
              <a:t>Tibshirani</a:t>
            </a:r>
            <a:r>
              <a:rPr lang="en-US" sz="900" dirty="0">
                <a:effectLst/>
              </a:rPr>
              <a:t>, R., &amp; Taylor, J. (2023). </a:t>
            </a:r>
            <a:r>
              <a:rPr lang="en-US" sz="900" i="1" dirty="0">
                <a:effectLst/>
              </a:rPr>
              <a:t>An Introduction to Statistical Learning: With Applications in Python</a:t>
            </a:r>
            <a:r>
              <a:rPr lang="en-US" sz="900" dirty="0">
                <a:effectLst/>
              </a:rPr>
              <a:t>. Springer International Publishing.</a:t>
            </a:r>
            <a:endParaRPr lang="en-US" sz="1100" dirty="0">
              <a:effectLst/>
            </a:endParaRPr>
          </a:p>
          <a:p>
            <a:pPr marL="0" indent="0">
              <a:buNone/>
            </a:pPr>
            <a:r>
              <a:rPr lang="en-US" sz="1100" dirty="0"/>
              <a:t>[8]  Lo, A. W., &amp; </a:t>
            </a:r>
            <a:r>
              <a:rPr lang="en-US" sz="1100" dirty="0" err="1"/>
              <a:t>MacKinlay</a:t>
            </a:r>
            <a:r>
              <a:rPr lang="en-US" sz="1100" dirty="0"/>
              <a:t>, A. C. (1999). A Non-Random Walk down Wall Street. Princeton University Press. </a:t>
            </a:r>
            <a:r>
              <a:rPr lang="en-US" sz="1100" dirty="0">
                <a:solidFill>
                  <a:srgbClr val="0070C0"/>
                </a:solidFill>
                <a:hlinkClick r:id="rId7">
                  <a:extLst>
                    <a:ext uri="{A12FA001-AC4F-418D-AE19-62706E023703}">
                      <ahyp:hlinkClr xmlns:ahyp="http://schemas.microsoft.com/office/drawing/2018/hyperlinkcolor" val="tx"/>
                    </a:ext>
                  </a:extLst>
                </a:hlinkClick>
              </a:rPr>
              <a:t>http://ebookcentral.proquest.com/lib/cwu/detail.action?docID=819621</a:t>
            </a:r>
            <a:endParaRPr lang="en-US" sz="1100" dirty="0">
              <a:solidFill>
                <a:srgbClr val="0070C0"/>
              </a:solidFill>
            </a:endParaRPr>
          </a:p>
          <a:p>
            <a:pPr marL="0" indent="0">
              <a:buNone/>
            </a:pPr>
            <a:r>
              <a:rPr lang="en-US" sz="1100" dirty="0"/>
              <a:t>[9] </a:t>
            </a:r>
            <a:r>
              <a:rPr lang="en-US" sz="1100" dirty="0">
                <a:effectLst/>
              </a:rPr>
              <a:t>Lopez de Prado, M. (2018). </a:t>
            </a:r>
            <a:r>
              <a:rPr lang="en-US" sz="1100" i="1" dirty="0">
                <a:effectLst/>
              </a:rPr>
              <a:t>The 10 Reasons Most Machine Learning Funds Fail</a:t>
            </a:r>
            <a:r>
              <a:rPr lang="en-US" sz="1100" dirty="0">
                <a:effectLst/>
              </a:rPr>
              <a:t> (SSRN Scholarly Paper 3104816). </a:t>
            </a:r>
            <a:r>
              <a:rPr lang="en-US" sz="1100" dirty="0">
                <a:effectLst/>
                <a:hlinkClick r:id="rId8"/>
              </a:rPr>
              <a:t>https://doi.org/10.2139/ssrn.3104816</a:t>
            </a:r>
            <a:endParaRPr lang="en-US" sz="1100" dirty="0">
              <a:solidFill>
                <a:srgbClr val="0070C0"/>
              </a:solidFill>
            </a:endParaRPr>
          </a:p>
          <a:p>
            <a:pPr marL="0" indent="0">
              <a:buNone/>
            </a:pPr>
            <a:r>
              <a:rPr lang="en-US" sz="1100" dirty="0">
                <a:effectLst/>
              </a:rPr>
              <a:t>[10]  Lopez de Prado, M., &amp; Bailey, D. H. (2018). </a:t>
            </a:r>
            <a:r>
              <a:rPr lang="en-US" sz="1100" i="1" dirty="0">
                <a:effectLst/>
              </a:rPr>
              <a:t>The False Strategy Theorem: A Financial Application of Experimental Mathematics</a:t>
            </a:r>
            <a:r>
              <a:rPr lang="en-US" sz="1100" dirty="0">
                <a:effectLst/>
              </a:rPr>
              <a:t> (SSRN Scholarly Paper 3221798). </a:t>
            </a:r>
            <a:r>
              <a:rPr lang="en-US" sz="1100" dirty="0">
                <a:effectLst/>
                <a:hlinkClick r:id="rId9"/>
              </a:rPr>
              <a:t>https://papers.ssrn.com/abstract=3221798</a:t>
            </a:r>
            <a:endParaRPr lang="en-US" sz="1100" dirty="0">
              <a:effectLst/>
            </a:endParaRPr>
          </a:p>
        </p:txBody>
      </p:sp>
      <p:sp>
        <p:nvSpPr>
          <p:cNvPr id="5" name="Slide Number Placeholder 4">
            <a:extLst>
              <a:ext uri="{FF2B5EF4-FFF2-40B4-BE49-F238E27FC236}">
                <a16:creationId xmlns:a16="http://schemas.microsoft.com/office/drawing/2014/main" id="{28E2624F-8E0B-736C-559A-A5B3D5C9E20F}"/>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27</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DF10E29B-5616-A248-5637-F5F6A803605C}"/>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3184227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8DCFF3-4C17-97BA-FE6C-2CF498C20CE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References Cont.</a:t>
            </a:r>
          </a:p>
        </p:txBody>
      </p:sp>
      <p:sp>
        <p:nvSpPr>
          <p:cNvPr id="3" name="Content Placeholder 2">
            <a:extLst>
              <a:ext uri="{FF2B5EF4-FFF2-40B4-BE49-F238E27FC236}">
                <a16:creationId xmlns:a16="http://schemas.microsoft.com/office/drawing/2014/main" id="{A4247AD1-57C5-64F3-FBBB-89C1125ECA34}"/>
              </a:ext>
            </a:extLst>
          </p:cNvPr>
          <p:cNvSpPr>
            <a:spLocks noGrp="1"/>
          </p:cNvSpPr>
          <p:nvPr>
            <p:ph idx="1"/>
          </p:nvPr>
        </p:nvSpPr>
        <p:spPr>
          <a:xfrm>
            <a:off x="1371599" y="2318197"/>
            <a:ext cx="9724031" cy="3683358"/>
          </a:xfrm>
        </p:spPr>
        <p:txBody>
          <a:bodyPr anchor="ctr">
            <a:noAutofit/>
          </a:bodyPr>
          <a:lstStyle/>
          <a:p>
            <a:pPr marL="0" indent="0">
              <a:buNone/>
            </a:pPr>
            <a:r>
              <a:rPr lang="en-US" sz="1400" dirty="0">
                <a:effectLst/>
              </a:rPr>
              <a:t>[11]  Mandelbrot, B., &amp; Taylor, H. M. (1967). On the Distribution of Stock Price Differences. </a:t>
            </a:r>
            <a:r>
              <a:rPr lang="en-US" sz="1400" i="1" dirty="0">
                <a:effectLst/>
              </a:rPr>
              <a:t>Operations Research</a:t>
            </a:r>
            <a:r>
              <a:rPr lang="en-US" sz="1400" dirty="0">
                <a:effectLst/>
              </a:rPr>
              <a:t>, </a:t>
            </a:r>
            <a:r>
              <a:rPr lang="en-US" sz="1400" i="1" dirty="0">
                <a:effectLst/>
              </a:rPr>
              <a:t>15</a:t>
            </a:r>
            <a:r>
              <a:rPr lang="en-US" sz="1400" dirty="0">
                <a:effectLst/>
              </a:rPr>
              <a:t>(6), 1057–1062. </a:t>
            </a:r>
            <a:r>
              <a:rPr lang="en-US" sz="1400" dirty="0">
                <a:effectLst/>
                <a:hlinkClick r:id="rId2"/>
              </a:rPr>
              <a:t>https://doi.org/10.1287/opre.15.6.1057</a:t>
            </a:r>
            <a:endParaRPr lang="en-US" sz="1400" dirty="0">
              <a:effectLst/>
            </a:endParaRPr>
          </a:p>
          <a:p>
            <a:pPr marL="0" indent="0">
              <a:buNone/>
            </a:pPr>
            <a:r>
              <a:rPr lang="en-US" sz="1400" dirty="0">
                <a:effectLst/>
              </a:rPr>
              <a:t>[12]  Mota, P. P. (2012). Normality assumption for the log-return of the stock prices. </a:t>
            </a:r>
            <a:r>
              <a:rPr lang="en-US" sz="1400" i="1" dirty="0" err="1">
                <a:effectLst/>
              </a:rPr>
              <a:t>Discussiones</a:t>
            </a:r>
            <a:r>
              <a:rPr lang="en-US" sz="1400" i="1" dirty="0">
                <a:effectLst/>
              </a:rPr>
              <a:t> </a:t>
            </a:r>
            <a:r>
              <a:rPr lang="en-US" sz="1400" i="1" dirty="0" err="1">
                <a:effectLst/>
              </a:rPr>
              <a:t>Mathematicae</a:t>
            </a:r>
            <a:r>
              <a:rPr lang="en-US" sz="1400" i="1" dirty="0">
                <a:effectLst/>
              </a:rPr>
              <a:t> Probability and Statistics</a:t>
            </a:r>
            <a:r>
              <a:rPr lang="en-US" sz="1400" dirty="0">
                <a:effectLst/>
              </a:rPr>
              <a:t>, </a:t>
            </a:r>
            <a:r>
              <a:rPr lang="en-US" sz="1400" i="1" dirty="0">
                <a:effectLst/>
              </a:rPr>
              <a:t>32</a:t>
            </a:r>
            <a:r>
              <a:rPr lang="en-US" sz="1400" dirty="0">
                <a:effectLst/>
              </a:rPr>
              <a:t>(1–2), 47. </a:t>
            </a:r>
            <a:r>
              <a:rPr lang="en-US" sz="1400" dirty="0">
                <a:effectLst/>
                <a:hlinkClick r:id="rId3"/>
              </a:rPr>
              <a:t>https://doi.org/10.7151/dmps.1143</a:t>
            </a:r>
            <a:endParaRPr lang="en-US" sz="1400" dirty="0">
              <a:effectLst/>
            </a:endParaRPr>
          </a:p>
          <a:p>
            <a:pPr marL="0" indent="0">
              <a:buNone/>
            </a:pPr>
            <a:r>
              <a:rPr lang="en-US" sz="1400" dirty="0">
                <a:effectLst/>
              </a:rPr>
              <a:t>[13]  Müller, A. C., &amp; Guido, S. (2016). </a:t>
            </a:r>
            <a:r>
              <a:rPr lang="en-US" sz="1400" i="1" dirty="0">
                <a:effectLst/>
              </a:rPr>
              <a:t>Introduction to Machine Learning with Python: A Guide for Data Scientists</a:t>
            </a:r>
            <a:r>
              <a:rPr lang="en-US" sz="1400" dirty="0">
                <a:effectLst/>
              </a:rPr>
              <a:t>. O’Reilly Media, Inc.</a:t>
            </a:r>
          </a:p>
          <a:p>
            <a:pPr marL="0" indent="0">
              <a:buNone/>
            </a:pPr>
            <a:r>
              <a:rPr lang="en-US" sz="1400" dirty="0">
                <a:effectLst/>
              </a:rPr>
              <a:t>[14]  Prado, M. L. de. (2018). </a:t>
            </a:r>
            <a:r>
              <a:rPr lang="en-US" sz="1400" i="1" dirty="0">
                <a:effectLst/>
              </a:rPr>
              <a:t>Advances in Financial Machine Learning</a:t>
            </a:r>
            <a:r>
              <a:rPr lang="en-US" sz="1400" dirty="0">
                <a:effectLst/>
              </a:rPr>
              <a:t>. John Wiley &amp; Sons.</a:t>
            </a:r>
          </a:p>
          <a:p>
            <a:pPr marL="0" indent="0">
              <a:buNone/>
            </a:pPr>
            <a:r>
              <a:rPr lang="en-US" sz="1400" dirty="0">
                <a:effectLst/>
              </a:rPr>
              <a:t>[15]  </a:t>
            </a:r>
            <a:r>
              <a:rPr lang="en-US" sz="1400" i="1" dirty="0">
                <a:effectLst/>
              </a:rPr>
              <a:t>Quantitative Finance: Definition &amp; History | CQF</a:t>
            </a:r>
            <a:r>
              <a:rPr lang="en-US" sz="1400" dirty="0">
                <a:effectLst/>
              </a:rPr>
              <a:t>. (n.d.). Retrieved October 11, 2023, from </a:t>
            </a:r>
            <a:r>
              <a:rPr lang="en-US" sz="1400" dirty="0">
                <a:effectLst/>
                <a:hlinkClick r:id="rId4"/>
              </a:rPr>
              <a:t>https://www.cqf.com/blog/what-quantitative-finance-brief-history</a:t>
            </a:r>
            <a:endParaRPr lang="en-US" sz="1400" dirty="0">
              <a:effectLst/>
            </a:endParaRPr>
          </a:p>
          <a:p>
            <a:pPr marL="0" indent="0">
              <a:buNone/>
            </a:pPr>
            <a:r>
              <a:rPr lang="en-US" sz="1400" dirty="0">
                <a:effectLst/>
              </a:rPr>
              <a:t>[16] Quigley, L. (n.d.). </a:t>
            </a:r>
            <a:r>
              <a:rPr lang="en-US" sz="1400" i="1" dirty="0">
                <a:effectLst/>
              </a:rPr>
              <a:t>Statistical Analysis of the Log Returns of Financial Assets</a:t>
            </a:r>
            <a:r>
              <a:rPr lang="en-US" sz="1400" dirty="0">
                <a:effectLst/>
              </a:rPr>
              <a:t>.</a:t>
            </a:r>
          </a:p>
          <a:p>
            <a:pPr marL="0" indent="0">
              <a:buNone/>
            </a:pPr>
            <a:r>
              <a:rPr lang="en-US" sz="1400" dirty="0"/>
              <a:t>[17]  </a:t>
            </a:r>
            <a:r>
              <a:rPr lang="en-US" sz="1400" dirty="0" err="1"/>
              <a:t>Sklearn.utils.class_weight.compute_class_weight</a:t>
            </a:r>
            <a:r>
              <a:rPr lang="en-US" sz="1400" dirty="0"/>
              <a:t>. (n.d.). Scikit-Learn. Retrieved February 27, 2024, from </a:t>
            </a:r>
            <a:r>
              <a:rPr lang="en-US" sz="1400" dirty="0">
                <a:solidFill>
                  <a:srgbClr val="0070C0"/>
                </a:solidFill>
                <a:hlinkClick r:id="rId5">
                  <a:extLst>
                    <a:ext uri="{A12FA001-AC4F-418D-AE19-62706E023703}">
                      <ahyp:hlinkClr xmlns:ahyp="http://schemas.microsoft.com/office/drawing/2018/hyperlinkcolor" val="tx"/>
                    </a:ext>
                  </a:extLst>
                </a:hlinkClick>
              </a:rPr>
              <a:t>https://scikit-learn/stable/modules/generated/sklearn.utils.class_weight.compute_class_weight.html</a:t>
            </a:r>
            <a:endParaRPr lang="en-US" sz="1400" dirty="0">
              <a:solidFill>
                <a:srgbClr val="0070C0"/>
              </a:solidFill>
            </a:endParaRPr>
          </a:p>
          <a:p>
            <a:pPr marL="0" indent="0">
              <a:buNone/>
            </a:pPr>
            <a:r>
              <a:rPr lang="en-US" sz="1400" dirty="0">
                <a:effectLst/>
              </a:rPr>
              <a:t>[18]  Stefan, A. M., &amp; </a:t>
            </a:r>
            <a:r>
              <a:rPr lang="en-US" sz="1400" dirty="0" err="1">
                <a:effectLst/>
              </a:rPr>
              <a:t>Schönbrodt</a:t>
            </a:r>
            <a:r>
              <a:rPr lang="en-US" sz="1400" dirty="0">
                <a:effectLst/>
              </a:rPr>
              <a:t>, F. D. (2023). Big little lies: A compendium and simulation of p-hacking strategies. </a:t>
            </a:r>
            <a:r>
              <a:rPr lang="en-US" sz="1400" i="1" dirty="0">
                <a:effectLst/>
              </a:rPr>
              <a:t>Royal Society Open Science</a:t>
            </a:r>
            <a:r>
              <a:rPr lang="en-US" sz="1400" dirty="0">
                <a:effectLst/>
              </a:rPr>
              <a:t>, </a:t>
            </a:r>
            <a:r>
              <a:rPr lang="en-US" sz="1400" i="1" dirty="0">
                <a:effectLst/>
              </a:rPr>
              <a:t>10</a:t>
            </a:r>
            <a:r>
              <a:rPr lang="en-US" sz="1400" dirty="0">
                <a:effectLst/>
              </a:rPr>
              <a:t>(2), 220346. </a:t>
            </a:r>
            <a:r>
              <a:rPr lang="en-US" sz="1400" dirty="0">
                <a:effectLst/>
                <a:hlinkClick r:id="rId6"/>
              </a:rPr>
              <a:t>https://doi.org/10.1098/rsos.220346</a:t>
            </a:r>
            <a:endParaRPr lang="en-US" sz="1400" dirty="0">
              <a:effectLst/>
            </a:endParaRPr>
          </a:p>
          <a:p>
            <a:pPr marL="0" indent="0">
              <a:buNone/>
            </a:pPr>
            <a:r>
              <a:rPr lang="en-US" sz="1400" dirty="0">
                <a:effectLst/>
              </a:rPr>
              <a:t>[19] Wang, S., Luo, Y., &amp; Alvarez, M.-A. (2014). Seven Sins of Quantitative Investing. </a:t>
            </a:r>
            <a:r>
              <a:rPr lang="en-US" sz="1400" i="1" dirty="0">
                <a:effectLst/>
              </a:rPr>
              <a:t>Signal Processing</a:t>
            </a:r>
            <a:r>
              <a:rPr lang="en-US" sz="1400" dirty="0">
                <a:effectLst/>
              </a:rPr>
              <a:t>.</a:t>
            </a:r>
          </a:p>
          <a:p>
            <a:pPr marL="0" indent="0">
              <a:buNone/>
            </a:pPr>
            <a:r>
              <a:rPr lang="en-US" sz="1400" dirty="0">
                <a:effectLst/>
              </a:rPr>
              <a:t>[</a:t>
            </a:r>
            <a:r>
              <a:rPr lang="en-US" sz="1400" dirty="0"/>
              <a:t>20</a:t>
            </a:r>
            <a:r>
              <a:rPr lang="en-US" sz="1400" dirty="0">
                <a:effectLst/>
              </a:rPr>
              <a:t>]  Zhang, Z., &amp; Pfister, T. (2021). </a:t>
            </a:r>
            <a:r>
              <a:rPr lang="en-US" sz="1400" i="1" dirty="0">
                <a:effectLst/>
              </a:rPr>
              <a:t>Learning Fast Sample Re-weighting Without Reward Data</a:t>
            </a:r>
            <a:r>
              <a:rPr lang="en-US" sz="1400" dirty="0">
                <a:effectLst/>
              </a:rPr>
              <a:t> (arXiv:2109.03216). </a:t>
            </a:r>
            <a:r>
              <a:rPr lang="en-US" sz="1400" dirty="0" err="1">
                <a:effectLst/>
              </a:rPr>
              <a:t>arXiv</a:t>
            </a:r>
            <a:r>
              <a:rPr lang="en-US" sz="1400" dirty="0">
                <a:effectLst/>
              </a:rPr>
              <a:t>. </a:t>
            </a:r>
            <a:r>
              <a:rPr lang="en-US" sz="1400" dirty="0">
                <a:effectLst/>
                <a:hlinkClick r:id="rId7"/>
              </a:rPr>
              <a:t>http://arxiv.org/abs/2109.03216</a:t>
            </a:r>
            <a:endParaRPr lang="en-US" sz="1400" dirty="0">
              <a:effectLst/>
            </a:endParaRPr>
          </a:p>
        </p:txBody>
      </p:sp>
      <p:sp>
        <p:nvSpPr>
          <p:cNvPr id="5" name="Slide Number Placeholder 4">
            <a:extLst>
              <a:ext uri="{FF2B5EF4-FFF2-40B4-BE49-F238E27FC236}">
                <a16:creationId xmlns:a16="http://schemas.microsoft.com/office/drawing/2014/main" id="{59E89CC2-B6E7-BDE0-15FE-418C368DCE33}"/>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28</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B4A4AAF2-464F-73A7-5D5C-3507E543C29C}"/>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2079428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39C40-C0C8-58C9-695A-308E0B583FE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Image References</a:t>
            </a:r>
          </a:p>
        </p:txBody>
      </p:sp>
      <p:sp>
        <p:nvSpPr>
          <p:cNvPr id="3" name="Content Placeholder 2">
            <a:extLst>
              <a:ext uri="{FF2B5EF4-FFF2-40B4-BE49-F238E27FC236}">
                <a16:creationId xmlns:a16="http://schemas.microsoft.com/office/drawing/2014/main" id="{E6C8CF43-EBFA-9527-B988-E83C055A8A80}"/>
              </a:ext>
            </a:extLst>
          </p:cNvPr>
          <p:cNvSpPr>
            <a:spLocks noGrp="1"/>
          </p:cNvSpPr>
          <p:nvPr>
            <p:ph idx="1"/>
          </p:nvPr>
        </p:nvSpPr>
        <p:spPr>
          <a:xfrm>
            <a:off x="1371599" y="2318197"/>
            <a:ext cx="9724031" cy="3683358"/>
          </a:xfrm>
        </p:spPr>
        <p:txBody>
          <a:bodyPr anchor="ctr">
            <a:normAutofit/>
          </a:bodyPr>
          <a:lstStyle/>
          <a:p>
            <a:pPr marL="0" indent="0">
              <a:buNone/>
            </a:pPr>
            <a:r>
              <a:rPr lang="en-US" sz="1400" dirty="0"/>
              <a:t>[21]  </a:t>
            </a:r>
            <a:r>
              <a:rPr lang="en-US" sz="1400" i="1" dirty="0">
                <a:effectLst/>
              </a:rPr>
              <a:t>AQR Capital Management</a:t>
            </a:r>
            <a:r>
              <a:rPr lang="en-US" sz="1400" dirty="0">
                <a:effectLst/>
              </a:rPr>
              <a:t>. (n.d.). Retrieved February 27, 2024, from </a:t>
            </a:r>
            <a:r>
              <a:rPr lang="en-US" sz="1400" dirty="0">
                <a:effectLst/>
                <a:hlinkClick r:id="rId2"/>
              </a:rPr>
              <a:t>https://www.aqr.com/</a:t>
            </a:r>
            <a:endParaRPr lang="en-US" sz="1400" dirty="0">
              <a:effectLst/>
            </a:endParaRPr>
          </a:p>
          <a:p>
            <a:pPr marL="0" indent="0">
              <a:buNone/>
            </a:pPr>
            <a:r>
              <a:rPr lang="en-US" sz="1400" dirty="0">
                <a:effectLst/>
              </a:rPr>
              <a:t>[22]</a:t>
            </a:r>
            <a:r>
              <a:rPr lang="en-US" sz="1400" i="1" dirty="0">
                <a:effectLst/>
              </a:rPr>
              <a:t>  Home: Jane Street</a:t>
            </a:r>
            <a:r>
              <a:rPr lang="en-US" sz="1400" dirty="0">
                <a:effectLst/>
              </a:rPr>
              <a:t>. (n.d.). Retrieved February 27, 2024, from </a:t>
            </a:r>
            <a:r>
              <a:rPr lang="en-US" sz="1400" dirty="0">
                <a:effectLst/>
                <a:hlinkClick r:id="rId3"/>
              </a:rPr>
              <a:t>https://www.janestreet.com/</a:t>
            </a:r>
            <a:endParaRPr lang="en-US" sz="1400" dirty="0">
              <a:effectLst/>
            </a:endParaRPr>
          </a:p>
          <a:p>
            <a:pPr marL="0" indent="0">
              <a:buNone/>
            </a:pPr>
            <a:r>
              <a:rPr lang="en-US" sz="1400" dirty="0">
                <a:effectLst/>
              </a:rPr>
              <a:t>[23]  </a:t>
            </a:r>
            <a:r>
              <a:rPr lang="en-US" sz="1400" i="1" dirty="0">
                <a:effectLst/>
              </a:rPr>
              <a:t>Renaissance Technologies</a:t>
            </a:r>
            <a:r>
              <a:rPr lang="en-US" sz="1400" dirty="0">
                <a:effectLst/>
              </a:rPr>
              <a:t>. (n.d.). Retrieved February 27, 2024, from </a:t>
            </a:r>
            <a:r>
              <a:rPr lang="en-US" sz="1400" dirty="0">
                <a:effectLst/>
                <a:hlinkClick r:id="rId4"/>
              </a:rPr>
              <a:t>https://www.rentec.com/Home.action?index=true</a:t>
            </a:r>
            <a:endParaRPr lang="en-US" sz="1400" dirty="0">
              <a:effectLst/>
            </a:endParaRPr>
          </a:p>
          <a:p>
            <a:pPr marL="0" indent="0">
              <a:buNone/>
            </a:pPr>
            <a:r>
              <a:rPr lang="en-US" sz="1400" dirty="0">
                <a:effectLst/>
              </a:rPr>
              <a:t>[24] </a:t>
            </a:r>
            <a:r>
              <a:rPr lang="en-US" sz="1400" i="1" dirty="0">
                <a:effectLst/>
              </a:rPr>
              <a:t> Citadel—Identifying the Highest and Best Uses of Capital</a:t>
            </a:r>
            <a:r>
              <a:rPr lang="en-US" sz="1400" dirty="0">
                <a:effectLst/>
              </a:rPr>
              <a:t>. (n.d.). Citadel. Retrieved February 27, 2024, from </a:t>
            </a:r>
            <a:r>
              <a:rPr lang="en-US" sz="1400" dirty="0">
                <a:effectLst/>
                <a:hlinkClick r:id="rId5"/>
              </a:rPr>
              <a:t>https://www.citadel.com/</a:t>
            </a:r>
            <a:endParaRPr lang="en-US" sz="1400" dirty="0">
              <a:effectLst/>
            </a:endParaRPr>
          </a:p>
          <a:p>
            <a:pPr marL="0" indent="0">
              <a:buNone/>
            </a:pPr>
            <a:r>
              <a:rPr lang="en-US" sz="1400" dirty="0">
                <a:effectLst/>
              </a:rPr>
              <a:t>[25]  Bloomberg. (2020, June 25). Top 5 Bloomberg Terminal “Hacks” To Help Traders Navigate the Markets from Home. </a:t>
            </a:r>
            <a:r>
              <a:rPr lang="en-US" sz="1400" i="1" dirty="0">
                <a:effectLst/>
              </a:rPr>
              <a:t>Traders Magazine</a:t>
            </a:r>
            <a:r>
              <a:rPr lang="en-US" sz="1400" dirty="0">
                <a:effectLst/>
              </a:rPr>
              <a:t>. </a:t>
            </a:r>
            <a:r>
              <a:rPr lang="en-US" sz="1400" dirty="0">
                <a:effectLst/>
                <a:hlinkClick r:id="rId6"/>
              </a:rPr>
              <a:t>https://www.tradersmagazine.com/departments/commentary/top-5-bloomberg-terminal-hacks-to-help-traders-navigate-the-markets-from-home/</a:t>
            </a:r>
            <a:endParaRPr lang="en-US" sz="1400" dirty="0">
              <a:effectLst/>
            </a:endParaRPr>
          </a:p>
          <a:p>
            <a:pPr marL="0" indent="0">
              <a:buNone/>
            </a:pPr>
            <a:r>
              <a:rPr lang="en-US" sz="1400" dirty="0">
                <a:effectLst/>
              </a:rPr>
              <a:t>[26] </a:t>
            </a:r>
            <a:r>
              <a:rPr lang="en-US" sz="1400" i="1" dirty="0" err="1">
                <a:effectLst/>
              </a:rPr>
              <a:t>Backtest</a:t>
            </a:r>
            <a:r>
              <a:rPr lang="en-US" sz="1400" i="1" dirty="0">
                <a:effectLst/>
              </a:rPr>
              <a:t> example</a:t>
            </a:r>
            <a:r>
              <a:rPr lang="en-US" sz="1400" dirty="0">
                <a:effectLst/>
              </a:rPr>
              <a:t>. (n.d.). Retrieved February 27, 2024, from </a:t>
            </a:r>
            <a:r>
              <a:rPr lang="en-US" sz="1400" dirty="0">
                <a:effectLst/>
                <a:hlinkClick r:id="rId7"/>
              </a:rPr>
              <a:t>https://datagrid.lbl.gov/backtest/index.php</a:t>
            </a:r>
            <a:endParaRPr lang="en-US" sz="1400" dirty="0">
              <a:effectLst/>
            </a:endParaRPr>
          </a:p>
        </p:txBody>
      </p:sp>
      <p:sp>
        <p:nvSpPr>
          <p:cNvPr id="5" name="Slide Number Placeholder 4">
            <a:extLst>
              <a:ext uri="{FF2B5EF4-FFF2-40B4-BE49-F238E27FC236}">
                <a16:creationId xmlns:a16="http://schemas.microsoft.com/office/drawing/2014/main" id="{7ACF0830-B67B-4B52-2A53-686602E0A892}"/>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29</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C7C2489B-4080-05C3-CE1B-38CB2C612F94}"/>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297550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F783E-92BE-4283-59E9-A496BB83D26E}"/>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Random Walk and the Efficient Market Hypothesis</a:t>
            </a:r>
          </a:p>
        </p:txBody>
      </p:sp>
      <p:sp>
        <p:nvSpPr>
          <p:cNvPr id="3" name="Content Placeholder 2">
            <a:extLst>
              <a:ext uri="{FF2B5EF4-FFF2-40B4-BE49-F238E27FC236}">
                <a16:creationId xmlns:a16="http://schemas.microsoft.com/office/drawing/2014/main" id="{4D4383FE-8902-284F-B9E8-C3D47C17C778}"/>
              </a:ext>
            </a:extLst>
          </p:cNvPr>
          <p:cNvSpPr>
            <a:spLocks noGrp="1"/>
          </p:cNvSpPr>
          <p:nvPr>
            <p:ph idx="1"/>
          </p:nvPr>
        </p:nvSpPr>
        <p:spPr>
          <a:xfrm>
            <a:off x="1371599" y="2318197"/>
            <a:ext cx="5199217" cy="3683358"/>
          </a:xfrm>
        </p:spPr>
        <p:txBody>
          <a:bodyPr anchor="ctr">
            <a:normAutofit lnSpcReduction="10000"/>
          </a:bodyPr>
          <a:lstStyle/>
          <a:p>
            <a:r>
              <a:rPr lang="en-US" sz="2000" dirty="0"/>
              <a:t>“A market in which prices always ‘fully reflect’ available information is called efficient’” – from seminal paper </a:t>
            </a:r>
            <a:r>
              <a:rPr lang="en-US" sz="2000" i="1" dirty="0"/>
              <a:t>Efficient </a:t>
            </a:r>
            <a:r>
              <a:rPr lang="en-US" sz="2000" i="1" dirty="0" err="1"/>
              <a:t>Capitial</a:t>
            </a:r>
            <a:r>
              <a:rPr lang="en-US" sz="2000" i="1" dirty="0"/>
              <a:t> Markets</a:t>
            </a:r>
            <a:r>
              <a:rPr lang="en-US" sz="2000" dirty="0"/>
              <a:t>, Eugene </a:t>
            </a:r>
            <a:r>
              <a:rPr lang="en-US" sz="2000" dirty="0" err="1"/>
              <a:t>Fama</a:t>
            </a:r>
            <a:r>
              <a:rPr lang="en-US" sz="2000" dirty="0"/>
              <a:t>, 1970 [5]</a:t>
            </a:r>
          </a:p>
          <a:p>
            <a:r>
              <a:rPr lang="en-US" sz="2000" dirty="0"/>
              <a:t>Random Walk: changes in the price of a security are random and therefore unpredictable [5]</a:t>
            </a:r>
          </a:p>
          <a:p>
            <a:r>
              <a:rPr lang="en-US" sz="2000" dirty="0"/>
              <a:t>Topic has seen heavy debate over the years, and still continues today</a:t>
            </a:r>
          </a:p>
          <a:p>
            <a:r>
              <a:rPr lang="en-US" sz="2000" dirty="0"/>
              <a:t>Practitioners think markets can be exploited, while academics think markets are efficient, creating two schools of thought</a:t>
            </a:r>
          </a:p>
        </p:txBody>
      </p:sp>
      <p:sp>
        <p:nvSpPr>
          <p:cNvPr id="6" name="Footer Placeholder 5">
            <a:extLst>
              <a:ext uri="{FF2B5EF4-FFF2-40B4-BE49-F238E27FC236}">
                <a16:creationId xmlns:a16="http://schemas.microsoft.com/office/drawing/2014/main" id="{838BBBF8-663C-EFD7-8EB8-1BBEFD23AE22}"/>
              </a:ext>
            </a:extLst>
          </p:cNvPr>
          <p:cNvSpPr>
            <a:spLocks noGrp="1"/>
          </p:cNvSpPr>
          <p:nvPr>
            <p:ph type="ftr" sz="quarter" idx="11"/>
          </p:nvPr>
        </p:nvSpPr>
        <p:spPr/>
        <p:txBody>
          <a:bodyPr/>
          <a:lstStyle/>
          <a:p>
            <a:r>
              <a:rPr lang="en-US"/>
              <a:t>Quant Workflow: A Scientific Method for Finance</a:t>
            </a:r>
          </a:p>
        </p:txBody>
      </p:sp>
      <p:sp>
        <p:nvSpPr>
          <p:cNvPr id="4" name="Slide Number Placeholder 3">
            <a:extLst>
              <a:ext uri="{FF2B5EF4-FFF2-40B4-BE49-F238E27FC236}">
                <a16:creationId xmlns:a16="http://schemas.microsoft.com/office/drawing/2014/main" id="{D8186703-15FE-F69B-D62C-487BDAF195E4}"/>
              </a:ext>
            </a:extLst>
          </p:cNvPr>
          <p:cNvSpPr>
            <a:spLocks noGrp="1"/>
          </p:cNvSpPr>
          <p:nvPr>
            <p:ph type="sldNum" sz="quarter" idx="12"/>
          </p:nvPr>
        </p:nvSpPr>
        <p:spPr>
          <a:xfrm>
            <a:off x="9381408" y="6492875"/>
            <a:ext cx="2743200" cy="365125"/>
          </a:xfrm>
        </p:spPr>
        <p:txBody>
          <a:bodyPr/>
          <a:lstStyle/>
          <a:p>
            <a:fld id="{7F41F641-4BFF-2F48-8A87-D83CFBF167D5}" type="slidenum">
              <a:rPr lang="en-US" smtClean="0"/>
              <a:t>3</a:t>
            </a:fld>
            <a:endParaRPr lang="en-US" dirty="0"/>
          </a:p>
        </p:txBody>
      </p:sp>
      <p:pic>
        <p:nvPicPr>
          <p:cNvPr id="7" name="Picture 6" descr="A graph showing a line&#10;&#10;Description automatically generated">
            <a:extLst>
              <a:ext uri="{FF2B5EF4-FFF2-40B4-BE49-F238E27FC236}">
                <a16:creationId xmlns:a16="http://schemas.microsoft.com/office/drawing/2014/main" id="{270E253E-7B89-96A3-2542-E64513A574A0}"/>
              </a:ext>
            </a:extLst>
          </p:cNvPr>
          <p:cNvPicPr>
            <a:picLocks noChangeAspect="1"/>
          </p:cNvPicPr>
          <p:nvPr/>
        </p:nvPicPr>
        <p:blipFill>
          <a:blip r:embed="rId2"/>
          <a:stretch>
            <a:fillRect/>
          </a:stretch>
        </p:blipFill>
        <p:spPr>
          <a:xfrm>
            <a:off x="6810537" y="2409144"/>
            <a:ext cx="5141742" cy="3272018"/>
          </a:xfrm>
          <a:prstGeom prst="rect">
            <a:avLst/>
          </a:prstGeom>
        </p:spPr>
      </p:pic>
    </p:spTree>
    <p:extLst>
      <p:ext uri="{BB962C8B-B14F-4D97-AF65-F5344CB8AC3E}">
        <p14:creationId xmlns:p14="http://schemas.microsoft.com/office/powerpoint/2010/main" val="144580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9B6A0-EEFA-F211-C7B6-FEEBA2D77A4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State of the Field of Finance</a:t>
            </a:r>
          </a:p>
        </p:txBody>
      </p:sp>
      <p:sp>
        <p:nvSpPr>
          <p:cNvPr id="3" name="Content Placeholder 2">
            <a:extLst>
              <a:ext uri="{FF2B5EF4-FFF2-40B4-BE49-F238E27FC236}">
                <a16:creationId xmlns:a16="http://schemas.microsoft.com/office/drawing/2014/main" id="{CF922D96-2299-3C1D-AAA3-211CB6F5C49F}"/>
              </a:ext>
            </a:extLst>
          </p:cNvPr>
          <p:cNvSpPr>
            <a:spLocks noGrp="1"/>
          </p:cNvSpPr>
          <p:nvPr>
            <p:ph idx="1"/>
          </p:nvPr>
        </p:nvSpPr>
        <p:spPr>
          <a:xfrm>
            <a:off x="1371599" y="2318197"/>
            <a:ext cx="9724031" cy="3683358"/>
          </a:xfrm>
        </p:spPr>
        <p:txBody>
          <a:bodyPr anchor="ctr">
            <a:normAutofit/>
          </a:bodyPr>
          <a:lstStyle/>
          <a:p>
            <a:r>
              <a:rPr lang="en-US" sz="1700" dirty="0"/>
              <a:t>The EMH is a fundamental discussion in finance and highlights the separation between practitioners and academics</a:t>
            </a:r>
          </a:p>
          <a:p>
            <a:r>
              <a:rPr lang="en-US" sz="1700" dirty="0">
                <a:effectLst/>
              </a:rPr>
              <a:t>Combined with common multiple testing and reporting errors, research is commonly irreproducible/disregarded.</a:t>
            </a:r>
          </a:p>
          <a:p>
            <a:r>
              <a:rPr lang="en-US" sz="1700" dirty="0"/>
              <a:t>Two authors, Lo and </a:t>
            </a:r>
            <a:r>
              <a:rPr lang="en-US" sz="1700" dirty="0" err="1"/>
              <a:t>MacKinlay</a:t>
            </a:r>
            <a:r>
              <a:rPr lang="en-US" sz="1700" dirty="0"/>
              <a:t>, presented research rejecting the Random Walk Hypothesis and were told with “great confidence that we had made a programming error” by a senior colleague</a:t>
            </a:r>
            <a:r>
              <a:rPr lang="en-US" sz="1700" dirty="0">
                <a:effectLst/>
              </a:rPr>
              <a:t> [</a:t>
            </a:r>
            <a:r>
              <a:rPr lang="en-US" sz="1700" dirty="0"/>
              <a:t>8</a:t>
            </a:r>
            <a:r>
              <a:rPr lang="en-US" sz="1700" dirty="0">
                <a:effectLst/>
              </a:rPr>
              <a:t>]. </a:t>
            </a:r>
          </a:p>
          <a:p>
            <a:r>
              <a:rPr lang="en-US" sz="1700" dirty="0">
                <a:effectLst/>
              </a:rPr>
              <a:t>“Academic investigation and publication are divorced from practical application to financial markets, and many applications in the trading/investment world are not grounded in proper science.” [7] </a:t>
            </a:r>
          </a:p>
          <a:p>
            <a:r>
              <a:rPr lang="en-US" sz="1700" dirty="0"/>
              <a:t>Even finance books contain </a:t>
            </a:r>
            <a:r>
              <a:rPr lang="en-US" sz="1700" dirty="0">
                <a:effectLst/>
              </a:rPr>
              <a:t>“elegant mathematics that describe a world that does not exist” [14] or explanations of actual observations that are “absent of rigorous academic theory” [</a:t>
            </a:r>
            <a:r>
              <a:rPr lang="en-US" sz="1700" dirty="0"/>
              <a:t>14</a:t>
            </a:r>
            <a:r>
              <a:rPr lang="en-US" sz="1700" dirty="0">
                <a:effectLst/>
              </a:rPr>
              <a:t>] </a:t>
            </a:r>
          </a:p>
          <a:p>
            <a:r>
              <a:rPr lang="en-US" sz="1700" dirty="0"/>
              <a:t>Many practitioners present false positives represented by overfit tests or eventually settle with fundamental models with poor performance that are at least rooted in academic theory [14]</a:t>
            </a:r>
          </a:p>
        </p:txBody>
      </p:sp>
      <p:sp>
        <p:nvSpPr>
          <p:cNvPr id="5" name="Slide Number Placeholder 4">
            <a:extLst>
              <a:ext uri="{FF2B5EF4-FFF2-40B4-BE49-F238E27FC236}">
                <a16:creationId xmlns:a16="http://schemas.microsoft.com/office/drawing/2014/main" id="{1CA4D0B0-2A7B-0690-CFDF-DBE51ADD54A2}"/>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258F1FC3-E95A-66D9-36B7-A75B1DD327E6}"/>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261812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D88A8-9399-0CB5-908C-49AC22F72159}"/>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Project Importance and Barriers to Entry in Finance</a:t>
            </a:r>
          </a:p>
        </p:txBody>
      </p:sp>
      <p:sp>
        <p:nvSpPr>
          <p:cNvPr id="3" name="Content Placeholder 2">
            <a:extLst>
              <a:ext uri="{FF2B5EF4-FFF2-40B4-BE49-F238E27FC236}">
                <a16:creationId xmlns:a16="http://schemas.microsoft.com/office/drawing/2014/main" id="{D7CB1E9A-3B13-98CD-F706-3AD20904AB9E}"/>
              </a:ext>
            </a:extLst>
          </p:cNvPr>
          <p:cNvSpPr>
            <a:spLocks noGrp="1"/>
          </p:cNvSpPr>
          <p:nvPr>
            <p:ph idx="1"/>
          </p:nvPr>
        </p:nvSpPr>
        <p:spPr>
          <a:xfrm>
            <a:off x="1371600" y="2318197"/>
            <a:ext cx="5700200" cy="3683358"/>
          </a:xfrm>
        </p:spPr>
        <p:txBody>
          <a:bodyPr anchor="ctr">
            <a:normAutofit fontScale="92500" lnSpcReduction="20000"/>
          </a:bodyPr>
          <a:lstStyle/>
          <a:p>
            <a:r>
              <a:rPr lang="en-US" sz="1700" dirty="0">
                <a:effectLst/>
              </a:rPr>
              <a:t>Barriers to Entry for Individual Traders is quite high:</a:t>
            </a:r>
          </a:p>
          <a:p>
            <a:pPr lvl="1"/>
            <a:r>
              <a:rPr lang="en-US" sz="1700" dirty="0"/>
              <a:t>Most firms expect a minimum of a Master’s degree</a:t>
            </a:r>
          </a:p>
          <a:p>
            <a:pPr lvl="1"/>
            <a:r>
              <a:rPr lang="en-US" sz="1700" dirty="0"/>
              <a:t>Firms use proprietary, in-house software</a:t>
            </a:r>
          </a:p>
          <a:p>
            <a:pPr lvl="1"/>
            <a:r>
              <a:rPr lang="en-US" sz="1700" dirty="0"/>
              <a:t>Finance as a field is very secretive, as companies safeguard strategies</a:t>
            </a:r>
          </a:p>
          <a:p>
            <a:pPr lvl="1"/>
            <a:r>
              <a:rPr lang="en-US" sz="1700" dirty="0"/>
              <a:t>Infrastructure and data costs</a:t>
            </a:r>
          </a:p>
          <a:p>
            <a:r>
              <a:rPr lang="en-US" sz="1700" dirty="0"/>
              <a:t>Bloomberg terminal, industry standard for financial data, news and analytics is about ~$20,000 a year per user</a:t>
            </a:r>
            <a:endParaRPr lang="en-US" sz="1700" dirty="0">
              <a:effectLst/>
            </a:endParaRPr>
          </a:p>
          <a:p>
            <a:r>
              <a:rPr lang="en-US" sz="1700" dirty="0">
                <a:effectLst/>
              </a:rPr>
              <a:t>“It takes almost as much effort to produce one true investment strategy as to produce a hundred, and the complexities are overwhelming: data curation and processing, HPC infrastructure, software development, feature analysis, execution simulators, </a:t>
            </a:r>
            <a:r>
              <a:rPr lang="en-US" sz="1700" dirty="0" err="1">
                <a:effectLst/>
              </a:rPr>
              <a:t>backtesting</a:t>
            </a:r>
            <a:r>
              <a:rPr lang="en-US" sz="1700" dirty="0">
                <a:effectLst/>
              </a:rPr>
              <a:t>, etc.” [</a:t>
            </a:r>
            <a:r>
              <a:rPr lang="en-US" sz="1700" dirty="0"/>
              <a:t>14</a:t>
            </a:r>
            <a:r>
              <a:rPr lang="en-US" sz="1700" dirty="0">
                <a:effectLst/>
              </a:rPr>
              <a:t>]</a:t>
            </a:r>
          </a:p>
          <a:p>
            <a:r>
              <a:rPr lang="en-US" sz="1700" dirty="0"/>
              <a:t>The purpose of this project is to provide an accessible framework for creating algorithmic trading strategies, rooted in proper science and testing methods.</a:t>
            </a:r>
          </a:p>
        </p:txBody>
      </p:sp>
      <p:sp>
        <p:nvSpPr>
          <p:cNvPr id="5" name="Slide Number Placeholder 4">
            <a:extLst>
              <a:ext uri="{FF2B5EF4-FFF2-40B4-BE49-F238E27FC236}">
                <a16:creationId xmlns:a16="http://schemas.microsoft.com/office/drawing/2014/main" id="{BAB643B7-0069-11B0-C11B-331669042FC3}"/>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93815652-9665-5B54-D514-D60C24DBFD87}"/>
              </a:ext>
            </a:extLst>
          </p:cNvPr>
          <p:cNvSpPr>
            <a:spLocks noGrp="1"/>
          </p:cNvSpPr>
          <p:nvPr>
            <p:ph type="ftr" sz="quarter" idx="11"/>
          </p:nvPr>
        </p:nvSpPr>
        <p:spPr/>
        <p:txBody>
          <a:bodyPr/>
          <a:lstStyle/>
          <a:p>
            <a:r>
              <a:rPr lang="en-US"/>
              <a:t>Quant Workflow: A Scientific Method for Finance</a:t>
            </a:r>
          </a:p>
        </p:txBody>
      </p:sp>
      <p:pic>
        <p:nvPicPr>
          <p:cNvPr id="7" name="Picture 6" descr="A screenshot of a computer screen&#10;&#10;Description automatically generated">
            <a:extLst>
              <a:ext uri="{FF2B5EF4-FFF2-40B4-BE49-F238E27FC236}">
                <a16:creationId xmlns:a16="http://schemas.microsoft.com/office/drawing/2014/main" id="{22CE67BE-5C58-F049-AE44-187D8B42EAFE}"/>
              </a:ext>
            </a:extLst>
          </p:cNvPr>
          <p:cNvPicPr>
            <a:picLocks noChangeAspect="1"/>
          </p:cNvPicPr>
          <p:nvPr/>
        </p:nvPicPr>
        <p:blipFill>
          <a:blip r:embed="rId2"/>
          <a:stretch>
            <a:fillRect/>
          </a:stretch>
        </p:blipFill>
        <p:spPr>
          <a:xfrm>
            <a:off x="7071800" y="2318197"/>
            <a:ext cx="4960737" cy="3267408"/>
          </a:xfrm>
          <a:prstGeom prst="rect">
            <a:avLst/>
          </a:prstGeom>
        </p:spPr>
      </p:pic>
      <p:sp>
        <p:nvSpPr>
          <p:cNvPr id="8" name="TextBox 7">
            <a:extLst>
              <a:ext uri="{FF2B5EF4-FFF2-40B4-BE49-F238E27FC236}">
                <a16:creationId xmlns:a16="http://schemas.microsoft.com/office/drawing/2014/main" id="{71BCDEA5-BCF7-8078-9849-F1AD57410012}"/>
              </a:ext>
            </a:extLst>
          </p:cNvPr>
          <p:cNvSpPr txBox="1"/>
          <p:nvPr/>
        </p:nvSpPr>
        <p:spPr>
          <a:xfrm>
            <a:off x="8153400" y="5655080"/>
            <a:ext cx="3391655" cy="276999"/>
          </a:xfrm>
          <a:prstGeom prst="rect">
            <a:avLst/>
          </a:prstGeom>
          <a:noFill/>
        </p:spPr>
        <p:txBody>
          <a:bodyPr wrap="square" rtlCol="0">
            <a:spAutoFit/>
          </a:bodyPr>
          <a:lstStyle/>
          <a:p>
            <a:r>
              <a:rPr lang="en-US" sz="1200" i="1" dirty="0"/>
              <a:t>Bloomberg Terminal example, sourced from [25]</a:t>
            </a:r>
          </a:p>
        </p:txBody>
      </p:sp>
    </p:spTree>
    <p:extLst>
      <p:ext uri="{BB962C8B-B14F-4D97-AF65-F5344CB8AC3E}">
        <p14:creationId xmlns:p14="http://schemas.microsoft.com/office/powerpoint/2010/main" val="127639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83416-2D11-C3CE-79FC-23D24A3ECB65}"/>
              </a:ext>
            </a:extLst>
          </p:cNvPr>
          <p:cNvSpPr>
            <a:spLocks noGrp="1"/>
          </p:cNvSpPr>
          <p:nvPr>
            <p:ph type="title"/>
          </p:nvPr>
        </p:nvSpPr>
        <p:spPr>
          <a:xfrm>
            <a:off x="1371599" y="294538"/>
            <a:ext cx="9895951" cy="1033669"/>
          </a:xfrm>
        </p:spPr>
        <p:txBody>
          <a:bodyPr>
            <a:normAutofit/>
          </a:bodyPr>
          <a:lstStyle/>
          <a:p>
            <a:r>
              <a:rPr lang="en-US" sz="4000" kern="1200" dirty="0">
                <a:solidFill>
                  <a:srgbClr val="FFFFFF"/>
                </a:solidFill>
                <a:latin typeface="+mj-lt"/>
                <a:ea typeface="+mj-ea"/>
                <a:cs typeface="+mj-cs"/>
              </a:rPr>
              <a:t>Secrecy in Finance (Renaissance Example)</a:t>
            </a:r>
            <a:endParaRPr lang="en-US" sz="4000" dirty="0">
              <a:solidFill>
                <a:srgbClr val="FFFFFF"/>
              </a:solidFill>
            </a:endParaRPr>
          </a:p>
        </p:txBody>
      </p:sp>
      <p:pic>
        <p:nvPicPr>
          <p:cNvPr id="7" name="Content Placeholder 6" descr="A screenshot of a computer&#10;&#10;Description automatically generated">
            <a:extLst>
              <a:ext uri="{FF2B5EF4-FFF2-40B4-BE49-F238E27FC236}">
                <a16:creationId xmlns:a16="http://schemas.microsoft.com/office/drawing/2014/main" id="{EC7A03A1-36E1-1EAF-794E-BD696B5D9FFA}"/>
              </a:ext>
            </a:extLst>
          </p:cNvPr>
          <p:cNvPicPr>
            <a:picLocks noGrp="1" noChangeAspect="1"/>
          </p:cNvPicPr>
          <p:nvPr>
            <p:ph idx="1"/>
          </p:nvPr>
        </p:nvPicPr>
        <p:blipFill>
          <a:blip r:embed="rId2"/>
          <a:stretch>
            <a:fillRect/>
          </a:stretch>
        </p:blipFill>
        <p:spPr>
          <a:xfrm>
            <a:off x="882697" y="1590741"/>
            <a:ext cx="10969166" cy="5267259"/>
          </a:xfrm>
        </p:spPr>
      </p:pic>
      <p:sp>
        <p:nvSpPr>
          <p:cNvPr id="5" name="Slide Number Placeholder 4">
            <a:extLst>
              <a:ext uri="{FF2B5EF4-FFF2-40B4-BE49-F238E27FC236}">
                <a16:creationId xmlns:a16="http://schemas.microsoft.com/office/drawing/2014/main" id="{6394B714-4A50-E9CE-099C-CEFE62F38BC3}"/>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6</a:t>
            </a:fld>
            <a:endParaRPr lang="en-US" sz="1100">
              <a:solidFill>
                <a:schemeClr val="tx1">
                  <a:lumMod val="50000"/>
                  <a:lumOff val="50000"/>
                </a:schemeClr>
              </a:solidFill>
            </a:endParaRPr>
          </a:p>
        </p:txBody>
      </p:sp>
      <p:sp>
        <p:nvSpPr>
          <p:cNvPr id="3" name="Footer Placeholder 2">
            <a:extLst>
              <a:ext uri="{FF2B5EF4-FFF2-40B4-BE49-F238E27FC236}">
                <a16:creationId xmlns:a16="http://schemas.microsoft.com/office/drawing/2014/main" id="{C578644A-BC6E-823C-F6D2-5DF810E92217}"/>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128483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CC284-DA52-7E4A-B7AF-E4019B6303F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Financial Data and Fat Tails</a:t>
            </a:r>
          </a:p>
        </p:txBody>
      </p:sp>
      <p:sp>
        <p:nvSpPr>
          <p:cNvPr id="3" name="Content Placeholder 2">
            <a:extLst>
              <a:ext uri="{FF2B5EF4-FFF2-40B4-BE49-F238E27FC236}">
                <a16:creationId xmlns:a16="http://schemas.microsoft.com/office/drawing/2014/main" id="{C5F0564A-91A7-0D39-A4C1-0EA9C68918FA}"/>
              </a:ext>
            </a:extLst>
          </p:cNvPr>
          <p:cNvSpPr>
            <a:spLocks noGrp="1"/>
          </p:cNvSpPr>
          <p:nvPr>
            <p:ph idx="1"/>
          </p:nvPr>
        </p:nvSpPr>
        <p:spPr>
          <a:xfrm>
            <a:off x="1371600" y="2318197"/>
            <a:ext cx="6781800" cy="3683358"/>
          </a:xfrm>
        </p:spPr>
        <p:txBody>
          <a:bodyPr anchor="ctr">
            <a:normAutofit fontScale="92500" lnSpcReduction="10000"/>
          </a:bodyPr>
          <a:lstStyle/>
          <a:p>
            <a:r>
              <a:rPr lang="en-US" sz="1700" dirty="0"/>
              <a:t>Asset returns are hard to model, but are generally assumed to follow a Geometric Brownian Motion, as seen in a fundamental model for options pricing, the Black-Scholes model [3]</a:t>
            </a:r>
            <a:endParaRPr lang="en-US" sz="1700" dirty="0">
              <a:effectLst/>
            </a:endParaRPr>
          </a:p>
          <a:p>
            <a:r>
              <a:rPr lang="en-US" sz="1700" dirty="0">
                <a:effectLst/>
              </a:rPr>
              <a:t>A key assumption of the Geometric Brownian Motion is that the underlying data </a:t>
            </a:r>
            <a:r>
              <a:rPr lang="en-US" sz="1700" dirty="0"/>
              <a:t>follows a random walk and is normally distributed [12]</a:t>
            </a:r>
          </a:p>
          <a:p>
            <a:r>
              <a:rPr lang="en-US" sz="1700" dirty="0"/>
              <a:t>In most cases, returns are not normal and fail to exhibit normality at higher frequencies [16]</a:t>
            </a:r>
          </a:p>
          <a:p>
            <a:r>
              <a:rPr lang="en-US" sz="1700" dirty="0"/>
              <a:t>Log returns generally exhibit a phenomenon called fat tails, where events at the edges of the distribution are more likely.</a:t>
            </a:r>
          </a:p>
          <a:p>
            <a:pPr lvl="1"/>
            <a:r>
              <a:rPr lang="en-US" sz="1700" dirty="0"/>
              <a:t>Conceptually, this makes sense, as it a common occurrence of some asset prices to increase or decrease by a large amount in response to some catalytic event</a:t>
            </a:r>
          </a:p>
          <a:p>
            <a:r>
              <a:rPr lang="en-US" sz="1700" dirty="0">
                <a:effectLst/>
              </a:rPr>
              <a:t>Assuming normality could work for low-resolution, low-volatility asset data like an ETF, but bec</a:t>
            </a:r>
            <a:r>
              <a:rPr lang="en-US" sz="1700" dirty="0"/>
              <a:t>omes increasingly more problematic as data resolution and volatility increase</a:t>
            </a:r>
          </a:p>
        </p:txBody>
      </p:sp>
      <p:sp>
        <p:nvSpPr>
          <p:cNvPr id="5" name="Slide Number Placeholder 4">
            <a:extLst>
              <a:ext uri="{FF2B5EF4-FFF2-40B4-BE49-F238E27FC236}">
                <a16:creationId xmlns:a16="http://schemas.microsoft.com/office/drawing/2014/main" id="{7C0B7F55-E06F-52A2-ECAC-2276941BEEB5}"/>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EDBBD635-2953-A9B4-0FEE-B4E8F8D63ACF}"/>
              </a:ext>
            </a:extLst>
          </p:cNvPr>
          <p:cNvSpPr>
            <a:spLocks noGrp="1"/>
          </p:cNvSpPr>
          <p:nvPr>
            <p:ph type="ftr" sz="quarter" idx="11"/>
          </p:nvPr>
        </p:nvSpPr>
        <p:spPr/>
        <p:txBody>
          <a:bodyPr/>
          <a:lstStyle/>
          <a:p>
            <a:r>
              <a:rPr lang="en-US"/>
              <a:t>Quant Workflow: A Scientific Method for Finance</a:t>
            </a:r>
          </a:p>
        </p:txBody>
      </p:sp>
      <p:pic>
        <p:nvPicPr>
          <p:cNvPr id="6" name="Picture 5">
            <a:extLst>
              <a:ext uri="{FF2B5EF4-FFF2-40B4-BE49-F238E27FC236}">
                <a16:creationId xmlns:a16="http://schemas.microsoft.com/office/drawing/2014/main" id="{61B3AF0F-9C4B-B93C-9A72-0BE3C2109975}"/>
              </a:ext>
            </a:extLst>
          </p:cNvPr>
          <p:cNvPicPr>
            <a:picLocks noChangeAspect="1"/>
          </p:cNvPicPr>
          <p:nvPr/>
        </p:nvPicPr>
        <p:blipFill>
          <a:blip r:embed="rId2"/>
          <a:stretch>
            <a:fillRect/>
          </a:stretch>
        </p:blipFill>
        <p:spPr>
          <a:xfrm>
            <a:off x="8742804" y="3901271"/>
            <a:ext cx="2989846" cy="2344556"/>
          </a:xfrm>
          <a:prstGeom prst="rect">
            <a:avLst/>
          </a:prstGeom>
        </p:spPr>
      </p:pic>
      <p:pic>
        <p:nvPicPr>
          <p:cNvPr id="7" name="Picture 6">
            <a:extLst>
              <a:ext uri="{FF2B5EF4-FFF2-40B4-BE49-F238E27FC236}">
                <a16:creationId xmlns:a16="http://schemas.microsoft.com/office/drawing/2014/main" id="{DBE77192-697C-B7D7-5076-893899045FF8}"/>
              </a:ext>
            </a:extLst>
          </p:cNvPr>
          <p:cNvPicPr>
            <a:picLocks noChangeAspect="1"/>
          </p:cNvPicPr>
          <p:nvPr/>
        </p:nvPicPr>
        <p:blipFill>
          <a:blip r:embed="rId3"/>
          <a:stretch>
            <a:fillRect/>
          </a:stretch>
        </p:blipFill>
        <p:spPr>
          <a:xfrm>
            <a:off x="8742804" y="1622745"/>
            <a:ext cx="2934265" cy="2278526"/>
          </a:xfrm>
          <a:prstGeom prst="rect">
            <a:avLst/>
          </a:prstGeom>
        </p:spPr>
      </p:pic>
      <p:sp>
        <p:nvSpPr>
          <p:cNvPr id="8" name="TextBox 7">
            <a:extLst>
              <a:ext uri="{FF2B5EF4-FFF2-40B4-BE49-F238E27FC236}">
                <a16:creationId xmlns:a16="http://schemas.microsoft.com/office/drawing/2014/main" id="{59AA393F-D5AC-EDF1-7E7F-88BE217CBAB9}"/>
              </a:ext>
            </a:extLst>
          </p:cNvPr>
          <p:cNvSpPr txBox="1"/>
          <p:nvPr/>
        </p:nvSpPr>
        <p:spPr>
          <a:xfrm>
            <a:off x="8911386" y="6233321"/>
            <a:ext cx="2842147" cy="369332"/>
          </a:xfrm>
          <a:prstGeom prst="rect">
            <a:avLst/>
          </a:prstGeom>
          <a:noFill/>
        </p:spPr>
        <p:txBody>
          <a:bodyPr wrap="square" rtlCol="0">
            <a:spAutoFit/>
          </a:bodyPr>
          <a:lstStyle/>
          <a:p>
            <a:r>
              <a:rPr lang="en-US" sz="900" i="1" dirty="0"/>
              <a:t>Figure 1: Normal Distribution (top) versus the Log Return of the S&amp;P 500 (bottom</a:t>
            </a:r>
          </a:p>
        </p:txBody>
      </p:sp>
    </p:spTree>
    <p:extLst>
      <p:ext uri="{BB962C8B-B14F-4D97-AF65-F5344CB8AC3E}">
        <p14:creationId xmlns:p14="http://schemas.microsoft.com/office/powerpoint/2010/main" val="14444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6D23B-1E69-7963-78F1-7A14738E099C}"/>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Financial Data is Not Independent and Identically Distributed (I.I.D)</a:t>
            </a:r>
          </a:p>
        </p:txBody>
      </p:sp>
      <p:sp>
        <p:nvSpPr>
          <p:cNvPr id="3" name="Content Placeholder 2">
            <a:extLst>
              <a:ext uri="{FF2B5EF4-FFF2-40B4-BE49-F238E27FC236}">
                <a16:creationId xmlns:a16="http://schemas.microsoft.com/office/drawing/2014/main" id="{E4CDF573-362E-B084-F7B4-8D5184FAA521}"/>
              </a:ext>
            </a:extLst>
          </p:cNvPr>
          <p:cNvSpPr>
            <a:spLocks noGrp="1"/>
          </p:cNvSpPr>
          <p:nvPr>
            <p:ph idx="1"/>
          </p:nvPr>
        </p:nvSpPr>
        <p:spPr>
          <a:xfrm>
            <a:off x="1371599" y="2318197"/>
            <a:ext cx="9724031" cy="3683358"/>
          </a:xfrm>
        </p:spPr>
        <p:txBody>
          <a:bodyPr anchor="ctr">
            <a:normAutofit/>
          </a:bodyPr>
          <a:lstStyle/>
          <a:p>
            <a:r>
              <a:rPr lang="en-US" sz="1900" dirty="0"/>
              <a:t>I.I.D: E</a:t>
            </a:r>
            <a:r>
              <a:rPr lang="en-US" sz="1900" dirty="0">
                <a:effectLst/>
              </a:rPr>
              <a:t>ach term in the sequence of a random variable follows the same probability distribution and is mutually independent from one another. [14]</a:t>
            </a:r>
            <a:endParaRPr lang="en-US" sz="1900" dirty="0"/>
          </a:p>
          <a:p>
            <a:r>
              <a:rPr lang="en-US" sz="1900" dirty="0">
                <a:effectLst/>
              </a:rPr>
              <a:t>This is not the case in financial data, as prices exhibit serial correlation, which means that the price at a given time is related to a price at some time before that. </a:t>
            </a:r>
          </a:p>
          <a:p>
            <a:r>
              <a:rPr lang="en-US" sz="1900" dirty="0"/>
              <a:t>Evident in research, as a 1986 paper by Ashley and Patterson conclude: </a:t>
            </a:r>
            <a:r>
              <a:rPr lang="en-US" sz="1900" b="0" i="0" u="none" strike="noStrike" baseline="0" dirty="0"/>
              <a:t>“</a:t>
            </a:r>
            <a:r>
              <a:rPr lang="en-US" sz="1900" dirty="0"/>
              <a:t>d</a:t>
            </a:r>
            <a:r>
              <a:rPr lang="en-US" sz="1900" b="0" i="0" u="none" strike="noStrike" baseline="0" dirty="0"/>
              <a:t>aily stock returns are not serially independent and that the market value of the corporations studied has a tendency to return to an interval around the trend value.” [1].</a:t>
            </a:r>
          </a:p>
          <a:p>
            <a:r>
              <a:rPr lang="en-US" sz="1900" dirty="0"/>
              <a:t>This adds a layer of complexity when using Machine Learning (ML) with financial data, as labels generated from outcomes created by multiple observations will overlap in time. [9]</a:t>
            </a:r>
          </a:p>
          <a:p>
            <a:r>
              <a:rPr lang="en-US" sz="1900" dirty="0"/>
              <a:t>This overlap also makes it more challenging to determine what features are important for the label. [9]</a:t>
            </a:r>
          </a:p>
        </p:txBody>
      </p:sp>
      <p:sp>
        <p:nvSpPr>
          <p:cNvPr id="5" name="Slide Number Placeholder 4">
            <a:extLst>
              <a:ext uri="{FF2B5EF4-FFF2-40B4-BE49-F238E27FC236}">
                <a16:creationId xmlns:a16="http://schemas.microsoft.com/office/drawing/2014/main" id="{EC459517-02AB-1A16-36F8-319FDA0890DB}"/>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C08ED0A8-64DC-5CDA-EBA5-B0D018E3B579}"/>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51935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A7C4F-AAA9-460F-6027-712029A67E9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Common Testing Biases</a:t>
            </a:r>
          </a:p>
        </p:txBody>
      </p:sp>
      <p:sp>
        <p:nvSpPr>
          <p:cNvPr id="3" name="Content Placeholder 2">
            <a:extLst>
              <a:ext uri="{FF2B5EF4-FFF2-40B4-BE49-F238E27FC236}">
                <a16:creationId xmlns:a16="http://schemas.microsoft.com/office/drawing/2014/main" id="{F34745BA-47DB-E940-785A-B1DF6C1ED5BE}"/>
              </a:ext>
            </a:extLst>
          </p:cNvPr>
          <p:cNvSpPr>
            <a:spLocks noGrp="1"/>
          </p:cNvSpPr>
          <p:nvPr>
            <p:ph idx="1"/>
          </p:nvPr>
        </p:nvSpPr>
        <p:spPr>
          <a:xfrm>
            <a:off x="1371599" y="2318197"/>
            <a:ext cx="9724031" cy="3683358"/>
          </a:xfrm>
        </p:spPr>
        <p:txBody>
          <a:bodyPr anchor="ctr">
            <a:normAutofit/>
          </a:bodyPr>
          <a:lstStyle/>
          <a:p>
            <a:pPr marL="457200" indent="-457200">
              <a:buFont typeface="+mj-lt"/>
              <a:buAutoNum type="arabicPeriod"/>
            </a:pPr>
            <a:r>
              <a:rPr lang="en-US" sz="2000" dirty="0"/>
              <a:t>Survivorship Bias: one of the most common mistakes, survivorship bias is when stocks that survived the test of time (i.e. were not delisted) are used and tested on [19]</a:t>
            </a:r>
          </a:p>
          <a:p>
            <a:pPr marL="457200" indent="-457200">
              <a:buFont typeface="+mj-lt"/>
              <a:buAutoNum type="arabicPeriod"/>
            </a:pPr>
            <a:r>
              <a:rPr lang="en-US" sz="2000" dirty="0"/>
              <a:t>Look-ahead Bias: Using information that wasn’t available at the time of the observation. An obvious example are earnings, which is generally not released until a coupe months after the reporting period [19]</a:t>
            </a:r>
          </a:p>
          <a:p>
            <a:pPr marL="457200" indent="-457200">
              <a:buFont typeface="+mj-lt"/>
              <a:buAutoNum type="arabicPeriod"/>
            </a:pPr>
            <a:r>
              <a:rPr lang="en-US" sz="2000" dirty="0"/>
              <a:t>Confirmatory Bias: Searching for information that supports a claim while disregarding refuting evidence [19]</a:t>
            </a:r>
          </a:p>
          <a:p>
            <a:pPr marL="457200" indent="-457200">
              <a:buFont typeface="+mj-lt"/>
              <a:buAutoNum type="arabicPeriod"/>
            </a:pPr>
            <a:r>
              <a:rPr lang="en-US" sz="2000" dirty="0"/>
              <a:t>Data Mining and Data Snooping Bias: Manipulating data and models to find specific patterns that work well in-sample [19] </a:t>
            </a:r>
          </a:p>
        </p:txBody>
      </p:sp>
      <p:sp>
        <p:nvSpPr>
          <p:cNvPr id="5" name="Slide Number Placeholder 4">
            <a:extLst>
              <a:ext uri="{FF2B5EF4-FFF2-40B4-BE49-F238E27FC236}">
                <a16:creationId xmlns:a16="http://schemas.microsoft.com/office/drawing/2014/main" id="{7B59B31F-43E8-76D8-2330-566AAEB2D054}"/>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EC0C3B66-7796-CB8F-4791-B6AD5FE4C2DA}"/>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1036021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2767</TotalTime>
  <Words>4676</Words>
  <Application>Microsoft Office PowerPoint</Application>
  <PresentationFormat>Widescreen</PresentationFormat>
  <Paragraphs>286</Paragraphs>
  <Slides>29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Cambria</vt:lpstr>
      <vt:lpstr>Cambria Math</vt:lpstr>
      <vt:lpstr>CMMI10</vt:lpstr>
      <vt:lpstr>CMR10</vt:lpstr>
      <vt:lpstr>CMR7</vt:lpstr>
      <vt:lpstr>CMSY10</vt:lpstr>
      <vt:lpstr>Office Theme</vt:lpstr>
      <vt:lpstr>Quant Workflow: A Scientific Method for Finance</vt:lpstr>
      <vt:lpstr>What is Quant Finance?</vt:lpstr>
      <vt:lpstr>Random Walk and the Efficient Market Hypothesis</vt:lpstr>
      <vt:lpstr>State of the Field of Finance</vt:lpstr>
      <vt:lpstr>Project Importance and Barriers to Entry in Finance</vt:lpstr>
      <vt:lpstr>Secrecy in Finance (Renaissance Example)</vt:lpstr>
      <vt:lpstr>Financial Data and Fat Tails</vt:lpstr>
      <vt:lpstr>Financial Data is Not Independent and Identically Distributed (I.I.D)</vt:lpstr>
      <vt:lpstr>Common Testing Biases</vt:lpstr>
      <vt:lpstr>Multiple testing and Overfitting</vt:lpstr>
      <vt:lpstr>P-Hacking in Finance</vt:lpstr>
      <vt:lpstr>Walk-Forward Backtesting Example: In-Sample</vt:lpstr>
      <vt:lpstr>Walk-Forward Backtesting Example: Out of Sample</vt:lpstr>
      <vt:lpstr>Sample Inconsistency</vt:lpstr>
      <vt:lpstr>Sampling Methods</vt:lpstr>
      <vt:lpstr>Advantages of Transaction-Based Sampling</vt:lpstr>
      <vt:lpstr>Fractional Differencing</vt:lpstr>
      <vt:lpstr>Labeling Observations: The Triple Barrier Method</vt:lpstr>
      <vt:lpstr>Meta-labeling: Bet Confidence and Sizing</vt:lpstr>
      <vt:lpstr>Class Imbalance</vt:lpstr>
      <vt:lpstr>Sample Weights</vt:lpstr>
      <vt:lpstr>Cross Validation: Purge and Embargo</vt:lpstr>
      <vt:lpstr>Hyper Parameter Tuning</vt:lpstr>
      <vt:lpstr>Feature Importance</vt:lpstr>
      <vt:lpstr>Combinatorial Purged K-Fold Cross Valiation (CPCV) as a Backtesting Tool</vt:lpstr>
      <vt:lpstr>Future Improvements and Research Directions</vt:lpstr>
      <vt:lpstr>References</vt:lpstr>
      <vt:lpstr>References Cont.</vt:lpstr>
      <vt:lpstr>Image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 Workflow: A Scientific Method for Finance</dc:title>
  <dc:creator>Mathew Thiel</dc:creator>
  <cp:lastModifiedBy>Mathew Thiel</cp:lastModifiedBy>
  <cp:revision>11</cp:revision>
  <dcterms:created xsi:type="dcterms:W3CDTF">2024-02-25T17:04:25Z</dcterms:created>
  <dcterms:modified xsi:type="dcterms:W3CDTF">2024-02-27T19:43:33Z</dcterms:modified>
</cp:coreProperties>
</file>